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s/slide16.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9.xml" ContentType="application/vnd.openxmlformats-officedocument.presentationml.slideLayout+xml"/>
  <Override PartName="/ppt/handoutMasters/handoutMaster1.xml" ContentType="application/vnd.openxmlformats-officedocument.presentationml.handoutMaster+xml"/>
  <Override PartName="/ppt/slides/slide6.xml" ContentType="application/vnd.openxmlformats-officedocument.presentationml.slide+xml"/>
  <Override PartName="/ppt/slideLayouts/slideLayout7.xml" ContentType="application/vnd.openxmlformats-officedocument.presentationml.slideLayout+xml"/>
  <Override PartName="/ppt/slides/slide17.xml" ContentType="application/vnd.openxmlformats-officedocument.presentationml.slide+xml"/>
  <Override PartName="/ppt/theme/theme3.xml" ContentType="application/vnd.openxmlformats-officedocument.theme+xml"/>
  <Override PartName="/ppt/notesMasters/notesMaster1.xml" ContentType="application/vnd.openxmlformats-officedocument.presentationml.notesMaster+xml"/>
  <Default Extension="gif" ContentType="image/gif"/>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autoCompressPictures="0">
  <p:sldMasterIdLst>
    <p:sldMasterId id="2147483648" r:id="rId1"/>
  </p:sldMasterIdLst>
  <p:notesMasterIdLst>
    <p:notesMasterId r:id="rId19"/>
  </p:notesMasterIdLst>
  <p:handoutMasterIdLst>
    <p:handoutMasterId r:id="rId20"/>
  </p:handoutMasterIdLst>
  <p:sldIdLst>
    <p:sldId id="256" r:id="rId2"/>
    <p:sldId id="516" r:id="rId3"/>
    <p:sldId id="517" r:id="rId4"/>
    <p:sldId id="519" r:id="rId5"/>
    <p:sldId id="518" r:id="rId6"/>
    <p:sldId id="520" r:id="rId7"/>
    <p:sldId id="521" r:id="rId8"/>
    <p:sldId id="498" r:id="rId9"/>
    <p:sldId id="493" r:id="rId10"/>
    <p:sldId id="495" r:id="rId11"/>
    <p:sldId id="474" r:id="rId12"/>
    <p:sldId id="476" r:id="rId13"/>
    <p:sldId id="502" r:id="rId14"/>
    <p:sldId id="503" r:id="rId15"/>
    <p:sldId id="504" r:id="rId16"/>
    <p:sldId id="505" r:id="rId17"/>
    <p:sldId id="459"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1618" autoAdjust="0"/>
    <p:restoredTop sz="94660"/>
  </p:normalViewPr>
  <p:slideViewPr>
    <p:cSldViewPr snapToGrid="0" snapToObjects="1">
      <p:cViewPr varScale="1">
        <p:scale>
          <a:sx n="108" d="100"/>
          <a:sy n="108" d="100"/>
        </p:scale>
        <p:origin x="-984" y="-11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handoutMaster" Target="handoutMasters/handout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E5D2B1C-18F8-6B49-BBC1-9F4872C929DA}" type="datetimeFigureOut">
              <a:rPr lang="en-US" smtClean="0"/>
              <a:pPr/>
              <a:t>11/14/11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5BDF930-FA61-5045-8F3F-CEE7ACED9B0D}"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A1187C-8153-FA47-9D97-CB8C98ECD253}" type="datetimeFigureOut">
              <a:rPr lang="en-US" smtClean="0"/>
              <a:pPr/>
              <a:t>11/14/11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9239FE-CDC8-4F4A-B958-D849BD6E8FE1}" type="slidenum">
              <a:rPr lang="en-US" smtClean="0"/>
              <a:pPr/>
              <a:t>‹#›</a:t>
            </a:fld>
            <a:endParaRPr lang="en-US"/>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Ricardo Goncalo</a:t>
            </a:r>
            <a:endParaRPr lang="en-US"/>
          </a:p>
        </p:txBody>
      </p:sp>
      <p:sp>
        <p:nvSpPr>
          <p:cNvPr id="5" name="Footer Placeholder 4"/>
          <p:cNvSpPr>
            <a:spLocks noGrp="1"/>
          </p:cNvSpPr>
          <p:nvPr>
            <p:ph type="ftr" sz="quarter" idx="11"/>
          </p:nvPr>
        </p:nvSpPr>
        <p:spPr/>
        <p:txBody>
          <a:bodyPr/>
          <a:lstStyle/>
          <a:p>
            <a:r>
              <a:rPr lang="en-US" smtClean="0"/>
              <a:t>HSG5 H-&gt;bb Weekly Meeting - 15/11/2011</a:t>
            </a:r>
            <a:endParaRPr lang="en-US"/>
          </a:p>
        </p:txBody>
      </p:sp>
      <p:sp>
        <p:nvSpPr>
          <p:cNvPr id="6" name="Slide Number Placeholder 5"/>
          <p:cNvSpPr>
            <a:spLocks noGrp="1"/>
          </p:cNvSpPr>
          <p:nvPr>
            <p:ph type="sldNum" sz="quarter" idx="12"/>
          </p:nvPr>
        </p:nvSpPr>
        <p:spPr/>
        <p:txBody>
          <a:bodyPr/>
          <a:lstStyle/>
          <a:p>
            <a:fld id="{3995F5EE-9017-3A4B-80FC-7B6F6544F63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Ricardo Goncalo</a:t>
            </a:r>
            <a:endParaRPr lang="en-US"/>
          </a:p>
        </p:txBody>
      </p:sp>
      <p:sp>
        <p:nvSpPr>
          <p:cNvPr id="5" name="Footer Placeholder 4"/>
          <p:cNvSpPr>
            <a:spLocks noGrp="1"/>
          </p:cNvSpPr>
          <p:nvPr>
            <p:ph type="ftr" sz="quarter" idx="11"/>
          </p:nvPr>
        </p:nvSpPr>
        <p:spPr/>
        <p:txBody>
          <a:bodyPr/>
          <a:lstStyle/>
          <a:p>
            <a:r>
              <a:rPr lang="en-US" smtClean="0"/>
              <a:t>HSG5 H-&gt;bb Weekly Meeting - 15/11/2011</a:t>
            </a:r>
            <a:endParaRPr lang="en-US"/>
          </a:p>
        </p:txBody>
      </p:sp>
      <p:sp>
        <p:nvSpPr>
          <p:cNvPr id="6" name="Slide Number Placeholder 5"/>
          <p:cNvSpPr>
            <a:spLocks noGrp="1"/>
          </p:cNvSpPr>
          <p:nvPr>
            <p:ph type="sldNum" sz="quarter" idx="12"/>
          </p:nvPr>
        </p:nvSpPr>
        <p:spPr/>
        <p:txBody>
          <a:bodyPr/>
          <a:lstStyle/>
          <a:p>
            <a:fld id="{3995F5EE-9017-3A4B-80FC-7B6F6544F63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Ricardo Goncalo</a:t>
            </a:r>
            <a:endParaRPr lang="en-US"/>
          </a:p>
        </p:txBody>
      </p:sp>
      <p:sp>
        <p:nvSpPr>
          <p:cNvPr id="5" name="Footer Placeholder 4"/>
          <p:cNvSpPr>
            <a:spLocks noGrp="1"/>
          </p:cNvSpPr>
          <p:nvPr>
            <p:ph type="ftr" sz="quarter" idx="11"/>
          </p:nvPr>
        </p:nvSpPr>
        <p:spPr/>
        <p:txBody>
          <a:bodyPr/>
          <a:lstStyle/>
          <a:p>
            <a:r>
              <a:rPr lang="en-US" smtClean="0"/>
              <a:t>HSG5 H-&gt;bb Weekly Meeting - 15/11/2011</a:t>
            </a:r>
            <a:endParaRPr lang="en-US"/>
          </a:p>
        </p:txBody>
      </p:sp>
      <p:sp>
        <p:nvSpPr>
          <p:cNvPr id="6" name="Slide Number Placeholder 5"/>
          <p:cNvSpPr>
            <a:spLocks noGrp="1"/>
          </p:cNvSpPr>
          <p:nvPr>
            <p:ph type="sldNum" sz="quarter" idx="12"/>
          </p:nvPr>
        </p:nvSpPr>
        <p:spPr/>
        <p:txBody>
          <a:bodyPr/>
          <a:lstStyle/>
          <a:p>
            <a:fld id="{3995F5EE-9017-3A4B-80FC-7B6F6544F63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Ricardo Goncalo</a:t>
            </a:r>
            <a:endParaRPr lang="en-US"/>
          </a:p>
        </p:txBody>
      </p:sp>
      <p:sp>
        <p:nvSpPr>
          <p:cNvPr id="5" name="Footer Placeholder 4"/>
          <p:cNvSpPr>
            <a:spLocks noGrp="1"/>
          </p:cNvSpPr>
          <p:nvPr>
            <p:ph type="ftr" sz="quarter" idx="11"/>
          </p:nvPr>
        </p:nvSpPr>
        <p:spPr/>
        <p:txBody>
          <a:bodyPr/>
          <a:lstStyle/>
          <a:p>
            <a:r>
              <a:rPr lang="en-US" smtClean="0"/>
              <a:t>HSG5 H-&gt;bb Weekly Meeting - 15/11/2011</a:t>
            </a:r>
            <a:endParaRPr lang="en-US"/>
          </a:p>
        </p:txBody>
      </p:sp>
      <p:sp>
        <p:nvSpPr>
          <p:cNvPr id="6" name="Slide Number Placeholder 5"/>
          <p:cNvSpPr>
            <a:spLocks noGrp="1"/>
          </p:cNvSpPr>
          <p:nvPr>
            <p:ph type="sldNum" sz="quarter" idx="12"/>
          </p:nvPr>
        </p:nvSpPr>
        <p:spPr/>
        <p:txBody>
          <a:bodyPr/>
          <a:lstStyle/>
          <a:p>
            <a:fld id="{3995F5EE-9017-3A4B-80FC-7B6F6544F63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Ricardo Goncalo</a:t>
            </a:r>
            <a:endParaRPr lang="en-US"/>
          </a:p>
        </p:txBody>
      </p:sp>
      <p:sp>
        <p:nvSpPr>
          <p:cNvPr id="5" name="Footer Placeholder 4"/>
          <p:cNvSpPr>
            <a:spLocks noGrp="1"/>
          </p:cNvSpPr>
          <p:nvPr>
            <p:ph type="ftr" sz="quarter" idx="11"/>
          </p:nvPr>
        </p:nvSpPr>
        <p:spPr/>
        <p:txBody>
          <a:bodyPr/>
          <a:lstStyle/>
          <a:p>
            <a:r>
              <a:rPr lang="en-US" smtClean="0"/>
              <a:t>HSG5 H-&gt;bb Weekly Meeting - 15/11/2011</a:t>
            </a:r>
            <a:endParaRPr lang="en-US"/>
          </a:p>
        </p:txBody>
      </p:sp>
      <p:sp>
        <p:nvSpPr>
          <p:cNvPr id="6" name="Slide Number Placeholder 5"/>
          <p:cNvSpPr>
            <a:spLocks noGrp="1"/>
          </p:cNvSpPr>
          <p:nvPr>
            <p:ph type="sldNum" sz="quarter" idx="12"/>
          </p:nvPr>
        </p:nvSpPr>
        <p:spPr/>
        <p:txBody>
          <a:bodyPr/>
          <a:lstStyle/>
          <a:p>
            <a:fld id="{3995F5EE-9017-3A4B-80FC-7B6F6544F63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Ricardo Goncalo</a:t>
            </a:r>
            <a:endParaRPr lang="en-US"/>
          </a:p>
        </p:txBody>
      </p:sp>
      <p:sp>
        <p:nvSpPr>
          <p:cNvPr id="6" name="Footer Placeholder 5"/>
          <p:cNvSpPr>
            <a:spLocks noGrp="1"/>
          </p:cNvSpPr>
          <p:nvPr>
            <p:ph type="ftr" sz="quarter" idx="11"/>
          </p:nvPr>
        </p:nvSpPr>
        <p:spPr/>
        <p:txBody>
          <a:bodyPr/>
          <a:lstStyle/>
          <a:p>
            <a:r>
              <a:rPr lang="en-US" smtClean="0"/>
              <a:t>HSG5 H-&gt;bb Weekly Meeting - 15/11/2011</a:t>
            </a:r>
            <a:endParaRPr lang="en-US"/>
          </a:p>
        </p:txBody>
      </p:sp>
      <p:sp>
        <p:nvSpPr>
          <p:cNvPr id="7" name="Slide Number Placeholder 6"/>
          <p:cNvSpPr>
            <a:spLocks noGrp="1"/>
          </p:cNvSpPr>
          <p:nvPr>
            <p:ph type="sldNum" sz="quarter" idx="12"/>
          </p:nvPr>
        </p:nvSpPr>
        <p:spPr/>
        <p:txBody>
          <a:bodyPr/>
          <a:lstStyle/>
          <a:p>
            <a:fld id="{3995F5EE-9017-3A4B-80FC-7B6F6544F63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Ricardo Goncalo</a:t>
            </a:r>
            <a:endParaRPr lang="en-US"/>
          </a:p>
        </p:txBody>
      </p:sp>
      <p:sp>
        <p:nvSpPr>
          <p:cNvPr id="8" name="Footer Placeholder 7"/>
          <p:cNvSpPr>
            <a:spLocks noGrp="1"/>
          </p:cNvSpPr>
          <p:nvPr>
            <p:ph type="ftr" sz="quarter" idx="11"/>
          </p:nvPr>
        </p:nvSpPr>
        <p:spPr/>
        <p:txBody>
          <a:bodyPr/>
          <a:lstStyle/>
          <a:p>
            <a:r>
              <a:rPr lang="en-US" smtClean="0"/>
              <a:t>HSG5 H-&gt;bb Weekly Meeting - 15/11/2011</a:t>
            </a:r>
            <a:endParaRPr lang="en-US"/>
          </a:p>
        </p:txBody>
      </p:sp>
      <p:sp>
        <p:nvSpPr>
          <p:cNvPr id="9" name="Slide Number Placeholder 8"/>
          <p:cNvSpPr>
            <a:spLocks noGrp="1"/>
          </p:cNvSpPr>
          <p:nvPr>
            <p:ph type="sldNum" sz="quarter" idx="12"/>
          </p:nvPr>
        </p:nvSpPr>
        <p:spPr/>
        <p:txBody>
          <a:bodyPr/>
          <a:lstStyle/>
          <a:p>
            <a:fld id="{3995F5EE-9017-3A4B-80FC-7B6F6544F63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Ricardo Goncalo</a:t>
            </a:r>
            <a:endParaRPr lang="en-US"/>
          </a:p>
        </p:txBody>
      </p:sp>
      <p:sp>
        <p:nvSpPr>
          <p:cNvPr id="4" name="Footer Placeholder 3"/>
          <p:cNvSpPr>
            <a:spLocks noGrp="1"/>
          </p:cNvSpPr>
          <p:nvPr>
            <p:ph type="ftr" sz="quarter" idx="11"/>
          </p:nvPr>
        </p:nvSpPr>
        <p:spPr/>
        <p:txBody>
          <a:bodyPr/>
          <a:lstStyle/>
          <a:p>
            <a:r>
              <a:rPr lang="en-US" smtClean="0"/>
              <a:t>HSG5 H-&gt;bb Weekly Meeting - 15/11/2011</a:t>
            </a:r>
            <a:endParaRPr lang="en-US"/>
          </a:p>
        </p:txBody>
      </p:sp>
      <p:sp>
        <p:nvSpPr>
          <p:cNvPr id="5" name="Slide Number Placeholder 4"/>
          <p:cNvSpPr>
            <a:spLocks noGrp="1"/>
          </p:cNvSpPr>
          <p:nvPr>
            <p:ph type="sldNum" sz="quarter" idx="12"/>
          </p:nvPr>
        </p:nvSpPr>
        <p:spPr/>
        <p:txBody>
          <a:bodyPr/>
          <a:lstStyle/>
          <a:p>
            <a:fld id="{3995F5EE-9017-3A4B-80FC-7B6F6544F63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Ricardo Goncalo</a:t>
            </a:r>
            <a:endParaRPr lang="en-US"/>
          </a:p>
        </p:txBody>
      </p:sp>
      <p:sp>
        <p:nvSpPr>
          <p:cNvPr id="3" name="Footer Placeholder 2"/>
          <p:cNvSpPr>
            <a:spLocks noGrp="1"/>
          </p:cNvSpPr>
          <p:nvPr>
            <p:ph type="ftr" sz="quarter" idx="11"/>
          </p:nvPr>
        </p:nvSpPr>
        <p:spPr/>
        <p:txBody>
          <a:bodyPr/>
          <a:lstStyle/>
          <a:p>
            <a:r>
              <a:rPr lang="en-US" smtClean="0"/>
              <a:t>HSG5 H-&gt;bb Weekly Meeting - 15/11/2011</a:t>
            </a:r>
            <a:endParaRPr lang="en-US"/>
          </a:p>
        </p:txBody>
      </p:sp>
      <p:sp>
        <p:nvSpPr>
          <p:cNvPr id="4" name="Slide Number Placeholder 3"/>
          <p:cNvSpPr>
            <a:spLocks noGrp="1"/>
          </p:cNvSpPr>
          <p:nvPr>
            <p:ph type="sldNum" sz="quarter" idx="12"/>
          </p:nvPr>
        </p:nvSpPr>
        <p:spPr/>
        <p:txBody>
          <a:bodyPr/>
          <a:lstStyle/>
          <a:p>
            <a:fld id="{3995F5EE-9017-3A4B-80FC-7B6F6544F63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Ricardo Goncalo</a:t>
            </a:r>
            <a:endParaRPr lang="en-US"/>
          </a:p>
        </p:txBody>
      </p:sp>
      <p:sp>
        <p:nvSpPr>
          <p:cNvPr id="6" name="Footer Placeholder 5"/>
          <p:cNvSpPr>
            <a:spLocks noGrp="1"/>
          </p:cNvSpPr>
          <p:nvPr>
            <p:ph type="ftr" sz="quarter" idx="11"/>
          </p:nvPr>
        </p:nvSpPr>
        <p:spPr/>
        <p:txBody>
          <a:bodyPr/>
          <a:lstStyle/>
          <a:p>
            <a:r>
              <a:rPr lang="en-US" smtClean="0"/>
              <a:t>HSG5 H-&gt;bb Weekly Meeting - 15/11/2011</a:t>
            </a:r>
            <a:endParaRPr lang="en-US"/>
          </a:p>
        </p:txBody>
      </p:sp>
      <p:sp>
        <p:nvSpPr>
          <p:cNvPr id="7" name="Slide Number Placeholder 6"/>
          <p:cNvSpPr>
            <a:spLocks noGrp="1"/>
          </p:cNvSpPr>
          <p:nvPr>
            <p:ph type="sldNum" sz="quarter" idx="12"/>
          </p:nvPr>
        </p:nvSpPr>
        <p:spPr/>
        <p:txBody>
          <a:bodyPr/>
          <a:lstStyle/>
          <a:p>
            <a:fld id="{3995F5EE-9017-3A4B-80FC-7B6F6544F63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Ricardo Goncalo</a:t>
            </a:r>
            <a:endParaRPr lang="en-US"/>
          </a:p>
        </p:txBody>
      </p:sp>
      <p:sp>
        <p:nvSpPr>
          <p:cNvPr id="6" name="Footer Placeholder 5"/>
          <p:cNvSpPr>
            <a:spLocks noGrp="1"/>
          </p:cNvSpPr>
          <p:nvPr>
            <p:ph type="ftr" sz="quarter" idx="11"/>
          </p:nvPr>
        </p:nvSpPr>
        <p:spPr/>
        <p:txBody>
          <a:bodyPr/>
          <a:lstStyle/>
          <a:p>
            <a:r>
              <a:rPr lang="en-US" smtClean="0"/>
              <a:t>HSG5 H-&gt;bb Weekly Meeting - 15/11/2011</a:t>
            </a:r>
            <a:endParaRPr lang="en-US"/>
          </a:p>
        </p:txBody>
      </p:sp>
      <p:sp>
        <p:nvSpPr>
          <p:cNvPr id="7" name="Slide Number Placeholder 6"/>
          <p:cNvSpPr>
            <a:spLocks noGrp="1"/>
          </p:cNvSpPr>
          <p:nvPr>
            <p:ph type="sldNum" sz="quarter" idx="12"/>
          </p:nvPr>
        </p:nvSpPr>
        <p:spPr/>
        <p:txBody>
          <a:bodyPr/>
          <a:lstStyle/>
          <a:p>
            <a:fld id="{3995F5EE-9017-3A4B-80FC-7B6F6544F63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Ricardo Goncalo</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HSG5 H-&gt;bb Weekly Meeting - 15/11/2011</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95F5EE-9017-3A4B-80FC-7B6F6544F63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gif"/><Relationship Id="rId4" Type="http://schemas.openxmlformats.org/officeDocument/2006/relationships/image" Target="../media/image10.gif"/><Relationship Id="rId1" Type="http://schemas.openxmlformats.org/officeDocument/2006/relationships/slideLayout" Target="../slideLayouts/slideLayout4.xml"/><Relationship Id="rId2" Type="http://schemas.openxmlformats.org/officeDocument/2006/relationships/hyperlink" Target="https://twiki.cern.ch/twiki/bin/view/AtlasProtected/WHInclusiveNoteWinter2011%23Performance_Studies_for_H_bb"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jose.goncalo@NOSPAMSPAMNOT.cern.ch"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twiki.cern.ch/twiki/bin/view/AtlasProtected/HSG5Higgs2bbFinalState%23H_bb_MC_sample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twiki.cern.ch/twiki/bin/view/AtlasProtected/AtlasProductionGroupMC11b"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svnweb.cern.ch/trac/atlasgrp/browser/Physics/Higgs/combined/Workspaces/Council2011" TargetMode="External"/><Relationship Id="rId3" Type="http://schemas.openxmlformats.org/officeDocument/2006/relationships/hyperlink" Target="https://svnweb.cern.ch/trac/atlasgrp/browser/Physics/StatForum/RooStatsTool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indico.cern.ch/getFile.py/access?contribId=7&amp;resId=1&amp;materialId=slides&amp;confId=162605" TargetMode="Externa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Layout" Target="../slideLayouts/slideLayout4.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32347" y="660400"/>
            <a:ext cx="8510463" cy="1108258"/>
          </a:xfrm>
        </p:spPr>
        <p:txBody>
          <a:bodyPr>
            <a:normAutofit/>
          </a:bodyPr>
          <a:lstStyle/>
          <a:p>
            <a:r>
              <a:rPr lang="en-US" sz="4800" dirty="0" smtClean="0"/>
              <a:t>Introduction</a:t>
            </a:r>
            <a:endParaRPr lang="en-US" sz="4800" dirty="0"/>
          </a:p>
        </p:txBody>
      </p:sp>
      <p:sp>
        <p:nvSpPr>
          <p:cNvPr id="3" name="Subtitle 2"/>
          <p:cNvSpPr>
            <a:spLocks noGrp="1"/>
          </p:cNvSpPr>
          <p:nvPr>
            <p:ph type="subTitle" idx="1"/>
          </p:nvPr>
        </p:nvSpPr>
        <p:spPr>
          <a:xfrm>
            <a:off x="332347" y="5828260"/>
            <a:ext cx="8510463" cy="780245"/>
          </a:xfrm>
        </p:spPr>
        <p:txBody>
          <a:bodyPr>
            <a:normAutofit fontScale="77500" lnSpcReduction="20000"/>
          </a:bodyPr>
          <a:lstStyle/>
          <a:p>
            <a:r>
              <a:rPr lang="en-US" dirty="0" smtClean="0"/>
              <a:t>Ricardo Goncalo</a:t>
            </a:r>
          </a:p>
          <a:p>
            <a:r>
              <a:rPr lang="en-US" dirty="0" smtClean="0"/>
              <a:t>HSG5 H-&gt;bb weekly meeting,</a:t>
            </a:r>
            <a:r>
              <a:rPr lang="en-US" dirty="0" smtClean="0"/>
              <a:t> 15 </a:t>
            </a:r>
            <a:r>
              <a:rPr lang="en-US" dirty="0" smtClean="0"/>
              <a:t>November 2011</a:t>
            </a:r>
            <a:endParaRPr lang="en-US" dirty="0"/>
          </a:p>
        </p:txBody>
      </p:sp>
      <p:pic>
        <p:nvPicPr>
          <p:cNvPr id="5" name="Picture 4" descr="Higgs_boson.png"/>
          <p:cNvPicPr>
            <a:picLocks noChangeAspect="1"/>
          </p:cNvPicPr>
          <p:nvPr/>
        </p:nvPicPr>
        <p:blipFill>
          <a:blip r:embed="rId2"/>
          <a:stretch>
            <a:fillRect/>
          </a:stretch>
        </p:blipFill>
        <p:spPr>
          <a:xfrm>
            <a:off x="2834783" y="2130425"/>
            <a:ext cx="3474433" cy="301117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84362" y="148693"/>
            <a:ext cx="4907835" cy="892863"/>
          </a:xfrm>
        </p:spPr>
        <p:txBody>
          <a:bodyPr>
            <a:normAutofit/>
          </a:bodyPr>
          <a:lstStyle/>
          <a:p>
            <a:r>
              <a:rPr lang="en-US" dirty="0" smtClean="0"/>
              <a:t>Performance studies</a:t>
            </a:r>
            <a:endParaRPr lang="en-US" dirty="0"/>
          </a:p>
        </p:txBody>
      </p:sp>
      <p:sp>
        <p:nvSpPr>
          <p:cNvPr id="3" name="Content Placeholder 2"/>
          <p:cNvSpPr>
            <a:spLocks noGrp="1"/>
          </p:cNvSpPr>
          <p:nvPr>
            <p:ph sz="half" idx="1"/>
          </p:nvPr>
        </p:nvSpPr>
        <p:spPr>
          <a:xfrm>
            <a:off x="112863" y="1041557"/>
            <a:ext cx="4955873" cy="5314794"/>
          </a:xfrm>
        </p:spPr>
        <p:txBody>
          <a:bodyPr>
            <a:normAutofit fontScale="70000" lnSpcReduction="20000"/>
          </a:bodyPr>
          <a:lstStyle/>
          <a:p>
            <a:r>
              <a:rPr lang="en-US" dirty="0" smtClean="0"/>
              <a:t>Main </a:t>
            </a:r>
            <a:r>
              <a:rPr lang="en-US" dirty="0" err="1" smtClean="0"/>
              <a:t>systematics</a:t>
            </a:r>
            <a:r>
              <a:rPr lang="en-US" dirty="0" smtClean="0"/>
              <a:t> are jet and </a:t>
            </a:r>
            <a:r>
              <a:rPr lang="en-US" dirty="0" err="1" smtClean="0"/>
              <a:t>b</a:t>
            </a:r>
            <a:r>
              <a:rPr lang="en-US" dirty="0" smtClean="0"/>
              <a:t>-tagging related</a:t>
            </a:r>
          </a:p>
          <a:p>
            <a:endParaRPr lang="en-US" dirty="0" smtClean="0"/>
          </a:p>
          <a:p>
            <a:r>
              <a:rPr lang="en-US" dirty="0" smtClean="0"/>
              <a:t>Current tasks listed in </a:t>
            </a:r>
            <a:r>
              <a:rPr lang="en-US" dirty="0" smtClean="0">
                <a:hlinkClick r:id="rId2"/>
              </a:rPr>
              <a:t>Wiki</a:t>
            </a:r>
            <a:endParaRPr lang="en-US" dirty="0" smtClean="0"/>
          </a:p>
          <a:p>
            <a:endParaRPr lang="en-US" dirty="0" smtClean="0"/>
          </a:p>
          <a:p>
            <a:r>
              <a:rPr lang="en-US" dirty="0" smtClean="0"/>
              <a:t>More questions than answers at the moment, but pursuing several threads:</a:t>
            </a:r>
          </a:p>
          <a:p>
            <a:r>
              <a:rPr lang="en-US" dirty="0" smtClean="0"/>
              <a:t>Jet resolution:</a:t>
            </a:r>
          </a:p>
          <a:p>
            <a:pPr lvl="1"/>
            <a:r>
              <a:rPr lang="en-US" dirty="0" smtClean="0"/>
              <a:t>We seem to be affected by out-of-cone losses </a:t>
            </a:r>
          </a:p>
          <a:p>
            <a:pPr lvl="1"/>
            <a:r>
              <a:rPr lang="en-US" dirty="0" smtClean="0"/>
              <a:t>Will try different jets </a:t>
            </a:r>
          </a:p>
          <a:p>
            <a:r>
              <a:rPr lang="en-US" dirty="0" smtClean="0"/>
              <a:t>B-tagging:</a:t>
            </a:r>
          </a:p>
          <a:p>
            <a:pPr lvl="1"/>
            <a:r>
              <a:rPr lang="en-US" dirty="0" smtClean="0"/>
              <a:t>Find how much improvement needed to reduce </a:t>
            </a:r>
            <a:r>
              <a:rPr lang="en-US" dirty="0" err="1" smtClean="0"/>
              <a:t>syst</a:t>
            </a:r>
            <a:endParaRPr lang="en-US" dirty="0" smtClean="0"/>
          </a:p>
          <a:p>
            <a:pPr lvl="1"/>
            <a:r>
              <a:rPr lang="en-US" dirty="0" smtClean="0"/>
              <a:t>Improve MC statistics term of </a:t>
            </a:r>
            <a:r>
              <a:rPr lang="en-US" dirty="0" err="1" smtClean="0"/>
              <a:t>b</a:t>
            </a:r>
            <a:r>
              <a:rPr lang="en-US" dirty="0" smtClean="0"/>
              <a:t>-tagging uncertainty with AFII – requesting some AFII validation samples</a:t>
            </a:r>
          </a:p>
          <a:p>
            <a:pPr lvl="1"/>
            <a:r>
              <a:rPr lang="en-US" dirty="0" smtClean="0"/>
              <a:t>Differences between </a:t>
            </a:r>
            <a:r>
              <a:rPr lang="en-US" dirty="0" err="1" smtClean="0"/>
              <a:t>hadronic</a:t>
            </a:r>
            <a:r>
              <a:rPr lang="en-US" dirty="0" smtClean="0"/>
              <a:t> and </a:t>
            </a:r>
            <a:r>
              <a:rPr lang="en-US" dirty="0" err="1" smtClean="0"/>
              <a:t>semileptonic</a:t>
            </a:r>
            <a:r>
              <a:rPr lang="en-US" dirty="0" smtClean="0"/>
              <a:t> </a:t>
            </a:r>
            <a:r>
              <a:rPr lang="en-US" dirty="0" err="1" smtClean="0"/>
              <a:t>b</a:t>
            </a:r>
            <a:r>
              <a:rPr lang="en-US" dirty="0" smtClean="0"/>
              <a:t>-jets</a:t>
            </a:r>
          </a:p>
        </p:txBody>
      </p:sp>
      <p:sp>
        <p:nvSpPr>
          <p:cNvPr id="5" name="Date Placeholder 4"/>
          <p:cNvSpPr>
            <a:spLocks noGrp="1"/>
          </p:cNvSpPr>
          <p:nvPr>
            <p:ph type="dt" sz="half" idx="10"/>
          </p:nvPr>
        </p:nvSpPr>
        <p:spPr/>
        <p:txBody>
          <a:bodyPr/>
          <a:lstStyle/>
          <a:p>
            <a:r>
              <a:rPr lang="en-US" smtClean="0"/>
              <a:t>Ricardo Goncalo</a:t>
            </a:r>
            <a:endParaRPr lang="en-US"/>
          </a:p>
        </p:txBody>
      </p:sp>
      <p:sp>
        <p:nvSpPr>
          <p:cNvPr id="6" name="Footer Placeholder 5"/>
          <p:cNvSpPr>
            <a:spLocks noGrp="1"/>
          </p:cNvSpPr>
          <p:nvPr>
            <p:ph type="ftr" sz="quarter" idx="11"/>
          </p:nvPr>
        </p:nvSpPr>
        <p:spPr/>
        <p:txBody>
          <a:bodyPr/>
          <a:lstStyle/>
          <a:p>
            <a:r>
              <a:rPr lang="en-US" smtClean="0"/>
              <a:t>HSG5 H-&gt;bb Weekly Meeting - 15/11/2011</a:t>
            </a:r>
            <a:endParaRPr lang="en-US"/>
          </a:p>
        </p:txBody>
      </p:sp>
      <p:sp>
        <p:nvSpPr>
          <p:cNvPr id="7" name="Slide Number Placeholder 6"/>
          <p:cNvSpPr>
            <a:spLocks noGrp="1"/>
          </p:cNvSpPr>
          <p:nvPr>
            <p:ph type="sldNum" sz="quarter" idx="12"/>
          </p:nvPr>
        </p:nvSpPr>
        <p:spPr/>
        <p:txBody>
          <a:bodyPr/>
          <a:lstStyle/>
          <a:p>
            <a:fld id="{3995F5EE-9017-3A4B-80FC-7B6F6544F636}" type="slidenum">
              <a:rPr lang="en-US" smtClean="0"/>
              <a:pPr/>
              <a:t>10</a:t>
            </a:fld>
            <a:endParaRPr lang="en-US"/>
          </a:p>
        </p:txBody>
      </p:sp>
      <p:pic>
        <p:nvPicPr>
          <p:cNvPr id="10" name="Picture 9" descr="mBB_pTH200_canvas_WH_norm.gif"/>
          <p:cNvPicPr>
            <a:picLocks noChangeAspect="1"/>
          </p:cNvPicPr>
          <p:nvPr/>
        </p:nvPicPr>
        <p:blipFill>
          <a:blip r:embed="rId3"/>
          <a:stretch>
            <a:fillRect/>
          </a:stretch>
        </p:blipFill>
        <p:spPr>
          <a:xfrm>
            <a:off x="5187551" y="3430483"/>
            <a:ext cx="3493519" cy="3281790"/>
          </a:xfrm>
          <a:prstGeom prst="rect">
            <a:avLst/>
          </a:prstGeom>
        </p:spPr>
      </p:pic>
      <p:pic>
        <p:nvPicPr>
          <p:cNvPr id="11" name="Picture 10" descr="mBB_cut4_canvas_WH_norm.gif"/>
          <p:cNvPicPr>
            <a:picLocks noChangeAspect="1"/>
          </p:cNvPicPr>
          <p:nvPr/>
        </p:nvPicPr>
        <p:blipFill>
          <a:blip r:embed="rId4"/>
          <a:stretch>
            <a:fillRect/>
          </a:stretch>
        </p:blipFill>
        <p:spPr>
          <a:xfrm>
            <a:off x="5187551" y="148693"/>
            <a:ext cx="3493519" cy="328179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9713"/>
            <a:ext cx="8229600" cy="669925"/>
          </a:xfrm>
        </p:spPr>
        <p:txBody>
          <a:bodyPr rtlCol="0">
            <a:normAutofit fontScale="90000"/>
          </a:bodyPr>
          <a:lstStyle/>
          <a:p>
            <a:pPr fontAlgn="auto">
              <a:spcAft>
                <a:spcPts val="0"/>
              </a:spcAft>
              <a:defRPr/>
            </a:pPr>
            <a:r>
              <a:rPr lang="en-US" dirty="0" err="1" smtClean="0">
                <a:ea typeface="+mj-ea"/>
                <a:cs typeface="+mj-cs"/>
              </a:rPr>
              <a:t>H</a:t>
            </a:r>
            <a:r>
              <a:rPr lang="en-US" dirty="0" err="1" smtClean="0">
                <a:latin typeface="Wingdings 3" charset="2"/>
                <a:ea typeface="+mj-ea"/>
                <a:cs typeface="Wingdings 3" charset="2"/>
              </a:rPr>
              <a:t>g</a:t>
            </a:r>
            <a:r>
              <a:rPr lang="en-US" dirty="0" err="1" smtClean="0">
                <a:ea typeface="+mj-ea"/>
                <a:cs typeface="Calibri"/>
              </a:rPr>
              <a:t>bb</a:t>
            </a:r>
            <a:r>
              <a:rPr lang="en-US" dirty="0" smtClean="0">
                <a:ea typeface="+mj-ea"/>
                <a:cs typeface="Calibri"/>
              </a:rPr>
              <a:t> – Reconstruction Performance</a:t>
            </a:r>
            <a:endParaRPr lang="en-US" dirty="0">
              <a:ea typeface="+mj-ea"/>
              <a:cs typeface="+mj-cs"/>
            </a:endParaRPr>
          </a:p>
        </p:txBody>
      </p:sp>
      <p:sp>
        <p:nvSpPr>
          <p:cNvPr id="3" name="Content Placeholder 2"/>
          <p:cNvSpPr>
            <a:spLocks noGrp="1"/>
          </p:cNvSpPr>
          <p:nvPr>
            <p:ph idx="1"/>
          </p:nvPr>
        </p:nvSpPr>
        <p:spPr>
          <a:xfrm>
            <a:off x="457200" y="1127125"/>
            <a:ext cx="4349750" cy="5140325"/>
          </a:xfrm>
        </p:spPr>
        <p:txBody>
          <a:bodyPr rtlCol="0">
            <a:normAutofit fontScale="62500" lnSpcReduction="20000"/>
          </a:bodyPr>
          <a:lstStyle/>
          <a:p>
            <a:pPr fontAlgn="auto">
              <a:spcAft>
                <a:spcPts val="0"/>
              </a:spcAft>
              <a:buFont typeface="Arial"/>
              <a:buChar char="•"/>
              <a:defRPr/>
            </a:pPr>
            <a:r>
              <a:rPr lang="en-US" dirty="0" smtClean="0">
                <a:ea typeface="+mn-ea"/>
                <a:cs typeface="+mn-cs"/>
              </a:rPr>
              <a:t>Main limitations from jet reconstruction and </a:t>
            </a:r>
            <a:r>
              <a:rPr lang="en-US" dirty="0" err="1" smtClean="0">
                <a:ea typeface="+mn-ea"/>
                <a:cs typeface="+mn-cs"/>
              </a:rPr>
              <a:t>b</a:t>
            </a:r>
            <a:r>
              <a:rPr lang="en-US" dirty="0" smtClean="0">
                <a:ea typeface="+mn-ea"/>
                <a:cs typeface="+mn-cs"/>
              </a:rPr>
              <a:t>-tagging uncertainties</a:t>
            </a:r>
          </a:p>
          <a:p>
            <a:pPr fontAlgn="auto">
              <a:spcAft>
                <a:spcPts val="0"/>
              </a:spcAft>
              <a:buFont typeface="Arial"/>
              <a:buChar char="•"/>
              <a:defRPr/>
            </a:pPr>
            <a:endParaRPr lang="en-US" dirty="0" smtClean="0">
              <a:ea typeface="+mn-ea"/>
              <a:cs typeface="+mn-cs"/>
            </a:endParaRPr>
          </a:p>
          <a:p>
            <a:pPr fontAlgn="auto">
              <a:spcAft>
                <a:spcPts val="0"/>
              </a:spcAft>
              <a:buFont typeface="Arial"/>
              <a:buChar char="•"/>
              <a:defRPr/>
            </a:pPr>
            <a:r>
              <a:rPr lang="en-US" dirty="0" smtClean="0">
                <a:ea typeface="+mn-ea"/>
                <a:cs typeface="+mn-cs"/>
              </a:rPr>
              <a:t>Try to improve </a:t>
            </a:r>
            <a:r>
              <a:rPr lang="en-US" dirty="0" err="1" smtClean="0">
                <a:ea typeface="+mn-ea"/>
                <a:cs typeface="+mn-cs"/>
              </a:rPr>
              <a:t>b</a:t>
            </a:r>
            <a:r>
              <a:rPr lang="en-US" dirty="0" smtClean="0">
                <a:ea typeface="+mn-ea"/>
                <a:cs typeface="+mn-cs"/>
              </a:rPr>
              <a:t>-tagging efficiency/fake rate uncertainty: </a:t>
            </a:r>
          </a:p>
          <a:p>
            <a:pPr lvl="1" fontAlgn="auto">
              <a:spcAft>
                <a:spcPts val="0"/>
              </a:spcAft>
              <a:buFont typeface="Arial"/>
              <a:buChar char="–"/>
              <a:defRPr/>
            </a:pPr>
            <a:r>
              <a:rPr lang="en-US" dirty="0" smtClean="0">
                <a:ea typeface="+mn-ea"/>
              </a:rPr>
              <a:t>Dominant  uncertainty on signal yield in EPS analyses</a:t>
            </a:r>
          </a:p>
          <a:p>
            <a:pPr fontAlgn="auto">
              <a:spcAft>
                <a:spcPts val="0"/>
              </a:spcAft>
              <a:buFont typeface="Arial"/>
              <a:buChar char="•"/>
              <a:defRPr/>
            </a:pPr>
            <a:endParaRPr lang="en-US" dirty="0" smtClean="0">
              <a:ea typeface="+mn-ea"/>
              <a:cs typeface="+mn-cs"/>
            </a:endParaRPr>
          </a:p>
          <a:p>
            <a:pPr fontAlgn="auto">
              <a:spcAft>
                <a:spcPts val="0"/>
              </a:spcAft>
              <a:buFont typeface="Arial"/>
              <a:buChar char="•"/>
              <a:defRPr/>
            </a:pPr>
            <a:r>
              <a:rPr lang="en-US" dirty="0" smtClean="0">
                <a:ea typeface="+mn-ea"/>
                <a:cs typeface="+mn-cs"/>
              </a:rPr>
              <a:t>Try to optimize </a:t>
            </a:r>
            <a:r>
              <a:rPr lang="en-US" dirty="0" err="1" smtClean="0">
                <a:ea typeface="+mn-ea"/>
                <a:cs typeface="+mn-cs"/>
              </a:rPr>
              <a:t>di</a:t>
            </a:r>
            <a:r>
              <a:rPr lang="en-US" dirty="0" smtClean="0">
                <a:ea typeface="+mn-ea"/>
                <a:cs typeface="+mn-cs"/>
              </a:rPr>
              <a:t>-jet mass resolution: </a:t>
            </a:r>
          </a:p>
          <a:p>
            <a:pPr lvl="1" fontAlgn="auto">
              <a:spcAft>
                <a:spcPts val="0"/>
              </a:spcAft>
              <a:buFont typeface="Arial"/>
              <a:buChar char="–"/>
              <a:defRPr/>
            </a:pPr>
            <a:r>
              <a:rPr lang="en-US" dirty="0" smtClean="0">
                <a:ea typeface="+mn-ea"/>
              </a:rPr>
              <a:t>A sharper peak improves analysis sensitivity (10% width reduction ≈4% limit improvement)</a:t>
            </a:r>
          </a:p>
          <a:p>
            <a:pPr fontAlgn="auto">
              <a:spcAft>
                <a:spcPts val="0"/>
              </a:spcAft>
              <a:buFont typeface="Arial"/>
              <a:buChar char="•"/>
              <a:defRPr/>
            </a:pPr>
            <a:endParaRPr lang="en-US" dirty="0" smtClean="0">
              <a:ea typeface="+mn-ea"/>
              <a:cs typeface="+mn-cs"/>
            </a:endParaRPr>
          </a:p>
          <a:p>
            <a:pPr fontAlgn="auto">
              <a:spcAft>
                <a:spcPts val="0"/>
              </a:spcAft>
              <a:buFont typeface="Arial"/>
              <a:buChar char="•"/>
              <a:defRPr/>
            </a:pPr>
            <a:r>
              <a:rPr lang="en-US" dirty="0" smtClean="0">
                <a:ea typeface="+mn-ea"/>
                <a:cs typeface="+mn-cs"/>
              </a:rPr>
              <a:t>Try to reduce jet energy scale uncertainty: </a:t>
            </a:r>
          </a:p>
          <a:p>
            <a:pPr lvl="1" fontAlgn="auto">
              <a:spcAft>
                <a:spcPts val="0"/>
              </a:spcAft>
              <a:buFont typeface="Arial"/>
              <a:buChar char="–"/>
              <a:defRPr/>
            </a:pPr>
            <a:r>
              <a:rPr lang="en-US" dirty="0" smtClean="0">
                <a:ea typeface="+mn-ea"/>
              </a:rPr>
              <a:t>Large effect in limit through changes in </a:t>
            </a:r>
            <a:r>
              <a:rPr lang="en-US" dirty="0" err="1" smtClean="0">
                <a:ea typeface="+mn-ea"/>
              </a:rPr>
              <a:t>m</a:t>
            </a:r>
            <a:r>
              <a:rPr lang="en-US" baseline="-25000" dirty="0" err="1" smtClean="0">
                <a:ea typeface="+mn-ea"/>
              </a:rPr>
              <a:t>bb</a:t>
            </a:r>
            <a:r>
              <a:rPr lang="en-US" dirty="0" smtClean="0">
                <a:ea typeface="+mn-ea"/>
              </a:rPr>
              <a:t> shape</a:t>
            </a:r>
            <a:endParaRPr lang="en-US" dirty="0">
              <a:ea typeface="+mn-ea"/>
            </a:endParaRPr>
          </a:p>
        </p:txBody>
      </p:sp>
      <p:pic>
        <p:nvPicPr>
          <p:cNvPr id="16388" name="Picture 3" descr="btag_sys_mbb.png"/>
          <p:cNvPicPr>
            <a:picLocks noChangeAspect="1"/>
          </p:cNvPicPr>
          <p:nvPr/>
        </p:nvPicPr>
        <p:blipFill>
          <a:blip r:embed="rId2"/>
          <a:srcRect/>
          <a:stretch>
            <a:fillRect/>
          </a:stretch>
        </p:blipFill>
        <p:spPr bwMode="auto">
          <a:xfrm>
            <a:off x="5138738" y="1208088"/>
            <a:ext cx="3514725" cy="2524125"/>
          </a:xfrm>
          <a:prstGeom prst="rect">
            <a:avLst/>
          </a:prstGeom>
          <a:noFill/>
          <a:ln w="9525">
            <a:noFill/>
            <a:miter lim="800000"/>
            <a:headEnd/>
            <a:tailEnd/>
          </a:ln>
        </p:spPr>
      </p:pic>
      <p:pic>
        <p:nvPicPr>
          <p:cNvPr id="16389" name="Picture 7" descr="limits_syst.png"/>
          <p:cNvPicPr>
            <a:picLocks noChangeAspect="1"/>
          </p:cNvPicPr>
          <p:nvPr/>
        </p:nvPicPr>
        <p:blipFill>
          <a:blip r:embed="rId3"/>
          <a:srcRect/>
          <a:stretch>
            <a:fillRect/>
          </a:stretch>
        </p:blipFill>
        <p:spPr bwMode="auto">
          <a:xfrm>
            <a:off x="5138738" y="3732213"/>
            <a:ext cx="3527425" cy="2535237"/>
          </a:xfrm>
          <a:prstGeom prst="rect">
            <a:avLst/>
          </a:prstGeom>
          <a:noFill/>
          <a:ln w="9525">
            <a:noFill/>
            <a:miter lim="800000"/>
            <a:headEnd/>
            <a:tailEnd/>
          </a:ln>
        </p:spPr>
      </p:pic>
      <p:sp>
        <p:nvSpPr>
          <p:cNvPr id="6" name="Date Placeholder 5"/>
          <p:cNvSpPr>
            <a:spLocks noGrp="1"/>
          </p:cNvSpPr>
          <p:nvPr>
            <p:ph type="dt" sz="half" idx="10"/>
          </p:nvPr>
        </p:nvSpPr>
        <p:spPr/>
        <p:txBody>
          <a:bodyPr/>
          <a:lstStyle/>
          <a:p>
            <a:r>
              <a:rPr lang="en-US" smtClean="0"/>
              <a:t>Ricardo Goncalo</a:t>
            </a:r>
            <a:endParaRPr lang="en-US"/>
          </a:p>
        </p:txBody>
      </p:sp>
      <p:sp>
        <p:nvSpPr>
          <p:cNvPr id="7" name="Slide Number Placeholder 6"/>
          <p:cNvSpPr>
            <a:spLocks noGrp="1"/>
          </p:cNvSpPr>
          <p:nvPr>
            <p:ph type="sldNum" sz="quarter" idx="12"/>
          </p:nvPr>
        </p:nvSpPr>
        <p:spPr/>
        <p:txBody>
          <a:bodyPr/>
          <a:lstStyle/>
          <a:p>
            <a:fld id="{3995F5EE-9017-3A4B-80FC-7B6F6544F636}" type="slidenum">
              <a:rPr lang="en-US" smtClean="0"/>
              <a:pPr/>
              <a:t>11</a:t>
            </a:fld>
            <a:endParaRPr lang="en-US"/>
          </a:p>
        </p:txBody>
      </p:sp>
      <p:sp>
        <p:nvSpPr>
          <p:cNvPr id="8" name="Footer Placeholder 7"/>
          <p:cNvSpPr>
            <a:spLocks noGrp="1"/>
          </p:cNvSpPr>
          <p:nvPr>
            <p:ph type="ftr" sz="quarter" idx="11"/>
          </p:nvPr>
        </p:nvSpPr>
        <p:spPr/>
        <p:txBody>
          <a:bodyPr/>
          <a:lstStyle/>
          <a:p>
            <a:r>
              <a:rPr lang="en-US" smtClean="0"/>
              <a:t>HSG5 H-&gt;bb Weekly Meeting - 15/11/2011</a:t>
            </a: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273550" cy="758825"/>
          </a:xfrm>
        </p:spPr>
        <p:txBody>
          <a:bodyPr rtlCol="0">
            <a:normAutofit fontScale="90000"/>
          </a:bodyPr>
          <a:lstStyle/>
          <a:p>
            <a:pPr fontAlgn="auto">
              <a:spcAft>
                <a:spcPts val="0"/>
              </a:spcAft>
              <a:defRPr/>
            </a:pPr>
            <a:r>
              <a:rPr lang="en-US" dirty="0" smtClean="0">
                <a:ea typeface="+mj-ea"/>
                <a:cs typeface="+mj-cs"/>
              </a:rPr>
              <a:t>Backup</a:t>
            </a:r>
            <a:endParaRPr lang="en-US" dirty="0">
              <a:ea typeface="+mj-ea"/>
              <a:cs typeface="+mj-cs"/>
            </a:endParaRPr>
          </a:p>
        </p:txBody>
      </p:sp>
      <p:sp>
        <p:nvSpPr>
          <p:cNvPr id="3" name="Content Placeholder 2"/>
          <p:cNvSpPr>
            <a:spLocks noGrp="1"/>
          </p:cNvSpPr>
          <p:nvPr>
            <p:ph idx="1"/>
          </p:nvPr>
        </p:nvSpPr>
        <p:spPr>
          <a:xfrm>
            <a:off x="457200" y="1033463"/>
            <a:ext cx="4106863" cy="2717800"/>
          </a:xfrm>
        </p:spPr>
        <p:txBody>
          <a:bodyPr rtlCol="0">
            <a:normAutofit fontScale="70000" lnSpcReduction="20000"/>
          </a:bodyPr>
          <a:lstStyle/>
          <a:p>
            <a:pPr fontAlgn="auto">
              <a:spcAft>
                <a:spcPts val="0"/>
              </a:spcAft>
              <a:buFont typeface="Arial"/>
              <a:buChar char="•"/>
              <a:defRPr/>
            </a:pPr>
            <a:r>
              <a:rPr lang="en-US" dirty="0" smtClean="0">
                <a:ea typeface="+mn-ea"/>
                <a:cs typeface="+mn-cs"/>
              </a:rPr>
              <a:t>Replaced signal with fitted Gaussian to manipulate signal width</a:t>
            </a:r>
          </a:p>
          <a:p>
            <a:pPr fontAlgn="auto">
              <a:spcAft>
                <a:spcPts val="0"/>
              </a:spcAft>
              <a:buFont typeface="Arial"/>
              <a:buChar char="•"/>
              <a:defRPr/>
            </a:pPr>
            <a:r>
              <a:rPr lang="en-US" dirty="0" smtClean="0">
                <a:ea typeface="+mn-ea"/>
                <a:cs typeface="+mn-cs"/>
              </a:rPr>
              <a:t>Estimated improvement in  limits (1fb</a:t>
            </a:r>
            <a:r>
              <a:rPr lang="en-US" baseline="30000" dirty="0" smtClean="0">
                <a:ea typeface="+mn-ea"/>
                <a:cs typeface="+mn-cs"/>
              </a:rPr>
              <a:t>-1</a:t>
            </a:r>
            <a:r>
              <a:rPr lang="en-US" dirty="0" smtClean="0">
                <a:ea typeface="+mn-ea"/>
                <a:cs typeface="+mn-cs"/>
              </a:rPr>
              <a:t>) with reduced signal width</a:t>
            </a:r>
          </a:p>
          <a:p>
            <a:pPr fontAlgn="auto">
              <a:spcAft>
                <a:spcPts val="0"/>
              </a:spcAft>
              <a:buFont typeface="Arial"/>
              <a:buChar char="•"/>
              <a:defRPr/>
            </a:pPr>
            <a:r>
              <a:rPr lang="en-US" dirty="0" smtClean="0">
                <a:ea typeface="+mn-ea"/>
                <a:cs typeface="+mn-cs"/>
              </a:rPr>
              <a:t>Reduction to 80% gives 8% improved limits (magenta line, bottom left)</a:t>
            </a:r>
            <a:endParaRPr lang="en-US" dirty="0">
              <a:ea typeface="+mn-ea"/>
              <a:cs typeface="+mn-cs"/>
            </a:endParaRPr>
          </a:p>
        </p:txBody>
      </p:sp>
      <p:pic>
        <p:nvPicPr>
          <p:cNvPr id="18436" name="Picture 3" descr="compared_limits.png"/>
          <p:cNvPicPr>
            <a:picLocks noChangeAspect="1"/>
          </p:cNvPicPr>
          <p:nvPr/>
        </p:nvPicPr>
        <p:blipFill>
          <a:blip r:embed="rId2"/>
          <a:srcRect/>
          <a:stretch>
            <a:fillRect/>
          </a:stretch>
        </p:blipFill>
        <p:spPr bwMode="auto">
          <a:xfrm>
            <a:off x="4564063" y="247650"/>
            <a:ext cx="4413250" cy="3170238"/>
          </a:xfrm>
          <a:prstGeom prst="rect">
            <a:avLst/>
          </a:prstGeom>
          <a:noFill/>
          <a:ln w="9525">
            <a:noFill/>
            <a:miter lim="800000"/>
            <a:headEnd/>
            <a:tailEnd/>
          </a:ln>
        </p:spPr>
      </p:pic>
      <p:pic>
        <p:nvPicPr>
          <p:cNvPr id="18437" name="Picture 4" descr="WHthin0.7mbb120.png"/>
          <p:cNvPicPr>
            <a:picLocks noChangeAspect="1"/>
          </p:cNvPicPr>
          <p:nvPr/>
        </p:nvPicPr>
        <p:blipFill>
          <a:blip r:embed="rId3"/>
          <a:srcRect/>
          <a:stretch>
            <a:fillRect/>
          </a:stretch>
        </p:blipFill>
        <p:spPr bwMode="auto">
          <a:xfrm>
            <a:off x="457200" y="3905250"/>
            <a:ext cx="3735388" cy="2684463"/>
          </a:xfrm>
          <a:prstGeom prst="rect">
            <a:avLst/>
          </a:prstGeom>
          <a:noFill/>
          <a:ln w="9525">
            <a:noFill/>
            <a:miter lim="800000"/>
            <a:headEnd/>
            <a:tailEnd/>
          </a:ln>
        </p:spPr>
      </p:pic>
      <p:pic>
        <p:nvPicPr>
          <p:cNvPr id="18438" name="Picture 5" descr="H2bbThinSignalRatio.png"/>
          <p:cNvPicPr>
            <a:picLocks noChangeAspect="1"/>
          </p:cNvPicPr>
          <p:nvPr/>
        </p:nvPicPr>
        <p:blipFill>
          <a:blip r:embed="rId4"/>
          <a:srcRect/>
          <a:stretch>
            <a:fillRect/>
          </a:stretch>
        </p:blipFill>
        <p:spPr bwMode="auto">
          <a:xfrm>
            <a:off x="4564063" y="3417888"/>
            <a:ext cx="4413250" cy="3171825"/>
          </a:xfrm>
          <a:prstGeom prst="rect">
            <a:avLst/>
          </a:prstGeom>
          <a:noFill/>
          <a:ln w="9525">
            <a:noFill/>
            <a:miter lim="800000"/>
            <a:headEnd/>
            <a:tailEnd/>
          </a:ln>
        </p:spPr>
      </p:pic>
      <p:sp>
        <p:nvSpPr>
          <p:cNvPr id="7" name="Date Placeholder 6"/>
          <p:cNvSpPr>
            <a:spLocks noGrp="1"/>
          </p:cNvSpPr>
          <p:nvPr>
            <p:ph type="dt" sz="half" idx="10"/>
          </p:nvPr>
        </p:nvSpPr>
        <p:spPr/>
        <p:txBody>
          <a:bodyPr/>
          <a:lstStyle/>
          <a:p>
            <a:r>
              <a:rPr lang="en-US" smtClean="0"/>
              <a:t>Ricardo Goncalo</a:t>
            </a:r>
            <a:endParaRPr lang="en-US"/>
          </a:p>
        </p:txBody>
      </p:sp>
      <p:sp>
        <p:nvSpPr>
          <p:cNvPr id="8" name="Slide Number Placeholder 7"/>
          <p:cNvSpPr>
            <a:spLocks noGrp="1"/>
          </p:cNvSpPr>
          <p:nvPr>
            <p:ph type="sldNum" sz="quarter" idx="12"/>
          </p:nvPr>
        </p:nvSpPr>
        <p:spPr/>
        <p:txBody>
          <a:bodyPr/>
          <a:lstStyle/>
          <a:p>
            <a:fld id="{3995F5EE-9017-3A4B-80FC-7B6F6544F636}" type="slidenum">
              <a:rPr lang="en-US" smtClean="0"/>
              <a:pPr/>
              <a:t>12</a:t>
            </a:fld>
            <a:endParaRPr lang="en-US"/>
          </a:p>
        </p:txBody>
      </p:sp>
      <p:sp>
        <p:nvSpPr>
          <p:cNvPr id="9" name="Footer Placeholder 8"/>
          <p:cNvSpPr>
            <a:spLocks noGrp="1"/>
          </p:cNvSpPr>
          <p:nvPr>
            <p:ph type="ftr" sz="quarter" idx="11"/>
          </p:nvPr>
        </p:nvSpPr>
        <p:spPr/>
        <p:txBody>
          <a:bodyPr/>
          <a:lstStyle/>
          <a:p>
            <a:r>
              <a:rPr lang="en-US" smtClean="0"/>
              <a:t>HSG5 H-&gt;bb Weekly Meeting - 15/11/2011</a:t>
            </a: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b="1" dirty="0" smtClean="0"/>
              <a:t>1. Di-jet mass resolution:</a:t>
            </a:r>
            <a:endParaRPr lang="en-US" dirty="0"/>
          </a:p>
        </p:txBody>
      </p:sp>
      <p:sp>
        <p:nvSpPr>
          <p:cNvPr id="9" name="Content Placeholder 8"/>
          <p:cNvSpPr>
            <a:spLocks noGrp="1"/>
          </p:cNvSpPr>
          <p:nvPr>
            <p:ph idx="1"/>
          </p:nvPr>
        </p:nvSpPr>
        <p:spPr/>
        <p:txBody>
          <a:bodyPr>
            <a:normAutofit fontScale="70000" lnSpcReduction="20000"/>
          </a:bodyPr>
          <a:lstStyle/>
          <a:p>
            <a:r>
              <a:rPr lang="en-US" b="1" dirty="0" smtClean="0"/>
              <a:t>Truth-level study, using </a:t>
            </a:r>
            <a:r>
              <a:rPr lang="en-US" b="1" dirty="0" err="1" smtClean="0"/>
              <a:t>partons</a:t>
            </a:r>
            <a:r>
              <a:rPr lang="en-US" b="1" dirty="0" smtClean="0"/>
              <a:t> (a similar study using truth jets would also be interesting). To be done for either WH or ZH channels, signal only would be </a:t>
            </a:r>
            <a:r>
              <a:rPr lang="en-US" b="1" dirty="0" err="1" smtClean="0"/>
              <a:t>enough.The</a:t>
            </a:r>
            <a:r>
              <a:rPr lang="en-US" b="1" dirty="0" smtClean="0"/>
              <a:t> idea is: 1. apply kinematic cuts to leptons and quarks similar to the analysis cuts - to look at a similar region of phase space 2. calculate the invariant mass of the two </a:t>
            </a:r>
            <a:r>
              <a:rPr lang="en-US" b="1" dirty="0" err="1" smtClean="0"/>
              <a:t>b</a:t>
            </a:r>
            <a:r>
              <a:rPr lang="en-US" b="1" dirty="0" smtClean="0"/>
              <a:t> quarks coming from the Higgs boson decay 3. determine the bb mass resolution 4. smear the </a:t>
            </a:r>
            <a:r>
              <a:rPr lang="en-US" b="1" dirty="0" err="1" smtClean="0"/>
              <a:t>parton</a:t>
            </a:r>
            <a:r>
              <a:rPr lang="en-US" b="1" dirty="0" smtClean="0"/>
              <a:t> transverse energies by some amount and go back to 2. The aim is to find by the (</a:t>
            </a:r>
            <a:r>
              <a:rPr lang="en-US" b="1" dirty="0" err="1" smtClean="0"/>
              <a:t>b</a:t>
            </a:r>
            <a:r>
              <a:rPr lang="en-US" b="1" dirty="0" smtClean="0"/>
              <a:t>-jet) energy scale uncertainty corresponding to a given value of the bb mass uncertainty. To define some numbers: the </a:t>
            </a:r>
            <a:r>
              <a:rPr lang="en-US" b="1" dirty="0" err="1" smtClean="0"/>
              <a:t>m(bb</a:t>
            </a:r>
            <a:r>
              <a:rPr lang="en-US" b="1" dirty="0" smtClean="0"/>
              <a:t>) uncertainty is around 20GeV. It would be interesting to know how much the jet energy resolution would need to decrease to make this 5%, 10%, 20% and 30% </a:t>
            </a:r>
            <a:r>
              <a:rPr lang="en-US" b="1" dirty="0" err="1" smtClean="0"/>
              <a:t>better.It</a:t>
            </a:r>
            <a:r>
              <a:rPr lang="en-US" b="1" dirty="0" smtClean="0"/>
              <a:t> would also be interesting to smear the quark directions. This should be a second-order effect for the un-boosted case but should be relevant for the boosted case.</a:t>
            </a:r>
            <a:endParaRPr lang="en-US" dirty="0"/>
          </a:p>
        </p:txBody>
      </p:sp>
      <p:sp>
        <p:nvSpPr>
          <p:cNvPr id="5" name="Date Placeholder 4"/>
          <p:cNvSpPr>
            <a:spLocks noGrp="1"/>
          </p:cNvSpPr>
          <p:nvPr>
            <p:ph type="dt" sz="half" idx="10"/>
          </p:nvPr>
        </p:nvSpPr>
        <p:spPr/>
        <p:txBody>
          <a:bodyPr/>
          <a:lstStyle/>
          <a:p>
            <a:r>
              <a:rPr lang="en-US" smtClean="0"/>
              <a:t>Ricardo Goncalo</a:t>
            </a:r>
            <a:endParaRPr lang="en-US"/>
          </a:p>
        </p:txBody>
      </p:sp>
      <p:sp>
        <p:nvSpPr>
          <p:cNvPr id="6" name="Footer Placeholder 5"/>
          <p:cNvSpPr>
            <a:spLocks noGrp="1"/>
          </p:cNvSpPr>
          <p:nvPr>
            <p:ph type="ftr" sz="quarter" idx="11"/>
          </p:nvPr>
        </p:nvSpPr>
        <p:spPr/>
        <p:txBody>
          <a:bodyPr/>
          <a:lstStyle/>
          <a:p>
            <a:r>
              <a:rPr lang="en-US" smtClean="0"/>
              <a:t>HSG5 H-&gt;bb Weekly Meeting - 15/11/2011</a:t>
            </a:r>
            <a:endParaRPr lang="en-US"/>
          </a:p>
        </p:txBody>
      </p:sp>
      <p:sp>
        <p:nvSpPr>
          <p:cNvPr id="7" name="Slide Number Placeholder 6"/>
          <p:cNvSpPr>
            <a:spLocks noGrp="1"/>
          </p:cNvSpPr>
          <p:nvPr>
            <p:ph type="sldNum" sz="quarter" idx="12"/>
          </p:nvPr>
        </p:nvSpPr>
        <p:spPr/>
        <p:txBody>
          <a:bodyPr/>
          <a:lstStyle/>
          <a:p>
            <a:fld id="{3995F5EE-9017-3A4B-80FC-7B6F6544F636}" type="slidenum">
              <a:rPr lang="en-US" smtClean="0"/>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2. B-tagging efficiency uncertainty:</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Analysis-level study. Find how much the </a:t>
            </a:r>
            <a:r>
              <a:rPr lang="en-US" dirty="0" err="1" smtClean="0"/>
              <a:t>b</a:t>
            </a:r>
            <a:r>
              <a:rPr lang="en-US" dirty="0" smtClean="0"/>
              <a:t>-tagging efficiency uncertainty should be, to make the systematic uncertainty comparable to other systematic </a:t>
            </a:r>
            <a:r>
              <a:rPr lang="en-US" dirty="0" err="1" smtClean="0"/>
              <a:t>uncertainties.In</a:t>
            </a:r>
            <a:r>
              <a:rPr lang="en-US" dirty="0" smtClean="0"/>
              <a:t> the EPS analysis, the systematic uncertainty in the number of selected events, arising from the </a:t>
            </a:r>
            <a:r>
              <a:rPr lang="en-US" dirty="0" err="1" smtClean="0"/>
              <a:t>b</a:t>
            </a:r>
            <a:r>
              <a:rPr lang="en-US" dirty="0" smtClean="0"/>
              <a:t>-tagging (</a:t>
            </a:r>
            <a:r>
              <a:rPr lang="en-US" dirty="0" err="1" smtClean="0"/>
              <a:t>b/c</a:t>
            </a:r>
            <a:r>
              <a:rPr lang="en-US" dirty="0" smtClean="0"/>
              <a:t> efficiency &amp; light fake rate), was 17% for WH and 16 for ZH. This was the dominant systematic uncertainty in both cases and the sub-leading systematic was 3% and 9%, respectively for WH and </a:t>
            </a:r>
            <a:r>
              <a:rPr lang="en-US" dirty="0" err="1" smtClean="0"/>
              <a:t>ZH.The</a:t>
            </a:r>
            <a:r>
              <a:rPr lang="en-US" dirty="0" smtClean="0"/>
              <a:t> idea is to run the analysis a few times with different values of the </a:t>
            </a:r>
            <a:r>
              <a:rPr lang="en-US" dirty="0" err="1" smtClean="0"/>
              <a:t>b/c</a:t>
            </a:r>
            <a:r>
              <a:rPr lang="en-US" dirty="0" smtClean="0"/>
              <a:t> efficiency uncertainty and the light fake rates (say, 80%, 60%, 40% of the official values to make it simple) and find what the corresponding systematic uncertainty would be on the signal yield.</a:t>
            </a:r>
            <a:endParaRPr lang="en-US" dirty="0"/>
          </a:p>
        </p:txBody>
      </p:sp>
      <p:sp>
        <p:nvSpPr>
          <p:cNvPr id="4" name="Date Placeholder 3"/>
          <p:cNvSpPr>
            <a:spLocks noGrp="1"/>
          </p:cNvSpPr>
          <p:nvPr>
            <p:ph type="dt" sz="half" idx="10"/>
          </p:nvPr>
        </p:nvSpPr>
        <p:spPr/>
        <p:txBody>
          <a:bodyPr/>
          <a:lstStyle/>
          <a:p>
            <a:r>
              <a:rPr lang="en-US" smtClean="0"/>
              <a:t>Ricardo Goncalo</a:t>
            </a:r>
            <a:endParaRPr lang="en-US"/>
          </a:p>
        </p:txBody>
      </p:sp>
      <p:sp>
        <p:nvSpPr>
          <p:cNvPr id="5" name="Footer Placeholder 4"/>
          <p:cNvSpPr>
            <a:spLocks noGrp="1"/>
          </p:cNvSpPr>
          <p:nvPr>
            <p:ph type="ftr" sz="quarter" idx="11"/>
          </p:nvPr>
        </p:nvSpPr>
        <p:spPr/>
        <p:txBody>
          <a:bodyPr/>
          <a:lstStyle/>
          <a:p>
            <a:r>
              <a:rPr lang="en-US" smtClean="0"/>
              <a:t>HSG5 H-&gt;bb Weekly Meeting - 15/11/2011</a:t>
            </a:r>
            <a:endParaRPr lang="en-US"/>
          </a:p>
        </p:txBody>
      </p:sp>
      <p:sp>
        <p:nvSpPr>
          <p:cNvPr id="6" name="Slide Number Placeholder 5"/>
          <p:cNvSpPr>
            <a:spLocks noGrp="1"/>
          </p:cNvSpPr>
          <p:nvPr>
            <p:ph type="sldNum" sz="quarter" idx="12"/>
          </p:nvPr>
        </p:nvSpPr>
        <p:spPr/>
        <p:txBody>
          <a:bodyPr/>
          <a:lstStyle/>
          <a:p>
            <a:fld id="{3995F5EE-9017-3A4B-80FC-7B6F6544F636}" type="slidenum">
              <a:rPr lang="en-US" smtClean="0"/>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3. Validate </a:t>
            </a:r>
            <a:r>
              <a:rPr lang="en-US" b="1" dirty="0" err="1" smtClean="0"/>
              <a:t>Atlfast</a:t>
            </a:r>
            <a:r>
              <a:rPr lang="en-US" b="1" dirty="0" smtClean="0"/>
              <a:t> II description of </a:t>
            </a:r>
            <a:r>
              <a:rPr lang="en-US" b="1" dirty="0" err="1" smtClean="0"/>
              <a:t>pTrel</a:t>
            </a:r>
            <a:r>
              <a:rPr lang="en-US" b="1" dirty="0" smtClean="0"/>
              <a:t> for </a:t>
            </a:r>
            <a:r>
              <a:rPr lang="en-US" b="1" dirty="0" err="1" smtClean="0"/>
              <a:t>b</a:t>
            </a:r>
            <a:r>
              <a:rPr lang="en-US" b="1" dirty="0" smtClean="0"/>
              <a:t>-tagging improvements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The </a:t>
            </a:r>
            <a:r>
              <a:rPr lang="en-US" dirty="0" err="1" smtClean="0"/>
              <a:t>b</a:t>
            </a:r>
            <a:r>
              <a:rPr lang="en-US" dirty="0" smtClean="0"/>
              <a:t>-tagging uncertainty is the one of the dominant uncertainties affecting the H-&gt;bb analyses. The estimated uncertainty itself is affected by several systematic uncertainties, and crucially by the MC statistics in the </a:t>
            </a:r>
            <a:r>
              <a:rPr lang="en-US" dirty="0" err="1" smtClean="0"/>
              <a:t>mu+jet</a:t>
            </a:r>
            <a:r>
              <a:rPr lang="en-US" dirty="0" smtClean="0"/>
              <a:t> samples used to determine the </a:t>
            </a:r>
            <a:r>
              <a:rPr lang="en-US" dirty="0" err="1" smtClean="0"/>
              <a:t>b</a:t>
            </a:r>
            <a:r>
              <a:rPr lang="en-US" dirty="0" smtClean="0"/>
              <a:t>-tagging scale factors. A solution for this would be to use fast simulation (</a:t>
            </a:r>
            <a:r>
              <a:rPr lang="en-US" dirty="0" err="1" smtClean="0"/>
              <a:t>Atlfast</a:t>
            </a:r>
            <a:r>
              <a:rPr lang="en-US" dirty="0" smtClean="0"/>
              <a:t> II) to get enough statistics. But this simulation needs to be verified against full </a:t>
            </a:r>
            <a:r>
              <a:rPr lang="en-US" dirty="0" err="1" smtClean="0"/>
              <a:t>simulation.So</a:t>
            </a:r>
            <a:r>
              <a:rPr lang="en-US" dirty="0" smtClean="0"/>
              <a:t>, this task aims to: compare the description of important quantities in AFII files against the same variable in full simulation files. The most important variable is "</a:t>
            </a:r>
            <a:r>
              <a:rPr lang="en-US" dirty="0" err="1" smtClean="0"/>
              <a:t>pTrel</a:t>
            </a:r>
            <a:r>
              <a:rPr lang="en-US" dirty="0" smtClean="0"/>
              <a:t>" for </a:t>
            </a:r>
            <a:r>
              <a:rPr lang="en-US" dirty="0" err="1" smtClean="0"/>
              <a:t>muons</a:t>
            </a:r>
            <a:r>
              <a:rPr lang="en-US" dirty="0" smtClean="0"/>
              <a:t> found inside a jet cone. This is the relative transverse momentum of </a:t>
            </a:r>
            <a:r>
              <a:rPr lang="en-US" dirty="0" err="1" smtClean="0"/>
              <a:t>muons</a:t>
            </a:r>
            <a:r>
              <a:rPr lang="en-US" dirty="0" smtClean="0"/>
              <a:t> with respect to the jet they belong to. of the The files to use are </a:t>
            </a:r>
            <a:r>
              <a:rPr lang="en-US" dirty="0" err="1" smtClean="0"/>
              <a:t>Jx</a:t>
            </a:r>
            <a:r>
              <a:rPr lang="en-US" dirty="0" smtClean="0"/>
              <a:t> samples filtered with a </a:t>
            </a:r>
            <a:r>
              <a:rPr lang="en-US" dirty="0" err="1" smtClean="0"/>
              <a:t>muon</a:t>
            </a:r>
            <a:r>
              <a:rPr lang="en-US" dirty="0" smtClean="0"/>
              <a:t> filter ("</a:t>
            </a:r>
            <a:r>
              <a:rPr lang="en-US" dirty="0" err="1" smtClean="0"/>
              <a:t>Jx</a:t>
            </a:r>
            <a:r>
              <a:rPr lang="en-US" dirty="0" smtClean="0"/>
              <a:t>*</a:t>
            </a:r>
            <a:r>
              <a:rPr lang="en-US" dirty="0" err="1" smtClean="0"/>
              <a:t>mufixed</a:t>
            </a:r>
            <a:r>
              <a:rPr lang="en-US" dirty="0" smtClean="0"/>
              <a:t>", with a filter selecting </a:t>
            </a:r>
            <a:r>
              <a:rPr lang="en-US" dirty="0" err="1" smtClean="0"/>
              <a:t>muons</a:t>
            </a:r>
            <a:r>
              <a:rPr lang="en-US" dirty="0" smtClean="0"/>
              <a:t> with </a:t>
            </a:r>
            <a:r>
              <a:rPr lang="en-US" dirty="0" err="1" smtClean="0"/>
              <a:t>pT</a:t>
            </a:r>
            <a:r>
              <a:rPr lang="en-US" dirty="0" smtClean="0"/>
              <a:t>&gt;3GeV). Equivalent files need to be requested with AFII (to be done soon by Ricardo).</a:t>
            </a:r>
            <a:endParaRPr lang="en-US" dirty="0"/>
          </a:p>
        </p:txBody>
      </p:sp>
      <p:sp>
        <p:nvSpPr>
          <p:cNvPr id="4" name="Date Placeholder 3"/>
          <p:cNvSpPr>
            <a:spLocks noGrp="1"/>
          </p:cNvSpPr>
          <p:nvPr>
            <p:ph type="dt" sz="half" idx="10"/>
          </p:nvPr>
        </p:nvSpPr>
        <p:spPr/>
        <p:txBody>
          <a:bodyPr/>
          <a:lstStyle/>
          <a:p>
            <a:r>
              <a:rPr lang="en-US" smtClean="0"/>
              <a:t>Ricardo Goncalo</a:t>
            </a:r>
            <a:endParaRPr lang="en-US"/>
          </a:p>
        </p:txBody>
      </p:sp>
      <p:sp>
        <p:nvSpPr>
          <p:cNvPr id="5" name="Footer Placeholder 4"/>
          <p:cNvSpPr>
            <a:spLocks noGrp="1"/>
          </p:cNvSpPr>
          <p:nvPr>
            <p:ph type="ftr" sz="quarter" idx="11"/>
          </p:nvPr>
        </p:nvSpPr>
        <p:spPr/>
        <p:txBody>
          <a:bodyPr/>
          <a:lstStyle/>
          <a:p>
            <a:r>
              <a:rPr lang="en-US" smtClean="0"/>
              <a:t>HSG5 H-&gt;bb Weekly Meeting - 15/11/2011</a:t>
            </a:r>
            <a:endParaRPr lang="en-US"/>
          </a:p>
        </p:txBody>
      </p:sp>
      <p:sp>
        <p:nvSpPr>
          <p:cNvPr id="6" name="Slide Number Placeholder 5"/>
          <p:cNvSpPr>
            <a:spLocks noGrp="1"/>
          </p:cNvSpPr>
          <p:nvPr>
            <p:ph type="sldNum" sz="quarter" idx="12"/>
          </p:nvPr>
        </p:nvSpPr>
        <p:spPr/>
        <p:txBody>
          <a:bodyPr/>
          <a:lstStyle/>
          <a:p>
            <a:fld id="{3995F5EE-9017-3A4B-80FC-7B6F6544F636}" type="slidenum">
              <a:rPr lang="en-US" smtClean="0"/>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4. Differences between </a:t>
            </a:r>
            <a:r>
              <a:rPr lang="en-US" b="1" dirty="0" err="1" smtClean="0"/>
              <a:t>hadronic</a:t>
            </a:r>
            <a:r>
              <a:rPr lang="en-US" b="1" dirty="0" smtClean="0"/>
              <a:t> and </a:t>
            </a:r>
            <a:r>
              <a:rPr lang="en-US" b="1" dirty="0" err="1" smtClean="0"/>
              <a:t>semileptonic</a:t>
            </a:r>
            <a:r>
              <a:rPr lang="en-US" b="1" dirty="0" smtClean="0"/>
              <a:t> B decays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This is another of the important uncertainties affecting the </a:t>
            </a:r>
            <a:r>
              <a:rPr lang="en-US" dirty="0" err="1" smtClean="0"/>
              <a:t>b</a:t>
            </a:r>
            <a:r>
              <a:rPr lang="en-US" dirty="0" smtClean="0"/>
              <a:t>-tagging efficiency determination (as the study above). A term of the </a:t>
            </a:r>
            <a:r>
              <a:rPr lang="en-US" dirty="0" err="1" smtClean="0"/>
              <a:t>b</a:t>
            </a:r>
            <a:r>
              <a:rPr lang="en-US" dirty="0" smtClean="0"/>
              <a:t>-tagging efficiency uncertainty accounts for differences between jets arising from </a:t>
            </a:r>
            <a:r>
              <a:rPr lang="en-US" dirty="0" err="1" smtClean="0"/>
              <a:t>hadronic</a:t>
            </a:r>
            <a:r>
              <a:rPr lang="en-US" dirty="0" smtClean="0"/>
              <a:t> and </a:t>
            </a:r>
            <a:r>
              <a:rPr lang="en-US" dirty="0" err="1" smtClean="0"/>
              <a:t>semileptonic</a:t>
            </a:r>
            <a:r>
              <a:rPr lang="en-US" dirty="0" smtClean="0"/>
              <a:t> B decays. But this area remains under studied. It would be important to identify variables which show marked differences between these two types of jets, and could lead to differences in </a:t>
            </a:r>
            <a:r>
              <a:rPr lang="en-US" dirty="0" err="1" smtClean="0"/>
              <a:t>b</a:t>
            </a:r>
            <a:r>
              <a:rPr lang="en-US" dirty="0" smtClean="0"/>
              <a:t>-tagging efficiency. And to quantify the differences. Examples of possible variables to examine are the number of tracks, leading track </a:t>
            </a:r>
            <a:r>
              <a:rPr lang="en-US" dirty="0" err="1" smtClean="0"/>
              <a:t>pT</a:t>
            </a:r>
            <a:r>
              <a:rPr lang="en-US" dirty="0" smtClean="0"/>
              <a:t> fraction, </a:t>
            </a:r>
            <a:r>
              <a:rPr lang="en-US" dirty="0" err="1" smtClean="0"/>
              <a:t>Sum(pTtrack</a:t>
            </a:r>
            <a:r>
              <a:rPr lang="en-US" dirty="0" smtClean="0"/>
              <a:t>)/ET, </a:t>
            </a:r>
            <a:r>
              <a:rPr lang="en-US" dirty="0" err="1" smtClean="0"/>
              <a:t>etc.This</a:t>
            </a:r>
            <a:r>
              <a:rPr lang="en-US" dirty="0" smtClean="0"/>
              <a:t> task is not very well defined. Please get in touch with </a:t>
            </a:r>
            <a:r>
              <a:rPr lang="en-US" dirty="0" smtClean="0">
                <a:hlinkClick r:id="rId2"/>
              </a:rPr>
              <a:t>Ricardo</a:t>
            </a:r>
            <a:endParaRPr lang="en-US" dirty="0"/>
          </a:p>
        </p:txBody>
      </p:sp>
      <p:sp>
        <p:nvSpPr>
          <p:cNvPr id="4" name="Date Placeholder 3"/>
          <p:cNvSpPr>
            <a:spLocks noGrp="1"/>
          </p:cNvSpPr>
          <p:nvPr>
            <p:ph type="dt" sz="half" idx="10"/>
          </p:nvPr>
        </p:nvSpPr>
        <p:spPr/>
        <p:txBody>
          <a:bodyPr/>
          <a:lstStyle/>
          <a:p>
            <a:r>
              <a:rPr lang="en-US" smtClean="0"/>
              <a:t>Ricardo Goncalo</a:t>
            </a:r>
            <a:endParaRPr lang="en-US"/>
          </a:p>
        </p:txBody>
      </p:sp>
      <p:sp>
        <p:nvSpPr>
          <p:cNvPr id="5" name="Footer Placeholder 4"/>
          <p:cNvSpPr>
            <a:spLocks noGrp="1"/>
          </p:cNvSpPr>
          <p:nvPr>
            <p:ph type="ftr" sz="quarter" idx="11"/>
          </p:nvPr>
        </p:nvSpPr>
        <p:spPr/>
        <p:txBody>
          <a:bodyPr/>
          <a:lstStyle/>
          <a:p>
            <a:r>
              <a:rPr lang="en-US" smtClean="0"/>
              <a:t>HSG5 H-&gt;bb Weekly Meeting - 15/11/2011</a:t>
            </a:r>
            <a:endParaRPr lang="en-US"/>
          </a:p>
        </p:txBody>
      </p:sp>
      <p:sp>
        <p:nvSpPr>
          <p:cNvPr id="6" name="Slide Number Placeholder 5"/>
          <p:cNvSpPr>
            <a:spLocks noGrp="1"/>
          </p:cNvSpPr>
          <p:nvPr>
            <p:ph type="sldNum" sz="quarter" idx="12"/>
          </p:nvPr>
        </p:nvSpPr>
        <p:spPr/>
        <p:txBody>
          <a:bodyPr/>
          <a:lstStyle/>
          <a:p>
            <a:fld id="{3995F5EE-9017-3A4B-80FC-7B6F6544F636}" type="slidenum">
              <a:rPr lang="en-US" smtClean="0"/>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 requests</a:t>
            </a:r>
            <a:endParaRPr lang="en-US" dirty="0"/>
          </a:p>
        </p:txBody>
      </p:sp>
      <p:sp>
        <p:nvSpPr>
          <p:cNvPr id="3" name="Content Placeholder 2"/>
          <p:cNvSpPr>
            <a:spLocks noGrp="1"/>
          </p:cNvSpPr>
          <p:nvPr>
            <p:ph idx="1"/>
          </p:nvPr>
        </p:nvSpPr>
        <p:spPr>
          <a:xfrm>
            <a:off x="457200" y="1600200"/>
            <a:ext cx="8229600" cy="3978787"/>
          </a:xfrm>
        </p:spPr>
        <p:txBody>
          <a:bodyPr>
            <a:normAutofit fontScale="55000" lnSpcReduction="20000"/>
          </a:bodyPr>
          <a:lstStyle/>
          <a:p>
            <a:pPr>
              <a:buNone/>
            </a:pPr>
            <a:r>
              <a:rPr lang="en-US" dirty="0" smtClean="0"/>
              <a:t>Inclusive and boosted H-&gt;bb samples for MC11b:</a:t>
            </a:r>
          </a:p>
          <a:p>
            <a:pPr lvl="1"/>
            <a:r>
              <a:rPr lang="en-US" dirty="0" err="1" smtClean="0"/>
              <a:t>Herwig</a:t>
            </a:r>
            <a:r>
              <a:rPr lang="en-US" dirty="0" smtClean="0"/>
              <a:t>++ in </a:t>
            </a:r>
            <a:r>
              <a:rPr lang="en-US" dirty="0" err="1" smtClean="0"/>
              <a:t>Powheg</a:t>
            </a:r>
            <a:endParaRPr lang="en-US" dirty="0" smtClean="0"/>
          </a:p>
          <a:p>
            <a:pPr lvl="1"/>
            <a:r>
              <a:rPr lang="en-US" dirty="0" smtClean="0"/>
              <a:t>Mass points: M</a:t>
            </a:r>
            <a:r>
              <a:rPr lang="en-US" baseline="-25000" dirty="0" smtClean="0"/>
              <a:t>H</a:t>
            </a:r>
            <a:r>
              <a:rPr lang="en-US" dirty="0" smtClean="0"/>
              <a:t> = 110, 115, 120, 125, 130, 135, 140, 145, 150 </a:t>
            </a:r>
            <a:r>
              <a:rPr lang="en-US" dirty="0" err="1" smtClean="0"/>
              <a:t>GeV</a:t>
            </a:r>
            <a:endParaRPr lang="en-US" dirty="0" smtClean="0"/>
          </a:p>
          <a:p>
            <a:pPr lvl="1"/>
            <a:r>
              <a:rPr lang="en-US" dirty="0" smtClean="0"/>
              <a:t>WH-&gt;</a:t>
            </a:r>
            <a:r>
              <a:rPr lang="en-US" dirty="0" err="1" smtClean="0"/>
              <a:t>lνbb</a:t>
            </a:r>
            <a:r>
              <a:rPr lang="en-US" dirty="0" smtClean="0"/>
              <a:t>, ZH-&gt;</a:t>
            </a:r>
            <a:r>
              <a:rPr lang="en-US" dirty="0" err="1" smtClean="0"/>
              <a:t>llbb</a:t>
            </a:r>
            <a:r>
              <a:rPr lang="en-US" dirty="0" smtClean="0"/>
              <a:t>, ZH-&gt;</a:t>
            </a:r>
            <a:r>
              <a:rPr lang="en-US" dirty="0" err="1" smtClean="0"/>
              <a:t>ννbb</a:t>
            </a:r>
            <a:r>
              <a:rPr lang="en-US" dirty="0" smtClean="0"/>
              <a:t> </a:t>
            </a:r>
          </a:p>
          <a:p>
            <a:pPr lvl="1"/>
            <a:r>
              <a:rPr lang="en-US" dirty="0" smtClean="0"/>
              <a:t>Both boosted and inclusive for each mass</a:t>
            </a:r>
          </a:p>
          <a:p>
            <a:r>
              <a:rPr lang="en-US" dirty="0" smtClean="0"/>
              <a:t>Approved for production – still in waiting list for MC11b production (delays in MC11a)</a:t>
            </a:r>
          </a:p>
          <a:p>
            <a:endParaRPr lang="en-US" dirty="0" smtClean="0"/>
          </a:p>
          <a:p>
            <a:r>
              <a:rPr lang="en-US" dirty="0" smtClean="0"/>
              <a:t>Other samples: </a:t>
            </a:r>
          </a:p>
          <a:p>
            <a:pPr lvl="1"/>
            <a:r>
              <a:rPr lang="en-US" dirty="0" err="1" smtClean="0"/>
              <a:t>Wbb</a:t>
            </a:r>
            <a:r>
              <a:rPr lang="en-US" dirty="0" smtClean="0"/>
              <a:t>, </a:t>
            </a:r>
            <a:r>
              <a:rPr lang="en-US" dirty="0" err="1" smtClean="0"/>
              <a:t>Zbb</a:t>
            </a:r>
            <a:endParaRPr lang="en-US" dirty="0" smtClean="0"/>
          </a:p>
          <a:p>
            <a:pPr lvl="1"/>
            <a:r>
              <a:rPr lang="en-US" dirty="0" smtClean="0"/>
              <a:t>ZH, WZ, WW -&gt; </a:t>
            </a:r>
            <a:r>
              <a:rPr lang="en-US" dirty="0" err="1" smtClean="0"/>
              <a:t>lljj</a:t>
            </a:r>
            <a:r>
              <a:rPr lang="en-US" dirty="0" smtClean="0"/>
              <a:t> and </a:t>
            </a:r>
            <a:r>
              <a:rPr lang="en-US" dirty="0" err="1" smtClean="0"/>
              <a:t>llbb</a:t>
            </a:r>
            <a:r>
              <a:rPr lang="en-US" dirty="0" smtClean="0"/>
              <a:t> final states </a:t>
            </a:r>
          </a:p>
          <a:p>
            <a:pPr lvl="1"/>
            <a:r>
              <a:rPr lang="en-US" dirty="0" smtClean="0"/>
              <a:t>Gluon-fusion H-&gt;bb</a:t>
            </a:r>
          </a:p>
          <a:p>
            <a:endParaRPr lang="en-US" dirty="0" smtClean="0"/>
          </a:p>
          <a:p>
            <a:r>
              <a:rPr lang="en-US" dirty="0" smtClean="0"/>
              <a:t>See Junichi’s page: </a:t>
            </a:r>
            <a:r>
              <a:rPr lang="en-US" dirty="0" smtClean="0">
                <a:hlinkClick r:id="rId2"/>
              </a:rPr>
              <a:t>https://twiki.cern.ch/twiki/bin/view/AtlasProtected/HSG5Higgs2bbFinalState#H_bb_MC_samples</a:t>
            </a:r>
            <a:endParaRPr lang="en-US" dirty="0" smtClean="0"/>
          </a:p>
          <a:p>
            <a:endParaRPr lang="en-US" dirty="0" smtClean="0"/>
          </a:p>
          <a:p>
            <a:pPr lvl="1"/>
            <a:endParaRPr lang="en-US" dirty="0" smtClean="0"/>
          </a:p>
        </p:txBody>
      </p:sp>
      <p:sp>
        <p:nvSpPr>
          <p:cNvPr id="4" name="Date Placeholder 3"/>
          <p:cNvSpPr>
            <a:spLocks noGrp="1"/>
          </p:cNvSpPr>
          <p:nvPr>
            <p:ph type="dt" sz="half" idx="10"/>
          </p:nvPr>
        </p:nvSpPr>
        <p:spPr/>
        <p:txBody>
          <a:bodyPr/>
          <a:lstStyle/>
          <a:p>
            <a:r>
              <a:rPr lang="en-US" smtClean="0"/>
              <a:t>Ricardo Goncalo</a:t>
            </a:r>
            <a:endParaRPr lang="en-US"/>
          </a:p>
        </p:txBody>
      </p:sp>
      <p:sp>
        <p:nvSpPr>
          <p:cNvPr id="5" name="Footer Placeholder 4"/>
          <p:cNvSpPr>
            <a:spLocks noGrp="1"/>
          </p:cNvSpPr>
          <p:nvPr>
            <p:ph type="ftr" sz="quarter" idx="11"/>
          </p:nvPr>
        </p:nvSpPr>
        <p:spPr/>
        <p:txBody>
          <a:bodyPr/>
          <a:lstStyle/>
          <a:p>
            <a:r>
              <a:rPr lang="en-US" smtClean="0"/>
              <a:t>HSG5 H-&gt;bb Weekly Meeting - 15/11/2011</a:t>
            </a:r>
            <a:endParaRPr lang="en-US"/>
          </a:p>
        </p:txBody>
      </p:sp>
      <p:sp>
        <p:nvSpPr>
          <p:cNvPr id="6" name="Slide Number Placeholder 5"/>
          <p:cNvSpPr>
            <a:spLocks noGrp="1"/>
          </p:cNvSpPr>
          <p:nvPr>
            <p:ph type="sldNum" sz="quarter" idx="12"/>
          </p:nvPr>
        </p:nvSpPr>
        <p:spPr/>
        <p:txBody>
          <a:bodyPr/>
          <a:lstStyle/>
          <a:p>
            <a:fld id="{3995F5EE-9017-3A4B-80FC-7B6F6544F636}" type="slidenum">
              <a:rPr lang="en-US" smtClean="0"/>
              <a:pPr/>
              <a:t>17</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48330"/>
          </a:xfrm>
        </p:spPr>
        <p:txBody>
          <a:bodyPr>
            <a:normAutofit fontScale="90000"/>
          </a:bodyPr>
          <a:lstStyle/>
          <a:p>
            <a:r>
              <a:rPr lang="en-US" dirty="0" smtClean="0"/>
              <a:t>December Note(?)</a:t>
            </a:r>
            <a:endParaRPr lang="en-US" dirty="0"/>
          </a:p>
        </p:txBody>
      </p:sp>
      <p:sp>
        <p:nvSpPr>
          <p:cNvPr id="3" name="Content Placeholder 2"/>
          <p:cNvSpPr>
            <a:spLocks noGrp="1"/>
          </p:cNvSpPr>
          <p:nvPr>
            <p:ph idx="1"/>
          </p:nvPr>
        </p:nvSpPr>
        <p:spPr>
          <a:xfrm>
            <a:off x="258695" y="1022968"/>
            <a:ext cx="8885305" cy="5333382"/>
          </a:xfrm>
        </p:spPr>
        <p:txBody>
          <a:bodyPr>
            <a:normAutofit fontScale="55000" lnSpcReduction="20000"/>
          </a:bodyPr>
          <a:lstStyle/>
          <a:p>
            <a:r>
              <a:rPr lang="en-US" dirty="0" smtClean="0"/>
              <a:t>Monte Carlo is starting to appear…</a:t>
            </a:r>
          </a:p>
          <a:p>
            <a:pPr lvl="1"/>
            <a:r>
              <a:rPr lang="en-US" dirty="0" smtClean="0"/>
              <a:t>Priority 0 MC11b background samples are done</a:t>
            </a:r>
          </a:p>
          <a:p>
            <a:pPr lvl="1"/>
            <a:r>
              <a:rPr lang="en-US" dirty="0" smtClean="0"/>
              <a:t>Only a few WH and ZH-&gt;</a:t>
            </a:r>
            <a:r>
              <a:rPr lang="en-US" dirty="0" err="1" smtClean="0"/>
              <a:t>llbb</a:t>
            </a:r>
            <a:r>
              <a:rPr lang="en-US" dirty="0" smtClean="0"/>
              <a:t> samples have finished</a:t>
            </a:r>
          </a:p>
          <a:p>
            <a:pPr lvl="1"/>
            <a:r>
              <a:rPr lang="en-US" dirty="0" smtClean="0"/>
              <a:t>Large sample of </a:t>
            </a:r>
            <a:r>
              <a:rPr lang="en-US" dirty="0" err="1" smtClean="0"/>
              <a:t>Wbb</a:t>
            </a:r>
            <a:r>
              <a:rPr lang="en-US" dirty="0" smtClean="0"/>
              <a:t> (</a:t>
            </a:r>
            <a:r>
              <a:rPr lang="en-US" dirty="0" err="1" smtClean="0"/>
              <a:t>Powheg+Pythia</a:t>
            </a:r>
            <a:r>
              <a:rPr lang="en-US" dirty="0" smtClean="0"/>
              <a:t>, &gt;50fb</a:t>
            </a:r>
            <a:r>
              <a:rPr lang="en-US" baseline="30000" dirty="0" smtClean="0"/>
              <a:t>-1</a:t>
            </a:r>
            <a:r>
              <a:rPr lang="en-US" dirty="0" smtClean="0"/>
              <a:t>) simulated in </a:t>
            </a:r>
            <a:r>
              <a:rPr lang="en-US" dirty="0" err="1" smtClean="0"/>
              <a:t>Atlfast</a:t>
            </a:r>
            <a:r>
              <a:rPr lang="en-US" dirty="0" smtClean="0"/>
              <a:t>-</a:t>
            </a:r>
            <a:r>
              <a:rPr lang="en-US" dirty="0" smtClean="0"/>
              <a:t>II being produced</a:t>
            </a:r>
          </a:p>
          <a:p>
            <a:pPr lvl="1"/>
            <a:r>
              <a:rPr lang="en-US" dirty="0" smtClean="0"/>
              <a:t>This was possible thanks to the validation studies shown last week!</a:t>
            </a:r>
          </a:p>
          <a:p>
            <a:pPr lvl="1"/>
            <a:r>
              <a:rPr lang="en-US" dirty="0" smtClean="0"/>
              <a:t>Full </a:t>
            </a:r>
            <a:r>
              <a:rPr lang="en-US" dirty="0" smtClean="0"/>
              <a:t>MC11b</a:t>
            </a:r>
            <a:r>
              <a:rPr lang="en-US" dirty="0" smtClean="0"/>
              <a:t> plans here: </a:t>
            </a:r>
            <a:r>
              <a:rPr lang="en-US" dirty="0" smtClean="0">
                <a:hlinkClick r:id="rId2"/>
              </a:rPr>
              <a:t>https</a:t>
            </a:r>
            <a:r>
              <a:rPr lang="en-US" dirty="0" smtClean="0">
                <a:hlinkClick r:id="rId2"/>
              </a:rPr>
              <a:t>://twiki.cern.ch/twiki/bin/view/AtlasProtected/AtlasProductionGroupMC11b</a:t>
            </a:r>
            <a:r>
              <a:rPr lang="en-US" dirty="0" smtClean="0"/>
              <a:t> </a:t>
            </a:r>
          </a:p>
          <a:p>
            <a:r>
              <a:rPr lang="en-US" dirty="0" smtClean="0"/>
              <a:t>Editors: </a:t>
            </a:r>
          </a:p>
          <a:p>
            <a:pPr lvl="1"/>
            <a:r>
              <a:rPr lang="en-US" dirty="0" err="1" smtClean="0"/>
              <a:t>Giacinto</a:t>
            </a:r>
            <a:r>
              <a:rPr lang="en-US" dirty="0" smtClean="0"/>
              <a:t> </a:t>
            </a:r>
            <a:r>
              <a:rPr lang="en-US" dirty="0" err="1" smtClean="0"/>
              <a:t>Piacquadio</a:t>
            </a:r>
            <a:r>
              <a:rPr lang="en-US" dirty="0" smtClean="0"/>
              <a:t>, Paul Thompson and </a:t>
            </a:r>
            <a:r>
              <a:rPr lang="en-US" dirty="0" smtClean="0"/>
              <a:t>Andy Mehta</a:t>
            </a:r>
            <a:r>
              <a:rPr lang="en-US" dirty="0" smtClean="0"/>
              <a:t> </a:t>
            </a:r>
          </a:p>
          <a:p>
            <a:r>
              <a:rPr lang="en-US" dirty="0" err="1" smtClean="0"/>
              <a:t>RooStats</a:t>
            </a:r>
            <a:r>
              <a:rPr lang="en-US" dirty="0" smtClean="0"/>
              <a:t> workspaces for ATLAS combination:</a:t>
            </a:r>
          </a:p>
          <a:p>
            <a:pPr lvl="1"/>
            <a:r>
              <a:rPr lang="en-US" dirty="0" err="1" smtClean="0"/>
              <a:t>Lianliang</a:t>
            </a:r>
            <a:r>
              <a:rPr lang="en-US" dirty="0" smtClean="0"/>
              <a:t> Ma and </a:t>
            </a:r>
            <a:r>
              <a:rPr lang="en-US" dirty="0" err="1" smtClean="0"/>
              <a:t>Silje</a:t>
            </a:r>
            <a:r>
              <a:rPr lang="en-US" dirty="0" smtClean="0"/>
              <a:t> </a:t>
            </a:r>
            <a:r>
              <a:rPr lang="en-US" dirty="0" err="1" smtClean="0"/>
              <a:t>Raddum</a:t>
            </a:r>
            <a:endParaRPr lang="en-US" dirty="0" smtClean="0"/>
          </a:p>
          <a:p>
            <a:r>
              <a:rPr lang="en-US" dirty="0" smtClean="0"/>
              <a:t>Editorial board: </a:t>
            </a:r>
          </a:p>
          <a:p>
            <a:pPr lvl="1"/>
            <a:r>
              <a:rPr lang="en-US" dirty="0" err="1" smtClean="0"/>
              <a:t>Pippa</a:t>
            </a:r>
            <a:r>
              <a:rPr lang="en-US" dirty="0" smtClean="0"/>
              <a:t> </a:t>
            </a:r>
            <a:r>
              <a:rPr lang="en-US" dirty="0" smtClean="0"/>
              <a:t>Wells</a:t>
            </a:r>
            <a:r>
              <a:rPr lang="en-US" dirty="0" smtClean="0"/>
              <a:t>, </a:t>
            </a:r>
            <a:r>
              <a:rPr lang="en-US" dirty="0" err="1" smtClean="0"/>
              <a:t>Elzbieta</a:t>
            </a:r>
            <a:r>
              <a:rPr lang="en-US" dirty="0" smtClean="0"/>
              <a:t> </a:t>
            </a:r>
            <a:r>
              <a:rPr lang="en-US" dirty="0" smtClean="0"/>
              <a:t>Richter-Was</a:t>
            </a:r>
            <a:r>
              <a:rPr lang="en-US" dirty="0" smtClean="0"/>
              <a:t>, Christian Weiser</a:t>
            </a:r>
          </a:p>
          <a:p>
            <a:r>
              <a:rPr lang="en-US" dirty="0" smtClean="0"/>
              <a:t>Timeline:</a:t>
            </a:r>
          </a:p>
          <a:p>
            <a:pPr lvl="1"/>
            <a:r>
              <a:rPr lang="en-US" dirty="0" smtClean="0"/>
              <a:t>Higgs approval: </a:t>
            </a:r>
          </a:p>
          <a:p>
            <a:pPr lvl="2"/>
            <a:r>
              <a:rPr lang="en-US" dirty="0" smtClean="0"/>
              <a:t>Other Higgs approvals on Monday 21 next week</a:t>
            </a:r>
          </a:p>
          <a:p>
            <a:pPr lvl="2"/>
            <a:r>
              <a:rPr lang="en-US" dirty="0" smtClean="0"/>
              <a:t>W</a:t>
            </a:r>
            <a:r>
              <a:rPr lang="en-US" dirty="0" smtClean="0"/>
              <a:t>e should aim for 23, and not later than 25</a:t>
            </a:r>
          </a:p>
          <a:p>
            <a:pPr lvl="1"/>
            <a:r>
              <a:rPr lang="en-US" dirty="0" smtClean="0"/>
              <a:t> Circulation to ATLAS for 1 week for comments (up to 2 Dec. at latest) </a:t>
            </a:r>
          </a:p>
          <a:p>
            <a:pPr lvl="2"/>
            <a:r>
              <a:rPr lang="en-US" dirty="0" smtClean="0"/>
              <a:t>C</a:t>
            </a:r>
            <a:r>
              <a:rPr lang="en-US" dirty="0" smtClean="0"/>
              <a:t>an be reduced to 3 days if we find a nice peak at 115 </a:t>
            </a:r>
            <a:r>
              <a:rPr lang="en-US" dirty="0" err="1" smtClean="0"/>
              <a:t>GeV</a:t>
            </a:r>
            <a:r>
              <a:rPr lang="en-US" dirty="0" smtClean="0"/>
              <a:t>, confirmed by H-&gt;</a:t>
            </a:r>
            <a:r>
              <a:rPr lang="en-US" dirty="0" err="1" smtClean="0"/>
              <a:t>γγ</a:t>
            </a:r>
            <a:r>
              <a:rPr lang="en-US" dirty="0" smtClean="0"/>
              <a:t>  </a:t>
            </a:r>
            <a:r>
              <a:rPr lang="en-US" dirty="0" err="1" smtClean="0">
                <a:sym typeface="Wingdings"/>
              </a:rPr>
              <a:t></a:t>
            </a:r>
            <a:endParaRPr lang="en-US" dirty="0" smtClean="0"/>
          </a:p>
          <a:p>
            <a:pPr lvl="1"/>
            <a:r>
              <a:rPr lang="en-US" dirty="0" smtClean="0"/>
              <a:t>Public presentation plus 1 week for last comments (9 Dec. at latest)</a:t>
            </a:r>
          </a:p>
          <a:p>
            <a:pPr lvl="1"/>
            <a:r>
              <a:rPr lang="en-US" dirty="0" smtClean="0"/>
              <a:t>CERN Council meeting starts 12 December… not much margin!</a:t>
            </a:r>
          </a:p>
          <a:p>
            <a:endParaRPr lang="en-US" dirty="0"/>
          </a:p>
        </p:txBody>
      </p:sp>
      <p:sp>
        <p:nvSpPr>
          <p:cNvPr id="4" name="Date Placeholder 3"/>
          <p:cNvSpPr>
            <a:spLocks noGrp="1"/>
          </p:cNvSpPr>
          <p:nvPr>
            <p:ph type="dt" sz="half" idx="10"/>
          </p:nvPr>
        </p:nvSpPr>
        <p:spPr/>
        <p:txBody>
          <a:bodyPr/>
          <a:lstStyle/>
          <a:p>
            <a:r>
              <a:rPr lang="en-US" smtClean="0"/>
              <a:t>Ricardo Goncalo</a:t>
            </a:r>
            <a:endParaRPr lang="en-US"/>
          </a:p>
        </p:txBody>
      </p:sp>
      <p:sp>
        <p:nvSpPr>
          <p:cNvPr id="5" name="Footer Placeholder 4"/>
          <p:cNvSpPr>
            <a:spLocks noGrp="1"/>
          </p:cNvSpPr>
          <p:nvPr>
            <p:ph type="ftr" sz="quarter" idx="11"/>
          </p:nvPr>
        </p:nvSpPr>
        <p:spPr/>
        <p:txBody>
          <a:bodyPr/>
          <a:lstStyle/>
          <a:p>
            <a:r>
              <a:rPr lang="en-US" smtClean="0"/>
              <a:t>HSG5 H-&gt;bb Weekly Meeting - 15/11/2011</a:t>
            </a:r>
            <a:endParaRPr lang="en-US"/>
          </a:p>
        </p:txBody>
      </p:sp>
      <p:sp>
        <p:nvSpPr>
          <p:cNvPr id="6" name="Slide Number Placeholder 5"/>
          <p:cNvSpPr>
            <a:spLocks noGrp="1"/>
          </p:cNvSpPr>
          <p:nvPr>
            <p:ph type="sldNum" sz="quarter" idx="12"/>
          </p:nvPr>
        </p:nvSpPr>
        <p:spPr/>
        <p:txBody>
          <a:bodyPr/>
          <a:lstStyle/>
          <a:p>
            <a:fld id="{3995F5EE-9017-3A4B-80FC-7B6F6544F636}" type="slidenum">
              <a:rPr lang="en-US" smtClean="0"/>
              <a:pPr/>
              <a:t>2</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dirty="0" smtClean="0"/>
              <a:t>the SVN directory for the inputs has been created and can be found at the following location.</a:t>
            </a:r>
            <a:r>
              <a:rPr lang="en-US" u="sng" dirty="0" smtClean="0">
                <a:hlinkClick r:id="rId2"/>
              </a:rPr>
              <a:t>https://svnweb.cern.ch/trac/atlasgrp/browser/Physics/Higgs/combined/Workspaces/</a:t>
            </a:r>
            <a:r>
              <a:rPr lang="en-US" u="sng" dirty="0" smtClean="0">
                <a:hlinkClick r:id="rId2"/>
              </a:rPr>
              <a:t>Council2011</a:t>
            </a:r>
          </a:p>
          <a:p>
            <a:r>
              <a:rPr lang="en-US" dirty="0" smtClean="0"/>
              <a:t>For those inputs which are ready (</a:t>
            </a:r>
            <a:r>
              <a:rPr lang="en-US" dirty="0" err="1" smtClean="0"/>
              <a:t>llqq</a:t>
            </a:r>
            <a:r>
              <a:rPr lang="en-US" dirty="0" smtClean="0"/>
              <a:t>, </a:t>
            </a:r>
            <a:r>
              <a:rPr lang="en-US" dirty="0" err="1" smtClean="0"/>
              <a:t>llvv</a:t>
            </a:r>
            <a:r>
              <a:rPr lang="en-US" dirty="0" smtClean="0"/>
              <a:t>, </a:t>
            </a:r>
            <a:r>
              <a:rPr lang="en-US" dirty="0" err="1" smtClean="0"/>
              <a:t>lvqq</a:t>
            </a:r>
            <a:r>
              <a:rPr lang="en-US" dirty="0" smtClean="0"/>
              <a:t>) please copy them in the HSG2 and HSG3 subdirectories. For the other channels we are still aiming at gathering preliminary inputs before the end of the week and if possible by </a:t>
            </a:r>
            <a:r>
              <a:rPr lang="en-US" dirty="0" err="1" smtClean="0"/>
              <a:t>thursday</a:t>
            </a:r>
            <a:r>
              <a:rPr lang="en-US" dirty="0" smtClean="0"/>
              <a:t>. For those of you who have never used the </a:t>
            </a:r>
            <a:r>
              <a:rPr lang="en-US" dirty="0" err="1" smtClean="0"/>
              <a:t>RooStats</a:t>
            </a:r>
            <a:r>
              <a:rPr lang="en-US" dirty="0" smtClean="0"/>
              <a:t> investigation tools, please do so at your earliest convenience. The tools are also available on SVN at the following </a:t>
            </a:r>
            <a:r>
              <a:rPr lang="en-US" dirty="0" err="1" smtClean="0"/>
              <a:t>location.</a:t>
            </a:r>
            <a:r>
              <a:rPr lang="en-US" u="sng" dirty="0" err="1" smtClean="0">
                <a:hlinkClick r:id="rId3"/>
              </a:rPr>
              <a:t>https://svnweb.cern.ch/trac/atlasgrp/browser/Physics/StatForum/</a:t>
            </a:r>
            <a:r>
              <a:rPr lang="en-US" u="sng" dirty="0" err="1" smtClean="0">
                <a:hlinkClick r:id="rId3"/>
              </a:rPr>
              <a:t>RooStatsTools</a:t>
            </a:r>
            <a:endParaRPr lang="en-US" dirty="0"/>
          </a:p>
        </p:txBody>
      </p:sp>
      <p:sp>
        <p:nvSpPr>
          <p:cNvPr id="4" name="Date Placeholder 3"/>
          <p:cNvSpPr>
            <a:spLocks noGrp="1"/>
          </p:cNvSpPr>
          <p:nvPr>
            <p:ph type="dt" sz="half" idx="10"/>
          </p:nvPr>
        </p:nvSpPr>
        <p:spPr/>
        <p:txBody>
          <a:bodyPr/>
          <a:lstStyle/>
          <a:p>
            <a:r>
              <a:rPr lang="en-US" smtClean="0"/>
              <a:t>Ricardo Goncalo</a:t>
            </a:r>
            <a:endParaRPr lang="en-US"/>
          </a:p>
        </p:txBody>
      </p:sp>
      <p:sp>
        <p:nvSpPr>
          <p:cNvPr id="5" name="Footer Placeholder 4"/>
          <p:cNvSpPr>
            <a:spLocks noGrp="1"/>
          </p:cNvSpPr>
          <p:nvPr>
            <p:ph type="ftr" sz="quarter" idx="11"/>
          </p:nvPr>
        </p:nvSpPr>
        <p:spPr/>
        <p:txBody>
          <a:bodyPr/>
          <a:lstStyle/>
          <a:p>
            <a:r>
              <a:rPr lang="en-US" smtClean="0"/>
              <a:t>HSG5 H-&gt;bb Weekly Meeting - 15/11/2011</a:t>
            </a:r>
            <a:endParaRPr lang="en-US"/>
          </a:p>
        </p:txBody>
      </p:sp>
      <p:sp>
        <p:nvSpPr>
          <p:cNvPr id="6" name="Slide Number Placeholder 5"/>
          <p:cNvSpPr>
            <a:spLocks noGrp="1"/>
          </p:cNvSpPr>
          <p:nvPr>
            <p:ph type="sldNum" sz="quarter" idx="12"/>
          </p:nvPr>
        </p:nvSpPr>
        <p:spPr/>
        <p:txBody>
          <a:bodyPr/>
          <a:lstStyle/>
          <a:p>
            <a:fld id="{3995F5EE-9017-3A4B-80FC-7B6F6544F636}" type="slidenum">
              <a:rPr lang="en-US" smtClean="0"/>
              <a:pPr/>
              <a:t>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18879"/>
          </a:xfrm>
        </p:spPr>
        <p:txBody>
          <a:bodyPr/>
          <a:lstStyle/>
          <a:p>
            <a:r>
              <a:rPr lang="en-US" dirty="0" smtClean="0"/>
              <a:t>MET problem </a:t>
            </a:r>
            <a:endParaRPr lang="en-US" dirty="0"/>
          </a:p>
        </p:txBody>
      </p:sp>
      <p:sp>
        <p:nvSpPr>
          <p:cNvPr id="3" name="Content Placeholder 2"/>
          <p:cNvSpPr>
            <a:spLocks noGrp="1"/>
          </p:cNvSpPr>
          <p:nvPr>
            <p:ph idx="1"/>
          </p:nvPr>
        </p:nvSpPr>
        <p:spPr>
          <a:xfrm>
            <a:off x="457200" y="1116335"/>
            <a:ext cx="8686800" cy="1623338"/>
          </a:xfrm>
        </p:spPr>
        <p:txBody>
          <a:bodyPr>
            <a:normAutofit fontScale="62500" lnSpcReduction="20000"/>
          </a:bodyPr>
          <a:lstStyle/>
          <a:p>
            <a:r>
              <a:rPr lang="en-US" dirty="0" smtClean="0"/>
              <a:t>Disagreement between data and MC11b found in HSG3</a:t>
            </a:r>
          </a:p>
          <a:p>
            <a:pPr lvl="1"/>
            <a:r>
              <a:rPr lang="en-US" dirty="0" smtClean="0"/>
              <a:t>See presentation by Bruce </a:t>
            </a:r>
            <a:r>
              <a:rPr lang="en-US" dirty="0" err="1" smtClean="0"/>
              <a:t>Mellado</a:t>
            </a:r>
            <a:r>
              <a:rPr lang="en-US" dirty="0" smtClean="0"/>
              <a:t>: </a:t>
            </a:r>
            <a:r>
              <a:rPr lang="en-US" dirty="0" smtClean="0">
                <a:hlinkClick r:id="rId2"/>
              </a:rPr>
              <a:t>https</a:t>
            </a:r>
            <a:r>
              <a:rPr lang="en-US" dirty="0" smtClean="0">
                <a:hlinkClick r:id="rId2"/>
              </a:rPr>
              <a:t>://indico.cern.ch/getFile.py/access?contribId=7&amp;resId=1&amp;materialId=slides&amp;confId=</a:t>
            </a:r>
            <a:r>
              <a:rPr lang="en-US" dirty="0" smtClean="0">
                <a:hlinkClick r:id="rId2"/>
              </a:rPr>
              <a:t>162605</a:t>
            </a:r>
            <a:endParaRPr lang="en-US" dirty="0" smtClean="0"/>
          </a:p>
          <a:p>
            <a:r>
              <a:rPr lang="en-US" dirty="0" smtClean="0"/>
              <a:t>Seems to come from </a:t>
            </a:r>
            <a:r>
              <a:rPr lang="en-US" dirty="0" err="1" smtClean="0"/>
              <a:t>modelling</a:t>
            </a:r>
            <a:r>
              <a:rPr lang="en-US" dirty="0" smtClean="0"/>
              <a:t> of soft contributions to MET (</a:t>
            </a:r>
            <a:r>
              <a:rPr lang="en-US" dirty="0" err="1" smtClean="0"/>
              <a:t>CellOut/SoftJets</a:t>
            </a:r>
            <a:r>
              <a:rPr lang="en-US" dirty="0" smtClean="0"/>
              <a:t>)</a:t>
            </a:r>
            <a:endParaRPr lang="en-US" dirty="0"/>
          </a:p>
        </p:txBody>
      </p:sp>
      <p:sp>
        <p:nvSpPr>
          <p:cNvPr id="4" name="Date Placeholder 3"/>
          <p:cNvSpPr>
            <a:spLocks noGrp="1"/>
          </p:cNvSpPr>
          <p:nvPr>
            <p:ph type="dt" sz="half" idx="10"/>
          </p:nvPr>
        </p:nvSpPr>
        <p:spPr/>
        <p:txBody>
          <a:bodyPr/>
          <a:lstStyle/>
          <a:p>
            <a:r>
              <a:rPr lang="en-US" smtClean="0"/>
              <a:t>Ricardo Goncalo</a:t>
            </a:r>
            <a:endParaRPr lang="en-US"/>
          </a:p>
        </p:txBody>
      </p:sp>
      <p:sp>
        <p:nvSpPr>
          <p:cNvPr id="5" name="Footer Placeholder 4"/>
          <p:cNvSpPr>
            <a:spLocks noGrp="1"/>
          </p:cNvSpPr>
          <p:nvPr>
            <p:ph type="ftr" sz="quarter" idx="11"/>
          </p:nvPr>
        </p:nvSpPr>
        <p:spPr/>
        <p:txBody>
          <a:bodyPr/>
          <a:lstStyle/>
          <a:p>
            <a:r>
              <a:rPr lang="en-US" smtClean="0"/>
              <a:t>HSG5 H-&gt;bb Weekly Meeting - 15/11/2011</a:t>
            </a:r>
            <a:endParaRPr lang="en-US"/>
          </a:p>
        </p:txBody>
      </p:sp>
      <p:sp>
        <p:nvSpPr>
          <p:cNvPr id="6" name="Slide Number Placeholder 5"/>
          <p:cNvSpPr>
            <a:spLocks noGrp="1"/>
          </p:cNvSpPr>
          <p:nvPr>
            <p:ph type="sldNum" sz="quarter" idx="12"/>
          </p:nvPr>
        </p:nvSpPr>
        <p:spPr/>
        <p:txBody>
          <a:bodyPr/>
          <a:lstStyle/>
          <a:p>
            <a:fld id="{3995F5EE-9017-3A4B-80FC-7B6F6544F636}" type="slidenum">
              <a:rPr lang="en-US" smtClean="0"/>
              <a:pPr/>
              <a:t>4</a:t>
            </a:fld>
            <a:endParaRPr lang="en-US"/>
          </a:p>
        </p:txBody>
      </p:sp>
      <p:pic>
        <p:nvPicPr>
          <p:cNvPr id="7" name="Picture 6"/>
          <p:cNvPicPr>
            <a:picLocks noChangeAspect="1"/>
          </p:cNvPicPr>
          <p:nvPr/>
        </p:nvPicPr>
        <p:blipFill>
          <a:blip r:embed="rId3"/>
          <a:stretch>
            <a:fillRect/>
          </a:stretch>
        </p:blipFill>
        <p:spPr>
          <a:xfrm>
            <a:off x="152867" y="2610331"/>
            <a:ext cx="8848410" cy="382832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2014" y="470330"/>
            <a:ext cx="8004785" cy="3092420"/>
          </a:xfrm>
        </p:spPr>
        <p:txBody>
          <a:bodyPr>
            <a:normAutofit fontScale="85000" lnSpcReduction="10000"/>
          </a:bodyPr>
          <a:lstStyle/>
          <a:p>
            <a:r>
              <a:rPr lang="en-US" dirty="0" smtClean="0"/>
              <a:t>Quick solution proposed by HSG3 is to scale down soft contributions</a:t>
            </a:r>
          </a:p>
          <a:p>
            <a:pPr lvl="1"/>
            <a:r>
              <a:rPr lang="en-US" dirty="0" smtClean="0"/>
              <a:t>Doesn’t address the source of the problem and doesn’t solve it – so only for the short term</a:t>
            </a:r>
          </a:p>
          <a:p>
            <a:pPr lvl="1"/>
            <a:r>
              <a:rPr lang="en-US" dirty="0" smtClean="0"/>
              <a:t>Under discussion with Jet/</a:t>
            </a:r>
            <a:r>
              <a:rPr lang="en-US" dirty="0" err="1" smtClean="0"/>
              <a:t>Etmiss</a:t>
            </a:r>
            <a:r>
              <a:rPr lang="en-US" dirty="0" smtClean="0"/>
              <a:t> group</a:t>
            </a:r>
          </a:p>
          <a:p>
            <a:r>
              <a:rPr lang="en-US" dirty="0" smtClean="0"/>
              <a:t>In parallel, thread about Pythia8 tune, MC description of diffractive </a:t>
            </a:r>
            <a:r>
              <a:rPr lang="en-US" dirty="0" err="1" smtClean="0"/>
              <a:t>vs</a:t>
            </a:r>
            <a:r>
              <a:rPr lang="en-US" dirty="0" smtClean="0"/>
              <a:t> non-diffractive components etc</a:t>
            </a:r>
            <a:endParaRPr lang="en-US" dirty="0"/>
          </a:p>
        </p:txBody>
      </p:sp>
      <p:sp>
        <p:nvSpPr>
          <p:cNvPr id="4" name="Date Placeholder 3"/>
          <p:cNvSpPr>
            <a:spLocks noGrp="1"/>
          </p:cNvSpPr>
          <p:nvPr>
            <p:ph type="dt" sz="half" idx="10"/>
          </p:nvPr>
        </p:nvSpPr>
        <p:spPr/>
        <p:txBody>
          <a:bodyPr/>
          <a:lstStyle/>
          <a:p>
            <a:r>
              <a:rPr lang="en-US" smtClean="0"/>
              <a:t>Ricardo Goncalo</a:t>
            </a:r>
            <a:endParaRPr lang="en-US"/>
          </a:p>
        </p:txBody>
      </p:sp>
      <p:sp>
        <p:nvSpPr>
          <p:cNvPr id="5" name="Footer Placeholder 4"/>
          <p:cNvSpPr>
            <a:spLocks noGrp="1"/>
          </p:cNvSpPr>
          <p:nvPr>
            <p:ph type="ftr" sz="quarter" idx="11"/>
          </p:nvPr>
        </p:nvSpPr>
        <p:spPr/>
        <p:txBody>
          <a:bodyPr/>
          <a:lstStyle/>
          <a:p>
            <a:r>
              <a:rPr lang="en-US" smtClean="0"/>
              <a:t>HSG5 H-&gt;bb Weekly Meeting - 15/11/2011</a:t>
            </a:r>
            <a:endParaRPr lang="en-US"/>
          </a:p>
        </p:txBody>
      </p:sp>
      <p:sp>
        <p:nvSpPr>
          <p:cNvPr id="6" name="Slide Number Placeholder 5"/>
          <p:cNvSpPr>
            <a:spLocks noGrp="1"/>
          </p:cNvSpPr>
          <p:nvPr>
            <p:ph type="sldNum" sz="quarter" idx="12"/>
          </p:nvPr>
        </p:nvSpPr>
        <p:spPr/>
        <p:txBody>
          <a:bodyPr/>
          <a:lstStyle/>
          <a:p>
            <a:fld id="{3995F5EE-9017-3A4B-80FC-7B6F6544F636}" type="slidenum">
              <a:rPr lang="en-US" smtClean="0"/>
              <a:pPr/>
              <a:t>5</a:t>
            </a:fld>
            <a:endParaRPr lang="en-US"/>
          </a:p>
        </p:txBody>
      </p:sp>
      <p:pic>
        <p:nvPicPr>
          <p:cNvPr id="7" name="Picture 6"/>
          <p:cNvPicPr>
            <a:picLocks noChangeAspect="1"/>
          </p:cNvPicPr>
          <p:nvPr/>
        </p:nvPicPr>
        <p:blipFill>
          <a:blip r:embed="rId2"/>
          <a:stretch>
            <a:fillRect/>
          </a:stretch>
        </p:blipFill>
        <p:spPr>
          <a:xfrm>
            <a:off x="2257755" y="3374619"/>
            <a:ext cx="5095935" cy="298173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8286"/>
            <a:ext cx="8229600" cy="736572"/>
          </a:xfrm>
        </p:spPr>
        <p:txBody>
          <a:bodyPr>
            <a:normAutofit fontScale="90000"/>
          </a:bodyPr>
          <a:lstStyle/>
          <a:p>
            <a:r>
              <a:rPr lang="en-US" dirty="0" smtClean="0"/>
              <a:t>ZH-&gt;</a:t>
            </a:r>
            <a:r>
              <a:rPr lang="en-US" dirty="0" err="1" smtClean="0"/>
              <a:t>ννbb</a:t>
            </a:r>
            <a:endParaRPr lang="en-US" dirty="0"/>
          </a:p>
        </p:txBody>
      </p:sp>
      <p:sp>
        <p:nvSpPr>
          <p:cNvPr id="3" name="Content Placeholder 2"/>
          <p:cNvSpPr>
            <a:spLocks noGrp="1"/>
          </p:cNvSpPr>
          <p:nvPr>
            <p:ph idx="1"/>
          </p:nvPr>
        </p:nvSpPr>
        <p:spPr>
          <a:xfrm>
            <a:off x="457200" y="1269890"/>
            <a:ext cx="8219458" cy="5086459"/>
          </a:xfrm>
        </p:spPr>
        <p:txBody>
          <a:bodyPr>
            <a:normAutofit fontScale="55000" lnSpcReduction="20000"/>
          </a:bodyPr>
          <a:lstStyle/>
          <a:p>
            <a:r>
              <a:rPr lang="en-US" dirty="0" smtClean="0"/>
              <a:t>Monte Carlo:</a:t>
            </a:r>
          </a:p>
          <a:p>
            <a:pPr lvl="1"/>
            <a:r>
              <a:rPr lang="en-US" dirty="0" smtClean="0"/>
              <a:t>Need to get enough dedicated background MC (most Atlas EW samples don’t have </a:t>
            </a:r>
            <a:r>
              <a:rPr lang="en-US" dirty="0" err="1" smtClean="0"/>
              <a:t>νν</a:t>
            </a:r>
            <a:r>
              <a:rPr lang="en-US" dirty="0" smtClean="0"/>
              <a:t> final state)</a:t>
            </a:r>
          </a:p>
          <a:p>
            <a:pPr lvl="1"/>
            <a:r>
              <a:rPr lang="en-US" dirty="0" smtClean="0"/>
              <a:t>Trying to use: SUSY </a:t>
            </a:r>
            <a:r>
              <a:rPr lang="en-US" dirty="0" err="1" smtClean="0"/>
              <a:t>Alpgen</a:t>
            </a:r>
            <a:r>
              <a:rPr lang="en-US" dirty="0" smtClean="0"/>
              <a:t> </a:t>
            </a:r>
            <a:r>
              <a:rPr lang="en-US" dirty="0" err="1" smtClean="0"/>
              <a:t>Zbb</a:t>
            </a:r>
            <a:r>
              <a:rPr lang="en-US" dirty="0" smtClean="0"/>
              <a:t>-&gt;</a:t>
            </a:r>
            <a:r>
              <a:rPr lang="en-US" dirty="0" err="1" smtClean="0"/>
              <a:t>ννbb</a:t>
            </a:r>
            <a:r>
              <a:rPr lang="en-US" dirty="0" smtClean="0"/>
              <a:t> samples  - </a:t>
            </a:r>
            <a:r>
              <a:rPr lang="en-US" dirty="0" err="1" smtClean="0"/>
              <a:t>Jike</a:t>
            </a:r>
            <a:r>
              <a:rPr lang="en-US" dirty="0" smtClean="0"/>
              <a:t> investigating generator-level cut to see if we can use them </a:t>
            </a:r>
          </a:p>
          <a:p>
            <a:pPr lvl="1"/>
            <a:r>
              <a:rPr lang="en-US" dirty="0" smtClean="0"/>
              <a:t>Paul looking into requesting Sherpa samples – potential problem will be production priority</a:t>
            </a:r>
          </a:p>
          <a:p>
            <a:pPr lvl="1"/>
            <a:r>
              <a:rPr lang="en-US" dirty="0" smtClean="0"/>
              <a:t>Mario looking into </a:t>
            </a:r>
            <a:r>
              <a:rPr lang="en-US" dirty="0" err="1" smtClean="0"/>
              <a:t>di</a:t>
            </a:r>
            <a:r>
              <a:rPr lang="en-US" dirty="0" smtClean="0"/>
              <a:t>-boson samples – potential problem with production priority</a:t>
            </a:r>
          </a:p>
          <a:p>
            <a:endParaRPr lang="en-US" dirty="0" smtClean="0"/>
          </a:p>
          <a:p>
            <a:r>
              <a:rPr lang="en-US" dirty="0" smtClean="0"/>
              <a:t>Ongoing: </a:t>
            </a:r>
          </a:p>
          <a:p>
            <a:pPr lvl="1"/>
            <a:r>
              <a:rPr lang="en-US" dirty="0" smtClean="0"/>
              <a:t>C</a:t>
            </a:r>
            <a:r>
              <a:rPr lang="en-US" dirty="0" smtClean="0"/>
              <a:t>ut-flow comparisons between </a:t>
            </a:r>
            <a:r>
              <a:rPr lang="en-US" dirty="0" err="1" smtClean="0"/>
              <a:t>Ac.Sinica</a:t>
            </a:r>
            <a:r>
              <a:rPr lang="en-US" dirty="0" smtClean="0"/>
              <a:t>, Liverpool and IFAE</a:t>
            </a:r>
          </a:p>
          <a:p>
            <a:pPr lvl="1"/>
            <a:r>
              <a:rPr lang="en-US" dirty="0" smtClean="0"/>
              <a:t>QCD </a:t>
            </a:r>
            <a:r>
              <a:rPr lang="en-US" dirty="0" smtClean="0"/>
              <a:t>data-driven methods</a:t>
            </a:r>
            <a:r>
              <a:rPr lang="en-US" dirty="0" smtClean="0"/>
              <a:t> being explored</a:t>
            </a:r>
          </a:p>
          <a:p>
            <a:pPr lvl="1"/>
            <a:r>
              <a:rPr lang="en-US" dirty="0" smtClean="0"/>
              <a:t>Lei investigating NN-based correction to </a:t>
            </a:r>
            <a:r>
              <a:rPr lang="en-US" dirty="0" err="1" smtClean="0"/>
              <a:t>b</a:t>
            </a:r>
            <a:r>
              <a:rPr lang="en-US" dirty="0" smtClean="0"/>
              <a:t>-jet energy</a:t>
            </a:r>
          </a:p>
          <a:p>
            <a:pPr lvl="1"/>
            <a:r>
              <a:rPr lang="en-US" dirty="0" smtClean="0"/>
              <a:t>David investigating triggers </a:t>
            </a:r>
          </a:p>
          <a:p>
            <a:endParaRPr lang="en-US" dirty="0" smtClean="0"/>
          </a:p>
          <a:p>
            <a:r>
              <a:rPr lang="en-US" dirty="0" smtClean="0"/>
              <a:t>Plans:</a:t>
            </a:r>
          </a:p>
          <a:p>
            <a:pPr lvl="1"/>
            <a:r>
              <a:rPr lang="en-US" dirty="0" smtClean="0"/>
              <a:t>Cuts optimization in three </a:t>
            </a:r>
            <a:r>
              <a:rPr lang="en-US" dirty="0" smtClean="0"/>
              <a:t>MET</a:t>
            </a:r>
            <a:r>
              <a:rPr lang="en-US" dirty="0" smtClean="0"/>
              <a:t> bins: </a:t>
            </a:r>
            <a:r>
              <a:rPr lang="en-US" dirty="0" smtClean="0"/>
              <a:t>[</a:t>
            </a:r>
            <a:r>
              <a:rPr lang="en-US" dirty="0" smtClean="0"/>
              <a:t>120GeV, 160GeV</a:t>
            </a:r>
            <a:r>
              <a:rPr lang="en-US" dirty="0" smtClean="0"/>
              <a:t>], [</a:t>
            </a:r>
            <a:r>
              <a:rPr lang="en-US" dirty="0" smtClean="0"/>
              <a:t>160GeV, 200GeV</a:t>
            </a:r>
            <a:r>
              <a:rPr lang="en-US" dirty="0" smtClean="0"/>
              <a:t>],</a:t>
            </a:r>
            <a:r>
              <a:rPr lang="en-US" dirty="0" smtClean="0"/>
              <a:t> &gt;200GeV</a:t>
            </a:r>
          </a:p>
          <a:p>
            <a:pPr lvl="1"/>
            <a:r>
              <a:rPr lang="en-US" dirty="0" smtClean="0"/>
              <a:t>Not contemplating jet substructure analysis for now </a:t>
            </a:r>
          </a:p>
          <a:p>
            <a:pPr lvl="2"/>
            <a:r>
              <a:rPr lang="en-US" dirty="0" smtClean="0"/>
              <a:t>V</a:t>
            </a:r>
            <a:r>
              <a:rPr lang="en-US" dirty="0" smtClean="0"/>
              <a:t>olunteers for investigating this are welcome!</a:t>
            </a:r>
          </a:p>
          <a:p>
            <a:pPr lvl="1"/>
            <a:r>
              <a:rPr lang="en-US" dirty="0" smtClean="0"/>
              <a:t>Include </a:t>
            </a:r>
            <a:r>
              <a:rPr lang="en-US" dirty="0" smtClean="0"/>
              <a:t>the WH and </a:t>
            </a:r>
            <a:r>
              <a:rPr lang="en-US" dirty="0" err="1" smtClean="0"/>
              <a:t>Z(ll)H</a:t>
            </a:r>
            <a:r>
              <a:rPr lang="en-US" dirty="0" smtClean="0"/>
              <a:t> into the signal </a:t>
            </a:r>
            <a:r>
              <a:rPr lang="en-US" dirty="0" smtClean="0"/>
              <a:t>directly</a:t>
            </a:r>
          </a:p>
        </p:txBody>
      </p:sp>
      <p:sp>
        <p:nvSpPr>
          <p:cNvPr id="4" name="Date Placeholder 3"/>
          <p:cNvSpPr>
            <a:spLocks noGrp="1"/>
          </p:cNvSpPr>
          <p:nvPr>
            <p:ph type="dt" sz="half" idx="10"/>
          </p:nvPr>
        </p:nvSpPr>
        <p:spPr/>
        <p:txBody>
          <a:bodyPr/>
          <a:lstStyle/>
          <a:p>
            <a:r>
              <a:rPr lang="en-US" smtClean="0"/>
              <a:t>Ricardo Goncalo</a:t>
            </a:r>
            <a:endParaRPr lang="en-US"/>
          </a:p>
        </p:txBody>
      </p:sp>
      <p:sp>
        <p:nvSpPr>
          <p:cNvPr id="5" name="Footer Placeholder 4"/>
          <p:cNvSpPr>
            <a:spLocks noGrp="1"/>
          </p:cNvSpPr>
          <p:nvPr>
            <p:ph type="ftr" sz="quarter" idx="11"/>
          </p:nvPr>
        </p:nvSpPr>
        <p:spPr/>
        <p:txBody>
          <a:bodyPr/>
          <a:lstStyle/>
          <a:p>
            <a:r>
              <a:rPr lang="en-US" smtClean="0"/>
              <a:t>HSG5 H-&gt;bb Weekly Meeting - 15/11/2011</a:t>
            </a:r>
            <a:endParaRPr lang="en-US"/>
          </a:p>
        </p:txBody>
      </p:sp>
      <p:sp>
        <p:nvSpPr>
          <p:cNvPr id="6" name="Slide Number Placeholder 5"/>
          <p:cNvSpPr>
            <a:spLocks noGrp="1"/>
          </p:cNvSpPr>
          <p:nvPr>
            <p:ph type="sldNum" sz="quarter" idx="12"/>
          </p:nvPr>
        </p:nvSpPr>
        <p:spPr/>
        <p:txBody>
          <a:bodyPr/>
          <a:lstStyle/>
          <a:p>
            <a:fld id="{3995F5EE-9017-3A4B-80FC-7B6F6544F636}" type="slidenum">
              <a:rPr lang="en-US" smtClean="0"/>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Moriond</a:t>
            </a:r>
            <a:r>
              <a:rPr lang="en-US" dirty="0" smtClean="0"/>
              <a:t> timescale</a:t>
            </a:r>
            <a:endParaRPr lang="en-US" dirty="0"/>
          </a:p>
        </p:txBody>
      </p:sp>
      <p:sp>
        <p:nvSpPr>
          <p:cNvPr id="3" name="Content Placeholder 2"/>
          <p:cNvSpPr>
            <a:spLocks noGrp="1"/>
          </p:cNvSpPr>
          <p:nvPr>
            <p:ph idx="1"/>
          </p:nvPr>
        </p:nvSpPr>
        <p:spPr>
          <a:xfrm>
            <a:off x="457200" y="1417638"/>
            <a:ext cx="8229600" cy="4708525"/>
          </a:xfrm>
        </p:spPr>
        <p:txBody>
          <a:bodyPr>
            <a:normAutofit fontScale="55000" lnSpcReduction="20000"/>
          </a:bodyPr>
          <a:lstStyle/>
          <a:p>
            <a:r>
              <a:rPr lang="en-US" dirty="0" err="1" smtClean="0"/>
              <a:t>Moriond</a:t>
            </a:r>
            <a:r>
              <a:rPr lang="en-US" dirty="0" smtClean="0"/>
              <a:t> is not far away…</a:t>
            </a:r>
          </a:p>
          <a:p>
            <a:pPr lvl="1"/>
            <a:r>
              <a:rPr lang="en-US" dirty="0" smtClean="0"/>
              <a:t>Need to plan to have initial results in December, in parallel with CERN Council activity</a:t>
            </a:r>
          </a:p>
          <a:p>
            <a:pPr lvl="1"/>
            <a:r>
              <a:rPr lang="en-US" dirty="0" smtClean="0"/>
              <a:t>One month from beginning of January 2012 until Higgs approval</a:t>
            </a:r>
          </a:p>
          <a:p>
            <a:endParaRPr lang="en-US" dirty="0" smtClean="0"/>
          </a:p>
          <a:p>
            <a:r>
              <a:rPr lang="en-US" dirty="0" smtClean="0"/>
              <a:t>E.g. HSG6 </a:t>
            </a:r>
            <a:r>
              <a:rPr lang="en-US" dirty="0" err="1" smtClean="0"/>
              <a:t>Moriond</a:t>
            </a:r>
            <a:r>
              <a:rPr lang="en-US" dirty="0" smtClean="0"/>
              <a:t> plans:</a:t>
            </a:r>
          </a:p>
          <a:p>
            <a:pPr lvl="1"/>
            <a:r>
              <a:rPr lang="en-US" dirty="0" smtClean="0"/>
              <a:t>Dec </a:t>
            </a:r>
            <a:r>
              <a:rPr lang="en-US" dirty="0" smtClean="0"/>
              <a:t>20</a:t>
            </a:r>
            <a:r>
              <a:rPr lang="en-US" dirty="0" smtClean="0"/>
              <a:t>: Complete </a:t>
            </a:r>
            <a:r>
              <a:rPr lang="en-US" dirty="0" smtClean="0"/>
              <a:t>drafts - supporting notes</a:t>
            </a:r>
            <a:r>
              <a:rPr lang="en-US" dirty="0" smtClean="0"/>
              <a:t> </a:t>
            </a:r>
          </a:p>
          <a:p>
            <a:pPr lvl="2"/>
            <a:r>
              <a:rPr lang="en-US" dirty="0" smtClean="0"/>
              <a:t>In </a:t>
            </a:r>
            <a:r>
              <a:rPr lang="en-US" dirty="0" smtClean="0"/>
              <a:t>parallel: Paper draft ready– plots/numbers to be </a:t>
            </a:r>
            <a:r>
              <a:rPr lang="en-US" dirty="0" smtClean="0"/>
              <a:t>added</a:t>
            </a:r>
          </a:p>
          <a:p>
            <a:pPr lvl="1"/>
            <a:r>
              <a:rPr lang="en-US" dirty="0" smtClean="0"/>
              <a:t>Dec </a:t>
            </a:r>
            <a:r>
              <a:rPr lang="en-US" dirty="0" smtClean="0"/>
              <a:t>13:Data-driven background estimates ready (at least the fall-back ones</a:t>
            </a:r>
            <a:r>
              <a:rPr lang="en-US" dirty="0" smtClean="0"/>
              <a:t>)</a:t>
            </a:r>
          </a:p>
          <a:p>
            <a:pPr lvl="2"/>
            <a:r>
              <a:rPr lang="en-US" dirty="0" err="1" smtClean="0"/>
              <a:t>Systematics</a:t>
            </a:r>
            <a:r>
              <a:rPr lang="en-US" dirty="0" smtClean="0"/>
              <a:t> </a:t>
            </a:r>
            <a:r>
              <a:rPr lang="en-US" dirty="0" smtClean="0"/>
              <a:t>ready (</a:t>
            </a:r>
            <a:r>
              <a:rPr lang="en-US" dirty="0" err="1" smtClean="0"/>
              <a:t>whereever</a:t>
            </a:r>
            <a:r>
              <a:rPr lang="en-US" dirty="0" smtClean="0"/>
              <a:t> possible</a:t>
            </a:r>
            <a:r>
              <a:rPr lang="en-US" dirty="0" smtClean="0"/>
              <a:t>)</a:t>
            </a:r>
          </a:p>
          <a:p>
            <a:pPr lvl="1"/>
            <a:r>
              <a:rPr lang="en-US" dirty="0" smtClean="0"/>
              <a:t>Dec </a:t>
            </a:r>
            <a:r>
              <a:rPr lang="en-US" dirty="0" smtClean="0"/>
              <a:t>06:Data </a:t>
            </a:r>
            <a:r>
              <a:rPr lang="en-US" dirty="0" err="1" smtClean="0"/>
              <a:t>vs</a:t>
            </a:r>
            <a:r>
              <a:rPr lang="en-US" dirty="0" smtClean="0"/>
              <a:t> MC comparisons complete</a:t>
            </a:r>
            <a:r>
              <a:rPr lang="en-US" dirty="0" smtClean="0"/>
              <a:t> </a:t>
            </a:r>
          </a:p>
          <a:p>
            <a:pPr lvl="2"/>
            <a:r>
              <a:rPr lang="en-US" dirty="0" smtClean="0"/>
              <a:t>mc11b </a:t>
            </a:r>
            <a:r>
              <a:rPr lang="en-US" dirty="0" smtClean="0"/>
              <a:t>D3PDs should be </a:t>
            </a:r>
            <a:r>
              <a:rPr lang="en-US" dirty="0" smtClean="0"/>
              <a:t>arriving</a:t>
            </a:r>
          </a:p>
          <a:p>
            <a:pPr lvl="1"/>
            <a:r>
              <a:rPr lang="en-US" dirty="0" smtClean="0"/>
              <a:t>Nov </a:t>
            </a:r>
            <a:r>
              <a:rPr lang="en-US" dirty="0" smtClean="0"/>
              <a:t>29:First iteration of data-driven </a:t>
            </a:r>
            <a:r>
              <a:rPr lang="en-US" dirty="0" err="1" smtClean="0"/>
              <a:t>bkg</a:t>
            </a:r>
            <a:r>
              <a:rPr lang="en-US" dirty="0" smtClean="0"/>
              <a:t> estimates </a:t>
            </a:r>
            <a:r>
              <a:rPr lang="en-US" dirty="0" smtClean="0"/>
              <a:t>ready</a:t>
            </a:r>
          </a:p>
          <a:p>
            <a:pPr lvl="1"/>
            <a:r>
              <a:rPr lang="en-US" dirty="0" smtClean="0"/>
              <a:t>Nov </a:t>
            </a:r>
            <a:r>
              <a:rPr lang="en-US" dirty="0" smtClean="0"/>
              <a:t>22:First data </a:t>
            </a:r>
            <a:r>
              <a:rPr lang="en-US" dirty="0" err="1" smtClean="0"/>
              <a:t>vs</a:t>
            </a:r>
            <a:r>
              <a:rPr lang="en-US" dirty="0" smtClean="0"/>
              <a:t> MC comparisons: 5/fb</a:t>
            </a:r>
            <a:r>
              <a:rPr lang="en-US" dirty="0" smtClean="0"/>
              <a:t> </a:t>
            </a:r>
          </a:p>
          <a:p>
            <a:pPr lvl="2"/>
            <a:r>
              <a:rPr lang="en-US" dirty="0" smtClean="0"/>
              <a:t>Acceptance challenges</a:t>
            </a:r>
          </a:p>
          <a:p>
            <a:pPr lvl="2"/>
            <a:r>
              <a:rPr lang="en-US" dirty="0" smtClean="0"/>
              <a:t>Nov </a:t>
            </a:r>
            <a:r>
              <a:rPr lang="en-US" dirty="0" smtClean="0"/>
              <a:t>15:Most D3PDs available (</a:t>
            </a:r>
            <a:r>
              <a:rPr lang="en-US" dirty="0" err="1" smtClean="0"/>
              <a:t>ttbar</a:t>
            </a:r>
            <a:r>
              <a:rPr lang="en-US" dirty="0" smtClean="0"/>
              <a:t>, signal MC++)</a:t>
            </a:r>
            <a:r>
              <a:rPr lang="en-US" dirty="0" smtClean="0"/>
              <a:t> </a:t>
            </a:r>
          </a:p>
          <a:p>
            <a:pPr lvl="2"/>
            <a:r>
              <a:rPr lang="en-US" dirty="0" smtClean="0"/>
              <a:t>Selection </a:t>
            </a:r>
            <a:r>
              <a:rPr lang="en-US" dirty="0" smtClean="0"/>
              <a:t>frozen (few more days if decisions need these D3PDs: e.g. </a:t>
            </a:r>
            <a:r>
              <a:rPr lang="en-US" dirty="0" err="1" smtClean="0"/>
              <a:t>tauID</a:t>
            </a:r>
            <a:r>
              <a:rPr lang="en-US" dirty="0" smtClean="0"/>
              <a:t>)</a:t>
            </a:r>
          </a:p>
          <a:p>
            <a:pPr lvl="1"/>
            <a:r>
              <a:rPr lang="en-US" dirty="0" err="1" smtClean="0"/>
              <a:t>Now:Analysis</a:t>
            </a:r>
            <a:r>
              <a:rPr lang="en-US" dirty="0" smtClean="0"/>
              <a:t> </a:t>
            </a:r>
            <a:r>
              <a:rPr lang="en-US" dirty="0" smtClean="0"/>
              <a:t>code ready for release 17</a:t>
            </a:r>
            <a:endParaRPr lang="en-US" dirty="0"/>
          </a:p>
        </p:txBody>
      </p:sp>
      <p:sp>
        <p:nvSpPr>
          <p:cNvPr id="4" name="Date Placeholder 3"/>
          <p:cNvSpPr>
            <a:spLocks noGrp="1"/>
          </p:cNvSpPr>
          <p:nvPr>
            <p:ph type="dt" sz="half" idx="10"/>
          </p:nvPr>
        </p:nvSpPr>
        <p:spPr/>
        <p:txBody>
          <a:bodyPr/>
          <a:lstStyle/>
          <a:p>
            <a:r>
              <a:rPr lang="en-US" smtClean="0"/>
              <a:t>Ricardo Goncalo</a:t>
            </a:r>
            <a:endParaRPr lang="en-US"/>
          </a:p>
        </p:txBody>
      </p:sp>
      <p:sp>
        <p:nvSpPr>
          <p:cNvPr id="5" name="Footer Placeholder 4"/>
          <p:cNvSpPr>
            <a:spLocks noGrp="1"/>
          </p:cNvSpPr>
          <p:nvPr>
            <p:ph type="ftr" sz="quarter" idx="11"/>
          </p:nvPr>
        </p:nvSpPr>
        <p:spPr/>
        <p:txBody>
          <a:bodyPr/>
          <a:lstStyle/>
          <a:p>
            <a:r>
              <a:rPr lang="en-US" smtClean="0"/>
              <a:t>HSG5 H-&gt;bb Weekly Meeting - 15/11/2011</a:t>
            </a:r>
            <a:endParaRPr lang="en-US"/>
          </a:p>
        </p:txBody>
      </p:sp>
      <p:sp>
        <p:nvSpPr>
          <p:cNvPr id="6" name="Slide Number Placeholder 5"/>
          <p:cNvSpPr>
            <a:spLocks noGrp="1"/>
          </p:cNvSpPr>
          <p:nvPr>
            <p:ph type="sldNum" sz="quarter" idx="12"/>
          </p:nvPr>
        </p:nvSpPr>
        <p:spPr/>
        <p:txBody>
          <a:bodyPr/>
          <a:lstStyle/>
          <a:p>
            <a:fld id="{3995F5EE-9017-3A4B-80FC-7B6F6544F636}" type="slidenum">
              <a:rPr lang="en-US" smtClean="0"/>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itle 7"/>
          <p:cNvSpPr>
            <a:spLocks noGrp="1"/>
          </p:cNvSpPr>
          <p:nvPr>
            <p:ph type="title"/>
          </p:nvPr>
        </p:nvSpPr>
        <p:spPr>
          <a:xfrm>
            <a:off x="500493" y="2666599"/>
            <a:ext cx="8229600" cy="1143000"/>
          </a:xfrm>
        </p:spPr>
        <p:txBody>
          <a:bodyPr>
            <a:normAutofit/>
          </a:bodyPr>
          <a:lstStyle/>
          <a:p>
            <a:pPr algn="r"/>
            <a:r>
              <a:rPr lang="en-US" sz="6000" dirty="0" smtClean="0"/>
              <a:t>Backup</a:t>
            </a:r>
            <a:endParaRPr lang="en-US" sz="6000" dirty="0"/>
          </a:p>
        </p:txBody>
      </p:sp>
      <p:sp>
        <p:nvSpPr>
          <p:cNvPr id="5" name="Date Placeholder 4"/>
          <p:cNvSpPr>
            <a:spLocks noGrp="1"/>
          </p:cNvSpPr>
          <p:nvPr>
            <p:ph type="dt" sz="half" idx="10"/>
          </p:nvPr>
        </p:nvSpPr>
        <p:spPr/>
        <p:txBody>
          <a:bodyPr/>
          <a:lstStyle/>
          <a:p>
            <a:r>
              <a:rPr lang="en-US" smtClean="0"/>
              <a:t>Ricardo Goncalo</a:t>
            </a:r>
            <a:endParaRPr lang="en-US"/>
          </a:p>
        </p:txBody>
      </p:sp>
      <p:sp>
        <p:nvSpPr>
          <p:cNvPr id="6" name="Footer Placeholder 5"/>
          <p:cNvSpPr>
            <a:spLocks noGrp="1"/>
          </p:cNvSpPr>
          <p:nvPr>
            <p:ph type="ftr" sz="quarter" idx="11"/>
          </p:nvPr>
        </p:nvSpPr>
        <p:spPr/>
        <p:txBody>
          <a:bodyPr/>
          <a:lstStyle/>
          <a:p>
            <a:r>
              <a:rPr lang="en-US" smtClean="0"/>
              <a:t>HSG5 H-&gt;bb Weekly Meeting - 15/11/2011</a:t>
            </a:r>
            <a:endParaRPr lang="en-US"/>
          </a:p>
        </p:txBody>
      </p:sp>
      <p:sp>
        <p:nvSpPr>
          <p:cNvPr id="7" name="Slide Number Placeholder 6"/>
          <p:cNvSpPr>
            <a:spLocks noGrp="1"/>
          </p:cNvSpPr>
          <p:nvPr>
            <p:ph type="sldNum" sz="quarter" idx="12"/>
          </p:nvPr>
        </p:nvSpPr>
        <p:spPr/>
        <p:txBody>
          <a:bodyPr/>
          <a:lstStyle/>
          <a:p>
            <a:fld id="{3995F5EE-9017-3A4B-80FC-7B6F6544F636}" type="slidenum">
              <a:rPr lang="en-US" smtClean="0"/>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stretch>
            <a:fillRect/>
          </a:stretch>
        </p:blipFill>
        <p:spPr>
          <a:xfrm>
            <a:off x="-3320" y="2996190"/>
            <a:ext cx="3386142" cy="2714589"/>
          </a:xfrm>
          <a:prstGeom prst="rect">
            <a:avLst/>
          </a:prstGeom>
        </p:spPr>
      </p:pic>
      <p:sp>
        <p:nvSpPr>
          <p:cNvPr id="2" name="Title 1"/>
          <p:cNvSpPr>
            <a:spLocks noGrp="1"/>
          </p:cNvSpPr>
          <p:nvPr>
            <p:ph type="title"/>
          </p:nvPr>
        </p:nvSpPr>
        <p:spPr>
          <a:xfrm>
            <a:off x="457200" y="274638"/>
            <a:ext cx="8229600" cy="758068"/>
          </a:xfrm>
        </p:spPr>
        <p:txBody>
          <a:bodyPr>
            <a:normAutofit fontScale="90000"/>
          </a:bodyPr>
          <a:lstStyle/>
          <a:p>
            <a:r>
              <a:rPr lang="en-US" dirty="0" smtClean="0"/>
              <a:t>ATLAS-CMS comparisons</a:t>
            </a:r>
            <a:endParaRPr lang="en-US" dirty="0"/>
          </a:p>
        </p:txBody>
      </p:sp>
      <p:sp>
        <p:nvSpPr>
          <p:cNvPr id="3" name="Content Placeholder 2"/>
          <p:cNvSpPr>
            <a:spLocks noGrp="1"/>
          </p:cNvSpPr>
          <p:nvPr>
            <p:ph sz="half" idx="1"/>
          </p:nvPr>
        </p:nvSpPr>
        <p:spPr>
          <a:xfrm>
            <a:off x="305653" y="1032705"/>
            <a:ext cx="8560896" cy="1963485"/>
          </a:xfrm>
        </p:spPr>
        <p:txBody>
          <a:bodyPr>
            <a:normAutofit fontScale="77500" lnSpcReduction="20000"/>
          </a:bodyPr>
          <a:lstStyle/>
          <a:p>
            <a:r>
              <a:rPr lang="en-US" dirty="0" smtClean="0"/>
              <a:t>Jonas and </a:t>
            </a:r>
            <a:r>
              <a:rPr lang="en-US" dirty="0" err="1" smtClean="0"/>
              <a:t>Jike</a:t>
            </a:r>
            <a:r>
              <a:rPr lang="en-US" dirty="0" smtClean="0"/>
              <a:t> have emulated CMS’s cuts in WH-&gt;</a:t>
            </a:r>
            <a:r>
              <a:rPr lang="en-US" dirty="0" err="1" smtClean="0"/>
              <a:t>lνbb</a:t>
            </a:r>
            <a:r>
              <a:rPr lang="en-US" dirty="0" smtClean="0"/>
              <a:t> and ZH-&gt;</a:t>
            </a:r>
            <a:r>
              <a:rPr lang="en-US" dirty="0" err="1" smtClean="0"/>
              <a:t>ννbb</a:t>
            </a:r>
            <a:endParaRPr lang="en-US" dirty="0" smtClean="0"/>
          </a:p>
          <a:p>
            <a:r>
              <a:rPr lang="en-US" dirty="0" smtClean="0"/>
              <a:t>Differences not yet clear – need to continue to pursue this</a:t>
            </a:r>
          </a:p>
          <a:p>
            <a:r>
              <a:rPr lang="en-US" dirty="0" smtClean="0"/>
              <a:t>Similar significances in WH -&gt;</a:t>
            </a:r>
            <a:r>
              <a:rPr lang="en-US" dirty="0" err="1" smtClean="0"/>
              <a:t>lνbb</a:t>
            </a:r>
            <a:r>
              <a:rPr lang="en-US" dirty="0" smtClean="0"/>
              <a:t> when applying mass window cut</a:t>
            </a:r>
          </a:p>
          <a:p>
            <a:pPr lvl="1"/>
            <a:r>
              <a:rPr lang="en-US" dirty="0" smtClean="0"/>
              <a:t>But very different event numbers – by factor 10-100 depending on channel</a:t>
            </a:r>
          </a:p>
          <a:p>
            <a:r>
              <a:rPr lang="en-US" dirty="0" smtClean="0"/>
              <a:t>CMS seems to get a lower QCD background than us in ZH-&gt;</a:t>
            </a:r>
            <a:r>
              <a:rPr lang="en-US" dirty="0" err="1" smtClean="0"/>
              <a:t>ννbb</a:t>
            </a:r>
            <a:endParaRPr lang="en-US" dirty="0"/>
          </a:p>
        </p:txBody>
      </p:sp>
      <p:sp>
        <p:nvSpPr>
          <p:cNvPr id="5" name="Date Placeholder 4"/>
          <p:cNvSpPr>
            <a:spLocks noGrp="1"/>
          </p:cNvSpPr>
          <p:nvPr>
            <p:ph type="dt" sz="half" idx="10"/>
          </p:nvPr>
        </p:nvSpPr>
        <p:spPr/>
        <p:txBody>
          <a:bodyPr/>
          <a:lstStyle/>
          <a:p>
            <a:r>
              <a:rPr lang="en-US" smtClean="0"/>
              <a:t>Ricardo Goncalo</a:t>
            </a:r>
            <a:endParaRPr lang="en-US"/>
          </a:p>
        </p:txBody>
      </p:sp>
      <p:sp>
        <p:nvSpPr>
          <p:cNvPr id="6" name="Footer Placeholder 5"/>
          <p:cNvSpPr>
            <a:spLocks noGrp="1"/>
          </p:cNvSpPr>
          <p:nvPr>
            <p:ph type="ftr" sz="quarter" idx="11"/>
          </p:nvPr>
        </p:nvSpPr>
        <p:spPr/>
        <p:txBody>
          <a:bodyPr/>
          <a:lstStyle/>
          <a:p>
            <a:r>
              <a:rPr lang="en-US" smtClean="0"/>
              <a:t>HSG5 H-&gt;bb Weekly Meeting - 15/11/2011</a:t>
            </a:r>
            <a:endParaRPr lang="en-US"/>
          </a:p>
        </p:txBody>
      </p:sp>
      <p:sp>
        <p:nvSpPr>
          <p:cNvPr id="7" name="Slide Number Placeholder 6"/>
          <p:cNvSpPr>
            <a:spLocks noGrp="1"/>
          </p:cNvSpPr>
          <p:nvPr>
            <p:ph type="sldNum" sz="quarter" idx="12"/>
          </p:nvPr>
        </p:nvSpPr>
        <p:spPr/>
        <p:txBody>
          <a:bodyPr/>
          <a:lstStyle/>
          <a:p>
            <a:fld id="{3995F5EE-9017-3A4B-80FC-7B6F6544F636}" type="slidenum">
              <a:rPr lang="en-US" smtClean="0"/>
              <a:pPr/>
              <a:t>9</a:t>
            </a:fld>
            <a:endParaRPr lang="en-US"/>
          </a:p>
        </p:txBody>
      </p:sp>
      <p:pic>
        <p:nvPicPr>
          <p:cNvPr id="8" name="Picture 7"/>
          <p:cNvPicPr>
            <a:picLocks noChangeAspect="1"/>
          </p:cNvPicPr>
          <p:nvPr/>
        </p:nvPicPr>
        <p:blipFill>
          <a:blip r:embed="rId3"/>
          <a:stretch>
            <a:fillRect/>
          </a:stretch>
        </p:blipFill>
        <p:spPr>
          <a:xfrm>
            <a:off x="3237006" y="2995072"/>
            <a:ext cx="2782794" cy="2739448"/>
          </a:xfrm>
          <a:prstGeom prst="rect">
            <a:avLst/>
          </a:prstGeom>
        </p:spPr>
      </p:pic>
      <p:pic>
        <p:nvPicPr>
          <p:cNvPr id="10" name="Picture 9"/>
          <p:cNvPicPr>
            <a:picLocks noChangeAspect="1"/>
          </p:cNvPicPr>
          <p:nvPr/>
        </p:nvPicPr>
        <p:blipFill>
          <a:blip r:embed="rId4"/>
          <a:stretch>
            <a:fillRect/>
          </a:stretch>
        </p:blipFill>
        <p:spPr>
          <a:xfrm>
            <a:off x="6019800" y="2996190"/>
            <a:ext cx="3130240" cy="2728693"/>
          </a:xfrm>
          <a:prstGeom prst="rect">
            <a:avLst/>
          </a:prstGeom>
        </p:spPr>
      </p:pic>
      <p:pic>
        <p:nvPicPr>
          <p:cNvPr id="11" name="Picture 10"/>
          <p:cNvPicPr>
            <a:picLocks noChangeAspect="1"/>
          </p:cNvPicPr>
          <p:nvPr/>
        </p:nvPicPr>
        <p:blipFill>
          <a:blip r:embed="rId5"/>
          <a:stretch>
            <a:fillRect/>
          </a:stretch>
        </p:blipFill>
        <p:spPr>
          <a:xfrm>
            <a:off x="0" y="5745163"/>
            <a:ext cx="9144000" cy="742409"/>
          </a:xfrm>
          <a:prstGeom prst="rect">
            <a:avLst/>
          </a:prstGeom>
        </p:spPr>
      </p:pic>
      <p:sp>
        <p:nvSpPr>
          <p:cNvPr id="13" name="Rectangle 12"/>
          <p:cNvSpPr/>
          <p:nvPr/>
        </p:nvSpPr>
        <p:spPr>
          <a:xfrm>
            <a:off x="3584602" y="6090553"/>
            <a:ext cx="759651" cy="361409"/>
          </a:xfrm>
          <a:prstGeom prst="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7143561" y="6090553"/>
            <a:ext cx="759651" cy="361409"/>
          </a:xfrm>
          <a:prstGeom prst="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rot="16200000">
            <a:off x="-475584" y="3471775"/>
            <a:ext cx="1320500" cy="369332"/>
          </a:xfrm>
          <a:prstGeom prst="rect">
            <a:avLst/>
          </a:prstGeom>
          <a:noFill/>
          <a:ln w="28575" cmpd="sng">
            <a:solidFill>
              <a:srgbClr val="FF0000"/>
            </a:solidFill>
          </a:ln>
        </p:spPr>
        <p:txBody>
          <a:bodyPr wrap="square" rtlCol="0">
            <a:spAutoFit/>
          </a:bodyPr>
          <a:lstStyle/>
          <a:p>
            <a:r>
              <a:rPr lang="en-US" dirty="0" smtClean="0"/>
              <a:t>WH-&gt;</a:t>
            </a:r>
            <a:r>
              <a:rPr lang="en-US" dirty="0" err="1" smtClean="0"/>
              <a:t>lνbb</a:t>
            </a:r>
            <a:endParaRPr lang="en-US" dirty="0"/>
          </a:p>
        </p:txBody>
      </p:sp>
      <p:sp>
        <p:nvSpPr>
          <p:cNvPr id="17" name="Rectangle 16"/>
          <p:cNvSpPr/>
          <p:nvPr/>
        </p:nvSpPr>
        <p:spPr>
          <a:xfrm>
            <a:off x="0" y="2996190"/>
            <a:ext cx="3237006" cy="2714589"/>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157086</TotalTime>
  <Words>2152</Words>
  <Application>Microsoft Macintosh PowerPoint</Application>
  <PresentationFormat>On-screen Show (4:3)</PresentationFormat>
  <Paragraphs>176</Paragraphs>
  <Slides>17</Slides>
  <Notes>0</Notes>
  <HiddenSlides>0</HiddenSlides>
  <MMClips>0</MMClips>
  <ScaleCrop>false</ScaleCrop>
  <HeadingPairs>
    <vt:vector size="4" baseType="variant">
      <vt:variant>
        <vt:lpstr>Design Template</vt:lpstr>
      </vt:variant>
      <vt:variant>
        <vt:i4>1</vt:i4>
      </vt:variant>
      <vt:variant>
        <vt:lpstr>Slide Titles</vt:lpstr>
      </vt:variant>
      <vt:variant>
        <vt:i4>17</vt:i4>
      </vt:variant>
    </vt:vector>
  </HeadingPairs>
  <TitlesOfParts>
    <vt:vector size="18" baseType="lpstr">
      <vt:lpstr>Office Theme</vt:lpstr>
      <vt:lpstr>Introduction</vt:lpstr>
      <vt:lpstr>December Note(?)</vt:lpstr>
      <vt:lpstr>Slide 3</vt:lpstr>
      <vt:lpstr>MET problem </vt:lpstr>
      <vt:lpstr>Slide 5</vt:lpstr>
      <vt:lpstr>ZH-&gt;ννbb</vt:lpstr>
      <vt:lpstr>Moriond timescale</vt:lpstr>
      <vt:lpstr>Backup</vt:lpstr>
      <vt:lpstr>ATLAS-CMS comparisons</vt:lpstr>
      <vt:lpstr>Performance studies</vt:lpstr>
      <vt:lpstr>Hgbb – Reconstruction Performance</vt:lpstr>
      <vt:lpstr>Backup</vt:lpstr>
      <vt:lpstr>1. Di-jet mass resolution:</vt:lpstr>
      <vt:lpstr>2. B-tagging efficiency uncertainty:</vt:lpstr>
      <vt:lpstr>3. Validate Atlfast II description of pTrel for b-tagging improvements</vt:lpstr>
      <vt:lpstr>4. Differences between hadronic and semileptonic B decays</vt:lpstr>
      <vt:lpstr>MC requests</vt:lpstr>
    </vt:vector>
  </TitlesOfParts>
  <Company>Royal Holloway University of London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H-&gt;bb Winter Note</dc:title>
  <dc:creator>Ricardo Goncalo</dc:creator>
  <cp:lastModifiedBy>Ricardo Goncalo</cp:lastModifiedBy>
  <cp:revision>276</cp:revision>
  <cp:lastPrinted>2011-04-11T11:26:17Z</cp:lastPrinted>
  <dcterms:created xsi:type="dcterms:W3CDTF">2011-11-14T22:47:39Z</dcterms:created>
  <dcterms:modified xsi:type="dcterms:W3CDTF">2011-11-15T10:01:03Z</dcterms:modified>
</cp:coreProperties>
</file>