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0" r:id="rId3"/>
    <p:sldId id="281" r:id="rId4"/>
    <p:sldId id="304" r:id="rId5"/>
    <p:sldId id="299" r:id="rId6"/>
    <p:sldId id="295" r:id="rId7"/>
    <p:sldId id="296" r:id="rId8"/>
    <p:sldId id="284" r:id="rId9"/>
    <p:sldId id="302" r:id="rId10"/>
    <p:sldId id="303" r:id="rId11"/>
    <p:sldId id="286" r:id="rId12"/>
    <p:sldId id="287" r:id="rId13"/>
    <p:sldId id="288" r:id="rId14"/>
    <p:sldId id="283" r:id="rId15"/>
    <p:sldId id="289" r:id="rId16"/>
    <p:sldId id="285" r:id="rId17"/>
    <p:sldId id="291" r:id="rId18"/>
    <p:sldId id="292" r:id="rId19"/>
    <p:sldId id="293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239FE-CDC8-4F4A-B958-D849BD6E8F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115169" TargetMode="Externa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http://indico.cern.ch/getFile.py/access?contribId=0&amp;resId=0&amp;materialId=slides&amp;confId=12772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ce.cern.ch/atlas-sm-wz-physics/default.aspx" TargetMode="External"/><Relationship Id="rId4" Type="http://schemas.openxmlformats.org/officeDocument/2006/relationships/hyperlink" Target="https://twiki.cern.ch/twiki/bin/view/AtlasProtected/Analysis16" TargetMode="External"/><Relationship Id="rId5" Type="http://schemas.openxmlformats.org/officeDocument/2006/relationships/hyperlink" Target="https://twiki.cern.ch/twiki/bin/view/AtlasProtected/EnergyScaleResolutionRecommendations" TargetMode="External"/><Relationship Id="rId7" Type="http://schemas.openxmlformats.org/officeDocument/2006/relationships/hyperlink" Target="https://espace.cern.ch/atlas-sm-wz-physics/Lists/Common%20Selection/Flat.aspx?RootFolder=/atlas-sm-wz-physics/Lists/Common%20Selection/Baseline%20Selection%20v1.0&amp;FolderCTID=0x0120020089CD65DCB70FDA479AB77EB366E7C9F0&amp;TopicsView=https://espace.cern.ch/atlas-sm-wz-physics/Lists/Common%20Selection/AllItem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MCPAnalysisGuidelinesRel16" TargetMode="External"/><Relationship Id="rId3" Type="http://schemas.openxmlformats.org/officeDocument/2006/relationships/hyperlink" Target="https://twiki.cern.ch/twiki/bin/view/AtlasProtected/HowToCleanJets%23Bad_jets_rel16_data" TargetMode="External"/><Relationship Id="rId6" Type="http://schemas.openxmlformats.org/officeDocument/2006/relationships/hyperlink" Target="https://twiki.cern.ch/twiki/bin/view/AtlasProtected/EnergyRescale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twiki.cern.ch/twiki/bin/view/AtlasProtected/DataPeriod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tlas-tagservices.cern.ch/RBR/rBR_Period_Report.php" TargetMode="External"/><Relationship Id="rId3" Type="http://schemas.openxmlformats.org/officeDocument/2006/relationships/hyperlink" Target="mailto:hn-atlas-physicsMetadata@cern.ch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130616" TargetMode="Externa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H-&gt;bb Weekly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4085"/>
            <a:ext cx="6400800" cy="10094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endParaRPr lang="en-US" dirty="0" smtClean="0"/>
          </a:p>
          <a:p>
            <a:r>
              <a:rPr lang="en-US" dirty="0" smtClean="0"/>
              <a:t>HSG5 H-&gt;bb Weekly Meeting</a:t>
            </a:r>
            <a:r>
              <a:rPr lang="en-US" smtClean="0"/>
              <a:t>,</a:t>
            </a:r>
            <a:r>
              <a:rPr lang="en-US" smtClean="0"/>
              <a:t> 15 </a:t>
            </a:r>
            <a:r>
              <a:rPr lang="en-US" dirty="0" smtClean="0"/>
              <a:t>March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1923412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13"/>
                <a:gridCol w="7942987"/>
              </a:tblGrid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Milestones wish list </a:t>
                      </a:r>
                      <a:endParaRPr lang="en-US" sz="1600" dirty="0"/>
                    </a:p>
                  </a:txBody>
                  <a:tcPr/>
                </a:tc>
              </a:tr>
              <a:tr h="865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Dubna</a:t>
                      </a:r>
                      <a:r>
                        <a:rPr lang="en-US" sz="1600" dirty="0" smtClean="0"/>
                        <a:t> workshop – analysis frozen</a:t>
                      </a:r>
                    </a:p>
                    <a:p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this: add data to un-boosted analysis and prepare for result approval </a:t>
                      </a:r>
                    </a:p>
                    <a:p>
                      <a:r>
                        <a:rPr lang="en-US" sz="1600" baseline="0" dirty="0" smtClean="0"/>
                        <a:t>Concentrate more effort on boosted VH with a view to obtaining results quickly</a:t>
                      </a:r>
                      <a:endParaRPr lang="en-US" sz="1600" dirty="0" smtClean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results with 2011 data from cut-based</a:t>
                      </a:r>
                      <a:r>
                        <a:rPr lang="en-US" sz="1600" baseline="0" dirty="0" smtClean="0"/>
                        <a:t> and multivariate analyses</a:t>
                      </a:r>
                      <a:endParaRPr lang="en-US" sz="1600" dirty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Margin for dealing with unforeseen problems</a:t>
                      </a:r>
                      <a:endParaRPr lang="en-US" sz="1600" dirty="0"/>
                    </a:p>
                  </a:txBody>
                  <a:tcPr/>
                </a:tc>
              </a:tr>
              <a:tr h="865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looking</a:t>
                      </a:r>
                      <a:r>
                        <a:rPr lang="en-US" sz="1600" baseline="0" dirty="0" smtClean="0"/>
                        <a:t> at 2011 data if enough is available. </a:t>
                      </a:r>
                    </a:p>
                    <a:p>
                      <a:r>
                        <a:rPr lang="en-US" sz="1600" baseline="0" dirty="0" smtClean="0"/>
                        <a:t>Any surprises? How does the MC describe the new data? </a:t>
                      </a:r>
                    </a:p>
                    <a:p>
                      <a:r>
                        <a:rPr lang="en-US" sz="1600" baseline="0" dirty="0" smtClean="0"/>
                        <a:t>By now we should have a reasonable idea of results from the multivariate analysis</a:t>
                      </a:r>
                      <a:endParaRPr lang="en-US" sz="1600" dirty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</a:t>
                      </a:r>
                      <a:r>
                        <a:rPr lang="en-US" sz="1600" baseline="0" dirty="0" smtClean="0"/>
                        <a:t> of 2 weeks of beam scrubbing. (</a:t>
                      </a:r>
                      <a:r>
                        <a:rPr lang="en-US" sz="1600" dirty="0" smtClean="0"/>
                        <a:t>I’m away for Easter)</a:t>
                      </a:r>
                    </a:p>
                  </a:txBody>
                  <a:tcPr/>
                </a:tc>
              </a:tr>
              <a:tr h="6088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</a:t>
                      </a:r>
                      <a:r>
                        <a:rPr lang="en-US" sz="1600" baseline="0" dirty="0" smtClean="0"/>
                        <a:t> now w</a:t>
                      </a:r>
                      <a:r>
                        <a:rPr lang="en-US" sz="1600" dirty="0" smtClean="0"/>
                        <a:t>e should have a</a:t>
                      </a:r>
                      <a:r>
                        <a:rPr lang="en-US" sz="1600" baseline="0" dirty="0" smtClean="0"/>
                        <a:t> reasonable</a:t>
                      </a:r>
                      <a:r>
                        <a:rPr lang="en-US" sz="1600" dirty="0" smtClean="0"/>
                        <a:t> idea of the</a:t>
                      </a:r>
                      <a:r>
                        <a:rPr lang="en-US" sz="1600" baseline="0" dirty="0" smtClean="0"/>
                        <a:t> exclusion </a:t>
                      </a:r>
                      <a:r>
                        <a:rPr lang="en-US" sz="1600" dirty="0" smtClean="0"/>
                        <a:t>of</a:t>
                      </a:r>
                      <a:r>
                        <a:rPr lang="en-US" sz="1600" baseline="0" dirty="0" smtClean="0"/>
                        <a:t> the cut-based analysis </a:t>
                      </a:r>
                    </a:p>
                    <a:p>
                      <a:r>
                        <a:rPr lang="en-US" sz="1600" dirty="0" smtClean="0"/>
                        <a:t>First report</a:t>
                      </a:r>
                      <a:r>
                        <a:rPr lang="en-US" sz="1600" baseline="0" dirty="0" smtClean="0"/>
                        <a:t> on MVA preliminary results – establish plan for getting results by </a:t>
                      </a:r>
                      <a:r>
                        <a:rPr lang="en-US" sz="1600" baseline="0" dirty="0" err="1" smtClean="0"/>
                        <a:t>Dubna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137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 the worst </a:t>
                      </a:r>
                      <a:r>
                        <a:rPr lang="en-US" sz="1600" dirty="0" err="1" smtClean="0"/>
                        <a:t>systematics</a:t>
                      </a:r>
                      <a:r>
                        <a:rPr lang="en-US" sz="1600" dirty="0" smtClean="0"/>
                        <a:t> and discuss any possible improvements: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 smtClean="0"/>
                        <a:t>Any</a:t>
                      </a:r>
                      <a:r>
                        <a:rPr lang="en-US" sz="1600" baseline="0" dirty="0" smtClean="0"/>
                        <a:t> changes needed in analysis cuts?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Any study necessary for corrections to some systematic effect? </a:t>
                      </a:r>
                    </a:p>
                    <a:p>
                      <a:r>
                        <a:rPr lang="en-US" sz="1600" baseline="0" dirty="0" smtClean="0"/>
                        <a:t>Multivariate analysis: iterate on </a:t>
                      </a:r>
                      <a:r>
                        <a:rPr lang="en-US" sz="1600" baseline="0" dirty="0" err="1" smtClean="0"/>
                        <a:t>preselection</a:t>
                      </a:r>
                      <a:r>
                        <a:rPr lang="en-US" sz="1600" baseline="0" dirty="0" smtClean="0"/>
                        <a:t> cuts, methods, questions</a:t>
                      </a:r>
                    </a:p>
                    <a:p>
                      <a:r>
                        <a:rPr lang="en-US" sz="1600" baseline="0" dirty="0" smtClean="0"/>
                        <a:t>Assign tasks – divide the work to achieve better results!</a:t>
                      </a:r>
                    </a:p>
                  </a:txBody>
                  <a:tcPr/>
                </a:tc>
              </a:tr>
              <a:tr h="1121635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29 March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Establish analysis</a:t>
                      </a:r>
                      <a:r>
                        <a:rPr lang="en-US" sz="1600" baseline="0" dirty="0" smtClean="0"/>
                        <a:t> cuts: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If possible as result of optimization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Use 2010 data to develop cuts and show that data is well described by background MC</a:t>
                      </a:r>
                    </a:p>
                    <a:p>
                      <a:r>
                        <a:rPr lang="en-US" sz="1600" baseline="0" dirty="0" smtClean="0"/>
                        <a:t>Start evaluating </a:t>
                      </a:r>
                      <a:r>
                        <a:rPr lang="en-US" sz="1600" baseline="0" dirty="0" err="1" smtClean="0"/>
                        <a:t>systematics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6088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 March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Iterate on</a:t>
                      </a:r>
                      <a:r>
                        <a:rPr lang="en-US" sz="1600" baseline="0" dirty="0" smtClean="0"/>
                        <a:t> analysis cuts – </a:t>
                      </a:r>
                      <a:r>
                        <a:rPr lang="en-US" sz="1600" dirty="0" smtClean="0"/>
                        <a:t>why is each cut applied at each particular value?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Start iteration on multivariate methods to improve analysis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809"/>
          </a:xfrm>
        </p:spPr>
        <p:txBody>
          <a:bodyPr/>
          <a:lstStyle/>
          <a:p>
            <a:r>
              <a:rPr lang="en-US" dirty="0" smtClean="0"/>
              <a:t>To boost or not to boost…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556" y="1198889"/>
            <a:ext cx="5520824" cy="37213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expect a sizeable luminosity this year:</a:t>
            </a:r>
          </a:p>
          <a:p>
            <a:pPr lvl="1"/>
            <a:r>
              <a:rPr lang="en-US" dirty="0" smtClean="0"/>
              <a:t>0.6 fb</a:t>
            </a:r>
            <a:r>
              <a:rPr lang="en-US" baseline="30000" dirty="0" smtClean="0"/>
              <a:t>-1</a:t>
            </a:r>
            <a:r>
              <a:rPr lang="en-US" dirty="0" smtClean="0"/>
              <a:t> for PLHC in June; 1 fb</a:t>
            </a:r>
            <a:r>
              <a:rPr lang="en-US" baseline="30000" dirty="0" smtClean="0"/>
              <a:t>-1 </a:t>
            </a:r>
            <a:r>
              <a:rPr lang="en-US" dirty="0" smtClean="0"/>
              <a:t>for EPS in July; 2 fb</a:t>
            </a:r>
            <a:r>
              <a:rPr lang="en-US" baseline="30000" dirty="0" smtClean="0"/>
              <a:t>-1 </a:t>
            </a:r>
            <a:r>
              <a:rPr lang="en-US" dirty="0" smtClean="0"/>
              <a:t>for Lepton-Photon in August  </a:t>
            </a:r>
          </a:p>
          <a:p>
            <a:r>
              <a:rPr lang="en-US" dirty="0" smtClean="0"/>
              <a:t>Need to get boosted VH analyses going again!</a:t>
            </a:r>
          </a:p>
          <a:p>
            <a:r>
              <a:rPr lang="en-US" dirty="0" smtClean="0"/>
              <a:t>Work is currently ongoing within the SM group – mainly on commissioning the jet substructure reconstruction</a:t>
            </a:r>
          </a:p>
          <a:p>
            <a:r>
              <a:rPr lang="en-US" dirty="0" smtClean="0"/>
              <a:t>Looking at a H spectrum in WH (by eye!): </a:t>
            </a:r>
          </a:p>
          <a:p>
            <a:pPr lvl="1"/>
            <a:r>
              <a:rPr lang="en-US" dirty="0" smtClean="0"/>
              <a:t>≈0.5 of the cross section above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smtClean="0"/>
              <a:t> = 100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≈7.5% above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smtClean="0"/>
              <a:t> =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1905284" y="4920265"/>
          <a:ext cx="6095999" cy="143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420"/>
                <a:gridCol w="1738347"/>
                <a:gridCol w="1654673"/>
                <a:gridCol w="1617559"/>
              </a:tblGrid>
              <a:tr h="308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r>
                        <a:rPr lang="en-US" sz="1400" dirty="0" err="1" smtClean="0"/>
                        <a:t>s</a:t>
                      </a:r>
                      <a:r>
                        <a:rPr lang="en-US" sz="1400" dirty="0" smtClean="0"/>
                        <a:t> = 7 </a:t>
                      </a:r>
                      <a:r>
                        <a:rPr lang="en-US" sz="1400" dirty="0" err="1" smtClean="0"/>
                        <a:t>TeV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30000" dirty="0" err="1" smtClean="0"/>
                        <a:t>H</a:t>
                      </a:r>
                      <a:r>
                        <a:rPr lang="en-US" sz="1400" dirty="0" smtClean="0"/>
                        <a:t> &gt; 0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30000" dirty="0" err="1" smtClean="0"/>
                        <a:t>H</a:t>
                      </a:r>
                      <a:r>
                        <a:rPr lang="en-US" sz="1400" dirty="0" smtClean="0"/>
                        <a:t> &gt; 100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30000" dirty="0" err="1" smtClean="0"/>
                        <a:t>H</a:t>
                      </a:r>
                      <a:r>
                        <a:rPr lang="en-US" sz="1400" dirty="0" smtClean="0"/>
                        <a:t> &gt; 200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379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BR(e/μ</a:t>
                      </a:r>
                      <a:r>
                        <a:rPr lang="en-US" sz="1400" dirty="0" smtClean="0"/>
                        <a:t>) (</a:t>
                      </a:r>
                      <a:r>
                        <a:rPr lang="en-US" sz="1400" dirty="0" err="1" smtClean="0"/>
                        <a:t>fb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baseline="0" dirty="0" smtClean="0"/>
                        <a:t> OR    # events per fb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BR(e/μ</a:t>
                      </a:r>
                      <a:r>
                        <a:rPr lang="en-US" sz="1400" dirty="0" smtClean="0"/>
                        <a:t>) (</a:t>
                      </a:r>
                      <a:r>
                        <a:rPr lang="en-US" sz="1400" dirty="0" err="1" smtClean="0"/>
                        <a:t>fb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baseline="0" dirty="0" smtClean="0"/>
                        <a:t>OR    # events per fb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BR(e/μ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 OR         # events per fb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</a:tr>
              <a:tr h="2211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WH-&gt;</a:t>
                      </a:r>
                      <a:r>
                        <a:rPr lang="en-US" sz="1400" dirty="0" err="1" smtClean="0"/>
                        <a:t>lνbb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</a:tr>
              <a:tr h="2211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ZH-&gt;</a:t>
                      </a:r>
                      <a:r>
                        <a:rPr lang="en-US" sz="1400" dirty="0" err="1" smtClean="0"/>
                        <a:t>llbb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380" y="1710490"/>
            <a:ext cx="3425619" cy="23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922"/>
          </a:xfrm>
        </p:spPr>
        <p:txBody>
          <a:bodyPr/>
          <a:lstStyle/>
          <a:p>
            <a:r>
              <a:rPr lang="en-US" dirty="0" smtClean="0"/>
              <a:t>To boost or not to boost…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055339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Un-boosted channel sensitivity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95100"/>
            <a:ext cx="4040188" cy="46612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we currently have at √</a:t>
            </a:r>
            <a:r>
              <a:rPr lang="en-US" dirty="0" err="1" smtClean="0"/>
              <a:t>s</a:t>
            </a:r>
            <a:r>
              <a:rPr lang="en-US" dirty="0" smtClean="0"/>
              <a:t> = 7 </a:t>
            </a:r>
            <a:r>
              <a:rPr lang="en-US" dirty="0" err="1" smtClean="0"/>
              <a:t>TeV</a:t>
            </a:r>
            <a:r>
              <a:rPr lang="en-US" dirty="0" smtClean="0"/>
              <a:t> are </a:t>
            </a:r>
            <a:r>
              <a:rPr lang="en-US" dirty="0" err="1" smtClean="0"/>
              <a:t>Lianliang’s</a:t>
            </a:r>
            <a:r>
              <a:rPr lang="en-US" dirty="0" smtClean="0"/>
              <a:t> numbers from the 15/12/2010 H-&gt;bb meeting: </a:t>
            </a:r>
            <a:r>
              <a:rPr lang="en-US" dirty="0" smtClean="0">
                <a:hlinkClick r:id="rId2"/>
              </a:rPr>
              <a:t>http://indico.cern.ch/conferenceDisplay.py?confId=</a:t>
            </a:r>
            <a:r>
              <a:rPr lang="en-US" dirty="0" smtClean="0">
                <a:hlinkClick r:id="rId2"/>
              </a:rPr>
              <a:t>115169</a:t>
            </a:r>
            <a:endParaRPr lang="en-US" dirty="0" smtClean="0"/>
          </a:p>
          <a:p>
            <a:r>
              <a:rPr lang="en-US" dirty="0" smtClean="0"/>
              <a:t>WH (</a:t>
            </a:r>
            <a:r>
              <a:rPr lang="en-US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μ</a:t>
            </a:r>
            <a:r>
              <a:rPr lang="en-US" dirty="0" smtClean="0"/>
              <a:t> channels) gives 56 </a:t>
            </a:r>
            <a:r>
              <a:rPr lang="en-US" dirty="0" err="1" smtClean="0"/>
              <a:t>x</a:t>
            </a:r>
            <a:r>
              <a:rPr lang="en-US" dirty="0" smtClean="0"/>
              <a:t> SM exclusion with 35 pb</a:t>
            </a:r>
            <a:r>
              <a:rPr lang="en-US" baseline="30000" dirty="0" smtClean="0"/>
              <a:t>-1</a:t>
            </a:r>
            <a:r>
              <a:rPr lang="en-US" dirty="0" smtClean="0"/>
              <a:t> 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= 120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Includes 10% systematic uncertainty on signal and background and 11% on luminosity </a:t>
            </a:r>
          </a:p>
          <a:p>
            <a:r>
              <a:rPr lang="en-US" dirty="0" smtClean="0"/>
              <a:t>Assumes IP3D+SV1 will be usable for this analysis</a:t>
            </a:r>
          </a:p>
          <a:p>
            <a:r>
              <a:rPr lang="en-US" dirty="0" smtClean="0"/>
              <a:t>For 1 fb</a:t>
            </a:r>
            <a:r>
              <a:rPr lang="en-US" baseline="30000" dirty="0" smtClean="0"/>
              <a:t>-1</a:t>
            </a:r>
            <a:r>
              <a:rPr lang="en-US" dirty="0" smtClean="0"/>
              <a:t> this translates roughly as a factor 5 improvement, i.e. exclude ≈ 10 </a:t>
            </a:r>
            <a:r>
              <a:rPr lang="en-US" dirty="0" err="1" smtClean="0"/>
              <a:t>x</a:t>
            </a:r>
            <a:r>
              <a:rPr lang="en-US" dirty="0" smtClean="0"/>
              <a:t> SM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055339"/>
            <a:ext cx="4041775" cy="639762"/>
          </a:xfrm>
        </p:spPr>
        <p:txBody>
          <a:bodyPr/>
          <a:lstStyle/>
          <a:p>
            <a:r>
              <a:rPr lang="en-US" dirty="0" smtClean="0"/>
              <a:t>Boosted channel sensitivity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95100"/>
            <a:ext cx="4244975" cy="22701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Exclude </a:t>
            </a:r>
            <a:r>
              <a:rPr lang="en-US" dirty="0" smtClean="0"/>
              <a:t>6.7 </a:t>
            </a:r>
            <a:r>
              <a:rPr lang="en-US" dirty="0" err="1" smtClean="0"/>
              <a:t>x</a:t>
            </a:r>
            <a:r>
              <a:rPr lang="en-US" dirty="0" smtClean="0"/>
              <a:t> SM 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= 120 </a:t>
            </a:r>
            <a:r>
              <a:rPr lang="en-US" dirty="0" err="1" smtClean="0"/>
              <a:t>GeV</a:t>
            </a:r>
            <a:r>
              <a:rPr lang="en-US" dirty="0" smtClean="0"/>
              <a:t> with 1 fb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- see ATL_PHYS_PUB-2010-015</a:t>
            </a:r>
          </a:p>
          <a:p>
            <a:r>
              <a:rPr lang="en-US" dirty="0" smtClean="0"/>
              <a:t>Obtained </a:t>
            </a:r>
            <a:r>
              <a:rPr lang="en-US" dirty="0" smtClean="0"/>
              <a:t>by </a:t>
            </a:r>
            <a:r>
              <a:rPr lang="en-US" dirty="0" smtClean="0"/>
              <a:t>scaling 14 </a:t>
            </a:r>
            <a:r>
              <a:rPr lang="en-US" dirty="0" err="1" smtClean="0"/>
              <a:t>TeV</a:t>
            </a:r>
            <a:r>
              <a:rPr lang="en-US" dirty="0" smtClean="0"/>
              <a:t> numbers – room </a:t>
            </a:r>
            <a:r>
              <a:rPr lang="en-US" dirty="0" smtClean="0"/>
              <a:t>for </a:t>
            </a:r>
            <a:r>
              <a:rPr lang="en-US" dirty="0" smtClean="0"/>
              <a:t>optimization at √</a:t>
            </a:r>
            <a:r>
              <a:rPr lang="en-US" dirty="0" err="1" smtClean="0"/>
              <a:t>s</a:t>
            </a:r>
            <a:r>
              <a:rPr lang="en-US" dirty="0" smtClean="0"/>
              <a:t> = 7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Analysis selects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smtClean="0"/>
              <a:t> &gt; 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WH(W-&gt;</a:t>
            </a:r>
            <a:r>
              <a:rPr lang="en-US" dirty="0" err="1" smtClean="0"/>
              <a:t>lν</a:t>
            </a:r>
            <a:r>
              <a:rPr lang="en-US" dirty="0" smtClean="0"/>
              <a:t>) most promising, followed by ZH(Z-&gt;</a:t>
            </a:r>
            <a:r>
              <a:rPr lang="en-US" dirty="0" err="1" smtClean="0"/>
              <a:t>νν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60" y="3769161"/>
            <a:ext cx="3985740" cy="270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809"/>
          </a:xfrm>
        </p:spPr>
        <p:txBody>
          <a:bodyPr>
            <a:normAutofit/>
          </a:bodyPr>
          <a:lstStyle/>
          <a:p>
            <a:r>
              <a:rPr lang="en-US" dirty="0" smtClean="0"/>
              <a:t>To boost or not to boost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5" y="1222629"/>
            <a:ext cx="8830940" cy="51337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Boosted VH Status and </a:t>
            </a:r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ongoing in SM group on commissioning jet substructure technique</a:t>
            </a:r>
          </a:p>
          <a:p>
            <a:pPr lvl="2"/>
            <a:r>
              <a:rPr lang="en-US" dirty="0" smtClean="0"/>
              <a:t>See </a:t>
            </a:r>
            <a:r>
              <a:rPr lang="en-US" dirty="0" smtClean="0"/>
              <a:t>Adam’s presentation in last week’s SM plenary: </a:t>
            </a:r>
            <a:r>
              <a:rPr lang="en-US" dirty="0" smtClean="0">
                <a:hlinkClick r:id="rId3"/>
              </a:rPr>
              <a:t>http://indico.cern.ch/getFile.py/access?contribId=0&amp;resId=0&amp;materialId=slides&amp;confId=127720</a:t>
            </a:r>
            <a:endParaRPr lang="en-US" dirty="0" smtClean="0"/>
          </a:p>
          <a:p>
            <a:pPr lvl="2"/>
            <a:r>
              <a:rPr lang="en-US" dirty="0" smtClean="0"/>
              <a:t>Jet substructure n</a:t>
            </a:r>
            <a:r>
              <a:rPr lang="en-US" dirty="0" smtClean="0"/>
              <a:t>ote should be ready in 1-2 months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 ongoing in parallel to provide </a:t>
            </a:r>
            <a:r>
              <a:rPr lang="en-US" dirty="0" err="1" smtClean="0"/>
              <a:t>b</a:t>
            </a:r>
            <a:r>
              <a:rPr lang="en-US" dirty="0" smtClean="0"/>
              <a:t>-tagging algorithm tuned for fat jet environment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Given infinite time, the plan would be to </a:t>
            </a:r>
            <a:r>
              <a:rPr lang="en-US" dirty="0" smtClean="0"/>
              <a:t>follow with measurements of </a:t>
            </a:r>
            <a:r>
              <a:rPr lang="en-US" dirty="0" err="1" smtClean="0"/>
              <a:t>g</a:t>
            </a:r>
            <a:r>
              <a:rPr lang="en-US" dirty="0" smtClean="0"/>
              <a:t>-&gt;bb and W/</a:t>
            </a:r>
            <a:r>
              <a:rPr lang="en-US" dirty="0" err="1" smtClean="0"/>
              <a:t>Z+bb</a:t>
            </a:r>
            <a:r>
              <a:rPr lang="en-US" dirty="0" smtClean="0"/>
              <a:t> with the substructure technique, and then VH(H-&gt;bb)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we don’t have infinite time! – need to put effort into optimizing the boosted VH analysis for 7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2"/>
            <a:r>
              <a:rPr lang="en-US" dirty="0" smtClean="0"/>
              <a:t>Edinburgh group has started on this – </a:t>
            </a:r>
            <a:r>
              <a:rPr lang="en-US" dirty="0" smtClean="0"/>
              <a:t>presentation next week – but more effort will be </a:t>
            </a:r>
            <a:r>
              <a:rPr lang="en-US" dirty="0" smtClean="0"/>
              <a:t>needed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boost or not to boost…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dirty="0" smtClean="0"/>
              <a:t>My </a:t>
            </a:r>
            <a:r>
              <a:rPr lang="en-US" dirty="0" smtClean="0"/>
              <a:t>view: </a:t>
            </a:r>
          </a:p>
          <a:p>
            <a:pPr marL="914400" lvl="1" indent="-514350"/>
            <a:r>
              <a:rPr lang="en-US" dirty="0" smtClean="0"/>
              <a:t>W</a:t>
            </a:r>
            <a:r>
              <a:rPr lang="en-US" dirty="0" smtClean="0"/>
              <a:t>e need to have results for Summer conferences:</a:t>
            </a:r>
          </a:p>
          <a:p>
            <a:pPr marL="1314450" lvl="2" indent="-514350"/>
            <a:r>
              <a:rPr lang="en-US" dirty="0" smtClean="0"/>
              <a:t>To improve the ATLAS sensitivity at low mass – follow the </a:t>
            </a:r>
            <a:r>
              <a:rPr lang="en-US" dirty="0" err="1" smtClean="0"/>
              <a:t>Tevatron</a:t>
            </a:r>
            <a:r>
              <a:rPr lang="en-US" dirty="0" smtClean="0"/>
              <a:t> mantra which says that “every channel counts”</a:t>
            </a:r>
          </a:p>
          <a:p>
            <a:pPr marL="1314450" lvl="2" indent="-514350"/>
            <a:r>
              <a:rPr lang="en-US" dirty="0" smtClean="0"/>
              <a:t>Develop experience in the group on </a:t>
            </a:r>
            <a:r>
              <a:rPr lang="en-US" dirty="0" err="1" smtClean="0"/>
              <a:t>b</a:t>
            </a:r>
            <a:r>
              <a:rPr lang="en-US" dirty="0" smtClean="0"/>
              <a:t> tagging, WH reconstruction, setting limits and combining results – pave the way for later</a:t>
            </a:r>
          </a:p>
          <a:p>
            <a:pPr marL="1314450" lvl="2" indent="-514350"/>
            <a:r>
              <a:rPr lang="en-US" dirty="0" smtClean="0"/>
              <a:t>Put </a:t>
            </a:r>
            <a:r>
              <a:rPr lang="en-US" dirty="0" smtClean="0"/>
              <a:t>H-&gt;bb on the map of useful channels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The un-boosted channels </a:t>
            </a:r>
            <a:r>
              <a:rPr lang="en-US" dirty="0" smtClean="0"/>
              <a:t>seem to be in a better position for this – remember only 2-3 months left, analysis should be ≈ frozen end of May</a:t>
            </a:r>
          </a:p>
          <a:p>
            <a:pPr marL="914400" lvl="1" indent="-514350"/>
            <a:r>
              <a:rPr lang="en-US" dirty="0" smtClean="0"/>
              <a:t>At the same time </a:t>
            </a:r>
            <a:r>
              <a:rPr lang="en-US" dirty="0" smtClean="0"/>
              <a:t>boosted VH has better sensitivity and must be our real goal for physics results in associated VH production this year</a:t>
            </a:r>
          </a:p>
          <a:p>
            <a:pPr marL="1314450" lvl="2" indent="-514350"/>
            <a:r>
              <a:rPr lang="en-US" dirty="0" smtClean="0"/>
              <a:t>What could be shown from this channel in Summer?</a:t>
            </a:r>
            <a:endParaRPr lang="en-US" dirty="0" smtClean="0"/>
          </a:p>
          <a:p>
            <a:pPr marL="914400" lvl="1" indent="-514350"/>
            <a:r>
              <a:rPr lang="en-US" dirty="0" smtClean="0"/>
              <a:t>How do we organize ourselves to achieve </a:t>
            </a:r>
            <a:r>
              <a:rPr lang="en-US" b="1" dirty="0" smtClean="0"/>
              <a:t>both</a:t>
            </a:r>
            <a:r>
              <a:rPr lang="en-US" dirty="0" smtClean="0"/>
              <a:t> goals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My proposal:</a:t>
            </a:r>
          </a:p>
          <a:p>
            <a:pPr marL="914400" lvl="1" indent="-514350"/>
            <a:r>
              <a:rPr lang="en-US" dirty="0" smtClean="0"/>
              <a:t>Split the work so that some people concentrate on un-boosted analysis and some on optimizing boosted analysis and on helping to commission jet </a:t>
            </a:r>
            <a:r>
              <a:rPr lang="en-US" dirty="0" smtClean="0"/>
              <a:t>substructure </a:t>
            </a:r>
            <a:r>
              <a:rPr lang="en-US" dirty="0" smtClean="0"/>
              <a:t>method </a:t>
            </a:r>
          </a:p>
          <a:p>
            <a:pPr marL="914400" lvl="1" indent="-514350"/>
            <a:r>
              <a:rPr lang="en-US" dirty="0" smtClean="0"/>
              <a:t>G</a:t>
            </a:r>
            <a:r>
              <a:rPr lang="en-US" dirty="0" smtClean="0"/>
              <a:t>et results out for </a:t>
            </a:r>
            <a:r>
              <a:rPr lang="en-US" dirty="0" smtClean="0"/>
              <a:t>Summer and move on fully to boosted analysis </a:t>
            </a:r>
          </a:p>
          <a:p>
            <a:pPr marL="514350" indent="-51435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Reconstruction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115797"/>
            <a:ext cx="8706555" cy="5240553"/>
          </a:xfrm>
          <a:solidFill>
            <a:schemeClr val="bg1">
              <a:alpha val="74000"/>
            </a:schemeClr>
          </a:solidFill>
          <a:effectLst/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Muon</a:t>
            </a:r>
            <a:r>
              <a:rPr lang="en-US" dirty="0" smtClean="0"/>
              <a:t> CP group recommendations for release 16: </a:t>
            </a:r>
          </a:p>
          <a:p>
            <a:pPr lvl="1"/>
            <a:r>
              <a:rPr lang="en-US" dirty="0" smtClean="0"/>
              <a:t>Reconstruction efficiency and isolation efficiency scale factors, momentum smearing functions</a:t>
            </a:r>
          </a:p>
          <a:p>
            <a:pPr lvl="1"/>
            <a:r>
              <a:rPr lang="en-US" dirty="0" smtClean="0">
                <a:hlinkClick r:id="rId2"/>
              </a:rPr>
              <a:t>https://twiki.cern.ch/twiki/bin/view/AtlasProtected/MCPAnalysisGuidelinesRel16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Jet/</a:t>
            </a:r>
            <a:r>
              <a:rPr lang="en-US" dirty="0" err="1" smtClean="0"/>
              <a:t>Etmiss</a:t>
            </a:r>
            <a:r>
              <a:rPr lang="en-US" dirty="0" smtClean="0"/>
              <a:t> recommendations for </a:t>
            </a:r>
            <a:r>
              <a:rPr lang="en-US" b="1" dirty="0" smtClean="0"/>
              <a:t>jet cleaning </a:t>
            </a:r>
            <a:r>
              <a:rPr lang="en-US" dirty="0" smtClean="0"/>
              <a:t>in release 16:</a:t>
            </a:r>
          </a:p>
          <a:p>
            <a:pPr lvl="1"/>
            <a:r>
              <a:rPr lang="en-US" dirty="0" smtClean="0"/>
              <a:t>Medium jet cleaning should give similar rejection to </a:t>
            </a:r>
            <a:r>
              <a:rPr lang="en-US" dirty="0" err="1" smtClean="0"/>
              <a:t>rel</a:t>
            </a:r>
            <a:r>
              <a:rPr lang="en-US" dirty="0" smtClean="0"/>
              <a:t> 15 cleaning but with better efficiency</a:t>
            </a:r>
          </a:p>
          <a:p>
            <a:pPr lvl="1"/>
            <a:r>
              <a:rPr lang="en-US" dirty="0" smtClean="0"/>
              <a:t>Tight jet cleaning should not be used – still under discussion</a:t>
            </a:r>
          </a:p>
          <a:p>
            <a:pPr lvl="1"/>
            <a:r>
              <a:rPr lang="en-US" dirty="0" smtClean="0">
                <a:hlinkClick r:id="rId3"/>
              </a:rPr>
              <a:t>https://twiki.cern.ch/twiki/bin/view/AtlasProtected/HowToCleanJets#Bad_jets_rel16_data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New!: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</a:t>
            </a:r>
            <a:r>
              <a:rPr lang="en-US" b="1" dirty="0" err="1" smtClean="0"/>
              <a:t>b</a:t>
            </a:r>
            <a:r>
              <a:rPr lang="en-US" b="1" dirty="0" smtClean="0"/>
              <a:t>-tagging calibrations</a:t>
            </a:r>
            <a:r>
              <a:rPr lang="en-US" dirty="0" smtClean="0"/>
              <a:t> for release 16 based on full 2010 data:</a:t>
            </a:r>
          </a:p>
          <a:p>
            <a:pPr lvl="1"/>
            <a:r>
              <a:rPr lang="en-US" dirty="0" smtClean="0">
                <a:hlinkClick r:id="rId4"/>
              </a:rPr>
              <a:t>https://twiki.cern.ch/twiki/bin/view/AtlasProtected/Analysis16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smtClean="0"/>
              <a:t>/gamma recommendations for </a:t>
            </a:r>
            <a:r>
              <a:rPr lang="en-US" b="1" dirty="0" smtClean="0"/>
              <a:t>energy scale and resolution</a:t>
            </a:r>
            <a:r>
              <a:rPr lang="en-US" dirty="0" smtClean="0"/>
              <a:t> in release 16:</a:t>
            </a:r>
          </a:p>
          <a:p>
            <a:pPr lvl="1"/>
            <a:r>
              <a:rPr lang="en-US" dirty="0" smtClean="0">
                <a:hlinkClick r:id="rId5"/>
              </a:rPr>
              <a:t>https://twiki.cern.ch/twiki/bin/view/AtlasProtected/EnergyScaleResolutionRecommendations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rescaler</a:t>
            </a:r>
            <a:r>
              <a:rPr lang="en-US" dirty="0" smtClean="0"/>
              <a:t> tool: </a:t>
            </a:r>
            <a:r>
              <a:rPr lang="en-US" u="sng" dirty="0" smtClean="0">
                <a:hlinkClick r:id="rId6"/>
              </a:rPr>
              <a:t>https://twiki.cern.ch/twiki/bin/view/AtlasProtected/EnergyRescaler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Model </a:t>
            </a:r>
            <a:r>
              <a:rPr lang="en-US" b="1" dirty="0" smtClean="0"/>
              <a:t>W/Z </a:t>
            </a:r>
            <a:r>
              <a:rPr lang="en-US" dirty="0" smtClean="0"/>
              <a:t>group </a:t>
            </a:r>
            <a:r>
              <a:rPr lang="en-US" b="1" dirty="0" smtClean="0">
                <a:solidFill>
                  <a:srgbClr val="FF0000"/>
                </a:solidFill>
              </a:rPr>
              <a:t>baseline selection </a:t>
            </a:r>
            <a:r>
              <a:rPr lang="en-US" dirty="0" smtClean="0"/>
              <a:t>for release </a:t>
            </a:r>
            <a:r>
              <a:rPr lang="en-US" dirty="0" smtClean="0"/>
              <a:t>16 (next </a:t>
            </a:r>
            <a:r>
              <a:rPr lang="en-US" dirty="0" smtClean="0"/>
              <a:t>4</a:t>
            </a:r>
            <a:r>
              <a:rPr lang="en-US" dirty="0" smtClean="0"/>
              <a:t> slides):</a:t>
            </a: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7"/>
              </a:rPr>
              <a:t>discussion</a:t>
            </a:r>
            <a:r>
              <a:rPr lang="en-US" dirty="0" smtClean="0"/>
              <a:t> in W/Z group </a:t>
            </a:r>
            <a:r>
              <a:rPr lang="en-US" dirty="0" smtClean="0">
                <a:hlinkClick r:id="rId8"/>
              </a:rPr>
              <a:t>Sharepoint</a:t>
            </a:r>
            <a:endParaRPr lang="en-US" dirty="0" smtClean="0"/>
          </a:p>
          <a:p>
            <a:pPr lvl="1"/>
            <a:r>
              <a:rPr lang="en-US" dirty="0" smtClean="0"/>
              <a:t>Also, finer points (and perhaps the not so fine) still being discussed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1" y="173602"/>
            <a:ext cx="8384822" cy="61827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6" y="135261"/>
            <a:ext cx="8475134" cy="623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2" y="98778"/>
            <a:ext cx="861479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57" y="1940950"/>
            <a:ext cx="4289280" cy="3239768"/>
          </a:xfrm>
          <a:solidFill>
            <a:schemeClr val="bg1">
              <a:alpha val="82000"/>
            </a:schemeClr>
          </a:solidFill>
          <a:effectLst/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First colliding stable beams run in 2011 on Sunday</a:t>
            </a:r>
          </a:p>
          <a:p>
            <a:pPr lvl="1"/>
            <a:r>
              <a:rPr lang="en-US" dirty="0" smtClean="0"/>
              <a:t>Entire run: 28.34 nb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Stable beams: 27.38 nb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: 1.3x10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Approx. lifetime: 21 </a:t>
            </a:r>
            <a:r>
              <a:rPr lang="en-US" dirty="0" err="1" smtClean="0"/>
              <a:t>h</a:t>
            </a:r>
            <a:endParaRPr lang="en-US" dirty="0" smtClean="0"/>
          </a:p>
          <a:p>
            <a:pPr lvl="1"/>
            <a:r>
              <a:rPr lang="en-US" dirty="0" smtClean="0"/>
              <a:t>3 colliding bunches</a:t>
            </a:r>
          </a:p>
          <a:p>
            <a:pPr lvl="1"/>
            <a:r>
              <a:rPr lang="en-US" dirty="0" smtClean="0"/>
              <a:t>1.8x10</a:t>
            </a:r>
            <a:r>
              <a:rPr lang="en-US" baseline="30000" dirty="0" smtClean="0"/>
              <a:t>11</a:t>
            </a:r>
            <a:r>
              <a:rPr lang="en-US" dirty="0" smtClean="0"/>
              <a:t> protons/bunch</a:t>
            </a:r>
          </a:p>
          <a:p>
            <a:r>
              <a:rPr lang="en-US" dirty="0" smtClean="0"/>
              <a:t>Will progressively increase intensity over next 2 weeks:</a:t>
            </a:r>
          </a:p>
          <a:p>
            <a:pPr lvl="1"/>
            <a:r>
              <a:rPr lang="en-US" dirty="0" smtClean="0"/>
              <a:t>Should get 32 bunches later today!</a:t>
            </a:r>
          </a:p>
          <a:p>
            <a:r>
              <a:rPr lang="en-US" dirty="0" smtClean="0"/>
              <a:t>Technical stop early April for 2 weeks of scrubbing – should improve lifetime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37" y="1940950"/>
            <a:ext cx="4580963" cy="323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changes in W/Z baseline selection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0" y="866525"/>
            <a:ext cx="7875220" cy="571111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04797"/>
            <a:ext cx="4834467" cy="3286870"/>
          </a:xfrm>
          <a:solidFill>
            <a:schemeClr val="bg1">
              <a:alpha val="82000"/>
            </a:schemeClr>
          </a:solidFill>
          <a:effectLst/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database interface to access</a:t>
            </a:r>
            <a:r>
              <a:rPr lang="en-US" dirty="0" smtClean="0"/>
              <a:t> data period </a:t>
            </a:r>
            <a:r>
              <a:rPr lang="en-US" dirty="0" err="1" smtClean="0"/>
              <a:t>information:</a:t>
            </a:r>
            <a:r>
              <a:rPr lang="en-US" u="sng" dirty="0" err="1" smtClean="0">
                <a:hlinkClick r:id="rId2"/>
              </a:rPr>
              <a:t>https</a:t>
            </a:r>
            <a:r>
              <a:rPr lang="en-US" u="sng" dirty="0" err="1" smtClean="0">
                <a:hlinkClick r:id="rId2"/>
              </a:rPr>
              <a:t>://atlas-tagservices.cern.ch/RBR/rBR_Period_Report.</a:t>
            </a:r>
            <a:r>
              <a:rPr lang="en-US" u="sng" dirty="0" err="1" smtClean="0">
                <a:hlinkClick r:id="rId2"/>
              </a:rPr>
              <a:t>php</a:t>
            </a:r>
            <a:endParaRPr lang="en-US" u="sng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Feedback requested to </a:t>
            </a:r>
            <a:r>
              <a:rPr lang="en-US" u="sng" dirty="0" smtClean="0">
                <a:hlinkClick r:id="rId3"/>
              </a:rPr>
              <a:t>hn-atlas-physicsMetadata@cern.ch</a:t>
            </a:r>
            <a:r>
              <a:rPr lang="en-US" u="sng" dirty="0" smtClean="0">
                <a:hlinkClick r:id="rId3"/>
              </a:rPr>
              <a:t>.</a:t>
            </a:r>
            <a:endParaRPr lang="en-US" u="sng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replaces data prep </a:t>
            </a:r>
            <a:r>
              <a:rPr lang="en-US" dirty="0" err="1" smtClean="0"/>
              <a:t>w</a:t>
            </a:r>
            <a:r>
              <a:rPr lang="en-US" dirty="0" err="1" smtClean="0"/>
              <a:t>iki</a:t>
            </a:r>
            <a:r>
              <a:rPr lang="en-US" dirty="0" err="1" smtClean="0"/>
              <a:t>:</a:t>
            </a:r>
            <a:r>
              <a:rPr lang="en-US" u="sng" dirty="0" err="1" smtClean="0">
                <a:hlinkClick r:id="rId4"/>
              </a:rPr>
              <a:t>https</a:t>
            </a:r>
            <a:r>
              <a:rPr lang="en-US" u="sng" dirty="0" err="1" smtClean="0">
                <a:hlinkClick r:id="rId4"/>
              </a:rPr>
              <a:t>://twiki.cern.ch/twiki/bin/view/AtlasProtected/DataPeriods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pic>
        <p:nvPicPr>
          <p:cNvPr id="8" name="Picture 7" descr="COM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650" y="988797"/>
            <a:ext cx="3434777" cy="543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HSG5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Arnaud asks how to update the Trigger menu </a:t>
            </a:r>
            <a:r>
              <a:rPr lang="en-US" dirty="0" smtClean="0"/>
              <a:t>in the HSG5 validation </a:t>
            </a:r>
            <a:r>
              <a:rPr lang="en-US" dirty="0" smtClean="0"/>
              <a:t>package</a:t>
            </a:r>
          </a:p>
          <a:p>
            <a:endParaRPr lang="en-US" dirty="0" smtClean="0"/>
          </a:p>
          <a:p>
            <a:r>
              <a:rPr lang="en-US" dirty="0" smtClean="0"/>
              <a:t>Triggers currently being monitored:</a:t>
            </a:r>
          </a:p>
          <a:p>
            <a:pPr lvl="1"/>
            <a:r>
              <a:rPr lang="en-US" dirty="0" smtClean="0"/>
              <a:t>L1 Triggers: L1_MU10, L1_MU15, L1_MU20_XE30, L1_EM10, L1_EM14, L1_EM18_XE30, L1_TAU9I_3J5_2J20, L1_TAU9_XE15, L1_XE40</a:t>
            </a:r>
          </a:p>
          <a:p>
            <a:pPr lvl="1"/>
            <a:r>
              <a:rPr lang="en-US" dirty="0" smtClean="0"/>
              <a:t>L2 Triggers: L2_mu10, L2_mu15, L2_mu20_xe30, L2_e10_medium, L2_e15_medium, L2_e20_loose, L2_e20_loose_xe30, L2_tau16i_loose_3j30, L2_tau16_loose_xe20, L2_xe40</a:t>
            </a:r>
          </a:p>
          <a:p>
            <a:pPr lvl="1"/>
            <a:r>
              <a:rPr lang="en-US" dirty="0" smtClean="0"/>
              <a:t>Event Filter Triggers: EF_mu10, EF_mu15, EF_mu20_xe30, EF_e10_medium, EF_e15_medium, EF_e20_loose, EF_e20_loose_xe30, EF_tau16i_loose_3j30, EF_tau16_loose_xe20, EF_xe40</a:t>
            </a:r>
          </a:p>
          <a:p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 smtClean="0"/>
              <a:t>of these are</a:t>
            </a:r>
            <a:r>
              <a:rPr lang="en-US" dirty="0" smtClean="0"/>
              <a:t> already obsolete… </a:t>
            </a:r>
          </a:p>
          <a:p>
            <a:endParaRPr lang="en-US" dirty="0" smtClean="0"/>
          </a:p>
          <a:p>
            <a:r>
              <a:rPr lang="en-US" dirty="0" smtClean="0"/>
              <a:t>Please check what your triggers will be for 2011 (until Summer) and let us know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797"/>
            <a:ext cx="8229600" cy="2228536"/>
          </a:xfrm>
          <a:solidFill>
            <a:schemeClr val="bg1">
              <a:alpha val="82000"/>
            </a:schemeClr>
          </a:solidFill>
          <a:effectLst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Meeting on Wednesday </a:t>
            </a:r>
            <a:r>
              <a:rPr lang="en-US" dirty="0" smtClean="0"/>
              <a:t>last week: </a:t>
            </a:r>
            <a:r>
              <a:rPr lang="en-US" dirty="0" smtClean="0">
                <a:hlinkClick r:id="rId2"/>
              </a:rPr>
              <a:t>http://indico.cern.ch/conferenceDisplay.py?confId=</a:t>
            </a:r>
            <a:r>
              <a:rPr lang="en-US" dirty="0" smtClean="0">
                <a:hlinkClick r:id="rId2"/>
              </a:rPr>
              <a:t>130616</a:t>
            </a:r>
            <a:endParaRPr lang="en-US" dirty="0" smtClean="0"/>
          </a:p>
          <a:p>
            <a:r>
              <a:rPr lang="en-US" dirty="0" smtClean="0"/>
              <a:t>Use Athena </a:t>
            </a:r>
            <a:r>
              <a:rPr lang="en-US" dirty="0" err="1" smtClean="0"/>
              <a:t>ManagedMonToolBase</a:t>
            </a:r>
            <a:r>
              <a:rPr lang="en-US" dirty="0" smtClean="0"/>
              <a:t>, which is also used in normal monitoring</a:t>
            </a:r>
          </a:p>
          <a:p>
            <a:r>
              <a:rPr lang="en-US" dirty="0" smtClean="0"/>
              <a:t>Not something really urgent for us, just something to keep an eye 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89" y="3861221"/>
            <a:ext cx="5811133" cy="2495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2" y="416453"/>
            <a:ext cx="7985478" cy="5745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7288"/>
            <a:ext cx="8229600" cy="55602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713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Roadmap for </a:t>
            </a:r>
            <a:r>
              <a:rPr lang="en-US" dirty="0" smtClean="0"/>
              <a:t>WH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58333"/>
            <a:ext cx="8720667" cy="5368572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dirty="0" smtClean="0"/>
              <a:t>After the effort </a:t>
            </a:r>
            <a:r>
              <a:rPr lang="en-US" dirty="0" smtClean="0"/>
              <a:t>on </a:t>
            </a:r>
            <a:r>
              <a:rPr lang="en-US" dirty="0" smtClean="0"/>
              <a:t>cut flows, we’re ready to start producing results!</a:t>
            </a:r>
          </a:p>
          <a:p>
            <a:pPr marL="914400" lvl="1" indent="-514350"/>
            <a:r>
              <a:rPr lang="en-US" dirty="0" smtClean="0"/>
              <a:t>Concentrating on </a:t>
            </a:r>
            <a:r>
              <a:rPr lang="en-US" dirty="0" smtClean="0"/>
              <a:t>un-boosted results here only  because it’s still unclear what would be feasible in boosted analysis until </a:t>
            </a:r>
            <a:r>
              <a:rPr lang="en-US" dirty="0" err="1" smtClean="0"/>
              <a:t>Dubna</a:t>
            </a:r>
            <a:r>
              <a:rPr lang="en-US" dirty="0" smtClean="0"/>
              <a:t> – commissioning work ongoing</a:t>
            </a:r>
          </a:p>
          <a:p>
            <a:pPr marL="914400" lvl="1" indent="-514350"/>
            <a:r>
              <a:rPr lang="en-US" dirty="0" smtClean="0"/>
              <a:t>BUT: work on boosted VH is starting in parallel – see e.g. Wahid’s talk today</a:t>
            </a:r>
          </a:p>
          <a:p>
            <a:pPr marL="514350" indent="-514350"/>
            <a:r>
              <a:rPr lang="en-US" dirty="0" smtClean="0"/>
              <a:t>Intended results:</a:t>
            </a:r>
          </a:p>
          <a:p>
            <a:pPr marL="914400" lvl="1" indent="-514350"/>
            <a:r>
              <a:rPr lang="en-US" dirty="0" smtClean="0"/>
              <a:t>Cut-based analysis focusing on WH -&gt; </a:t>
            </a:r>
            <a:r>
              <a:rPr lang="en-US" dirty="0" err="1" smtClean="0"/>
              <a:t>e/μ</a:t>
            </a:r>
            <a:r>
              <a:rPr lang="en-US" dirty="0" smtClean="0"/>
              <a:t> 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I think there should be at least 2 analyses, for cross checking results</a:t>
            </a:r>
          </a:p>
          <a:p>
            <a:pPr marL="1314450" lvl="2" indent="-514350"/>
            <a:r>
              <a:rPr lang="en-US" dirty="0" smtClean="0"/>
              <a:t>Ideally using 2 different data formats (AOD </a:t>
            </a:r>
            <a:r>
              <a:rPr lang="en-US" dirty="0" err="1" smtClean="0"/>
              <a:t>vs</a:t>
            </a:r>
            <a:r>
              <a:rPr lang="en-US" dirty="0" smtClean="0"/>
              <a:t> D3PD)</a:t>
            </a:r>
          </a:p>
          <a:p>
            <a:pPr marL="914400" lvl="1" indent="-514350"/>
            <a:r>
              <a:rPr lang="en-US" dirty="0" smtClean="0"/>
              <a:t>Multivariate analysis in parallel, to improve on cut-based analysis</a:t>
            </a:r>
          </a:p>
          <a:p>
            <a:pPr marL="514350" indent="-514350"/>
            <a:r>
              <a:rPr lang="en-US" dirty="0" smtClean="0"/>
              <a:t>Timeline:</a:t>
            </a:r>
          </a:p>
          <a:p>
            <a:pPr marL="914400" lvl="1" indent="-514350"/>
            <a:r>
              <a:rPr lang="en-US" dirty="0" smtClean="0"/>
              <a:t>Analyses should be semi-frozen by </a:t>
            </a:r>
            <a:r>
              <a:rPr lang="en-US" dirty="0" err="1" smtClean="0"/>
              <a:t>Dubna</a:t>
            </a:r>
            <a:r>
              <a:rPr lang="en-US" dirty="0" smtClean="0"/>
              <a:t> (17 – 19 May)</a:t>
            </a:r>
          </a:p>
          <a:p>
            <a:pPr marL="914400" lvl="1" indent="-514350"/>
            <a:r>
              <a:rPr lang="en-US" dirty="0" smtClean="0"/>
              <a:t>This leaves around 7 weeks </a:t>
            </a:r>
          </a:p>
          <a:p>
            <a:pPr marL="514350" indent="-514350"/>
            <a:r>
              <a:rPr lang="en-US" dirty="0" smtClean="0"/>
              <a:t>Results in the form of:</a:t>
            </a:r>
          </a:p>
          <a:p>
            <a:pPr marL="914400" lvl="1" indent="-514350"/>
            <a:r>
              <a:rPr lang="en-US" dirty="0" smtClean="0"/>
              <a:t>Histogram with # events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</a:p>
          <a:p>
            <a:pPr marL="914400" lvl="1" indent="-514350"/>
            <a:r>
              <a:rPr lang="en-US" dirty="0" smtClean="0"/>
              <a:t>Table of # </a:t>
            </a:r>
            <a:r>
              <a:rPr lang="en-US" dirty="0" smtClean="0"/>
              <a:t>events </a:t>
            </a:r>
            <a:r>
              <a:rPr lang="en-US" dirty="0" smtClean="0"/>
              <a:t>expected for each value of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and background type – including statistical and systematic uncertainties</a:t>
            </a:r>
            <a:endParaRPr lang="en-US" dirty="0" smtClean="0"/>
          </a:p>
          <a:p>
            <a:pPr marL="914400" lvl="1" indent="-514350"/>
            <a:r>
              <a:rPr lang="en-US" dirty="0" smtClean="0"/>
              <a:t>Exclusion plot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(95% C.L. limit on σ/σ</a:t>
            </a:r>
            <a:r>
              <a:rPr lang="en-US" baseline="-25000" dirty="0" smtClean="0"/>
              <a:t>SM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marL="914400" lvl="1" indent="-514350"/>
            <a:r>
              <a:rPr lang="en-US" dirty="0" smtClean="0"/>
              <a:t>…plus control plots etc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to be answered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326238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dirty="0" smtClean="0"/>
              <a:t>Cut-based analysis focusing on WH -&gt; </a:t>
            </a:r>
            <a:r>
              <a:rPr lang="en-US" dirty="0" err="1" smtClean="0"/>
              <a:t>e/μ</a:t>
            </a:r>
            <a:r>
              <a:rPr lang="en-US" dirty="0" smtClean="0"/>
              <a:t> 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endParaRPr lang="en-US" dirty="0" smtClean="0"/>
          </a:p>
          <a:p>
            <a:pPr marL="914400" lvl="1" indent="-514350"/>
            <a:r>
              <a:rPr lang="en-US" dirty="0" smtClean="0"/>
              <a:t>Establish analysis selection: why is each cut applied and why at each particular value? Are we convinced this is the right thing to do?</a:t>
            </a:r>
          </a:p>
          <a:p>
            <a:pPr marL="914400" lvl="1" indent="-514350"/>
            <a:r>
              <a:rPr lang="en-US" dirty="0" smtClean="0"/>
              <a:t>Establish set of systematic uncertainties: start from combined performance group recommendations. What are the most important? Are there any hidden pitfalls for us?</a:t>
            </a:r>
          </a:p>
          <a:p>
            <a:pPr marL="914400" lvl="1" indent="-514350"/>
            <a:r>
              <a:rPr lang="en-US" dirty="0" smtClean="0"/>
              <a:t>What </a:t>
            </a:r>
            <a:r>
              <a:rPr lang="en-US" dirty="0" err="1" smtClean="0"/>
              <a:t>b</a:t>
            </a:r>
            <a:r>
              <a:rPr lang="en-US" dirty="0" smtClean="0"/>
              <a:t>-taggers and why? What calibrations do we expect to be ready in time? What is the corresponding systematic uncertainty?</a:t>
            </a:r>
          </a:p>
          <a:p>
            <a:pPr marL="914400" lvl="1" indent="-514350"/>
            <a:r>
              <a:rPr lang="en-US" dirty="0" smtClean="0"/>
              <a:t>What sort of exclusion limits can we expect for 0.5, 1, 2 fb</a:t>
            </a:r>
            <a:r>
              <a:rPr lang="en-US" baseline="30000" dirty="0" smtClean="0"/>
              <a:t>-1</a:t>
            </a:r>
            <a:r>
              <a:rPr lang="en-US" dirty="0" smtClean="0"/>
              <a:t> ?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Multivariate analysis in parallel, to improve on cut-based analysis</a:t>
            </a:r>
          </a:p>
          <a:p>
            <a:pPr marL="914400" lvl="1" indent="-514350"/>
            <a:r>
              <a:rPr lang="en-US" dirty="0" smtClean="0"/>
              <a:t>What event </a:t>
            </a:r>
            <a:r>
              <a:rPr lang="en-US" dirty="0" err="1" smtClean="0"/>
              <a:t>preselection</a:t>
            </a:r>
            <a:r>
              <a:rPr lang="en-US" dirty="0" smtClean="0"/>
              <a:t> should be used and why?</a:t>
            </a:r>
          </a:p>
          <a:p>
            <a:pPr marL="914400" lvl="1" indent="-514350"/>
            <a:r>
              <a:rPr lang="en-US" dirty="0" smtClean="0"/>
              <a:t>Use for signal-background separation only or target particular backgrounds?</a:t>
            </a:r>
          </a:p>
          <a:p>
            <a:pPr marL="914400" lvl="1" indent="-514350"/>
            <a:r>
              <a:rPr lang="en-US" dirty="0" smtClean="0"/>
              <a:t>What are the possible bias? Where can it go wrong?</a:t>
            </a:r>
          </a:p>
          <a:p>
            <a:pPr marL="914400" lvl="1" indent="-514350"/>
            <a:r>
              <a:rPr lang="en-US" dirty="0" smtClean="0"/>
              <a:t>What improvement can be expected </a:t>
            </a:r>
            <a:r>
              <a:rPr lang="en-US" dirty="0" err="1" smtClean="0"/>
              <a:t>wrt</a:t>
            </a:r>
            <a:r>
              <a:rPr lang="en-US" dirty="0" smtClean="0"/>
              <a:t> cut-based analysis for 0.5</a:t>
            </a:r>
            <a:r>
              <a:rPr lang="en-US" dirty="0" smtClean="0"/>
              <a:t>, 1, 2 fb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 </a:t>
            </a:r>
            <a:r>
              <a:rPr lang="en-US" dirty="0" smtClean="0"/>
              <a:t>?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E</a:t>
            </a:r>
            <a:r>
              <a:rPr lang="en-US" dirty="0" smtClean="0"/>
              <a:t>xclusion plot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(95% C.L. limit on σ/σ</a:t>
            </a:r>
            <a:r>
              <a:rPr lang="en-US" baseline="-25000" dirty="0" smtClean="0"/>
              <a:t>SM</a:t>
            </a:r>
            <a:r>
              <a:rPr lang="en-US" dirty="0" smtClean="0"/>
              <a:t>)</a:t>
            </a:r>
          </a:p>
          <a:p>
            <a:pPr marL="914400" lvl="1" indent="-514350"/>
            <a:r>
              <a:rPr lang="en-US" dirty="0" smtClean="0"/>
              <a:t>Need someone to implement </a:t>
            </a:r>
            <a:r>
              <a:rPr lang="en-US" dirty="0" err="1" smtClean="0"/>
              <a:t>RooStats</a:t>
            </a:r>
            <a:r>
              <a:rPr lang="en-US" dirty="0" smtClean="0"/>
              <a:t>  workspace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- 15/3/2011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48928</TotalTime>
  <Words>2212</Words>
  <Application>Microsoft Macintosh PowerPoint</Application>
  <PresentationFormat>On-screen Show (4:3)</PresentationFormat>
  <Paragraphs>244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H-&gt;bb Weekly Meeting</vt:lpstr>
      <vt:lpstr>News! News! News!</vt:lpstr>
      <vt:lpstr>News! News! News!</vt:lpstr>
      <vt:lpstr>HSG5 Validation</vt:lpstr>
      <vt:lpstr>Fast Monitoring</vt:lpstr>
      <vt:lpstr>Slide 6</vt:lpstr>
      <vt:lpstr>Slide 7</vt:lpstr>
      <vt:lpstr>Proposed Roadmap for WH Analysis</vt:lpstr>
      <vt:lpstr>Questions to be answered</vt:lpstr>
      <vt:lpstr>Slide 10</vt:lpstr>
      <vt:lpstr>Backup</vt:lpstr>
      <vt:lpstr>To boost or not to boost…</vt:lpstr>
      <vt:lpstr>To boost or not to boost…</vt:lpstr>
      <vt:lpstr>To boost or not to boost…</vt:lpstr>
      <vt:lpstr>To boost or not to boost…</vt:lpstr>
      <vt:lpstr>Reconstruction issues</vt:lpstr>
      <vt:lpstr>Slide 17</vt:lpstr>
      <vt:lpstr>Slide 18</vt:lpstr>
      <vt:lpstr>Slide 19</vt:lpstr>
      <vt:lpstr>Future changes in W/Z baseline selection 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64</cp:revision>
  <cp:lastPrinted>2011-03-09T00:38:09Z</cp:lastPrinted>
  <dcterms:created xsi:type="dcterms:W3CDTF">2011-03-08T21:33:51Z</dcterms:created>
  <dcterms:modified xsi:type="dcterms:W3CDTF">2011-03-15T12:24:58Z</dcterms:modified>
</cp:coreProperties>
</file>