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71" r:id="rId4"/>
    <p:sldId id="273" r:id="rId5"/>
    <p:sldId id="274" r:id="rId6"/>
    <p:sldId id="272" r:id="rId7"/>
    <p:sldId id="267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7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E79D5-477C-354D-B73F-72EDF5AC40D5}" type="datetimeFigureOut">
              <a:rPr lang="en-US" smtClean="0"/>
              <a:pPr/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ndico.cern.ch/conferenceDisplay.py?confId=119624" TargetMode="External"/><Relationship Id="rId3" Type="http://schemas.openxmlformats.org/officeDocument/2006/relationships/hyperlink" Target="https://twiki.cern.ch/twiki/bin/view/AtlasProtected/EnergyRescal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ndico.cern.ch/conferenceDisplay.py?confId=119624" TargetMode="External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ndico.cern.ch/conferenceDisplay.py?confId=126036" TargetMode="External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hyperlink" Target="http://arxiv.org/abs/1101.0593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hyperlink" Target="https://twiki.cern.ch/twiki/bin/view/LHCPhysics/CrossSections" TargetMode="External"/><Relationship Id="rId5" Type="http://schemas.openxmlformats.org/officeDocument/2006/relationships/hyperlink" Target="https://twiki.cern.ch/twiki/bin/view/LHCPhysics/CERNYellowReportPageAt7TeV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H</a:t>
            </a:r>
            <a:r>
              <a:rPr lang="en-US" dirty="0" smtClean="0"/>
              <a:t>-&gt;bb Weekly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34085"/>
            <a:ext cx="6400800" cy="100942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endParaRPr lang="en-US" dirty="0" smtClean="0"/>
          </a:p>
          <a:p>
            <a:r>
              <a:rPr lang="en-US" dirty="0" smtClean="0"/>
              <a:t>HSG5 H-&gt;bb Weekly Meeting,</a:t>
            </a:r>
            <a:r>
              <a:rPr lang="en-US" dirty="0" smtClean="0"/>
              <a:t> 15 </a:t>
            </a:r>
            <a:r>
              <a:rPr lang="en-US" dirty="0" smtClean="0"/>
              <a:t>February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1923412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534"/>
            <a:ext cx="8229600" cy="917466"/>
          </a:xfrm>
        </p:spPr>
        <p:txBody>
          <a:bodyPr/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08757" cy="5265247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e</a:t>
            </a:r>
            <a:r>
              <a:rPr lang="en-US" dirty="0" smtClean="0"/>
              <a:t>/gamma recommendations released last week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S.Heim’s</a:t>
            </a:r>
            <a:r>
              <a:rPr lang="en-US" dirty="0" smtClean="0"/>
              <a:t> talk </a:t>
            </a:r>
            <a:r>
              <a:rPr lang="en-US" dirty="0" smtClean="0"/>
              <a:t>in </a:t>
            </a:r>
            <a:r>
              <a:rPr lang="en-US" dirty="0" smtClean="0"/>
              <a:t>Weekly meeting: </a:t>
            </a:r>
            <a:r>
              <a:rPr lang="en-US" dirty="0" smtClean="0">
                <a:hlinkClick r:id="rId2"/>
              </a:rPr>
              <a:t>http://indico.cern.ch/conferenceDisplay.py?confId=</a:t>
            </a:r>
            <a:r>
              <a:rPr lang="en-US" dirty="0" smtClean="0">
                <a:hlinkClick r:id="rId2"/>
              </a:rPr>
              <a:t>119624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Scale factors were determined from W and Z to correct MC efficiency</a:t>
            </a:r>
          </a:p>
          <a:p>
            <a:pPr lvl="1"/>
            <a:r>
              <a:rPr lang="en-US" dirty="0" smtClean="0"/>
              <a:t>Note e.g. that the new recommendation is to smear the electron energy </a:t>
            </a:r>
            <a:r>
              <a:rPr lang="en-US" b="1" dirty="0" smtClean="0"/>
              <a:t>to obtain the central value</a:t>
            </a:r>
          </a:p>
          <a:p>
            <a:pPr lvl="2"/>
            <a:r>
              <a:rPr lang="en-US" b="1" dirty="0" smtClean="0"/>
              <a:t>Energy </a:t>
            </a:r>
            <a:r>
              <a:rPr lang="en-US" b="1" dirty="0" err="1" smtClean="0"/>
              <a:t>rescaler</a:t>
            </a:r>
            <a:r>
              <a:rPr lang="en-US" dirty="0" smtClean="0"/>
              <a:t> tool – simple </a:t>
            </a:r>
            <a:r>
              <a:rPr lang="en-US" dirty="0" err="1" smtClean="0"/>
              <a:t>c</a:t>
            </a:r>
            <a:r>
              <a:rPr lang="en-US" dirty="0" smtClean="0"/>
              <a:t>++ class – can be used in both ROOT </a:t>
            </a:r>
            <a:r>
              <a:rPr lang="en-US" dirty="0" smtClean="0"/>
              <a:t>and Athena: </a:t>
            </a:r>
            <a:r>
              <a:rPr lang="en-US" dirty="0" smtClean="0">
                <a:hlinkClick r:id="rId3"/>
              </a:rPr>
              <a:t>https://twiki.cern.ch/twiki/bin/view/AtlasProtected/</a:t>
            </a:r>
            <a:r>
              <a:rPr lang="en-US" dirty="0" smtClean="0">
                <a:hlinkClick r:id="rId3"/>
              </a:rPr>
              <a:t>EnergyRescaler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Other:</a:t>
            </a:r>
          </a:p>
          <a:p>
            <a:pPr lvl="1"/>
            <a:r>
              <a:rPr lang="en-US" dirty="0" smtClean="0"/>
              <a:t>HSG5 </a:t>
            </a:r>
            <a:r>
              <a:rPr lang="en-US" dirty="0" smtClean="0">
                <a:solidFill>
                  <a:srgbClr val="0000FF"/>
                </a:solidFill>
              </a:rPr>
              <a:t>Workshop in </a:t>
            </a:r>
            <a:r>
              <a:rPr lang="en-US" dirty="0" err="1" smtClean="0">
                <a:solidFill>
                  <a:srgbClr val="0000FF"/>
                </a:solidFill>
              </a:rPr>
              <a:t>Dubna</a:t>
            </a:r>
            <a:r>
              <a:rPr lang="en-US" dirty="0" smtClean="0"/>
              <a:t> </a:t>
            </a:r>
            <a:endParaRPr lang="en-US" dirty="0" smtClean="0"/>
          </a:p>
          <a:p>
            <a:pPr lvl="2"/>
            <a:r>
              <a:rPr lang="en-US" dirty="0" smtClean="0"/>
              <a:t>Final dates: </a:t>
            </a:r>
            <a:r>
              <a:rPr lang="en-US" dirty="0" smtClean="0"/>
              <a:t>17</a:t>
            </a:r>
            <a:r>
              <a:rPr lang="en-US" baseline="30000" dirty="0" smtClean="0"/>
              <a:t>th</a:t>
            </a:r>
            <a:r>
              <a:rPr lang="en-US" dirty="0" smtClean="0"/>
              <a:t> – 19</a:t>
            </a:r>
            <a:r>
              <a:rPr lang="en-US" baseline="30000" dirty="0" smtClean="0"/>
              <a:t>th</a:t>
            </a:r>
            <a:r>
              <a:rPr lang="en-US" dirty="0" smtClean="0"/>
              <a:t> May 2011 </a:t>
            </a:r>
          </a:p>
          <a:p>
            <a:pPr lvl="2"/>
            <a:r>
              <a:rPr lang="en-US" dirty="0" smtClean="0"/>
              <a:t>Visas</a:t>
            </a:r>
            <a:r>
              <a:rPr lang="en-US" dirty="0"/>
              <a:t> </a:t>
            </a:r>
            <a:r>
              <a:rPr lang="en-US" dirty="0" smtClean="0"/>
              <a:t>have to be thought about soon! Expect email with instructions for registration etc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Will be the last check point for Summer CONF notes before approval process – aim to have solid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8871"/>
            <a:ext cx="8229600" cy="176266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Proposal for Life </a:t>
            </a:r>
            <a:r>
              <a:rPr lang="en-US" dirty="0" smtClean="0"/>
              <a:t>without the ESD:</a:t>
            </a:r>
          </a:p>
          <a:p>
            <a:pPr lvl="1"/>
            <a:r>
              <a:rPr lang="en-US" dirty="0" smtClean="0"/>
              <a:t>ESD stored on disk on the grid only for 2 months (and NOT on tape)</a:t>
            </a:r>
          </a:p>
          <a:p>
            <a:pPr lvl="1"/>
            <a:r>
              <a:rPr lang="en-US" dirty="0" smtClean="0"/>
              <a:t>One copy of RAW will be made available on disk (i.e. with grid access) for 1 year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J.Boyd’s</a:t>
            </a:r>
            <a:r>
              <a:rPr lang="en-US" dirty="0" smtClean="0"/>
              <a:t> talk in the weekly: </a:t>
            </a:r>
            <a:r>
              <a:rPr lang="en-US" dirty="0" smtClean="0">
                <a:hlinkClick r:id="rId2"/>
              </a:rPr>
              <a:t>http://indico.cern.ch/conferenceDisplay.py?confId=119624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8200" y="3004595"/>
            <a:ext cx="6773116" cy="3457793"/>
          </a:xfrm>
          <a:prstGeom prst="rect">
            <a:avLst/>
          </a:prstGeom>
          <a:effectLst>
            <a:outerShdw blurRad="95250" dist="1397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5" y="340990"/>
            <a:ext cx="8689812" cy="331582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Good Run List (GRL):</a:t>
            </a:r>
          </a:p>
          <a:p>
            <a:pPr lvl="1"/>
            <a:r>
              <a:rPr lang="en-US" dirty="0" smtClean="0"/>
              <a:t>Information meeting </a:t>
            </a:r>
            <a:r>
              <a:rPr lang="en-US" dirty="0" err="1" smtClean="0"/>
              <a:t>yesterday:</a:t>
            </a:r>
            <a:r>
              <a:rPr lang="en-US" dirty="0" err="1" smtClean="0">
                <a:hlinkClick r:id="rId2"/>
              </a:rPr>
              <a:t>http</a:t>
            </a:r>
            <a:r>
              <a:rPr lang="en-US" dirty="0" err="1" smtClean="0">
                <a:hlinkClick r:id="rId2"/>
              </a:rPr>
              <a:t>://indico.cern.ch/conferenceDisplay.py?confId</a:t>
            </a:r>
            <a:r>
              <a:rPr lang="en-US" dirty="0" smtClean="0">
                <a:hlinkClick r:id="rId2"/>
              </a:rPr>
              <a:t>=</a:t>
            </a:r>
            <a:r>
              <a:rPr lang="en-US" dirty="0" smtClean="0">
                <a:hlinkClick r:id="rId2"/>
              </a:rPr>
              <a:t>126036</a:t>
            </a:r>
            <a:endParaRPr lang="en-US" dirty="0" smtClean="0"/>
          </a:p>
          <a:p>
            <a:pPr lvl="1"/>
            <a:r>
              <a:rPr lang="en-US" dirty="0" smtClean="0"/>
              <a:t>Donny </a:t>
            </a:r>
            <a:r>
              <a:rPr lang="en-US" dirty="0" err="1" smtClean="0"/>
              <a:t>Quilty</a:t>
            </a:r>
            <a:r>
              <a:rPr lang="en-US" dirty="0" smtClean="0"/>
              <a:t> will give summary at the next HSG5 meeting</a:t>
            </a:r>
          </a:p>
          <a:p>
            <a:r>
              <a:rPr lang="en-US" dirty="0" err="1" smtClean="0"/>
              <a:t>GRLs</a:t>
            </a:r>
            <a:r>
              <a:rPr lang="en-US" dirty="0" smtClean="0"/>
              <a:t> will be </a:t>
            </a:r>
            <a:r>
              <a:rPr lang="en-US" dirty="0" smtClean="0"/>
              <a:t>centrally produced based on the Data Quality flags for each run</a:t>
            </a:r>
          </a:p>
          <a:p>
            <a:pPr lvl="1"/>
            <a:r>
              <a:rPr lang="en-US" dirty="0" smtClean="0"/>
              <a:t>New </a:t>
            </a:r>
            <a:r>
              <a:rPr lang="en-US" dirty="0" smtClean="0"/>
              <a:t>way to classify problems: </a:t>
            </a:r>
            <a:r>
              <a:rPr lang="en-US" dirty="0" err="1" smtClean="0"/>
              <a:t>colour</a:t>
            </a:r>
            <a:r>
              <a:rPr lang="en-US" dirty="0" smtClean="0"/>
              <a:t> system replaced by</a:t>
            </a:r>
            <a:r>
              <a:rPr lang="en-US" dirty="0" smtClean="0"/>
              <a:t> defects database</a:t>
            </a:r>
          </a:p>
          <a:p>
            <a:r>
              <a:rPr lang="en-US" dirty="0" smtClean="0"/>
              <a:t>See e.g. Fabien </a:t>
            </a:r>
            <a:r>
              <a:rPr lang="en-US" dirty="0" err="1" smtClean="0"/>
              <a:t>Tarrade’s</a:t>
            </a:r>
            <a:r>
              <a:rPr lang="en-US" dirty="0" smtClean="0"/>
              <a:t> talk – </a:t>
            </a:r>
            <a:r>
              <a:rPr lang="en-US" dirty="0" smtClean="0"/>
              <a:t>Fabien is the overall contact for </a:t>
            </a:r>
            <a:r>
              <a:rPr lang="en-US" dirty="0" err="1" smtClean="0"/>
              <a:t>GRLs</a:t>
            </a:r>
            <a:r>
              <a:rPr lang="en-US" dirty="0" smtClean="0"/>
              <a:t> </a:t>
            </a:r>
          </a:p>
          <a:p>
            <a:r>
              <a:rPr lang="en-US" dirty="0" smtClean="0"/>
              <a:t>Each analysis </a:t>
            </a:r>
            <a:r>
              <a:rPr lang="en-US" dirty="0" smtClean="0"/>
              <a:t>should </a:t>
            </a:r>
            <a:r>
              <a:rPr lang="en-US" dirty="0" smtClean="0"/>
              <a:t>have one </a:t>
            </a:r>
            <a:r>
              <a:rPr lang="en-US" dirty="0" smtClean="0"/>
              <a:t>contact person </a:t>
            </a:r>
            <a:r>
              <a:rPr lang="en-US" dirty="0" smtClean="0"/>
              <a:t>to:  </a:t>
            </a:r>
          </a:p>
          <a:p>
            <a:pPr lvl="1"/>
            <a:r>
              <a:rPr lang="en-US" dirty="0" smtClean="0"/>
              <a:t>Copy</a:t>
            </a:r>
            <a:r>
              <a:rPr lang="en-US" dirty="0" smtClean="0"/>
              <a:t>/post/send the </a:t>
            </a:r>
            <a:r>
              <a:rPr lang="en-US" dirty="0" err="1" smtClean="0"/>
              <a:t>GRLs</a:t>
            </a:r>
            <a:r>
              <a:rPr lang="en-US" dirty="0" smtClean="0"/>
              <a:t> to SVN/AFS/</a:t>
            </a:r>
            <a:r>
              <a:rPr lang="en-US" dirty="0" err="1" smtClean="0"/>
              <a:t>Wikipage</a:t>
            </a:r>
            <a:r>
              <a:rPr lang="en-US" dirty="0" smtClean="0"/>
              <a:t>/</a:t>
            </a:r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ompute </a:t>
            </a:r>
            <a:r>
              <a:rPr lang="en-US" dirty="0" smtClean="0"/>
              <a:t>the integrated luminosity for dedicated trigger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Investigate </a:t>
            </a:r>
            <a:r>
              <a:rPr lang="en-US" dirty="0" smtClean="0"/>
              <a:t>losses of integrated luminosity (</a:t>
            </a:r>
            <a:r>
              <a:rPr lang="en-US" dirty="0" err="1" smtClean="0"/>
              <a:t>CSC,Tile</a:t>
            </a:r>
            <a:r>
              <a:rPr lang="en-US" dirty="0" smtClean="0"/>
              <a:t> problems</a:t>
            </a:r>
            <a:r>
              <a:rPr lang="en-US" dirty="0" smtClean="0"/>
              <a:t>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712" y="3656814"/>
            <a:ext cx="7910895" cy="2819725"/>
          </a:xfrm>
          <a:prstGeom prst="rect">
            <a:avLst/>
          </a:prstGeom>
          <a:effectLst>
            <a:outerShdw blurRad="95250" dist="165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489" y="842143"/>
            <a:ext cx="6847077" cy="5048855"/>
          </a:xfrm>
          <a:prstGeom prst="rect">
            <a:avLst/>
          </a:prstGeom>
          <a:effectLst>
            <a:outerShdw blurRad="95250" dist="1397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533" y="513127"/>
            <a:ext cx="7172860" cy="5396022"/>
          </a:xfrm>
          <a:prstGeom prst="rect">
            <a:avLst/>
          </a:prstGeom>
          <a:effectLst>
            <a:outerShdw blurRad="107950" dist="1905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5539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LHC Higgs Cross Section Working </a:t>
            </a:r>
            <a:r>
              <a:rPr lang="en-US" sz="2400" dirty="0" smtClean="0"/>
              <a:t>G</a:t>
            </a:r>
            <a:r>
              <a:rPr lang="en-US" sz="2400" dirty="0" smtClean="0"/>
              <a:t>roup</a:t>
            </a:r>
            <a:endParaRPr lang="en-US" sz="2400" dirty="0"/>
          </a:p>
        </p:txBody>
      </p:sp>
      <p:pic>
        <p:nvPicPr>
          <p:cNvPr id="5" name="Picture 4" descr="YRHXS_Summary_fig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2590" y="381738"/>
            <a:ext cx="2886267" cy="20718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42" y="1221619"/>
            <a:ext cx="8810715" cy="5468825"/>
          </a:xfrm>
          <a:noFill/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LHC Higgs Cross Section Group: </a:t>
            </a:r>
            <a:r>
              <a:rPr lang="en-US" sz="2560" dirty="0" smtClean="0">
                <a:hlinkClick r:id="rId3"/>
              </a:rPr>
              <a:t>https</a:t>
            </a:r>
            <a:r>
              <a:rPr lang="en-US" sz="2560" dirty="0" smtClean="0">
                <a:hlinkClick r:id="rId3"/>
              </a:rPr>
              <a:t>://twiki.cern.ch/twiki/bin/view/LHCPhysics/CrossSections</a:t>
            </a:r>
            <a:endParaRPr lang="en-US" sz="2560" dirty="0" smtClean="0"/>
          </a:p>
          <a:p>
            <a:r>
              <a:rPr lang="en-US" b="1" dirty="0" smtClean="0"/>
              <a:t>Yellow report</a:t>
            </a:r>
            <a:r>
              <a:rPr lang="en-US" dirty="0" smtClean="0"/>
              <a:t> with inclusive cross sections: </a:t>
            </a:r>
          </a:p>
          <a:p>
            <a:pPr lvl="1"/>
            <a:r>
              <a:rPr lang="en-US" sz="2880" b="1" dirty="0" smtClean="0"/>
              <a:t>Yellow </a:t>
            </a:r>
            <a:r>
              <a:rPr lang="en-US" sz="2880" b="1" dirty="0" smtClean="0"/>
              <a:t>report recently</a:t>
            </a:r>
            <a:r>
              <a:rPr lang="en-US" sz="2880" dirty="0" smtClean="0"/>
              <a:t> released:</a:t>
            </a:r>
            <a:r>
              <a:rPr lang="en-US" sz="2880" b="1" dirty="0" smtClean="0"/>
              <a:t> </a:t>
            </a:r>
            <a:r>
              <a:rPr lang="en-US" sz="2160" dirty="0" smtClean="0">
                <a:hlinkClick r:id="rId4"/>
              </a:rPr>
              <a:t>http</a:t>
            </a:r>
            <a:r>
              <a:rPr lang="en-US" sz="2160" dirty="0" smtClean="0">
                <a:hlinkClick r:id="rId4"/>
              </a:rPr>
              <a:t>://arxiv.org/abs/</a:t>
            </a:r>
            <a:r>
              <a:rPr lang="en-US" sz="2160" dirty="0" smtClean="0">
                <a:hlinkClick r:id="rId4"/>
              </a:rPr>
              <a:t>1101.0593</a:t>
            </a:r>
            <a:endParaRPr lang="en-US" dirty="0" smtClean="0"/>
          </a:p>
          <a:p>
            <a:pPr lvl="1"/>
            <a:r>
              <a:rPr lang="en-US" dirty="0" smtClean="0"/>
              <a:t>Higgs WG requested to use numbers from the LHC </a:t>
            </a:r>
            <a:r>
              <a:rPr lang="en-US" dirty="0" err="1" smtClean="0"/>
              <a:t>xsec</a:t>
            </a:r>
            <a:r>
              <a:rPr lang="en-US" dirty="0" smtClean="0"/>
              <a:t> wiki: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 smtClean="0">
                <a:hlinkClick r:id="rId5"/>
              </a:rPr>
              <a:t>://twiki.cern.ch/twiki/bin/view/LHCPhysics/</a:t>
            </a:r>
            <a:r>
              <a:rPr lang="en-US" dirty="0" smtClean="0">
                <a:hlinkClick r:id="rId5"/>
              </a:rPr>
              <a:t>CERNYellowReportPageAt7TeV</a:t>
            </a:r>
            <a:endParaRPr lang="en-US" dirty="0" smtClean="0"/>
          </a:p>
          <a:p>
            <a:r>
              <a:rPr lang="en-US" dirty="0" smtClean="0"/>
              <a:t>Second phase of work starting now: </a:t>
            </a:r>
            <a:r>
              <a:rPr lang="en-US" b="1" dirty="0" smtClean="0"/>
              <a:t>exclusive Higgs observables</a:t>
            </a:r>
          </a:p>
          <a:p>
            <a:pPr lvl="1"/>
            <a:r>
              <a:rPr lang="en-US" dirty="0" smtClean="0"/>
              <a:t>Higgs Signal: cross sections with cuts, differential K-factors, effect of jet-veto or </a:t>
            </a:r>
            <a:r>
              <a:rPr lang="en-US" dirty="0" err="1" smtClean="0"/>
              <a:t>b</a:t>
            </a:r>
            <a:r>
              <a:rPr lang="en-US" dirty="0" smtClean="0"/>
              <a:t>-tag </a:t>
            </a:r>
            <a:r>
              <a:rPr lang="en-US" dirty="0" smtClean="0"/>
              <a:t>jet on </a:t>
            </a:r>
            <a:r>
              <a:rPr lang="en-US" dirty="0" smtClean="0"/>
              <a:t>differential K-factors, comparison between NLO MC and NNLO codes</a:t>
            </a:r>
            <a:endParaRPr lang="en-US" dirty="0" smtClean="0"/>
          </a:p>
          <a:p>
            <a:pPr lvl="1"/>
            <a:r>
              <a:rPr lang="en-US" dirty="0" smtClean="0"/>
              <a:t>SM </a:t>
            </a:r>
            <a:r>
              <a:rPr lang="en-US" dirty="0" smtClean="0"/>
              <a:t>Backgrounds: define control regions, estimate theoretical errors, use the </a:t>
            </a:r>
            <a:r>
              <a:rPr lang="en-US" dirty="0" smtClean="0"/>
              <a:t>most advanced </a:t>
            </a:r>
            <a:r>
              <a:rPr lang="en-US" dirty="0" smtClean="0"/>
              <a:t>NLO MC (POWHEG, MC@NLO, new Sherpa), signal/background interference</a:t>
            </a:r>
            <a:endParaRPr lang="en-US" dirty="0" smtClean="0"/>
          </a:p>
          <a:p>
            <a:pPr lvl="1"/>
            <a:r>
              <a:rPr lang="en-US" dirty="0" smtClean="0"/>
              <a:t>Theory </a:t>
            </a:r>
            <a:r>
              <a:rPr lang="en-US" dirty="0" smtClean="0"/>
              <a:t>Uncertainties: for exclusive observables, for both SM and MSSM Higgs, </a:t>
            </a:r>
            <a:r>
              <a:rPr lang="en-US" dirty="0" smtClean="0"/>
              <a:t>QCD scale </a:t>
            </a:r>
            <a:r>
              <a:rPr lang="en-US" dirty="0" smtClean="0"/>
              <a:t>and PDF error correlations among different Higgs production channels and among</a:t>
            </a:r>
            <a:endParaRPr lang="en-US" dirty="0" smtClean="0"/>
          </a:p>
          <a:p>
            <a:r>
              <a:rPr lang="en-US" dirty="0" smtClean="0"/>
              <a:t>First </a:t>
            </a:r>
            <a:r>
              <a:rPr lang="en-US" dirty="0" smtClean="0"/>
              <a:t>results expected </a:t>
            </a:r>
            <a:r>
              <a:rPr lang="en-US" dirty="0" smtClean="0"/>
              <a:t>for </a:t>
            </a:r>
            <a:r>
              <a:rPr lang="en-US" dirty="0" smtClean="0"/>
              <a:t>BNL workshop in </a:t>
            </a:r>
            <a:r>
              <a:rPr lang="en-US" dirty="0" smtClean="0"/>
              <a:t>May; plan for 2 publications this year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H→bb</a:t>
            </a:r>
            <a:r>
              <a:rPr lang="en-US" b="1" dirty="0" smtClean="0">
                <a:solidFill>
                  <a:srgbClr val="FF0000"/>
                </a:solidFill>
              </a:rPr>
              <a:t> meeting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on 17 February 2011:</a:t>
            </a:r>
            <a:endParaRPr lang="en-US" dirty="0" smtClean="0"/>
          </a:p>
          <a:p>
            <a:pPr lvl="1"/>
            <a:r>
              <a:rPr lang="en-US" dirty="0" smtClean="0"/>
              <a:t>Survey </a:t>
            </a:r>
            <a:r>
              <a:rPr lang="en-US" dirty="0" smtClean="0"/>
              <a:t>of the codes (for both </a:t>
            </a:r>
            <a:r>
              <a:rPr lang="en-US" dirty="0" err="1" smtClean="0"/>
              <a:t>VH→Vbb</a:t>
            </a:r>
            <a:r>
              <a:rPr lang="en-US" dirty="0" smtClean="0"/>
              <a:t> and </a:t>
            </a:r>
            <a:r>
              <a:rPr lang="en-US" dirty="0" err="1" smtClean="0"/>
              <a:t>ttH</a:t>
            </a:r>
            <a:r>
              <a:rPr lang="en-US" dirty="0" smtClean="0"/>
              <a:t>), loose (i.e. non-boosted) VH </a:t>
            </a:r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Will start with validation on </a:t>
            </a:r>
            <a:r>
              <a:rPr lang="en-US" dirty="0" err="1" smtClean="0"/>
              <a:t>Wbb</a:t>
            </a:r>
            <a:r>
              <a:rPr lang="en-US" dirty="0" smtClean="0"/>
              <a:t> calculations</a:t>
            </a:r>
          </a:p>
          <a:p>
            <a:pPr lvl="1"/>
            <a:r>
              <a:rPr lang="en-US" b="1" dirty="0" smtClean="0"/>
              <a:t>Volunteers welcome!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Should we move to a common analysis code?</a:t>
            </a:r>
          </a:p>
          <a:p>
            <a:pPr lvl="1"/>
            <a:r>
              <a:rPr lang="en-US" dirty="0" smtClean="0"/>
              <a:t>What? When?</a:t>
            </a:r>
          </a:p>
          <a:p>
            <a:pPr lvl="1"/>
            <a:r>
              <a:rPr lang="en-US" dirty="0" smtClean="0"/>
              <a:t>No decision today – but discussion needs to start </a:t>
            </a:r>
          </a:p>
          <a:p>
            <a:r>
              <a:rPr lang="en-US" dirty="0" smtClean="0"/>
              <a:t>This is connected to other issues:</a:t>
            </a:r>
          </a:p>
          <a:p>
            <a:pPr lvl="1"/>
            <a:r>
              <a:rPr lang="en-US" dirty="0" smtClean="0"/>
              <a:t>Common monitoring code:</a:t>
            </a:r>
          </a:p>
          <a:p>
            <a:pPr lvl="2"/>
            <a:r>
              <a:rPr lang="en-US" dirty="0" smtClean="0"/>
              <a:t>Run analysis for all data after reconstruction</a:t>
            </a:r>
          </a:p>
          <a:p>
            <a:pPr lvl="1"/>
            <a:r>
              <a:rPr lang="en-US" dirty="0" smtClean="0"/>
              <a:t>How far should we take the cut-flow comparison in rel.16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Next steps: once we’re happy with the rel.16 results</a:t>
            </a:r>
          </a:p>
          <a:p>
            <a:pPr lvl="2"/>
            <a:r>
              <a:rPr lang="en-US" dirty="0" smtClean="0"/>
              <a:t>Evaluate </a:t>
            </a:r>
            <a:r>
              <a:rPr lang="en-US" dirty="0" err="1" smtClean="0"/>
              <a:t>systematics</a:t>
            </a:r>
            <a:endParaRPr lang="en-US" dirty="0" smtClean="0"/>
          </a:p>
          <a:p>
            <a:pPr lvl="2"/>
            <a:r>
              <a:rPr lang="en-US" dirty="0" smtClean="0"/>
              <a:t>Improve on main </a:t>
            </a:r>
            <a:r>
              <a:rPr lang="en-US" dirty="0" err="1" smtClean="0"/>
              <a:t>systematics</a:t>
            </a:r>
            <a:endParaRPr lang="en-US" dirty="0" smtClean="0"/>
          </a:p>
          <a:p>
            <a:pPr lvl="2"/>
            <a:r>
              <a:rPr lang="en-US" dirty="0" smtClean="0"/>
              <a:t>etc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22931</TotalTime>
  <Words>698</Words>
  <Application>Microsoft Macintosh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H-&gt;bb Weekly Meeting</vt:lpstr>
      <vt:lpstr>News! News! News!</vt:lpstr>
      <vt:lpstr>Slide 3</vt:lpstr>
      <vt:lpstr>Slide 4</vt:lpstr>
      <vt:lpstr>Slide 5</vt:lpstr>
      <vt:lpstr>Slide 6</vt:lpstr>
      <vt:lpstr>LHC Higgs Cross Section Working Group</vt:lpstr>
      <vt:lpstr>Common code?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18</cp:revision>
  <dcterms:created xsi:type="dcterms:W3CDTF">2011-02-03T08:55:09Z</dcterms:created>
  <dcterms:modified xsi:type="dcterms:W3CDTF">2011-02-15T09:55:29Z</dcterms:modified>
</cp:coreProperties>
</file>