
<file path=[Content_Types].xml><?xml version="1.0" encoding="utf-8"?>
<Types xmlns="http://schemas.openxmlformats.org/package/2006/content-types">
  <Default Extension="png" ContentType="image/png"/>
  <Override PartName="/docProps/core.xml" ContentType="application/vnd.openxmlformats-package.core-properties+xml"/>
  <Override PartName="/ppt/slides/slide11.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theme/theme2.xml" ContentType="application/vnd.openxmlformats-officedocument.theme+xml"/>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viewProps.xml" ContentType="application/vnd.openxmlformats-officedocument.presentationml.viewProps+xml"/>
  <Override PartName="/docProps/app.xml" ContentType="application/vnd.openxmlformats-officedocument.extended-properties+xml"/>
  <Override PartName="/ppt/slides/slide7.xml" ContentType="application/vnd.openxmlformats-officedocument.presentationml.slide+xml"/>
  <Override PartName="/ppt/slideLayouts/slideLayout8.xml" ContentType="application/vnd.openxmlformats-officedocument.presentationml.slideLayout+xml"/>
  <Override PartName="/ppt/presProps.xml" ContentType="application/vnd.openxmlformats-officedocument.presentationml.presProps+xml"/>
  <Default Extension="xml" ContentType="application/xml"/>
  <Override PartName="/ppt/slides/slide4.xml" ContentType="application/vnd.openxmlformats-officedocument.presentationml.slide+xml"/>
  <Override PartName="/ppt/slideLayouts/slideLayout5.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slideLayouts/slideLayout10.xml" ContentType="application/vnd.openxmlformats-officedocument.presentationml.slideLayout+xml"/>
  <Default Extension="rels" ContentType="application/vnd.openxmlformats-package.relationships+xml"/>
  <Override PartName="/ppt/handoutMasters/handoutMaster1.xml" ContentType="application/vnd.openxmlformats-officedocument.presentationml.handoutMaster+xml"/>
  <Override PartName="/ppt/slides/slide10.xml" ContentType="application/vnd.openxmlformats-officedocument.presentationml.slide+xml"/>
  <Default Extension="jpeg" ContentType="image/jpeg"/>
  <Override PartName="/ppt/slides/slide8.xml" ContentType="application/vnd.openxmlformats-officedocument.presentationml.slide+xml"/>
  <Override PartName="/ppt/tableStyles.xml" ContentType="application/vnd.openxmlformats-officedocument.presentationml.tableStyl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6.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411" r:id="rId3"/>
    <p:sldId id="412" r:id="rId4"/>
    <p:sldId id="403" r:id="rId5"/>
    <p:sldId id="405" r:id="rId6"/>
    <p:sldId id="408" r:id="rId7"/>
    <p:sldId id="413" r:id="rId8"/>
    <p:sldId id="286" r:id="rId9"/>
    <p:sldId id="406" r:id="rId10"/>
    <p:sldId id="409" r:id="rId11"/>
    <p:sldId id="41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1618" autoAdjust="0"/>
    <p:restoredTop sz="94660"/>
  </p:normalViewPr>
  <p:slideViewPr>
    <p:cSldViewPr snapToGrid="0" snapToObjects="1">
      <p:cViewPr varScale="1">
        <p:scale>
          <a:sx n="75" d="100"/>
          <a:sy n="75" d="100"/>
        </p:scale>
        <p:origin x="-1472"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5D2B1C-18F8-6B49-BBC1-9F4872C929DA}" type="datetimeFigureOut">
              <a:rPr lang="en-US" smtClean="0"/>
              <a:pPr/>
              <a:t>6/14/11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BDF930-FA61-5045-8F3F-CEE7ACED9B0D}"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A1187C-8153-FA47-9D97-CB8C98ECD253}" type="datetimeFigureOut">
              <a:rPr lang="en-US" smtClean="0"/>
              <a:pPr/>
              <a:t>6/14/11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9239FE-CDC8-4F4A-B958-D849BD6E8FE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fr-CH" smtClean="0"/>
              <a:t>Ricardo Gonçalo</a:t>
            </a:r>
            <a:endParaRPr lang="en-US"/>
          </a:p>
        </p:txBody>
      </p:sp>
      <p:sp>
        <p:nvSpPr>
          <p:cNvPr id="6" name="Footer Placeholder 5"/>
          <p:cNvSpPr>
            <a:spLocks noGrp="1"/>
          </p:cNvSpPr>
          <p:nvPr>
            <p:ph type="ftr" sz="quarter" idx="11"/>
          </p:nvPr>
        </p:nvSpPr>
        <p:spPr/>
        <p:txBody>
          <a:bodyPr/>
          <a:lstStyle/>
          <a:p>
            <a:r>
              <a:rPr lang="en-US" smtClean="0"/>
              <a:t>Higgs meeting - 9/6/2011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fr-CH" smtClean="0"/>
              <a:t>Ricardo Gonçalo</a:t>
            </a:r>
            <a:endParaRPr lang="en-US"/>
          </a:p>
        </p:txBody>
      </p:sp>
      <p:sp>
        <p:nvSpPr>
          <p:cNvPr id="8" name="Footer Placeholder 7"/>
          <p:cNvSpPr>
            <a:spLocks noGrp="1"/>
          </p:cNvSpPr>
          <p:nvPr>
            <p:ph type="ftr" sz="quarter" idx="11"/>
          </p:nvPr>
        </p:nvSpPr>
        <p:spPr/>
        <p:txBody>
          <a:bodyPr/>
          <a:lstStyle/>
          <a:p>
            <a:r>
              <a:rPr lang="en-US" smtClean="0"/>
              <a:t>Higgs meeting - 9/6/2011</a:t>
            </a:r>
            <a:endParaRPr lang="en-US"/>
          </a:p>
        </p:txBody>
      </p:sp>
      <p:sp>
        <p:nvSpPr>
          <p:cNvPr id="9" name="Slide Number Placeholder 8"/>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fr-CH" smtClean="0"/>
              <a:t>Ricardo Gonçalo</a:t>
            </a:r>
            <a:endParaRPr lang="en-US"/>
          </a:p>
        </p:txBody>
      </p:sp>
      <p:sp>
        <p:nvSpPr>
          <p:cNvPr id="4" name="Footer Placeholder 3"/>
          <p:cNvSpPr>
            <a:spLocks noGrp="1"/>
          </p:cNvSpPr>
          <p:nvPr>
            <p:ph type="ftr" sz="quarter" idx="11"/>
          </p:nvPr>
        </p:nvSpPr>
        <p:spPr/>
        <p:txBody>
          <a:bodyPr/>
          <a:lstStyle/>
          <a:p>
            <a:r>
              <a:rPr lang="en-US" smtClean="0"/>
              <a:t>Higgs meeting - 9/6/2011</a:t>
            </a:r>
            <a:endParaRPr lang="en-US"/>
          </a:p>
        </p:txBody>
      </p:sp>
      <p:sp>
        <p:nvSpPr>
          <p:cNvPr id="5" name="Slide Number Placeholder 4"/>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CH" smtClean="0"/>
              <a:t>Ricardo Gonçalo</a:t>
            </a:r>
            <a:endParaRPr lang="en-US"/>
          </a:p>
        </p:txBody>
      </p:sp>
      <p:sp>
        <p:nvSpPr>
          <p:cNvPr id="3" name="Footer Placeholder 2"/>
          <p:cNvSpPr>
            <a:spLocks noGrp="1"/>
          </p:cNvSpPr>
          <p:nvPr>
            <p:ph type="ftr" sz="quarter" idx="11"/>
          </p:nvPr>
        </p:nvSpPr>
        <p:spPr/>
        <p:txBody>
          <a:bodyPr/>
          <a:lstStyle/>
          <a:p>
            <a:r>
              <a:rPr lang="en-US" smtClean="0"/>
              <a:t>Higgs meeting - 9/6/2011</a:t>
            </a:r>
            <a:endParaRPr lang="en-US"/>
          </a:p>
        </p:txBody>
      </p:sp>
      <p:sp>
        <p:nvSpPr>
          <p:cNvPr id="4" name="Slide Number Placeholder 3"/>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r-CH" smtClean="0"/>
              <a:t>Ricardo Gonçalo</a:t>
            </a:r>
            <a:endParaRPr lang="en-US"/>
          </a:p>
        </p:txBody>
      </p:sp>
      <p:sp>
        <p:nvSpPr>
          <p:cNvPr id="6" name="Footer Placeholder 5"/>
          <p:cNvSpPr>
            <a:spLocks noGrp="1"/>
          </p:cNvSpPr>
          <p:nvPr>
            <p:ph type="ftr" sz="quarter" idx="11"/>
          </p:nvPr>
        </p:nvSpPr>
        <p:spPr/>
        <p:txBody>
          <a:bodyPr/>
          <a:lstStyle/>
          <a:p>
            <a:r>
              <a:rPr lang="en-US" smtClean="0"/>
              <a:t>Higgs meeting - 9/6/2011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fr-CH" smtClean="0"/>
              <a:t>Ricardo Gonçalo</a:t>
            </a:r>
            <a:endParaRPr lang="en-US"/>
          </a:p>
        </p:txBody>
      </p:sp>
      <p:sp>
        <p:nvSpPr>
          <p:cNvPr id="6" name="Footer Placeholder 5"/>
          <p:cNvSpPr>
            <a:spLocks noGrp="1"/>
          </p:cNvSpPr>
          <p:nvPr>
            <p:ph type="ftr" sz="quarter" idx="11"/>
          </p:nvPr>
        </p:nvSpPr>
        <p:spPr/>
        <p:txBody>
          <a:bodyPr/>
          <a:lstStyle/>
          <a:p>
            <a:r>
              <a:rPr lang="en-US" smtClean="0"/>
              <a:t>Higgs meeting - 9/6/2011</a:t>
            </a:r>
            <a:endParaRPr lang="en-US"/>
          </a:p>
        </p:txBody>
      </p:sp>
      <p:sp>
        <p:nvSpPr>
          <p:cNvPr id="7" name="Slide Number Placeholder 6"/>
          <p:cNvSpPr>
            <a:spLocks noGrp="1"/>
          </p:cNvSpPr>
          <p:nvPr>
            <p:ph type="sldNum" sz="quarter" idx="12"/>
          </p:nvPr>
        </p:nvSpPr>
        <p:spPr/>
        <p:txBody>
          <a:bodyPr/>
          <a:lstStyle/>
          <a:p>
            <a:fld id="{3995F5EE-9017-3A4B-80FC-7B6F6544F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CH" smtClean="0"/>
              <a:t>Ricardo Gonçalo</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Higgs meeting - 9/6/2011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5F5EE-9017-3A4B-80FC-7B6F6544F6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ndico.cern.ch/getFile.py/access?contribId=18&amp;sessionId=9&amp;resId=0&amp;materialId=slides&amp;confId=124954" TargetMode="External"/><Relationship Id="rId3" Type="http://schemas.openxmlformats.org/officeDocument/2006/relationships/hyperlink" Target="https://indico.cern.ch/getFile.py/access?contribId=18&amp;sessionId=9&amp;resId=1&amp;materialId=slides&amp;confId=124954" TargetMode="External"/><Relationship Id="rId4" Type="http://schemas.openxmlformats.org/officeDocument/2006/relationships/image" Target="../media/image10.png"/><Relationship Id="rId5"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agaard.web.cern.ch/aagaard/Rates/Evolution50nsVeryTight5e3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400"/>
            <a:ext cx="7772400" cy="1108258"/>
          </a:xfrm>
        </p:spPr>
        <p:txBody>
          <a:bodyPr>
            <a:normAutofit/>
          </a:bodyPr>
          <a:lstStyle/>
          <a:p>
            <a:r>
              <a:rPr lang="en-US" sz="4800" dirty="0" smtClean="0"/>
              <a:t>H-&gt;bb Note Plans for Summer</a:t>
            </a:r>
            <a:endParaRPr lang="en-US" sz="4800" dirty="0"/>
          </a:p>
        </p:txBody>
      </p:sp>
      <p:sp>
        <p:nvSpPr>
          <p:cNvPr id="3" name="Subtitle 2"/>
          <p:cNvSpPr>
            <a:spLocks noGrp="1"/>
          </p:cNvSpPr>
          <p:nvPr>
            <p:ph type="subTitle" idx="1"/>
          </p:nvPr>
        </p:nvSpPr>
        <p:spPr>
          <a:xfrm>
            <a:off x="1371600" y="5317843"/>
            <a:ext cx="6400800" cy="1290663"/>
          </a:xfrm>
        </p:spPr>
        <p:txBody>
          <a:bodyPr>
            <a:normAutofit fontScale="62500" lnSpcReduction="20000"/>
          </a:bodyPr>
          <a:lstStyle/>
          <a:p>
            <a:r>
              <a:rPr lang="en-US" dirty="0" smtClean="0"/>
              <a:t>Ricardo </a:t>
            </a:r>
            <a:r>
              <a:rPr lang="en-US" dirty="0" err="1" smtClean="0"/>
              <a:t>Gonçalo</a:t>
            </a:r>
            <a:r>
              <a:rPr lang="en-US" dirty="0" smtClean="0"/>
              <a:t> (RHUL) on behalf of the HSG5 H-&gt;bb group</a:t>
            </a:r>
          </a:p>
          <a:p>
            <a:endParaRPr lang="en-US" dirty="0" smtClean="0"/>
          </a:p>
          <a:p>
            <a:r>
              <a:rPr lang="en-US" dirty="0" smtClean="0"/>
              <a:t>Higgs Working Group Meeting, 9 June 2011</a:t>
            </a:r>
            <a:endParaRPr lang="en-US" dirty="0"/>
          </a:p>
        </p:txBody>
      </p:sp>
      <p:pic>
        <p:nvPicPr>
          <p:cNvPr id="5" name="Picture 4" descr="Higgs_boson.png"/>
          <p:cNvPicPr>
            <a:picLocks noChangeAspect="1"/>
          </p:cNvPicPr>
          <p:nvPr/>
        </p:nvPicPr>
        <p:blipFill>
          <a:blip r:embed="rId2"/>
          <a:stretch>
            <a:fillRect/>
          </a:stretch>
        </p:blipFill>
        <p:spPr>
          <a:xfrm>
            <a:off x="2834783" y="2130425"/>
            <a:ext cx="3474433" cy="30111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749"/>
            <a:ext cx="8229600" cy="797806"/>
          </a:xfrm>
        </p:spPr>
        <p:txBody>
          <a:bodyPr/>
          <a:lstStyle/>
          <a:p>
            <a:r>
              <a:rPr lang="en-US" dirty="0" smtClean="0"/>
              <a:t>Do we need a JVF cut?</a:t>
            </a:r>
            <a:endParaRPr lang="en-US" dirty="0"/>
          </a:p>
        </p:txBody>
      </p:sp>
      <p:sp>
        <p:nvSpPr>
          <p:cNvPr id="3" name="Content Placeholder 2"/>
          <p:cNvSpPr>
            <a:spLocks noGrp="1"/>
          </p:cNvSpPr>
          <p:nvPr>
            <p:ph idx="1"/>
          </p:nvPr>
        </p:nvSpPr>
        <p:spPr>
          <a:xfrm>
            <a:off x="457200" y="1141087"/>
            <a:ext cx="4420681" cy="1475395"/>
          </a:xfrm>
        </p:spPr>
        <p:txBody>
          <a:bodyPr>
            <a:normAutofit fontScale="70000" lnSpcReduction="20000"/>
          </a:bodyPr>
          <a:lstStyle/>
          <a:p>
            <a:r>
              <a:rPr lang="en-US" dirty="0" smtClean="0"/>
              <a:t>In fact, not using the Jet Vertex Fraction seems to have a significant effect on </a:t>
            </a:r>
            <a:r>
              <a:rPr lang="en-US" dirty="0" err="1" smtClean="0"/>
              <a:t>Njets</a:t>
            </a:r>
            <a:endParaRPr lang="en-US" dirty="0" smtClean="0"/>
          </a:p>
          <a:p>
            <a:r>
              <a:rPr lang="en-US" dirty="0" smtClean="0"/>
              <a:t>But a small effect after all cuts…</a:t>
            </a:r>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10</a:t>
            </a:fld>
            <a:endParaRPr lang="en-US"/>
          </a:p>
        </p:txBody>
      </p:sp>
      <p:grpSp>
        <p:nvGrpSpPr>
          <p:cNvPr id="20" name="Group 19"/>
          <p:cNvGrpSpPr/>
          <p:nvPr/>
        </p:nvGrpSpPr>
        <p:grpSpPr>
          <a:xfrm>
            <a:off x="457200" y="2753076"/>
            <a:ext cx="3808920" cy="3603274"/>
            <a:chOff x="457200" y="2384777"/>
            <a:chExt cx="3808920" cy="3603274"/>
          </a:xfrm>
        </p:grpSpPr>
        <p:pic>
          <p:nvPicPr>
            <p:cNvPr id="16" name="Picture 15"/>
            <p:cNvPicPr>
              <a:picLocks noChangeAspect="1"/>
            </p:cNvPicPr>
            <p:nvPr/>
          </p:nvPicPr>
          <p:blipFill>
            <a:blip r:embed="rId2"/>
            <a:stretch>
              <a:fillRect/>
            </a:stretch>
          </p:blipFill>
          <p:spPr>
            <a:xfrm>
              <a:off x="457200" y="2384777"/>
              <a:ext cx="3808920" cy="3603274"/>
            </a:xfrm>
            <a:prstGeom prst="rect">
              <a:avLst/>
            </a:prstGeom>
          </p:spPr>
        </p:pic>
        <p:sp>
          <p:nvSpPr>
            <p:cNvPr id="17" name="TextBox 16"/>
            <p:cNvSpPr txBox="1"/>
            <p:nvPr/>
          </p:nvSpPr>
          <p:spPr>
            <a:xfrm>
              <a:off x="457200" y="2384777"/>
              <a:ext cx="1947334" cy="369332"/>
            </a:xfrm>
            <a:prstGeom prst="rect">
              <a:avLst/>
            </a:prstGeom>
            <a:noFill/>
          </p:spPr>
          <p:txBody>
            <a:bodyPr wrap="square" rtlCol="0">
              <a:spAutoFit/>
            </a:bodyPr>
            <a:lstStyle/>
            <a:p>
              <a:r>
                <a:rPr lang="en-US" dirty="0" err="1" smtClean="0"/>
                <a:t>Haifeng</a:t>
              </a:r>
              <a:r>
                <a:rPr lang="en-US" dirty="0" smtClean="0"/>
                <a:t> Li</a:t>
              </a:r>
              <a:endParaRPr lang="en-US" dirty="0"/>
            </a:p>
          </p:txBody>
        </p:sp>
      </p:grpSp>
      <p:grpSp>
        <p:nvGrpSpPr>
          <p:cNvPr id="19" name="Group 18"/>
          <p:cNvGrpSpPr/>
          <p:nvPr/>
        </p:nvGrpSpPr>
        <p:grpSpPr>
          <a:xfrm>
            <a:off x="4877881" y="2753075"/>
            <a:ext cx="3808919" cy="3603273"/>
            <a:chOff x="4877881" y="2384776"/>
            <a:chExt cx="3808919" cy="3603273"/>
          </a:xfrm>
        </p:grpSpPr>
        <p:pic>
          <p:nvPicPr>
            <p:cNvPr id="15" name="Picture 14"/>
            <p:cNvPicPr>
              <a:picLocks noChangeAspect="1"/>
            </p:cNvPicPr>
            <p:nvPr/>
          </p:nvPicPr>
          <p:blipFill>
            <a:blip r:embed="rId3"/>
            <a:stretch>
              <a:fillRect/>
            </a:stretch>
          </p:blipFill>
          <p:spPr>
            <a:xfrm>
              <a:off x="4877881" y="2384776"/>
              <a:ext cx="3808919" cy="3603273"/>
            </a:xfrm>
            <a:prstGeom prst="rect">
              <a:avLst/>
            </a:prstGeom>
          </p:spPr>
        </p:pic>
        <p:sp>
          <p:nvSpPr>
            <p:cNvPr id="18" name="TextBox 17"/>
            <p:cNvSpPr txBox="1"/>
            <p:nvPr/>
          </p:nvSpPr>
          <p:spPr>
            <a:xfrm>
              <a:off x="4877881" y="2384777"/>
              <a:ext cx="1947334" cy="369332"/>
            </a:xfrm>
            <a:prstGeom prst="rect">
              <a:avLst/>
            </a:prstGeom>
            <a:noFill/>
          </p:spPr>
          <p:txBody>
            <a:bodyPr wrap="square" rtlCol="0">
              <a:spAutoFit/>
            </a:bodyPr>
            <a:lstStyle/>
            <a:p>
              <a:r>
                <a:rPr lang="en-US" dirty="0" err="1" smtClean="0"/>
                <a:t>Haifeng</a:t>
              </a:r>
              <a:r>
                <a:rPr lang="en-US" dirty="0" smtClean="0"/>
                <a:t> Li</a:t>
              </a:r>
              <a:endParaRPr lang="en-US" dirty="0"/>
            </a:p>
          </p:txBody>
        </p:sp>
      </p:grpSp>
      <p:graphicFrame>
        <p:nvGraphicFramePr>
          <p:cNvPr id="21" name="Table 20"/>
          <p:cNvGraphicFramePr>
            <a:graphicFrameLocks noGrp="1"/>
          </p:cNvGraphicFramePr>
          <p:nvPr/>
        </p:nvGraphicFramePr>
        <p:xfrm>
          <a:off x="4815147" y="1246548"/>
          <a:ext cx="3916917" cy="1112520"/>
        </p:xfrm>
        <a:graphic>
          <a:graphicData uri="http://schemas.openxmlformats.org/drawingml/2006/table">
            <a:tbl>
              <a:tblPr firstRow="1" bandRow="1">
                <a:tableStyleId>{5C22544A-7EE6-4342-B048-85BDC9FD1C3A}</a:tableStyleId>
              </a:tblPr>
              <a:tblGrid>
                <a:gridCol w="1305639"/>
                <a:gridCol w="1305639"/>
                <a:gridCol w="1305639"/>
              </a:tblGrid>
              <a:tr h="370840">
                <a:tc>
                  <a:txBody>
                    <a:bodyPr/>
                    <a:lstStyle/>
                    <a:p>
                      <a:endParaRPr lang="en-US" dirty="0"/>
                    </a:p>
                  </a:txBody>
                  <a:tcPr/>
                </a:tc>
                <a:tc>
                  <a:txBody>
                    <a:bodyPr/>
                    <a:lstStyle/>
                    <a:p>
                      <a:pPr algn="ctr"/>
                      <a:r>
                        <a:rPr lang="en-US" dirty="0" smtClean="0"/>
                        <a:t>data</a:t>
                      </a:r>
                      <a:endParaRPr lang="en-US" dirty="0"/>
                    </a:p>
                  </a:txBody>
                  <a:tcPr/>
                </a:tc>
                <a:tc>
                  <a:txBody>
                    <a:bodyPr/>
                    <a:lstStyle/>
                    <a:p>
                      <a:pPr algn="ctr"/>
                      <a:r>
                        <a:rPr lang="en-US" dirty="0" err="1" smtClean="0"/>
                        <a:t>tt</a:t>
                      </a:r>
                      <a:r>
                        <a:rPr lang="en-US" baseline="0" dirty="0" smtClean="0"/>
                        <a:t> </a:t>
                      </a:r>
                      <a:r>
                        <a:rPr lang="en-US" dirty="0" smtClean="0"/>
                        <a:t>MC</a:t>
                      </a:r>
                      <a:endParaRPr lang="en-US" dirty="0"/>
                    </a:p>
                  </a:txBody>
                  <a:tcPr/>
                </a:tc>
              </a:tr>
              <a:tr h="370840">
                <a:tc>
                  <a:txBody>
                    <a:bodyPr/>
                    <a:lstStyle/>
                    <a:p>
                      <a:r>
                        <a:rPr lang="en-US" dirty="0" smtClean="0"/>
                        <a:t>No JVF cut</a:t>
                      </a:r>
                      <a:endParaRPr lang="en-US" dirty="0"/>
                    </a:p>
                  </a:txBody>
                  <a:tcPr/>
                </a:tc>
                <a:tc>
                  <a:txBody>
                    <a:bodyPr/>
                    <a:lstStyle/>
                    <a:p>
                      <a:pPr algn="ctr"/>
                      <a:r>
                        <a:rPr lang="en-US" dirty="0" smtClean="0"/>
                        <a:t>303</a:t>
                      </a:r>
                      <a:endParaRPr lang="en-US" dirty="0"/>
                    </a:p>
                  </a:txBody>
                  <a:tcPr/>
                </a:tc>
                <a:tc>
                  <a:txBody>
                    <a:bodyPr/>
                    <a:lstStyle/>
                    <a:p>
                      <a:pPr algn="ctr"/>
                      <a:r>
                        <a:rPr lang="en-US" dirty="0" smtClean="0"/>
                        <a:t>200</a:t>
                      </a:r>
                      <a:endParaRPr lang="en-US" dirty="0"/>
                    </a:p>
                  </a:txBody>
                  <a:tcPr/>
                </a:tc>
              </a:tr>
              <a:tr h="370840">
                <a:tc>
                  <a:txBody>
                    <a:bodyPr/>
                    <a:lstStyle/>
                    <a:p>
                      <a:r>
                        <a:rPr lang="en-US" dirty="0" smtClean="0"/>
                        <a:t>JVF &gt; 0.75</a:t>
                      </a:r>
                      <a:endParaRPr lang="en-US" dirty="0"/>
                    </a:p>
                  </a:txBody>
                  <a:tcPr/>
                </a:tc>
                <a:tc>
                  <a:txBody>
                    <a:bodyPr/>
                    <a:lstStyle/>
                    <a:p>
                      <a:pPr algn="ctr"/>
                      <a:r>
                        <a:rPr lang="en-US" dirty="0" smtClean="0"/>
                        <a:t>300</a:t>
                      </a:r>
                      <a:endParaRPr lang="en-US" dirty="0"/>
                    </a:p>
                  </a:txBody>
                  <a:tcPr/>
                </a:tc>
                <a:tc>
                  <a:txBody>
                    <a:bodyPr/>
                    <a:lstStyle/>
                    <a:p>
                      <a:pPr algn="ctr"/>
                      <a:r>
                        <a:rPr lang="en-US" dirty="0" smtClean="0"/>
                        <a:t>185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5473"/>
          </a:xfrm>
        </p:spPr>
        <p:txBody>
          <a:bodyPr>
            <a:normAutofit fontScale="90000"/>
          </a:bodyPr>
          <a:lstStyle/>
          <a:p>
            <a:r>
              <a:rPr lang="en-US" dirty="0" smtClean="0"/>
              <a:t>Results so far</a:t>
            </a:r>
            <a:endParaRPr lang="en-US" dirty="0"/>
          </a:p>
        </p:txBody>
      </p:sp>
      <p:sp>
        <p:nvSpPr>
          <p:cNvPr id="3" name="Content Placeholder 2"/>
          <p:cNvSpPr>
            <a:spLocks noGrp="1"/>
          </p:cNvSpPr>
          <p:nvPr>
            <p:ph idx="1"/>
          </p:nvPr>
        </p:nvSpPr>
        <p:spPr>
          <a:xfrm>
            <a:off x="457200" y="1114777"/>
            <a:ext cx="8229600" cy="1919111"/>
          </a:xfrm>
        </p:spPr>
        <p:txBody>
          <a:bodyPr>
            <a:normAutofit fontScale="77500" lnSpcReduction="20000"/>
          </a:bodyPr>
          <a:lstStyle/>
          <a:p>
            <a:r>
              <a:rPr lang="en-US" b="1" dirty="0" smtClean="0"/>
              <a:t>Before systematic</a:t>
            </a:r>
            <a:r>
              <a:rPr lang="en-US" dirty="0" smtClean="0"/>
              <a:t> uncertainties…</a:t>
            </a:r>
          </a:p>
          <a:p>
            <a:r>
              <a:rPr lang="en-US" dirty="0" smtClean="0">
                <a:hlinkClick r:id="rId2"/>
              </a:rPr>
              <a:t>WH</a:t>
            </a:r>
            <a:r>
              <a:rPr lang="en-US" dirty="0" smtClean="0"/>
              <a:t>: reject around 7x the SM at 95% CL with 1 fb</a:t>
            </a:r>
            <a:r>
              <a:rPr lang="en-US" baseline="30000" dirty="0" smtClean="0"/>
              <a:t>-1</a:t>
            </a:r>
          </a:p>
          <a:p>
            <a:r>
              <a:rPr lang="en-US" dirty="0" smtClean="0">
                <a:hlinkClick r:id="rId3"/>
              </a:rPr>
              <a:t>ZH</a:t>
            </a:r>
            <a:r>
              <a:rPr lang="en-US" dirty="0" smtClean="0"/>
              <a:t>: reject 12x the SM with 1 fb</a:t>
            </a:r>
            <a:r>
              <a:rPr lang="en-US" baseline="30000" dirty="0" smtClean="0"/>
              <a:t>-1</a:t>
            </a:r>
            <a:r>
              <a:rPr lang="en-US" dirty="0" smtClean="0"/>
              <a:t> / 3.5x for 10fb</a:t>
            </a:r>
            <a:r>
              <a:rPr lang="en-US" baseline="30000" dirty="0" smtClean="0"/>
              <a:t>-1</a:t>
            </a:r>
          </a:p>
          <a:p>
            <a:pPr lvl="1"/>
            <a:r>
              <a:rPr lang="en-US" dirty="0" smtClean="0"/>
              <a:t>Note: these are just preliminary numbers, shown in the </a:t>
            </a:r>
            <a:r>
              <a:rPr lang="en-US" dirty="0" err="1" smtClean="0"/>
              <a:t>Dubna</a:t>
            </a:r>
            <a:r>
              <a:rPr lang="en-US" dirty="0" smtClean="0"/>
              <a:t> workshop, and likely to change significantly after </a:t>
            </a:r>
            <a:r>
              <a:rPr lang="en-US" dirty="0" err="1" smtClean="0"/>
              <a:t>systematics</a:t>
            </a:r>
            <a:endParaRPr lang="en-US" dirty="0"/>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11</a:t>
            </a:fld>
            <a:endParaRPr lang="en-US"/>
          </a:p>
        </p:txBody>
      </p:sp>
      <p:grpSp>
        <p:nvGrpSpPr>
          <p:cNvPr id="19" name="Group 18"/>
          <p:cNvGrpSpPr/>
          <p:nvPr/>
        </p:nvGrpSpPr>
        <p:grpSpPr>
          <a:xfrm>
            <a:off x="191708" y="3278517"/>
            <a:ext cx="4217649" cy="2988416"/>
            <a:chOff x="191708" y="3278517"/>
            <a:chExt cx="4217649" cy="2988416"/>
          </a:xfrm>
        </p:grpSpPr>
        <p:pic>
          <p:nvPicPr>
            <p:cNvPr id="13" name="Picture 12"/>
            <p:cNvPicPr>
              <a:picLocks noChangeAspect="1"/>
            </p:cNvPicPr>
            <p:nvPr/>
          </p:nvPicPr>
          <p:blipFill>
            <a:blip r:embed="rId4"/>
            <a:stretch>
              <a:fillRect/>
            </a:stretch>
          </p:blipFill>
          <p:spPr>
            <a:xfrm>
              <a:off x="191708" y="3278517"/>
              <a:ext cx="4217649" cy="2988416"/>
            </a:xfrm>
            <a:prstGeom prst="rect">
              <a:avLst/>
            </a:prstGeom>
          </p:spPr>
        </p:pic>
        <p:sp>
          <p:nvSpPr>
            <p:cNvPr id="16" name="TextBox 15"/>
            <p:cNvSpPr txBox="1"/>
            <p:nvPr/>
          </p:nvSpPr>
          <p:spPr>
            <a:xfrm>
              <a:off x="1114778" y="3683000"/>
              <a:ext cx="733778" cy="369332"/>
            </a:xfrm>
            <a:prstGeom prst="rect">
              <a:avLst/>
            </a:prstGeom>
            <a:noFill/>
          </p:spPr>
          <p:txBody>
            <a:bodyPr wrap="square" rtlCol="0">
              <a:spAutoFit/>
            </a:bodyPr>
            <a:lstStyle/>
            <a:p>
              <a:r>
                <a:rPr lang="en-US" b="1" dirty="0" smtClean="0"/>
                <a:t>WH</a:t>
              </a:r>
              <a:endParaRPr lang="en-US" b="1" dirty="0"/>
            </a:p>
          </p:txBody>
        </p:sp>
      </p:grpSp>
      <p:grpSp>
        <p:nvGrpSpPr>
          <p:cNvPr id="18" name="Group 17"/>
          <p:cNvGrpSpPr/>
          <p:nvPr/>
        </p:nvGrpSpPr>
        <p:grpSpPr>
          <a:xfrm>
            <a:off x="4395246" y="3278517"/>
            <a:ext cx="4485239" cy="2988416"/>
            <a:chOff x="4395246" y="3278517"/>
            <a:chExt cx="4485239" cy="2988416"/>
          </a:xfrm>
        </p:grpSpPr>
        <p:pic>
          <p:nvPicPr>
            <p:cNvPr id="7" name="Picture 6"/>
            <p:cNvPicPr>
              <a:picLocks noChangeAspect="1"/>
            </p:cNvPicPr>
            <p:nvPr/>
          </p:nvPicPr>
          <p:blipFill>
            <a:blip r:embed="rId5"/>
            <a:stretch>
              <a:fillRect/>
            </a:stretch>
          </p:blipFill>
          <p:spPr>
            <a:xfrm>
              <a:off x="4395246" y="3278517"/>
              <a:ext cx="4485239" cy="2988416"/>
            </a:xfrm>
            <a:prstGeom prst="rect">
              <a:avLst/>
            </a:prstGeom>
          </p:spPr>
        </p:pic>
        <p:sp>
          <p:nvSpPr>
            <p:cNvPr id="17" name="TextBox 16"/>
            <p:cNvSpPr txBox="1"/>
            <p:nvPr/>
          </p:nvSpPr>
          <p:spPr>
            <a:xfrm>
              <a:off x="5305778" y="3683000"/>
              <a:ext cx="714022" cy="369332"/>
            </a:xfrm>
            <a:prstGeom prst="rect">
              <a:avLst/>
            </a:prstGeom>
            <a:noFill/>
          </p:spPr>
          <p:txBody>
            <a:bodyPr wrap="square" rtlCol="0">
              <a:spAutoFit/>
            </a:bodyPr>
            <a:lstStyle/>
            <a:p>
              <a:r>
                <a:rPr lang="en-US" b="1" dirty="0" smtClean="0"/>
                <a:t>ZH</a:t>
              </a:r>
              <a:endParaRPr lang="en-US" b="1"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4644"/>
          </a:xfrm>
        </p:spPr>
        <p:txBody>
          <a:bodyPr>
            <a:normAutofit fontScale="90000"/>
          </a:bodyPr>
          <a:lstStyle/>
          <a:p>
            <a:r>
              <a:rPr lang="en-US" dirty="0" smtClean="0"/>
              <a:t>News! News! News!</a:t>
            </a:r>
            <a:endParaRPr lang="en-US" dirty="0"/>
          </a:p>
        </p:txBody>
      </p:sp>
      <p:sp>
        <p:nvSpPr>
          <p:cNvPr id="3" name="Content Placeholder 2"/>
          <p:cNvSpPr>
            <a:spLocks noGrp="1"/>
          </p:cNvSpPr>
          <p:nvPr>
            <p:ph idx="1"/>
          </p:nvPr>
        </p:nvSpPr>
        <p:spPr>
          <a:xfrm>
            <a:off x="457199" y="1281979"/>
            <a:ext cx="4556707" cy="4867925"/>
          </a:xfrm>
        </p:spPr>
        <p:txBody>
          <a:bodyPr>
            <a:normAutofit fontScale="92500" lnSpcReduction="20000"/>
          </a:bodyPr>
          <a:lstStyle/>
          <a:p>
            <a:r>
              <a:rPr lang="en-US" dirty="0" smtClean="0"/>
              <a:t>About </a:t>
            </a:r>
            <a:r>
              <a:rPr lang="en-US" dirty="0" smtClean="0"/>
              <a:t>0.9 </a:t>
            </a:r>
            <a:r>
              <a:rPr lang="en-US" dirty="0" smtClean="0"/>
              <a:t>fb</a:t>
            </a:r>
            <a:r>
              <a:rPr lang="en-US" baseline="30000" dirty="0" smtClean="0"/>
              <a:t>-1</a:t>
            </a:r>
            <a:r>
              <a:rPr lang="en-US" dirty="0" smtClean="0"/>
              <a:t> collected with stable beams so </a:t>
            </a:r>
            <a:r>
              <a:rPr lang="en-US" dirty="0" smtClean="0"/>
              <a:t>far (0.95 delivered)</a:t>
            </a:r>
          </a:p>
          <a:p>
            <a:pPr>
              <a:buNone/>
            </a:pPr>
            <a:endParaRPr lang="en-US" dirty="0" smtClean="0"/>
          </a:p>
          <a:p>
            <a:r>
              <a:rPr lang="en-US" dirty="0" smtClean="0"/>
              <a:t>1042 </a:t>
            </a:r>
            <a:r>
              <a:rPr lang="en-US" dirty="0" smtClean="0"/>
              <a:t>bunches colliding in ATLAS</a:t>
            </a:r>
          </a:p>
          <a:p>
            <a:endParaRPr lang="en-US" dirty="0" smtClean="0"/>
          </a:p>
          <a:p>
            <a:r>
              <a:rPr lang="en-US" dirty="0" smtClean="0"/>
              <a:t>Peak </a:t>
            </a:r>
            <a:r>
              <a:rPr lang="en-US" dirty="0" err="1" smtClean="0"/>
              <a:t>l</a:t>
            </a:r>
            <a:r>
              <a:rPr lang="en-US" dirty="0" err="1" smtClean="0"/>
              <a:t>umi</a:t>
            </a:r>
            <a:r>
              <a:rPr lang="en-US" dirty="0" smtClean="0"/>
              <a:t> </a:t>
            </a:r>
            <a:r>
              <a:rPr lang="en-US" dirty="0" smtClean="0"/>
              <a:t>around </a:t>
            </a:r>
            <a:r>
              <a:rPr lang="en-US" dirty="0" smtClean="0"/>
              <a:t>1.2x10</a:t>
            </a:r>
            <a:r>
              <a:rPr lang="en-US" baseline="30000" dirty="0" smtClean="0"/>
              <a:t>33</a:t>
            </a:r>
            <a:r>
              <a:rPr lang="en-US" dirty="0" smtClean="0"/>
              <a:t>cm</a:t>
            </a:r>
            <a:r>
              <a:rPr lang="en-US" baseline="30000" dirty="0" smtClean="0"/>
              <a:t>-2</a:t>
            </a:r>
            <a:r>
              <a:rPr lang="en-US" dirty="0" smtClean="0"/>
              <a:t>s</a:t>
            </a:r>
            <a:r>
              <a:rPr lang="en-US" baseline="30000" dirty="0" smtClean="0"/>
              <a:t>-1</a:t>
            </a:r>
            <a:r>
              <a:rPr lang="en-US" dirty="0" smtClean="0"/>
              <a:t> </a:t>
            </a:r>
          </a:p>
          <a:p>
            <a:endParaRPr lang="en-US" dirty="0" smtClean="0"/>
          </a:p>
          <a:p>
            <a:r>
              <a:rPr lang="en-US" dirty="0" smtClean="0"/>
              <a:t>30 – 50pb</a:t>
            </a:r>
            <a:r>
              <a:rPr lang="en-US" baseline="30000" dirty="0" smtClean="0"/>
              <a:t>-1</a:t>
            </a:r>
            <a:r>
              <a:rPr lang="en-US" dirty="0" smtClean="0"/>
              <a:t> per day</a:t>
            </a:r>
          </a:p>
          <a:p>
            <a:endParaRPr lang="en-US" dirty="0" smtClean="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- 7/6/2011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2</a:t>
            </a:fld>
            <a:endParaRPr lang="en-US" dirty="0"/>
          </a:p>
        </p:txBody>
      </p:sp>
      <p:pic>
        <p:nvPicPr>
          <p:cNvPr id="11" name="Picture 10"/>
          <p:cNvPicPr>
            <a:picLocks noChangeAspect="1"/>
          </p:cNvPicPr>
          <p:nvPr/>
        </p:nvPicPr>
        <p:blipFill>
          <a:blip r:embed="rId2"/>
          <a:stretch>
            <a:fillRect/>
          </a:stretch>
        </p:blipFill>
        <p:spPr>
          <a:xfrm>
            <a:off x="5013907" y="3717036"/>
            <a:ext cx="3672893" cy="2639315"/>
          </a:xfrm>
          <a:prstGeom prst="rect">
            <a:avLst/>
          </a:prstGeom>
        </p:spPr>
      </p:pic>
      <p:pic>
        <p:nvPicPr>
          <p:cNvPr id="13" name="Picture 12"/>
          <p:cNvPicPr>
            <a:picLocks noChangeAspect="1"/>
          </p:cNvPicPr>
          <p:nvPr/>
        </p:nvPicPr>
        <p:blipFill>
          <a:blip r:embed="rId3"/>
          <a:stretch>
            <a:fillRect/>
          </a:stretch>
        </p:blipFill>
        <p:spPr>
          <a:xfrm>
            <a:off x="5028177" y="1063451"/>
            <a:ext cx="3672894" cy="263931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480"/>
            <a:ext cx="8229600" cy="912381"/>
          </a:xfrm>
        </p:spPr>
        <p:txBody>
          <a:bodyPr/>
          <a:lstStyle/>
          <a:p>
            <a:r>
              <a:rPr lang="en-US" dirty="0" smtClean="0"/>
              <a:t>Trigger News</a:t>
            </a:r>
            <a:endParaRPr lang="en-US" dirty="0"/>
          </a:p>
        </p:txBody>
      </p:sp>
      <p:sp>
        <p:nvSpPr>
          <p:cNvPr id="3" name="Content Placeholder 2"/>
          <p:cNvSpPr>
            <a:spLocks noGrp="1"/>
          </p:cNvSpPr>
          <p:nvPr>
            <p:ph idx="1"/>
          </p:nvPr>
        </p:nvSpPr>
        <p:spPr>
          <a:xfrm>
            <a:off x="508685" y="1143984"/>
            <a:ext cx="8422502" cy="5396489"/>
          </a:xfrm>
        </p:spPr>
        <p:txBody>
          <a:bodyPr>
            <a:normAutofit fontScale="70000" lnSpcReduction="20000"/>
          </a:bodyPr>
          <a:lstStyle/>
          <a:p>
            <a:r>
              <a:rPr lang="en-US" dirty="0" smtClean="0"/>
              <a:t>Evolution for 2 – 5x10</a:t>
            </a:r>
            <a:r>
              <a:rPr lang="en-US" baseline="30000" dirty="0" smtClean="0"/>
              <a:t>33</a:t>
            </a:r>
            <a:r>
              <a:rPr lang="en-US" dirty="0" smtClean="0"/>
              <a:t> cm</a:t>
            </a:r>
            <a:r>
              <a:rPr lang="en-US" baseline="30000" dirty="0" smtClean="0"/>
              <a:t>-2</a:t>
            </a:r>
            <a:r>
              <a:rPr lang="en-US" dirty="0" smtClean="0"/>
              <a:t>s</a:t>
            </a:r>
            <a:r>
              <a:rPr lang="en-US" baseline="30000" dirty="0" smtClean="0"/>
              <a:t>-1</a:t>
            </a:r>
            <a:r>
              <a:rPr lang="en-US" dirty="0" smtClean="0"/>
              <a:t> being </a:t>
            </a:r>
            <a:r>
              <a:rPr lang="en-US" dirty="0" smtClean="0"/>
              <a:t>planned – final sign off tomorrow at Trigger General Meeting </a:t>
            </a:r>
          </a:p>
          <a:p>
            <a:endParaRPr lang="en-US" dirty="0" smtClean="0"/>
          </a:p>
          <a:p>
            <a:r>
              <a:rPr lang="en-US" dirty="0" err="1" smtClean="0"/>
              <a:t>Strawman</a:t>
            </a:r>
            <a:r>
              <a:rPr lang="en-US" dirty="0" smtClean="0"/>
              <a:t> </a:t>
            </a:r>
            <a:r>
              <a:rPr lang="en-US" dirty="0" smtClean="0"/>
              <a:t>plan with detailed </a:t>
            </a:r>
            <a:r>
              <a:rPr lang="en-US" dirty="0" err="1" smtClean="0"/>
              <a:t>prescales</a:t>
            </a:r>
            <a:r>
              <a:rPr lang="en-US" dirty="0" smtClean="0"/>
              <a:t> can be found here:</a:t>
            </a:r>
            <a:r>
              <a:rPr lang="en-US" dirty="0" smtClean="0">
                <a:hlinkClick r:id="rId2"/>
              </a:rPr>
              <a:t>https://aagaard.web.cern.ch/aagaard/Rates/Evolution50nsVeryTight5e33</a:t>
            </a:r>
            <a:r>
              <a:rPr lang="en-US" dirty="0" smtClean="0">
                <a:hlinkClick r:id="rId2"/>
              </a:rPr>
              <a:t>/</a:t>
            </a:r>
            <a:endParaRPr lang="en-US" dirty="0" smtClean="0"/>
          </a:p>
          <a:p>
            <a:endParaRPr lang="en-US" dirty="0" smtClean="0"/>
          </a:p>
          <a:p>
            <a:r>
              <a:rPr lang="en-US" dirty="0" smtClean="0"/>
              <a:t>At 5x10</a:t>
            </a:r>
            <a:r>
              <a:rPr lang="en-US" baseline="30000" dirty="0" smtClean="0"/>
              <a:t>33</a:t>
            </a:r>
            <a:r>
              <a:rPr lang="en-US" dirty="0" smtClean="0"/>
              <a:t> cm</a:t>
            </a:r>
            <a:r>
              <a:rPr lang="en-US" baseline="30000" dirty="0" smtClean="0"/>
              <a:t>-2</a:t>
            </a:r>
            <a:r>
              <a:rPr lang="en-US" dirty="0" smtClean="0"/>
              <a:t>s</a:t>
            </a:r>
            <a:r>
              <a:rPr lang="en-US" baseline="30000" dirty="0" smtClean="0"/>
              <a:t>-1</a:t>
            </a:r>
            <a:r>
              <a:rPr lang="en-US" dirty="0" smtClean="0"/>
              <a:t> </a:t>
            </a:r>
            <a:r>
              <a:rPr lang="en-US" dirty="0" smtClean="0"/>
              <a:t>:</a:t>
            </a:r>
            <a:endParaRPr lang="en-US" dirty="0" smtClean="0"/>
          </a:p>
          <a:p>
            <a:pPr lvl="1"/>
            <a:r>
              <a:rPr lang="en-US" dirty="0" smtClean="0"/>
              <a:t>mu20</a:t>
            </a:r>
            <a:r>
              <a:rPr lang="en-US" dirty="0" smtClean="0"/>
              <a:t>(_MG) disabled – new </a:t>
            </a:r>
            <a:r>
              <a:rPr lang="en-US" dirty="0" smtClean="0"/>
              <a:t>primary </a:t>
            </a:r>
            <a:r>
              <a:rPr lang="en-US" dirty="0" smtClean="0"/>
              <a:t>will be</a:t>
            </a:r>
            <a:r>
              <a:rPr lang="en-US" dirty="0" smtClean="0"/>
              <a:t> </a:t>
            </a:r>
            <a:r>
              <a:rPr lang="en-US" b="1" dirty="0" smtClean="0"/>
              <a:t>mu22</a:t>
            </a:r>
          </a:p>
          <a:p>
            <a:pPr lvl="1"/>
            <a:r>
              <a:rPr lang="en-US" dirty="0" smtClean="0"/>
              <a:t>e20_medium1 disabled</a:t>
            </a:r>
            <a:r>
              <a:rPr lang="en-US" b="1" dirty="0" smtClean="0"/>
              <a:t> </a:t>
            </a:r>
            <a:r>
              <a:rPr lang="en-US" dirty="0" smtClean="0"/>
              <a:t>– new primary will be </a:t>
            </a:r>
            <a:r>
              <a:rPr lang="en-US" b="1" dirty="0" smtClean="0"/>
              <a:t>e22_medium1</a:t>
            </a:r>
          </a:p>
          <a:p>
            <a:pPr lvl="1"/>
            <a:r>
              <a:rPr lang="en-US" dirty="0" smtClean="0"/>
              <a:t>EF_2b10_medium_4L1J10 disabled</a:t>
            </a:r>
            <a:r>
              <a:rPr lang="en-US" b="1" dirty="0" smtClean="0"/>
              <a:t> </a:t>
            </a:r>
            <a:r>
              <a:rPr lang="en-US" dirty="0" smtClean="0"/>
              <a:t>– should have EF_b10_medium_4j30_a4tc_EFFS or  EF_2b15_medium_L1_2J10J50</a:t>
            </a:r>
            <a:endParaRPr lang="en-US" dirty="0" smtClean="0"/>
          </a:p>
          <a:p>
            <a:endParaRPr lang="en-US" dirty="0" smtClean="0"/>
          </a:p>
          <a:p>
            <a:r>
              <a:rPr lang="en-US" b="1" dirty="0" smtClean="0"/>
              <a:t>Our feedback </a:t>
            </a:r>
            <a:r>
              <a:rPr lang="en-US" dirty="0" smtClean="0"/>
              <a:t>was that we  will use EF_e22_medium1 and EF_mu22</a:t>
            </a:r>
          </a:p>
          <a:p>
            <a:pPr lvl="1"/>
            <a:r>
              <a:rPr lang="en-US" dirty="0" smtClean="0"/>
              <a:t>An alternative would be </a:t>
            </a:r>
            <a:r>
              <a:rPr lang="en-US" dirty="0" smtClean="0"/>
              <a:t>e20i, but this has L1 isolation and would prevent us from using isolation cut for background estimation</a:t>
            </a:r>
            <a:endParaRPr lang="en-US" dirty="0" smtClean="0"/>
          </a:p>
        </p:txBody>
      </p:sp>
      <p:sp>
        <p:nvSpPr>
          <p:cNvPr id="4" name="Date Placeholder 3"/>
          <p:cNvSpPr>
            <a:spLocks noGrp="1"/>
          </p:cNvSpPr>
          <p:nvPr>
            <p:ph type="dt" sz="half" idx="10"/>
          </p:nvPr>
        </p:nvSpPr>
        <p:spPr/>
        <p:txBody>
          <a:bodyPr/>
          <a:lstStyle/>
          <a:p>
            <a:r>
              <a:rPr lang="en-US" smtClean="0"/>
              <a:t>Ricardo Gonçalo</a:t>
            </a:r>
            <a:endParaRPr lang="en-US"/>
          </a:p>
        </p:txBody>
      </p:sp>
      <p:sp>
        <p:nvSpPr>
          <p:cNvPr id="5" name="Footer Placeholder 4"/>
          <p:cNvSpPr>
            <a:spLocks noGrp="1"/>
          </p:cNvSpPr>
          <p:nvPr>
            <p:ph type="ftr" sz="quarter" idx="11"/>
          </p:nvPr>
        </p:nvSpPr>
        <p:spPr/>
        <p:txBody>
          <a:bodyPr/>
          <a:lstStyle/>
          <a:p>
            <a:r>
              <a:rPr lang="en-US" smtClean="0"/>
              <a:t>HSG5 H-&gt;bb - 7/6/2011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9938"/>
          </a:xfrm>
        </p:spPr>
        <p:txBody>
          <a:bodyPr/>
          <a:lstStyle/>
          <a:p>
            <a:r>
              <a:rPr lang="en-US" dirty="0" smtClean="0"/>
              <a:t>H-&gt;bb</a:t>
            </a:r>
            <a:r>
              <a:rPr lang="en-US" dirty="0" smtClean="0"/>
              <a:t> WH/ZH CONF </a:t>
            </a:r>
            <a:r>
              <a:rPr lang="en-US" dirty="0" smtClean="0"/>
              <a:t>note plans</a:t>
            </a:r>
            <a:endParaRPr lang="en-US" dirty="0"/>
          </a:p>
        </p:txBody>
      </p:sp>
      <p:sp>
        <p:nvSpPr>
          <p:cNvPr id="3" name="Content Placeholder 2"/>
          <p:cNvSpPr>
            <a:spLocks noGrp="1"/>
          </p:cNvSpPr>
          <p:nvPr>
            <p:ph idx="1"/>
          </p:nvPr>
        </p:nvSpPr>
        <p:spPr>
          <a:xfrm>
            <a:off x="268111" y="1312334"/>
            <a:ext cx="3805083" cy="4813830"/>
          </a:xfrm>
        </p:spPr>
        <p:txBody>
          <a:bodyPr>
            <a:normAutofit fontScale="70000" lnSpcReduction="20000"/>
          </a:bodyPr>
          <a:lstStyle/>
          <a:p>
            <a:r>
              <a:rPr lang="en-US" dirty="0" smtClean="0"/>
              <a:t>ATL-COM-PHYS-2010-929</a:t>
            </a:r>
          </a:p>
          <a:p>
            <a:endParaRPr lang="en-US" dirty="0" smtClean="0"/>
          </a:p>
          <a:p>
            <a:r>
              <a:rPr lang="en-US" dirty="0" smtClean="0"/>
              <a:t>CONF note for EPS</a:t>
            </a:r>
          </a:p>
          <a:p>
            <a:endParaRPr lang="en-US" dirty="0" smtClean="0"/>
          </a:p>
          <a:p>
            <a:r>
              <a:rPr lang="en-US" dirty="0" smtClean="0"/>
              <a:t>First H-&gt;bb results from ATLAS with real data</a:t>
            </a:r>
          </a:p>
          <a:p>
            <a:endParaRPr lang="en-US" dirty="0" smtClean="0"/>
          </a:p>
          <a:p>
            <a:r>
              <a:rPr lang="en-US" dirty="0" smtClean="0"/>
              <a:t>WH and ZH un-boosted channels only, for now </a:t>
            </a:r>
          </a:p>
          <a:p>
            <a:endParaRPr lang="en-US" dirty="0" smtClean="0"/>
          </a:p>
          <a:p>
            <a:r>
              <a:rPr lang="en-US" dirty="0" smtClean="0"/>
              <a:t>Expect exclusion limits for WH and ZH in low Higgs mass range </a:t>
            </a:r>
          </a:p>
          <a:p>
            <a:endParaRPr lang="en-US" dirty="0" smtClean="0"/>
          </a:p>
          <a:p>
            <a:r>
              <a:rPr lang="en-US" dirty="0" smtClean="0"/>
              <a:t>If all goes well…</a:t>
            </a:r>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4</a:t>
            </a:fld>
            <a:endParaRPr lang="en-US"/>
          </a:p>
        </p:txBody>
      </p:sp>
      <p:pic>
        <p:nvPicPr>
          <p:cNvPr id="8" name="Picture 7"/>
          <p:cNvPicPr>
            <a:picLocks noChangeAspect="1"/>
          </p:cNvPicPr>
          <p:nvPr/>
        </p:nvPicPr>
        <p:blipFill>
          <a:blip r:embed="rId2"/>
          <a:stretch>
            <a:fillRect/>
          </a:stretch>
        </p:blipFill>
        <p:spPr>
          <a:xfrm>
            <a:off x="4416779" y="1115131"/>
            <a:ext cx="4171244" cy="2796637"/>
          </a:xfrm>
          <a:prstGeom prst="rect">
            <a:avLst/>
          </a:prstGeom>
          <a:ln>
            <a:solidFill>
              <a:schemeClr val="tx1"/>
            </a:solidFill>
          </a:ln>
          <a:effectLst>
            <a:outerShdw blurRad="82550" dist="165100" dir="2700000" algn="tl" rotWithShape="0">
              <a:srgbClr val="000000">
                <a:alpha val="43000"/>
              </a:srgbClr>
            </a:outerShdw>
          </a:effectLst>
        </p:spPr>
      </p:pic>
      <p:sp>
        <p:nvSpPr>
          <p:cNvPr id="9" name="TextBox 8"/>
          <p:cNvSpPr txBox="1"/>
          <p:nvPr/>
        </p:nvSpPr>
        <p:spPr>
          <a:xfrm>
            <a:off x="3854173" y="5156021"/>
            <a:ext cx="2363181" cy="1200329"/>
          </a:xfrm>
          <a:prstGeom prst="rect">
            <a:avLst/>
          </a:prstGeom>
          <a:noFill/>
        </p:spPr>
        <p:txBody>
          <a:bodyPr wrap="square" rtlCol="0">
            <a:spAutoFit/>
          </a:bodyPr>
          <a:lstStyle/>
          <a:p>
            <a:r>
              <a:rPr lang="en-US" dirty="0" smtClean="0"/>
              <a:t>Editors: </a:t>
            </a:r>
          </a:p>
          <a:p>
            <a:r>
              <a:rPr lang="en-US" dirty="0" smtClean="0"/>
              <a:t>Patricia </a:t>
            </a:r>
            <a:r>
              <a:rPr lang="en-US" dirty="0" err="1" smtClean="0"/>
              <a:t>Conde</a:t>
            </a:r>
            <a:r>
              <a:rPr lang="en-US" dirty="0" smtClean="0"/>
              <a:t> </a:t>
            </a:r>
            <a:r>
              <a:rPr lang="en-US" dirty="0" err="1" smtClean="0"/>
              <a:t>Muino</a:t>
            </a:r>
            <a:r>
              <a:rPr lang="en-US" dirty="0" smtClean="0"/>
              <a:t> </a:t>
            </a:r>
          </a:p>
          <a:p>
            <a:r>
              <a:rPr lang="en-US" dirty="0" smtClean="0"/>
              <a:t>Andrew Mehta </a:t>
            </a:r>
          </a:p>
          <a:p>
            <a:r>
              <a:rPr lang="en-US" dirty="0" smtClean="0"/>
              <a:t>Paul Thompson</a:t>
            </a:r>
          </a:p>
        </p:txBody>
      </p:sp>
      <p:sp>
        <p:nvSpPr>
          <p:cNvPr id="10" name="TextBox 9"/>
          <p:cNvSpPr txBox="1"/>
          <p:nvPr/>
        </p:nvSpPr>
        <p:spPr>
          <a:xfrm>
            <a:off x="6217354" y="3956672"/>
            <a:ext cx="2971800" cy="2585323"/>
          </a:xfrm>
          <a:prstGeom prst="rect">
            <a:avLst/>
          </a:prstGeom>
          <a:noFill/>
        </p:spPr>
        <p:txBody>
          <a:bodyPr wrap="square" rtlCol="0">
            <a:spAutoFit/>
          </a:bodyPr>
          <a:lstStyle/>
          <a:p>
            <a:pPr marL="342900" indent="-342900">
              <a:buAutoNum type="arabicPeriod"/>
            </a:pPr>
            <a:r>
              <a:rPr lang="en-US" dirty="0" smtClean="0"/>
              <a:t>Introduction </a:t>
            </a:r>
          </a:p>
          <a:p>
            <a:pPr marL="342900" indent="-342900">
              <a:buAutoNum type="arabicPeriod"/>
            </a:pPr>
            <a:r>
              <a:rPr lang="en-US" dirty="0" smtClean="0"/>
              <a:t>Data and MC samples </a:t>
            </a:r>
          </a:p>
          <a:p>
            <a:pPr marL="342900" indent="-342900">
              <a:buAutoNum type="arabicPeriod"/>
            </a:pPr>
            <a:r>
              <a:rPr lang="en-US" dirty="0" smtClean="0"/>
              <a:t>Object selection </a:t>
            </a:r>
          </a:p>
          <a:p>
            <a:pPr marL="342900" indent="-342900">
              <a:buAutoNum type="arabicPeriod"/>
            </a:pPr>
            <a:r>
              <a:rPr lang="en-US" dirty="0" smtClean="0"/>
              <a:t>Event selection </a:t>
            </a:r>
          </a:p>
          <a:p>
            <a:pPr marL="342900" indent="-342900">
              <a:buAutoNum type="arabicPeriod"/>
            </a:pPr>
            <a:r>
              <a:rPr lang="en-US" dirty="0" smtClean="0"/>
              <a:t>WH analysis</a:t>
            </a:r>
          </a:p>
          <a:p>
            <a:pPr marL="342900" indent="-342900">
              <a:buAutoNum type="arabicPeriod"/>
            </a:pPr>
            <a:r>
              <a:rPr lang="en-US" dirty="0" smtClean="0"/>
              <a:t>ZH analysis     </a:t>
            </a:r>
          </a:p>
          <a:p>
            <a:pPr marL="342900" indent="-342900">
              <a:buAutoNum type="arabicPeriod"/>
            </a:pPr>
            <a:r>
              <a:rPr lang="en-US" dirty="0" smtClean="0"/>
              <a:t>Systematic uncertainties  </a:t>
            </a:r>
          </a:p>
          <a:p>
            <a:pPr marL="342900" indent="-342900">
              <a:buAutoNum type="arabicPeriod"/>
            </a:pPr>
            <a:r>
              <a:rPr lang="en-US" dirty="0" smtClean="0"/>
              <a:t>Results  </a:t>
            </a:r>
          </a:p>
          <a:p>
            <a:pPr marL="342900" indent="-342900">
              <a:buAutoNum type="arabicPeriod"/>
            </a:pPr>
            <a:r>
              <a:rPr lang="en-US" dirty="0" smtClean="0"/>
              <a:t>Summary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769584"/>
          </a:xfrm>
        </p:spPr>
        <p:txBody>
          <a:bodyPr/>
          <a:lstStyle/>
          <a:p>
            <a:r>
              <a:rPr lang="en-US" dirty="0" smtClean="0"/>
              <a:t>WH/ZH </a:t>
            </a:r>
            <a:r>
              <a:rPr lang="en-US" dirty="0" smtClean="0"/>
              <a:t>N</a:t>
            </a:r>
            <a:r>
              <a:rPr lang="en-US" dirty="0" smtClean="0"/>
              <a:t>ote: Missing </a:t>
            </a:r>
            <a:r>
              <a:rPr lang="en-US" dirty="0" smtClean="0"/>
              <a:t>Ingredients</a:t>
            </a:r>
            <a:endParaRPr lang="en-US" dirty="0"/>
          </a:p>
        </p:txBody>
      </p:sp>
      <p:sp>
        <p:nvSpPr>
          <p:cNvPr id="8" name="Content Placeholder 7"/>
          <p:cNvSpPr>
            <a:spLocks noGrp="1"/>
          </p:cNvSpPr>
          <p:nvPr>
            <p:ph sz="half" idx="1"/>
          </p:nvPr>
        </p:nvSpPr>
        <p:spPr>
          <a:xfrm>
            <a:off x="0" y="1255887"/>
            <a:ext cx="4495800" cy="5465587"/>
          </a:xfrm>
        </p:spPr>
        <p:txBody>
          <a:bodyPr>
            <a:normAutofit fontScale="70000" lnSpcReduction="20000"/>
          </a:bodyPr>
          <a:lstStyle/>
          <a:p>
            <a:r>
              <a:rPr lang="en-US" dirty="0" smtClean="0"/>
              <a:t>MC10b</a:t>
            </a:r>
            <a:r>
              <a:rPr lang="en-US" dirty="0" smtClean="0"/>
              <a:t>:</a:t>
            </a:r>
          </a:p>
          <a:p>
            <a:pPr lvl="1"/>
            <a:r>
              <a:rPr lang="en-US" dirty="0" smtClean="0"/>
              <a:t>Can move to this essentially now</a:t>
            </a:r>
            <a:endParaRPr lang="en-US" dirty="0" smtClean="0"/>
          </a:p>
          <a:p>
            <a:pPr>
              <a:buNone/>
            </a:pPr>
            <a:endParaRPr lang="en-US" dirty="0" smtClean="0"/>
          </a:p>
          <a:p>
            <a:r>
              <a:rPr lang="en-US" dirty="0" err="1" smtClean="0"/>
              <a:t>b</a:t>
            </a:r>
            <a:r>
              <a:rPr lang="en-US" dirty="0" smtClean="0"/>
              <a:t> tagging: </a:t>
            </a:r>
          </a:p>
          <a:p>
            <a:pPr lvl="1"/>
            <a:r>
              <a:rPr lang="en-US" dirty="0" smtClean="0"/>
              <a:t>Need advanced tagger for increased background rejection</a:t>
            </a:r>
          </a:p>
          <a:p>
            <a:pPr lvl="1"/>
            <a:r>
              <a:rPr lang="en-US" dirty="0" smtClean="0"/>
              <a:t>Efficiency scale factors almost done</a:t>
            </a:r>
          </a:p>
          <a:p>
            <a:pPr lvl="1"/>
            <a:r>
              <a:rPr lang="en-US" dirty="0" smtClean="0"/>
              <a:t>Calibration &amp; fake rate: preliminary  on week of 20th June - will re-do analysis with final numbers</a:t>
            </a:r>
          </a:p>
          <a:p>
            <a:pPr lvl="1"/>
            <a:r>
              <a:rPr lang="en-US" dirty="0" smtClean="0"/>
              <a:t>IP3D+SV1, 60% efficiency working point</a:t>
            </a:r>
          </a:p>
          <a:p>
            <a:endParaRPr lang="en-US" dirty="0" smtClean="0"/>
          </a:p>
          <a:p>
            <a:r>
              <a:rPr lang="en-US" dirty="0" smtClean="0"/>
              <a:t>Jet Vertex Fraction: </a:t>
            </a:r>
            <a:endParaRPr lang="en-US" dirty="0" smtClean="0"/>
          </a:p>
          <a:p>
            <a:pPr lvl="1"/>
            <a:r>
              <a:rPr lang="en-US" dirty="0" smtClean="0"/>
              <a:t>Fix </a:t>
            </a:r>
            <a:r>
              <a:rPr lang="en-US" dirty="0" smtClean="0"/>
              <a:t>exists but applicable only to AOD-based analyses – i.e. only one analysis in our group</a:t>
            </a:r>
          </a:p>
          <a:p>
            <a:pPr lvl="1"/>
            <a:r>
              <a:rPr lang="en-US" dirty="0" smtClean="0"/>
              <a:t>Would like to re-run D3PD production</a:t>
            </a:r>
          </a:p>
        </p:txBody>
      </p:sp>
      <p:sp>
        <p:nvSpPr>
          <p:cNvPr id="15" name="Content Placeholder 14"/>
          <p:cNvSpPr>
            <a:spLocks noGrp="1"/>
          </p:cNvSpPr>
          <p:nvPr>
            <p:ph sz="half" idx="2"/>
          </p:nvPr>
        </p:nvSpPr>
        <p:spPr>
          <a:xfrm>
            <a:off x="4495800" y="1255888"/>
            <a:ext cx="4648200" cy="5465587"/>
          </a:xfrm>
        </p:spPr>
        <p:txBody>
          <a:bodyPr>
            <a:normAutofit fontScale="70000" lnSpcReduction="20000"/>
          </a:bodyPr>
          <a:lstStyle/>
          <a:p>
            <a:r>
              <a:rPr lang="en-US" dirty="0" smtClean="0"/>
              <a:t>Editorial board: Done</a:t>
            </a:r>
          </a:p>
          <a:p>
            <a:pPr lvl="1"/>
            <a:r>
              <a:rPr lang="en-US" dirty="0" smtClean="0"/>
              <a:t>Richard </a:t>
            </a:r>
            <a:r>
              <a:rPr lang="en-US" dirty="0" err="1" smtClean="0"/>
              <a:t>Bateley</a:t>
            </a:r>
            <a:r>
              <a:rPr lang="en-US" dirty="0" smtClean="0"/>
              <a:t> (chair)</a:t>
            </a:r>
          </a:p>
          <a:p>
            <a:pPr lvl="1"/>
            <a:r>
              <a:rPr lang="en-US" dirty="0" err="1" smtClean="0"/>
              <a:t>Niels</a:t>
            </a:r>
            <a:r>
              <a:rPr lang="en-US" dirty="0" smtClean="0"/>
              <a:t> van </a:t>
            </a:r>
            <a:r>
              <a:rPr lang="en-US" dirty="0" err="1" smtClean="0"/>
              <a:t>Eldik</a:t>
            </a:r>
            <a:endParaRPr lang="en-US" dirty="0" smtClean="0"/>
          </a:p>
          <a:p>
            <a:pPr lvl="1"/>
            <a:r>
              <a:rPr lang="en-US" dirty="0" smtClean="0"/>
              <a:t>Alex Read</a:t>
            </a:r>
          </a:p>
          <a:p>
            <a:pPr lvl="1"/>
            <a:r>
              <a:rPr lang="en-US" dirty="0" smtClean="0"/>
              <a:t>Emmanuel Lemonier</a:t>
            </a:r>
            <a:endParaRPr lang="en-US" dirty="0" smtClean="0"/>
          </a:p>
          <a:p>
            <a:endParaRPr lang="en-US" dirty="0" smtClean="0"/>
          </a:p>
          <a:p>
            <a:r>
              <a:rPr lang="en-US" dirty="0" smtClean="0"/>
              <a:t>QCD </a:t>
            </a:r>
            <a:r>
              <a:rPr lang="en-US" dirty="0" smtClean="0"/>
              <a:t>background (incl. bb, cc):</a:t>
            </a:r>
            <a:endParaRPr lang="en-US" dirty="0" smtClean="0"/>
          </a:p>
          <a:p>
            <a:pPr lvl="1"/>
            <a:r>
              <a:rPr lang="en-US" dirty="0" smtClean="0"/>
              <a:t>Almost </a:t>
            </a:r>
            <a:r>
              <a:rPr lang="en-US" dirty="0" smtClean="0"/>
              <a:t>there, but not quite –</a:t>
            </a:r>
            <a:r>
              <a:rPr lang="en-US" dirty="0" smtClean="0"/>
              <a:t>  </a:t>
            </a:r>
            <a:r>
              <a:rPr lang="en-US" dirty="0" smtClean="0"/>
              <a:t>remaining features</a:t>
            </a:r>
            <a:r>
              <a:rPr lang="en-US" dirty="0" smtClean="0"/>
              <a:t> at </a:t>
            </a:r>
            <a:r>
              <a:rPr lang="en-US" dirty="0" smtClean="0"/>
              <a:t>10% </a:t>
            </a:r>
            <a:r>
              <a:rPr lang="en-US" dirty="0" smtClean="0"/>
              <a:t>level</a:t>
            </a:r>
          </a:p>
          <a:p>
            <a:endParaRPr lang="en-US" dirty="0" smtClean="0"/>
          </a:p>
          <a:p>
            <a:r>
              <a:rPr lang="en-US" dirty="0" err="1" smtClean="0"/>
              <a:t>Systematics</a:t>
            </a:r>
            <a:r>
              <a:rPr lang="en-US" dirty="0" smtClean="0"/>
              <a:t>:</a:t>
            </a:r>
          </a:p>
          <a:p>
            <a:pPr lvl="1"/>
            <a:r>
              <a:rPr lang="en-US" dirty="0" smtClean="0"/>
              <a:t>First estimates done – dominated by </a:t>
            </a:r>
            <a:r>
              <a:rPr lang="en-US" dirty="0" err="1" smtClean="0"/>
              <a:t>b</a:t>
            </a:r>
            <a:r>
              <a:rPr lang="en-US" dirty="0" smtClean="0"/>
              <a:t>-tagging uncertainty (around 30%)</a:t>
            </a:r>
          </a:p>
          <a:p>
            <a:pPr lvl="1"/>
            <a:r>
              <a:rPr lang="en-US" dirty="0" smtClean="0"/>
              <a:t>Jet energy scale uncertainty still missing – expected of same order</a:t>
            </a:r>
          </a:p>
          <a:p>
            <a:pPr>
              <a:buNone/>
            </a:pPr>
            <a:endParaRPr lang="en-US" dirty="0" smtClean="0"/>
          </a:p>
          <a:p>
            <a:r>
              <a:rPr lang="en-US" dirty="0" smtClean="0"/>
              <a:t>SM </a:t>
            </a:r>
            <a:r>
              <a:rPr lang="en-US" dirty="0" smtClean="0"/>
              <a:t>Higgs combination:</a:t>
            </a:r>
            <a:endParaRPr lang="en-US" dirty="0" smtClean="0"/>
          </a:p>
          <a:p>
            <a:pPr lvl="1"/>
            <a:r>
              <a:rPr lang="en-US" dirty="0" smtClean="0"/>
              <a:t>Need </a:t>
            </a:r>
            <a:r>
              <a:rPr lang="en-US" dirty="0" smtClean="0"/>
              <a:t>to produce inputs for SM Higgs combination</a:t>
            </a:r>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5473"/>
          </a:xfrm>
        </p:spPr>
        <p:txBody>
          <a:bodyPr>
            <a:normAutofit fontScale="90000"/>
          </a:bodyPr>
          <a:lstStyle/>
          <a:p>
            <a:r>
              <a:rPr lang="en-US" dirty="0" smtClean="0"/>
              <a:t>WH/ZH Note: Outlook</a:t>
            </a:r>
            <a:endParaRPr lang="en-US" dirty="0"/>
          </a:p>
        </p:txBody>
      </p:sp>
      <p:sp>
        <p:nvSpPr>
          <p:cNvPr id="3" name="Content Placeholder 2"/>
          <p:cNvSpPr>
            <a:spLocks noGrp="1"/>
          </p:cNvSpPr>
          <p:nvPr>
            <p:ph idx="1"/>
          </p:nvPr>
        </p:nvSpPr>
        <p:spPr>
          <a:xfrm>
            <a:off x="457200" y="1030112"/>
            <a:ext cx="8229600" cy="5326238"/>
          </a:xfrm>
        </p:spPr>
        <p:txBody>
          <a:bodyPr>
            <a:normAutofit fontScale="70000" lnSpcReduction="20000"/>
          </a:bodyPr>
          <a:lstStyle/>
          <a:p>
            <a:r>
              <a:rPr lang="en-US" dirty="0" smtClean="0"/>
              <a:t>Skeleton draft of INT note should be available</a:t>
            </a:r>
            <a:r>
              <a:rPr lang="en-US" dirty="0" smtClean="0"/>
              <a:t> now…</a:t>
            </a:r>
          </a:p>
          <a:p>
            <a:endParaRPr lang="en-US" dirty="0" smtClean="0"/>
          </a:p>
          <a:p>
            <a:r>
              <a:rPr lang="en-US" dirty="0" smtClean="0"/>
              <a:t>Then a couple of weeks to finish details of QCD BG determination and interact with Editorial Board</a:t>
            </a:r>
          </a:p>
          <a:p>
            <a:pPr lvl="1"/>
            <a:r>
              <a:rPr lang="en-US" dirty="0" smtClean="0"/>
              <a:t>Expect some changes to cuts etc during this </a:t>
            </a:r>
          </a:p>
          <a:p>
            <a:endParaRPr lang="en-US" dirty="0" smtClean="0"/>
          </a:p>
          <a:p>
            <a:r>
              <a:rPr lang="en-US" dirty="0" smtClean="0"/>
              <a:t>Dataset frozen on 22 June (I think)</a:t>
            </a:r>
          </a:p>
          <a:p>
            <a:endParaRPr lang="en-US" dirty="0" smtClean="0"/>
          </a:p>
          <a:p>
            <a:r>
              <a:rPr lang="en-US" dirty="0" smtClean="0"/>
              <a:t>Preliminary </a:t>
            </a:r>
            <a:r>
              <a:rPr lang="en-US" dirty="0" err="1" smtClean="0"/>
              <a:t>b</a:t>
            </a:r>
            <a:r>
              <a:rPr lang="en-US" dirty="0" smtClean="0"/>
              <a:t>-tagging calibrations around same time</a:t>
            </a:r>
          </a:p>
          <a:p>
            <a:endParaRPr lang="en-US" dirty="0" smtClean="0"/>
          </a:p>
          <a:p>
            <a:r>
              <a:rPr lang="en-US" dirty="0" smtClean="0"/>
              <a:t>Aim for Higgs approval at end of June</a:t>
            </a:r>
          </a:p>
          <a:p>
            <a:endParaRPr lang="en-US" dirty="0" smtClean="0"/>
          </a:p>
          <a:p>
            <a:r>
              <a:rPr lang="en-US" dirty="0" smtClean="0"/>
              <a:t>Last iteration with final </a:t>
            </a:r>
            <a:r>
              <a:rPr lang="en-US" dirty="0" err="1" smtClean="0"/>
              <a:t>b</a:t>
            </a:r>
            <a:r>
              <a:rPr lang="en-US" dirty="0" smtClean="0"/>
              <a:t>-tagging calibrations on…</a:t>
            </a:r>
          </a:p>
          <a:p>
            <a:endParaRPr lang="en-US" dirty="0" smtClean="0"/>
          </a:p>
          <a:p>
            <a:r>
              <a:rPr lang="en-US" dirty="0" smtClean="0"/>
              <a:t>Circulate note to ATLAS for CONF approval in early July for approval in time for EPS</a:t>
            </a:r>
            <a:endParaRPr lang="en-US" dirty="0"/>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WH/ZH in SM Higgs Combination</a:t>
            </a:r>
            <a:endParaRPr lang="en-US" dirty="0"/>
          </a:p>
        </p:txBody>
      </p:sp>
      <p:sp>
        <p:nvSpPr>
          <p:cNvPr id="3" name="Content Placeholder 2"/>
          <p:cNvSpPr>
            <a:spLocks noGrp="1"/>
          </p:cNvSpPr>
          <p:nvPr>
            <p:ph sz="half" idx="1"/>
          </p:nvPr>
        </p:nvSpPr>
        <p:spPr>
          <a:xfrm>
            <a:off x="457200" y="1354663"/>
            <a:ext cx="4038600" cy="4991630"/>
          </a:xfrm>
        </p:spPr>
        <p:txBody>
          <a:bodyPr>
            <a:normAutofit fontScale="47500" lnSpcReduction="20000"/>
          </a:bodyPr>
          <a:lstStyle/>
          <a:p>
            <a:pPr>
              <a:buNone/>
            </a:pPr>
            <a:r>
              <a:rPr lang="en-US" smtClean="0"/>
              <a:t>Hello,</a:t>
            </a:r>
          </a:p>
          <a:p>
            <a:pPr>
              <a:buNone/>
            </a:pPr>
            <a:r>
              <a:rPr lang="en-US" dirty="0" smtClean="0"/>
              <a:t>A </a:t>
            </a:r>
            <a:r>
              <a:rPr lang="en-US" dirty="0" smtClean="0"/>
              <a:t>number of Higgs mass points have been for the ATLAS+CMS SM Higgs combination. The suggestion is that all analyses going into the overall Higgs combination should provide their results at these chosen mass points, within their range of sensitivity. See this:</a:t>
            </a:r>
          </a:p>
          <a:p>
            <a:pPr>
              <a:buNone/>
            </a:pPr>
            <a:endParaRPr lang="en-US" dirty="0" smtClean="0"/>
          </a:p>
          <a:p>
            <a:pPr>
              <a:buNone/>
            </a:pPr>
            <a:r>
              <a:rPr lang="en-US" dirty="0" smtClean="0"/>
              <a:t>https://</a:t>
            </a:r>
            <a:r>
              <a:rPr lang="en-US" dirty="0" err="1" smtClean="0"/>
              <a:t>indico.cern.ch/getFile.py/access?contribId</a:t>
            </a:r>
            <a:r>
              <a:rPr lang="en-US" dirty="0" smtClean="0"/>
              <a:t>=2&amp;resId=0&amp;materialId=0&amp;confId=135328</a:t>
            </a:r>
          </a:p>
          <a:p>
            <a:pPr>
              <a:buNone/>
            </a:pPr>
            <a:endParaRPr lang="en-US" dirty="0" smtClean="0"/>
          </a:p>
          <a:p>
            <a:pPr>
              <a:buNone/>
            </a:pPr>
            <a:r>
              <a:rPr lang="en-US" dirty="0" smtClean="0"/>
              <a:t>There are 3 things:</a:t>
            </a:r>
          </a:p>
          <a:p>
            <a:pPr>
              <a:buNone/>
            </a:pPr>
            <a:endParaRPr lang="en-US" dirty="0" smtClean="0"/>
          </a:p>
          <a:p>
            <a:pPr>
              <a:buNone/>
            </a:pPr>
            <a:r>
              <a:rPr lang="en-US" dirty="0" smtClean="0"/>
              <a:t>1)  The step size of the mass points</a:t>
            </a:r>
          </a:p>
          <a:p>
            <a:pPr>
              <a:buNone/>
            </a:pPr>
            <a:r>
              <a:rPr lang="en-US" dirty="0" smtClean="0"/>
              <a:t>The choice of mass points for the combination is driven by the  H -&gt; gamma gamma and</a:t>
            </a:r>
          </a:p>
          <a:p>
            <a:pPr>
              <a:buNone/>
            </a:pPr>
            <a:r>
              <a:rPr lang="en-US" dirty="0" smtClean="0"/>
              <a:t>H -&gt; ZZ -&gt; 4l analyses looking for a narrow peak over a continuum background. The </a:t>
            </a:r>
          </a:p>
          <a:p>
            <a:pPr>
              <a:buNone/>
            </a:pPr>
            <a:r>
              <a:rPr lang="en-US" dirty="0" smtClean="0"/>
              <a:t>probe masses in the SM Higgs search should not be much farther apart than the </a:t>
            </a:r>
          </a:p>
          <a:p>
            <a:pPr>
              <a:buNone/>
            </a:pPr>
            <a:r>
              <a:rPr lang="en-US" dirty="0" smtClean="0"/>
              <a:t>observable width of the Higgs peak. It is important to note that all analyses going </a:t>
            </a:r>
          </a:p>
          <a:p>
            <a:pPr>
              <a:buNone/>
            </a:pPr>
            <a:r>
              <a:rPr lang="en-US" dirty="0" smtClean="0"/>
              <a:t>into the overall Higgs search combination should provide their results for all the </a:t>
            </a:r>
          </a:p>
          <a:p>
            <a:pPr>
              <a:buNone/>
            </a:pPr>
            <a:r>
              <a:rPr lang="en-US" dirty="0" smtClean="0"/>
              <a:t>points in their corresponding explored range, without any skips, even if they do </a:t>
            </a:r>
          </a:p>
          <a:p>
            <a:pPr>
              <a:buNone/>
            </a:pPr>
            <a:r>
              <a:rPr lang="en-US" dirty="0" smtClean="0"/>
              <a:t>not have the mass resolution as fine as the specified steps.</a:t>
            </a:r>
            <a:endParaRPr lang="en-US" dirty="0" smtClean="0"/>
          </a:p>
          <a:p>
            <a:endParaRPr lang="en-US" dirty="0" smtClean="0"/>
          </a:p>
        </p:txBody>
      </p:sp>
      <p:sp>
        <p:nvSpPr>
          <p:cNvPr id="7" name="Content Placeholder 6"/>
          <p:cNvSpPr>
            <a:spLocks noGrp="1"/>
          </p:cNvSpPr>
          <p:nvPr>
            <p:ph sz="half" idx="2"/>
          </p:nvPr>
        </p:nvSpPr>
        <p:spPr>
          <a:xfrm>
            <a:off x="4648200" y="1354663"/>
            <a:ext cx="4038600" cy="4991629"/>
          </a:xfrm>
        </p:spPr>
        <p:txBody>
          <a:bodyPr>
            <a:normAutofit fontScale="47500" lnSpcReduction="20000"/>
          </a:bodyPr>
          <a:lstStyle/>
          <a:p>
            <a:pPr>
              <a:buNone/>
            </a:pPr>
            <a:r>
              <a:rPr lang="en-US" dirty="0" smtClean="0"/>
              <a:t>A total of 173 mass points are proposed between 110-600 </a:t>
            </a:r>
            <a:r>
              <a:rPr lang="en-US" dirty="0" err="1" smtClean="0"/>
              <a:t>GeV</a:t>
            </a:r>
            <a:r>
              <a:rPr lang="en-US" dirty="0" smtClean="0"/>
              <a:t>, as shown in the </a:t>
            </a:r>
          </a:p>
          <a:p>
            <a:pPr>
              <a:buNone/>
            </a:pPr>
            <a:r>
              <a:rPr lang="en-US" dirty="0" smtClean="0"/>
              <a:t>aforementioned document. </a:t>
            </a:r>
          </a:p>
          <a:p>
            <a:pPr>
              <a:buNone/>
            </a:pPr>
            <a:endParaRPr lang="en-US" dirty="0" smtClean="0"/>
          </a:p>
          <a:p>
            <a:pPr>
              <a:buNone/>
            </a:pPr>
            <a:r>
              <a:rPr lang="en-US" dirty="0" smtClean="0"/>
              <a:t>2) The cross sections (XS) and branching ratios (BR) at each mass point</a:t>
            </a:r>
          </a:p>
          <a:p>
            <a:pPr>
              <a:buNone/>
            </a:pPr>
            <a:endParaRPr lang="en-US" dirty="0" smtClean="0"/>
          </a:p>
          <a:p>
            <a:pPr>
              <a:buNone/>
            </a:pPr>
            <a:r>
              <a:rPr lang="en-US" dirty="0" smtClean="0"/>
              <a:t>Full tables for the </a:t>
            </a:r>
            <a:r>
              <a:rPr lang="en-US" dirty="0" err="1" smtClean="0"/>
              <a:t>Higss</a:t>
            </a:r>
            <a:r>
              <a:rPr lang="en-US" dirty="0" smtClean="0"/>
              <a:t> XS and BR (with interpolation for missing points) are </a:t>
            </a:r>
          </a:p>
          <a:p>
            <a:pPr>
              <a:buNone/>
            </a:pPr>
            <a:r>
              <a:rPr lang="en-US" dirty="0" smtClean="0"/>
              <a:t>being prepared within the LHC Higgs cross section group (</a:t>
            </a:r>
            <a:r>
              <a:rPr lang="en-US" dirty="0" err="1" smtClean="0"/>
              <a:t>Rei</a:t>
            </a:r>
            <a:r>
              <a:rPr lang="en-US" dirty="0" smtClean="0"/>
              <a:t> Tanaka et al).</a:t>
            </a:r>
          </a:p>
          <a:p>
            <a:pPr>
              <a:buNone/>
            </a:pPr>
            <a:endParaRPr lang="en-US" dirty="0" smtClean="0"/>
          </a:p>
          <a:p>
            <a:pPr>
              <a:buNone/>
            </a:pPr>
            <a:r>
              <a:rPr lang="en-US" dirty="0" smtClean="0"/>
              <a:t>3) Dealing with mass points for which we have no simulation</a:t>
            </a:r>
          </a:p>
          <a:p>
            <a:pPr>
              <a:buNone/>
            </a:pPr>
            <a:endParaRPr lang="en-US" dirty="0" smtClean="0"/>
          </a:p>
          <a:p>
            <a:pPr>
              <a:buNone/>
            </a:pPr>
            <a:r>
              <a:rPr lang="en-US" dirty="0" smtClean="0"/>
              <a:t>A few options are proposed in the aforementioned document.</a:t>
            </a:r>
          </a:p>
          <a:p>
            <a:pPr>
              <a:buNone/>
            </a:pPr>
            <a:endParaRPr lang="en-US" dirty="0" smtClean="0"/>
          </a:p>
          <a:p>
            <a:pPr>
              <a:buNone/>
            </a:pPr>
            <a:r>
              <a:rPr lang="en-US" dirty="0" smtClean="0"/>
              <a:t>This should be discussed in the Higgs (</a:t>
            </a:r>
            <a:r>
              <a:rPr lang="en-US" dirty="0" err="1" smtClean="0"/>
              <a:t>sub)group(s</a:t>
            </a:r>
            <a:r>
              <a:rPr lang="en-US" dirty="0" smtClean="0"/>
              <a:t>), in particular item 3).</a:t>
            </a:r>
          </a:p>
          <a:p>
            <a:pPr>
              <a:buNone/>
            </a:pPr>
            <a:endParaRPr lang="en-US" dirty="0" smtClean="0"/>
          </a:p>
          <a:p>
            <a:pPr>
              <a:buNone/>
            </a:pPr>
            <a:r>
              <a:rPr lang="en-US" dirty="0" smtClean="0"/>
              <a:t>Regards, </a:t>
            </a:r>
            <a:r>
              <a:rPr lang="en-US" dirty="0" err="1" smtClean="0"/>
              <a:t>Ketevi</a:t>
            </a:r>
            <a:r>
              <a:rPr lang="en-US" dirty="0" smtClean="0"/>
              <a:t>.</a:t>
            </a:r>
          </a:p>
          <a:p>
            <a:endParaRPr lang="en-US" dirty="0"/>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016113"/>
            <a:ext cx="8229600" cy="1519832"/>
          </a:xfrm>
        </p:spPr>
        <p:txBody>
          <a:bodyPr>
            <a:noAutofit/>
          </a:bodyPr>
          <a:lstStyle/>
          <a:p>
            <a:r>
              <a:rPr lang="en-US" sz="9600" dirty="0" smtClean="0"/>
              <a:t>Backup</a:t>
            </a:r>
            <a:endParaRPr lang="en-US" sz="9600" dirty="0"/>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7806"/>
          </a:xfrm>
        </p:spPr>
        <p:txBody>
          <a:bodyPr/>
          <a:lstStyle/>
          <a:p>
            <a:r>
              <a:rPr lang="en-US" dirty="0" smtClean="0"/>
              <a:t>Do we need a JVF cut?</a:t>
            </a:r>
            <a:endParaRPr lang="en-US" dirty="0"/>
          </a:p>
        </p:txBody>
      </p:sp>
      <p:sp>
        <p:nvSpPr>
          <p:cNvPr id="3" name="Content Placeholder 2"/>
          <p:cNvSpPr>
            <a:spLocks noGrp="1"/>
          </p:cNvSpPr>
          <p:nvPr>
            <p:ph idx="1"/>
          </p:nvPr>
        </p:nvSpPr>
        <p:spPr>
          <a:xfrm>
            <a:off x="457200" y="1072444"/>
            <a:ext cx="8229600" cy="1312333"/>
          </a:xfrm>
        </p:spPr>
        <p:txBody>
          <a:bodyPr>
            <a:normAutofit fontScale="70000" lnSpcReduction="20000"/>
          </a:bodyPr>
          <a:lstStyle/>
          <a:p>
            <a:r>
              <a:rPr lang="en-US" dirty="0" smtClean="0"/>
              <a:t>In principle yes!… </a:t>
            </a:r>
          </a:p>
          <a:p>
            <a:r>
              <a:rPr lang="en-US" dirty="0" smtClean="0"/>
              <a:t>Need to use cut </a:t>
            </a:r>
            <a:r>
              <a:rPr lang="en-US" dirty="0" err="1" smtClean="0"/>
              <a:t>N</a:t>
            </a:r>
            <a:r>
              <a:rPr lang="en-US" baseline="-25000" dirty="0" err="1" smtClean="0"/>
              <a:t>jets</a:t>
            </a:r>
            <a:r>
              <a:rPr lang="en-US" dirty="0" smtClean="0"/>
              <a:t> = 2 to suppress </a:t>
            </a:r>
            <a:r>
              <a:rPr lang="en-US" dirty="0" err="1" smtClean="0"/>
              <a:t>tt</a:t>
            </a:r>
            <a:r>
              <a:rPr lang="en-US" dirty="0" smtClean="0"/>
              <a:t> background; use </a:t>
            </a:r>
            <a:r>
              <a:rPr lang="en-US" dirty="0" err="1" smtClean="0"/>
              <a:t>N</a:t>
            </a:r>
            <a:r>
              <a:rPr lang="en-US" baseline="-25000" dirty="0" err="1" smtClean="0"/>
              <a:t>jets</a:t>
            </a:r>
            <a:r>
              <a:rPr lang="en-US" dirty="0" smtClean="0"/>
              <a:t> = 3 as </a:t>
            </a:r>
            <a:r>
              <a:rPr lang="en-US" dirty="0" err="1" smtClean="0"/>
              <a:t>tt</a:t>
            </a:r>
            <a:r>
              <a:rPr lang="en-US" dirty="0" smtClean="0"/>
              <a:t> control region  </a:t>
            </a:r>
          </a:p>
          <a:p>
            <a:r>
              <a:rPr lang="en-US" dirty="0" smtClean="0"/>
              <a:t>So must suppress spurious jets from pileup…</a:t>
            </a:r>
            <a:endParaRPr lang="en-US" dirty="0"/>
          </a:p>
        </p:txBody>
      </p:sp>
      <p:sp>
        <p:nvSpPr>
          <p:cNvPr id="4" name="Date Placeholder 3"/>
          <p:cNvSpPr>
            <a:spLocks noGrp="1"/>
          </p:cNvSpPr>
          <p:nvPr>
            <p:ph type="dt" sz="half" idx="10"/>
          </p:nvPr>
        </p:nvSpPr>
        <p:spPr/>
        <p:txBody>
          <a:bodyPr/>
          <a:lstStyle/>
          <a:p>
            <a:r>
              <a:rPr lang="fr-CH" smtClean="0"/>
              <a:t>Ricardo Gonçalo</a:t>
            </a:r>
            <a:endParaRPr lang="en-US"/>
          </a:p>
        </p:txBody>
      </p:sp>
      <p:sp>
        <p:nvSpPr>
          <p:cNvPr id="5" name="Footer Placeholder 4"/>
          <p:cNvSpPr>
            <a:spLocks noGrp="1"/>
          </p:cNvSpPr>
          <p:nvPr>
            <p:ph type="ftr" sz="quarter" idx="11"/>
          </p:nvPr>
        </p:nvSpPr>
        <p:spPr/>
        <p:txBody>
          <a:bodyPr/>
          <a:lstStyle/>
          <a:p>
            <a:r>
              <a:rPr lang="en-US" smtClean="0"/>
              <a:t>Higgs meeting - 9/6/2011</a:t>
            </a:r>
            <a:endParaRPr lang="en-US"/>
          </a:p>
        </p:txBody>
      </p:sp>
      <p:sp>
        <p:nvSpPr>
          <p:cNvPr id="6" name="Slide Number Placeholder 5"/>
          <p:cNvSpPr>
            <a:spLocks noGrp="1"/>
          </p:cNvSpPr>
          <p:nvPr>
            <p:ph type="sldNum" sz="quarter" idx="12"/>
          </p:nvPr>
        </p:nvSpPr>
        <p:spPr/>
        <p:txBody>
          <a:bodyPr/>
          <a:lstStyle/>
          <a:p>
            <a:fld id="{3995F5EE-9017-3A4B-80FC-7B6F6544F636}" type="slidenum">
              <a:rPr lang="en-US" smtClean="0"/>
              <a:pPr/>
              <a:t>9</a:t>
            </a:fld>
            <a:endParaRPr lang="en-US"/>
          </a:p>
        </p:txBody>
      </p:sp>
      <p:sp>
        <p:nvSpPr>
          <p:cNvPr id="9" name="TextBox 8"/>
          <p:cNvSpPr txBox="1"/>
          <p:nvPr/>
        </p:nvSpPr>
        <p:spPr>
          <a:xfrm>
            <a:off x="5348110" y="2444604"/>
            <a:ext cx="3725235" cy="923330"/>
          </a:xfrm>
          <a:prstGeom prst="rect">
            <a:avLst/>
          </a:prstGeom>
          <a:solidFill>
            <a:schemeClr val="accent3">
              <a:lumMod val="60000"/>
              <a:lumOff val="40000"/>
            </a:schemeClr>
          </a:solidFill>
        </p:spPr>
        <p:txBody>
          <a:bodyPr wrap="square" rtlCol="0">
            <a:spAutoFit/>
          </a:bodyPr>
          <a:lstStyle/>
          <a:p>
            <a:r>
              <a:rPr lang="en-US" dirty="0" err="1" smtClean="0"/>
              <a:t>Njets</a:t>
            </a:r>
            <a:r>
              <a:rPr lang="en-US" dirty="0" smtClean="0"/>
              <a:t> = 2</a:t>
            </a:r>
          </a:p>
          <a:p>
            <a:r>
              <a:rPr lang="en-US" dirty="0" smtClean="0"/>
              <a:t>QCD background from data</a:t>
            </a:r>
          </a:p>
          <a:p>
            <a:r>
              <a:rPr lang="en-US" dirty="0" smtClean="0"/>
              <a:t>Before last scale factor (1-b sideband)</a:t>
            </a:r>
            <a:endParaRPr lang="en-US" dirty="0"/>
          </a:p>
        </p:txBody>
      </p:sp>
      <p:grpSp>
        <p:nvGrpSpPr>
          <p:cNvPr id="14" name="Group 13"/>
          <p:cNvGrpSpPr/>
          <p:nvPr/>
        </p:nvGrpSpPr>
        <p:grpSpPr>
          <a:xfrm>
            <a:off x="4794852" y="3367934"/>
            <a:ext cx="4193827" cy="2988416"/>
            <a:chOff x="4794852" y="3367934"/>
            <a:chExt cx="4193827" cy="2988416"/>
          </a:xfrm>
        </p:grpSpPr>
        <p:pic>
          <p:nvPicPr>
            <p:cNvPr id="8" name="Picture 7"/>
            <p:cNvPicPr>
              <a:picLocks noChangeAspect="1"/>
            </p:cNvPicPr>
            <p:nvPr/>
          </p:nvPicPr>
          <p:blipFill>
            <a:blip r:embed="rId2"/>
            <a:stretch>
              <a:fillRect/>
            </a:stretch>
          </p:blipFill>
          <p:spPr>
            <a:xfrm>
              <a:off x="4794852" y="3367934"/>
              <a:ext cx="4193827" cy="2988416"/>
            </a:xfrm>
            <a:prstGeom prst="rect">
              <a:avLst/>
            </a:prstGeom>
          </p:spPr>
        </p:pic>
        <p:sp>
          <p:nvSpPr>
            <p:cNvPr id="11" name="TextBox 10"/>
            <p:cNvSpPr txBox="1"/>
            <p:nvPr/>
          </p:nvSpPr>
          <p:spPr>
            <a:xfrm>
              <a:off x="5461370" y="3367934"/>
              <a:ext cx="2381213" cy="369332"/>
            </a:xfrm>
            <a:prstGeom prst="rect">
              <a:avLst/>
            </a:prstGeom>
            <a:noFill/>
          </p:spPr>
          <p:txBody>
            <a:bodyPr wrap="square" rtlCol="0">
              <a:spAutoFit/>
            </a:bodyPr>
            <a:lstStyle/>
            <a:p>
              <a:r>
                <a:rPr lang="en-US" dirty="0" smtClean="0"/>
                <a:t>Paul Thompson</a:t>
              </a:r>
              <a:endParaRPr lang="en-US" dirty="0"/>
            </a:p>
          </p:txBody>
        </p:sp>
      </p:grpSp>
      <p:grpSp>
        <p:nvGrpSpPr>
          <p:cNvPr id="13" name="Group 12"/>
          <p:cNvGrpSpPr/>
          <p:nvPr/>
        </p:nvGrpSpPr>
        <p:grpSpPr>
          <a:xfrm>
            <a:off x="222625" y="3289653"/>
            <a:ext cx="3905545" cy="3066697"/>
            <a:chOff x="4859536" y="3654778"/>
            <a:chExt cx="3905545" cy="3066697"/>
          </a:xfrm>
        </p:grpSpPr>
        <p:pic>
          <p:nvPicPr>
            <p:cNvPr id="7" name="Picture 6"/>
            <p:cNvPicPr>
              <a:picLocks noChangeAspect="1"/>
            </p:cNvPicPr>
            <p:nvPr/>
          </p:nvPicPr>
          <p:blipFill>
            <a:blip r:embed="rId3"/>
            <a:stretch>
              <a:fillRect/>
            </a:stretch>
          </p:blipFill>
          <p:spPr>
            <a:xfrm>
              <a:off x="4859536" y="3654778"/>
              <a:ext cx="3905545" cy="3066697"/>
            </a:xfrm>
            <a:prstGeom prst="rect">
              <a:avLst/>
            </a:prstGeom>
          </p:spPr>
        </p:pic>
        <p:sp>
          <p:nvSpPr>
            <p:cNvPr id="12" name="TextBox 11"/>
            <p:cNvSpPr txBox="1"/>
            <p:nvPr/>
          </p:nvSpPr>
          <p:spPr>
            <a:xfrm>
              <a:off x="5362593" y="3733059"/>
              <a:ext cx="2381213" cy="369332"/>
            </a:xfrm>
            <a:prstGeom prst="rect">
              <a:avLst/>
            </a:prstGeom>
            <a:noFill/>
          </p:spPr>
          <p:txBody>
            <a:bodyPr wrap="square" rtlCol="0">
              <a:spAutoFit/>
            </a:bodyPr>
            <a:lstStyle/>
            <a:p>
              <a:r>
                <a:rPr lang="en-US" dirty="0" err="1" smtClean="0"/>
                <a:t>Lianliang</a:t>
              </a:r>
              <a:r>
                <a:rPr lang="en-US" dirty="0" smtClean="0"/>
                <a:t> Ma</a:t>
              </a:r>
              <a:endParaRPr lang="en-US" dirty="0"/>
            </a:p>
          </p:txBody>
        </p:sp>
      </p:grpSp>
      <p:sp>
        <p:nvSpPr>
          <p:cNvPr id="10" name="TextBox 9"/>
          <p:cNvSpPr txBox="1"/>
          <p:nvPr/>
        </p:nvSpPr>
        <p:spPr>
          <a:xfrm>
            <a:off x="676592" y="2444605"/>
            <a:ext cx="3451578" cy="923330"/>
          </a:xfrm>
          <a:prstGeom prst="rect">
            <a:avLst/>
          </a:prstGeom>
          <a:solidFill>
            <a:schemeClr val="accent3">
              <a:lumMod val="60000"/>
              <a:lumOff val="40000"/>
            </a:schemeClr>
          </a:solidFill>
          <a:ln>
            <a:noFill/>
          </a:ln>
          <a:effectLst/>
        </p:spPr>
        <p:txBody>
          <a:bodyPr wrap="square" rtlCol="0">
            <a:spAutoFit/>
          </a:bodyPr>
          <a:lstStyle/>
          <a:p>
            <a:r>
              <a:rPr lang="en-US" dirty="0" err="1" smtClean="0"/>
              <a:t>Njets</a:t>
            </a:r>
            <a:r>
              <a:rPr lang="en-US" dirty="0" smtClean="0"/>
              <a:t> &lt; 4</a:t>
            </a:r>
          </a:p>
          <a:p>
            <a:r>
              <a:rPr lang="en-US" dirty="0" smtClean="0"/>
              <a:t>All backgrounds from Monte Carlo</a:t>
            </a:r>
          </a:p>
          <a:p>
            <a:r>
              <a:rPr lang="en-US" dirty="0" smtClean="0"/>
              <a:t>bb and cc MC clearly not enough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102398</TotalTime>
  <Words>1185</Words>
  <Application>Microsoft Macintosh PowerPoint</Application>
  <PresentationFormat>On-screen Show (4:3)</PresentationFormat>
  <Paragraphs>186</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Office Theme</vt:lpstr>
      <vt:lpstr>H-&gt;bb Note Plans for Summer</vt:lpstr>
      <vt:lpstr>News! News! News!</vt:lpstr>
      <vt:lpstr>Trigger News</vt:lpstr>
      <vt:lpstr>H-&gt;bb WH/ZH CONF note plans</vt:lpstr>
      <vt:lpstr>WH/ZH Note: Missing Ingredients</vt:lpstr>
      <vt:lpstr>WH/ZH Note: Outlook</vt:lpstr>
      <vt:lpstr>WH/ZH in SM Higgs Combination</vt:lpstr>
      <vt:lpstr>Backup</vt:lpstr>
      <vt:lpstr>Do we need a JVF cut?</vt:lpstr>
      <vt:lpstr>Do we need a JVF cut?</vt:lpstr>
      <vt:lpstr>Results so far</vt:lpstr>
    </vt:vector>
  </TitlesOfParts>
  <Company>Royal Holloway University of London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H-&gt;bb Winter Note</dc:title>
  <dc:creator>Ricardo Goncalo</dc:creator>
  <cp:lastModifiedBy>Ricardo Goncalo</cp:lastModifiedBy>
  <cp:revision>166</cp:revision>
  <cp:lastPrinted>2011-04-11T11:26:17Z</cp:lastPrinted>
  <dcterms:created xsi:type="dcterms:W3CDTF">2011-06-14T02:36:44Z</dcterms:created>
  <dcterms:modified xsi:type="dcterms:W3CDTF">2011-06-14T09:06:04Z</dcterms:modified>
</cp:coreProperties>
</file>