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Effect of </a:t>
            </a:r>
            <a:r>
              <a:rPr lang="en-US" sz="4800" i="1" dirty="0" err="1" smtClean="0"/>
              <a:t>b</a:t>
            </a:r>
            <a:r>
              <a:rPr lang="en-US" sz="4800" dirty="0" smtClean="0"/>
              <a:t>-tagging Scale Factors on </a:t>
            </a:r>
            <a:r>
              <a:rPr lang="en-US" sz="4800" dirty="0" err="1" smtClean="0"/>
              <a:t>M</a:t>
            </a:r>
            <a:r>
              <a:rPr lang="en-US" sz="4800" baseline="-25000" dirty="0" err="1" smtClean="0"/>
              <a:t>bb</a:t>
            </a:r>
            <a:r>
              <a:rPr lang="en-US" sz="4800" dirty="0" smtClean="0"/>
              <a:t> invariant mass distribution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endParaRPr lang="en-US" dirty="0" smtClean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oymc_m_rat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845" y="844562"/>
            <a:ext cx="3777040" cy="271415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6844" y="152534"/>
            <a:ext cx="8229600" cy="844562"/>
          </a:xfrm>
        </p:spPr>
        <p:txBody>
          <a:bodyPr>
            <a:normAutofit/>
          </a:bodyPr>
          <a:lstStyle/>
          <a:p>
            <a:r>
              <a:rPr lang="en-US" dirty="0" smtClean="0"/>
              <a:t>Cross checks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4124444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all </a:t>
            </a:r>
            <a:r>
              <a:rPr lang="en-US" dirty="0" err="1" smtClean="0"/>
              <a:t>b</a:t>
            </a:r>
            <a:r>
              <a:rPr lang="en-US" dirty="0" smtClean="0"/>
              <a:t>-tagging scale factors are set to 1 there is no effect on the mass distribution, as expected (top right)</a:t>
            </a:r>
          </a:p>
          <a:p>
            <a:r>
              <a:rPr lang="en-US" dirty="0" smtClean="0"/>
              <a:t>If they are all set to the average (0.9865) including for jets with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b</a:t>
            </a:r>
            <a:r>
              <a:rPr lang="en-US" dirty="0" smtClean="0"/>
              <a:t>&gt;</a:t>
            </a:r>
            <a:r>
              <a:rPr lang="en-US" dirty="0" smtClean="0"/>
              <a:t>200GeV, effect on mass is flat, also as expected (bottom right)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 descr="toymc_m_rat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845" y="3642196"/>
            <a:ext cx="3777040" cy="271415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scaling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326226" cy="13243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Using </a:t>
            </a:r>
            <a:r>
              <a:rPr lang="en-US" dirty="0" smtClean="0"/>
              <a:t>preliminary </a:t>
            </a:r>
            <a:r>
              <a:rPr lang="en-US" dirty="0" smtClean="0"/>
              <a:t>scaling factors</a:t>
            </a:r>
            <a:r>
              <a:rPr lang="en-US" dirty="0" smtClean="0"/>
              <a:t> from </a:t>
            </a:r>
            <a:r>
              <a:rPr lang="en-US" dirty="0" smtClean="0"/>
              <a:t> </a:t>
            </a:r>
            <a:r>
              <a:rPr lang="en-US" dirty="0" smtClean="0"/>
              <a:t>MC11a (December 2011) get even larger effect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 descr="toymc_pt_c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78" y="3919331"/>
            <a:ext cx="3388550" cy="2434988"/>
          </a:xfrm>
          <a:prstGeom prst="rect">
            <a:avLst/>
          </a:prstGeom>
        </p:spPr>
      </p:pic>
      <p:pic>
        <p:nvPicPr>
          <p:cNvPr id="8" name="Picture 7" descr="toymc_m_rat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965" y="3919331"/>
            <a:ext cx="3475835" cy="2497710"/>
          </a:xfrm>
          <a:prstGeom prst="rect">
            <a:avLst/>
          </a:prstGeom>
        </p:spPr>
      </p:pic>
      <p:pic>
        <p:nvPicPr>
          <p:cNvPr id="9" name="Picture 8" descr="toymc_mas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965" y="1203975"/>
            <a:ext cx="3475835" cy="24977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B-tagging scale factors enter the analysis as a weight for each </a:t>
            </a:r>
            <a:r>
              <a:rPr lang="en-US" dirty="0" err="1" smtClean="0"/>
              <a:t>b</a:t>
            </a:r>
            <a:r>
              <a:rPr lang="en-US" dirty="0" smtClean="0"/>
              <a:t>-jet, and depends on the jet 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smtClean="0"/>
              <a:t>The event weight is taken as the product of the two weights (</a:t>
            </a:r>
            <a:r>
              <a:rPr lang="en-US" dirty="0" smtClean="0"/>
              <a:t>there are 2 </a:t>
            </a:r>
            <a:r>
              <a:rPr lang="en-US" dirty="0" err="1" smtClean="0"/>
              <a:t>b</a:t>
            </a:r>
            <a:r>
              <a:rPr lang="en-US" dirty="0" smtClean="0"/>
              <a:t>-jets per event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introduces a distortion in the jet </a:t>
            </a:r>
            <a:r>
              <a:rPr lang="en-US" dirty="0" err="1" smtClean="0"/>
              <a:t>pT</a:t>
            </a:r>
            <a:r>
              <a:rPr lang="en-US" dirty="0" smtClean="0"/>
              <a:t> distribution, where some </a:t>
            </a:r>
            <a:r>
              <a:rPr lang="en-US" dirty="0" err="1" smtClean="0"/>
              <a:t>pT</a:t>
            </a:r>
            <a:r>
              <a:rPr lang="en-US" dirty="0" smtClean="0"/>
              <a:t> regions become enhanced</a:t>
            </a:r>
          </a:p>
          <a:p>
            <a:r>
              <a:rPr lang="en-US" dirty="0" smtClean="0"/>
              <a:t>Since </a:t>
            </a:r>
            <a:r>
              <a:rPr lang="en-US" dirty="0" err="1" smtClean="0"/>
              <a:t>m(bb</a:t>
            </a:r>
            <a:r>
              <a:rPr lang="en-US" dirty="0" smtClean="0"/>
              <a:t>) depends on jet </a:t>
            </a:r>
            <a:r>
              <a:rPr lang="en-US" dirty="0" err="1" smtClean="0"/>
              <a:t>pT</a:t>
            </a:r>
            <a:r>
              <a:rPr lang="en-US" dirty="0" smtClean="0"/>
              <a:t> this potentially introduces a distortion on the shape of the selected sample</a:t>
            </a:r>
          </a:p>
          <a:p>
            <a:r>
              <a:rPr lang="en-US" dirty="0" smtClean="0"/>
              <a:t>This may be important since we are looking for a small excess in the form of a wide peak in the </a:t>
            </a:r>
            <a:r>
              <a:rPr lang="en-US" dirty="0" err="1" smtClean="0"/>
              <a:t>m(bb</a:t>
            </a:r>
            <a:r>
              <a:rPr lang="en-US" dirty="0" smtClean="0"/>
              <a:t>) distribution</a:t>
            </a:r>
          </a:p>
          <a:p>
            <a:r>
              <a:rPr lang="en-US" dirty="0" smtClean="0"/>
              <a:t>We have a proposed way to deal with this effect by averaging the </a:t>
            </a:r>
            <a:r>
              <a:rPr lang="en-US" dirty="0" err="1" smtClean="0"/>
              <a:t>b</a:t>
            </a:r>
            <a:r>
              <a:rPr lang="en-US" dirty="0" smtClean="0"/>
              <a:t>-tagging scaling factors and propagating the factor uncertainties, which are used as systematic uncertainties</a:t>
            </a:r>
          </a:p>
          <a:p>
            <a:r>
              <a:rPr lang="en-US" dirty="0" smtClean="0"/>
              <a:t>This small toy-Monte Carlo study tries to evaluate the size of this distortion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B-tagging scaling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03661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MC11b scaling factors at present show little evidence of a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dependence</a:t>
            </a:r>
          </a:p>
          <a:p>
            <a:r>
              <a:rPr lang="en-US" dirty="0" smtClean="0"/>
              <a:t>But such a dependence would clearly be possible</a:t>
            </a:r>
          </a:p>
          <a:p>
            <a:r>
              <a:rPr lang="en-US" dirty="0" smtClean="0"/>
              <a:t>New factors to be released also as a function of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 descr="toymc_mc11b_s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861" y="1768657"/>
            <a:ext cx="4784678" cy="34382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8871" cy="7224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Toy Monte Carlo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096"/>
            <a:ext cx="4805691" cy="276632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Toy MC to study the effect of  </a:t>
            </a:r>
            <a:r>
              <a:rPr lang="en-US" dirty="0" err="1" smtClean="0"/>
              <a:t>b</a:t>
            </a:r>
            <a:r>
              <a:rPr lang="en-US" dirty="0" smtClean="0"/>
              <a:t>-tag scale factors</a:t>
            </a:r>
          </a:p>
          <a:p>
            <a:r>
              <a:rPr lang="en-US" dirty="0" smtClean="0"/>
              <a:t>Caveat: first study done with 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  <a:r>
              <a:rPr lang="en-US" dirty="0" smtClean="0"/>
              <a:t>photon MC kinematics – a look at bb background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Sample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and </a:t>
            </a:r>
            <a:r>
              <a:rPr lang="en-US" dirty="0" err="1" smtClean="0"/>
              <a:t>η</a:t>
            </a:r>
            <a:r>
              <a:rPr lang="en-US" dirty="0" smtClean="0"/>
              <a:t> of leading and </a:t>
            </a:r>
            <a:r>
              <a:rPr lang="en-US" dirty="0" err="1" smtClean="0"/>
              <a:t>subleading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-jets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flat 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lead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-jet</a:t>
            </a:r>
            <a:r>
              <a:rPr lang="en-US" dirty="0" smtClean="0"/>
              <a:t> and flat mass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sublead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b</a:t>
            </a:r>
            <a:r>
              <a:rPr lang="en-US" baseline="-25000" dirty="0" smtClean="0"/>
              <a:t>-jet</a:t>
            </a:r>
            <a:r>
              <a:rPr lang="en-US" dirty="0" smtClean="0"/>
              <a:t> to be consistent with generated mass (and reject unphysical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toymc_e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891" y="997096"/>
            <a:ext cx="3423909" cy="2460397"/>
          </a:xfrm>
          <a:prstGeom prst="rect">
            <a:avLst/>
          </a:prstGeom>
        </p:spPr>
      </p:pic>
      <p:pic>
        <p:nvPicPr>
          <p:cNvPr id="8" name="Picture 7" descr="toymc_p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891" y="3763422"/>
            <a:ext cx="3608341" cy="2592928"/>
          </a:xfrm>
          <a:prstGeom prst="rect">
            <a:avLst/>
          </a:prstGeom>
        </p:spPr>
      </p:pic>
      <p:pic>
        <p:nvPicPr>
          <p:cNvPr id="9" name="Picture 8" descr="toymc_ph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968" y="3763422"/>
            <a:ext cx="3608340" cy="25929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ymc_ma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990" y="1000081"/>
            <a:ext cx="3538777" cy="2542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678"/>
            <a:ext cx="8229600" cy="841159"/>
          </a:xfrm>
        </p:spPr>
        <p:txBody>
          <a:bodyPr/>
          <a:lstStyle/>
          <a:p>
            <a:r>
              <a:rPr lang="en-US" dirty="0" smtClean="0"/>
              <a:t>Effect of MC11b scaling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73357"/>
            <a:ext cx="5459990" cy="292006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Scaling factors applied as a statistical weight for each </a:t>
            </a:r>
            <a:r>
              <a:rPr lang="en-US" dirty="0" err="1" smtClean="0"/>
              <a:t>b</a:t>
            </a:r>
            <a:r>
              <a:rPr lang="en-US" dirty="0" smtClean="0"/>
              <a:t>-jet </a:t>
            </a:r>
            <a:r>
              <a:rPr lang="en-US" b="1" dirty="0" smtClean="0"/>
              <a:t>W</a:t>
            </a:r>
            <a:r>
              <a:rPr lang="en-US" b="1" baseline="-25000" dirty="0" smtClean="0"/>
              <a:t>b1</a:t>
            </a:r>
            <a:r>
              <a:rPr lang="en-US" dirty="0" smtClean="0"/>
              <a:t> and </a:t>
            </a:r>
            <a:r>
              <a:rPr lang="en-US" b="1" dirty="0" smtClean="0"/>
              <a:t>W</a:t>
            </a:r>
            <a:r>
              <a:rPr lang="en-US" b="1" baseline="-25000" dirty="0" smtClean="0"/>
              <a:t>b2 </a:t>
            </a:r>
            <a:r>
              <a:rPr lang="en-US" dirty="0" smtClean="0"/>
              <a:t>(</a:t>
            </a:r>
            <a:r>
              <a:rPr lang="en-US" b="1" dirty="0" err="1" smtClean="0"/>
              <a:t>W</a:t>
            </a:r>
            <a:r>
              <a:rPr lang="en-US" b="1" baseline="-25000" dirty="0" err="1" smtClean="0"/>
              <a:t>b</a:t>
            </a:r>
            <a:r>
              <a:rPr lang="en-US" dirty="0" smtClean="0"/>
              <a:t>=1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b</a:t>
            </a:r>
            <a:r>
              <a:rPr lang="en-US" dirty="0" smtClean="0"/>
              <a:t>&gt;200GeV)</a:t>
            </a:r>
          </a:p>
          <a:p>
            <a:r>
              <a:rPr lang="en-US" dirty="0" smtClean="0"/>
              <a:t>Event weight is product </a:t>
            </a:r>
            <a:r>
              <a:rPr lang="en-US" b="1" dirty="0" smtClean="0"/>
              <a:t>W</a:t>
            </a:r>
            <a:r>
              <a:rPr lang="en-US" b="1" baseline="-25000" dirty="0" smtClean="0"/>
              <a:t>b1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b="1" dirty="0" smtClean="0"/>
              <a:t>W</a:t>
            </a:r>
            <a:r>
              <a:rPr lang="en-US" b="1" baseline="-25000" dirty="0" smtClean="0"/>
              <a:t>b2</a:t>
            </a:r>
            <a:endParaRPr lang="en-US" dirty="0" smtClean="0"/>
          </a:p>
          <a:p>
            <a:r>
              <a:rPr lang="en-US" dirty="0" smtClean="0"/>
              <a:t>The reweighting causes a distortion in the flat invariant mass distribution (plus constant term)</a:t>
            </a:r>
          </a:p>
          <a:p>
            <a:r>
              <a:rPr lang="en-US" dirty="0" smtClean="0"/>
              <a:t>The distortion is small, but then so is our signal compared to the background</a:t>
            </a:r>
          </a:p>
          <a:p>
            <a:r>
              <a:rPr lang="en-US" dirty="0" smtClean="0"/>
              <a:t>May be more serious if width comparable to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resolution, as in our case (σ</a:t>
            </a:r>
            <a:r>
              <a:rPr lang="en-US" baseline="-25000" dirty="0" smtClean="0"/>
              <a:t>m(bb)</a:t>
            </a:r>
            <a:r>
              <a:rPr lang="en-US" dirty="0" smtClean="0"/>
              <a:t>≈20GeV)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 descr="toymc_pt_c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739110"/>
            <a:ext cx="3598348" cy="2585748"/>
          </a:xfrm>
          <a:prstGeom prst="rect">
            <a:avLst/>
          </a:prstGeom>
        </p:spPr>
      </p:pic>
      <p:pic>
        <p:nvPicPr>
          <p:cNvPr id="9" name="Picture 8" descr="toymc_m_rati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418" y="3739110"/>
            <a:ext cx="3598349" cy="2585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79"/>
          </a:xfrm>
        </p:spPr>
        <p:txBody>
          <a:bodyPr/>
          <a:lstStyle/>
          <a:p>
            <a:r>
              <a:rPr lang="en-US" dirty="0" smtClean="0"/>
              <a:t>Binning effect?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3201"/>
            <a:ext cx="8229600" cy="22315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see whether this is an effect of the binning, fitted scaling factors (SF) with a parabola (and </a:t>
            </a:r>
            <a:r>
              <a:rPr lang="en-US" b="1" dirty="0" err="1" smtClean="0"/>
              <a:t>W</a:t>
            </a:r>
            <a:r>
              <a:rPr lang="en-US" b="1" baseline="-25000" dirty="0" err="1" smtClean="0"/>
              <a:t>b</a:t>
            </a:r>
            <a:r>
              <a:rPr lang="en-US" dirty="0" smtClean="0"/>
              <a:t>=1 for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b</a:t>
            </a:r>
            <a:r>
              <a:rPr lang="en-US" dirty="0" smtClean="0"/>
              <a:t>&gt;200GeV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Still get similar distortion =&gt; not (only) binning effect (notice lower statistics)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toymc_mc11b_s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9" y="3584797"/>
            <a:ext cx="3908422" cy="2808565"/>
          </a:xfrm>
          <a:prstGeom prst="rect">
            <a:avLst/>
          </a:prstGeom>
        </p:spPr>
      </p:pic>
      <p:pic>
        <p:nvPicPr>
          <p:cNvPr id="8" name="Picture 7" descr="toymc_m_rat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378" y="3584797"/>
            <a:ext cx="3908422" cy="2808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of our averaging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6240"/>
            <a:ext cx="3982009" cy="54101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use the average of the scale factors (0.9865) and propagate the errors taking into account bin-to-bin correlations</a:t>
            </a:r>
          </a:p>
          <a:p>
            <a:endParaRPr lang="en-US" dirty="0" smtClean="0"/>
          </a:p>
          <a:p>
            <a:r>
              <a:rPr lang="en-US" dirty="0" smtClean="0"/>
              <a:t>Small effect still visible (bottom right) looking at wide mass range</a:t>
            </a:r>
          </a:p>
          <a:p>
            <a:endParaRPr lang="en-US" dirty="0" smtClean="0"/>
          </a:p>
          <a:p>
            <a:r>
              <a:rPr lang="en-US" dirty="0" smtClean="0"/>
              <a:t>But very smooth compared to the horizontal with of our signal peak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toymc_m_rat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073" y="3675639"/>
            <a:ext cx="3798254" cy="2729399"/>
          </a:xfrm>
          <a:prstGeom prst="rect">
            <a:avLst/>
          </a:prstGeom>
        </p:spPr>
      </p:pic>
      <p:pic>
        <p:nvPicPr>
          <p:cNvPr id="8" name="Picture 7" descr="toymc_mc11b_s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073" y="946240"/>
            <a:ext cx="3798254" cy="272939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969000" y="2281767"/>
            <a:ext cx="2556933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525933" y="2229379"/>
            <a:ext cx="279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978"/>
          </a:xfrm>
        </p:spPr>
        <p:txBody>
          <a:bodyPr>
            <a:normAutofit/>
          </a:bodyPr>
          <a:lstStyle/>
          <a:p>
            <a:r>
              <a:rPr lang="en-US" dirty="0" smtClean="0"/>
              <a:t>Using different input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674940" cy="2419349"/>
          </a:xfrm>
        </p:spPr>
        <p:txBody>
          <a:bodyPr/>
          <a:lstStyle/>
          <a:p>
            <a:r>
              <a:rPr lang="en-US" dirty="0" smtClean="0"/>
              <a:t>Re-did some plots with </a:t>
            </a:r>
            <a:r>
              <a:rPr lang="en-US" dirty="0" err="1" smtClean="0"/>
              <a:t>b</a:t>
            </a:r>
            <a:r>
              <a:rPr lang="en-US" dirty="0" smtClean="0"/>
              <a:t>-tagged jets from </a:t>
            </a:r>
            <a:r>
              <a:rPr lang="en-US" dirty="0" err="1" smtClean="0"/>
              <a:t>W+bb</a:t>
            </a:r>
            <a:r>
              <a:rPr lang="en-US" dirty="0" smtClean="0"/>
              <a:t> and top backgrounds</a:t>
            </a:r>
          </a:p>
          <a:p>
            <a:r>
              <a:rPr lang="en-US" dirty="0" smtClean="0"/>
              <a:t>Jet </a:t>
            </a:r>
            <a:r>
              <a:rPr lang="en-US" dirty="0" err="1" smtClean="0"/>
              <a:t>pT</a:t>
            </a:r>
            <a:r>
              <a:rPr lang="en-US" dirty="0" smtClean="0"/>
              <a:t> cutoff at 200GeV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toymc_p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140" y="1238616"/>
            <a:ext cx="3554660" cy="2554353"/>
          </a:xfrm>
          <a:prstGeom prst="rect">
            <a:avLst/>
          </a:prstGeom>
        </p:spPr>
      </p:pic>
      <p:pic>
        <p:nvPicPr>
          <p:cNvPr id="8" name="Picture 7" descr="toymc_et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140" y="3836987"/>
            <a:ext cx="3554660" cy="2554354"/>
          </a:xfrm>
          <a:prstGeom prst="rect">
            <a:avLst/>
          </a:prstGeom>
        </p:spPr>
      </p:pic>
      <p:pic>
        <p:nvPicPr>
          <p:cNvPr id="9" name="Picture 8" descr="toymc_pt1_c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499" y="3836987"/>
            <a:ext cx="3505968" cy="25193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0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using background kinematics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187"/>
            <a:ext cx="4740399" cy="269085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Basically same conclusion:</a:t>
            </a:r>
          </a:p>
          <a:p>
            <a:r>
              <a:rPr lang="en-US" dirty="0" smtClean="0"/>
              <a:t>MC11b scaling factors distort mass distribution (top right)</a:t>
            </a:r>
          </a:p>
          <a:p>
            <a:r>
              <a:rPr lang="en-US" dirty="0" smtClean="0"/>
              <a:t>Even if a </a:t>
            </a:r>
            <a:r>
              <a:rPr lang="en-US" dirty="0" err="1" smtClean="0"/>
              <a:t>parametrization</a:t>
            </a:r>
            <a:r>
              <a:rPr lang="en-US" dirty="0" smtClean="0"/>
              <a:t> is used (bottom right)</a:t>
            </a:r>
          </a:p>
          <a:p>
            <a:r>
              <a:rPr lang="en-US" dirty="0" smtClean="0"/>
              <a:t>Our averaging procedure removes shape distortion (bottom left) – note zero distortion in this case only due to jet </a:t>
            </a:r>
            <a:r>
              <a:rPr lang="en-US" dirty="0" err="1" smtClean="0"/>
              <a:t>pT</a:t>
            </a:r>
            <a:r>
              <a:rPr lang="en-US" dirty="0" smtClean="0"/>
              <a:t> cutoff at 200 </a:t>
            </a:r>
            <a:r>
              <a:rPr lang="en-US" dirty="0" err="1" smtClean="0"/>
              <a:t>GeV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 descr="toymc_m_rat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599" y="1080187"/>
            <a:ext cx="3744619" cy="2690857"/>
          </a:xfrm>
          <a:prstGeom prst="rect">
            <a:avLst/>
          </a:prstGeom>
        </p:spPr>
      </p:pic>
      <p:pic>
        <p:nvPicPr>
          <p:cNvPr id="9" name="Picture 8" descr="toymc_m_rati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599" y="3774718"/>
            <a:ext cx="3744619" cy="2690857"/>
          </a:xfrm>
          <a:prstGeom prst="rect">
            <a:avLst/>
          </a:prstGeom>
        </p:spPr>
      </p:pic>
      <p:pic>
        <p:nvPicPr>
          <p:cNvPr id="10" name="Picture 9" descr="toymc_m_rati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3774719"/>
            <a:ext cx="3744619" cy="26908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170159</TotalTime>
  <Words>719</Words>
  <Application>Microsoft Macintosh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Effect of b-tagging Scale Factors on Mbb invariant mass distribution</vt:lpstr>
      <vt:lpstr>The problem</vt:lpstr>
      <vt:lpstr>B-tagging scaling factors</vt:lpstr>
      <vt:lpstr>Toy Monte Carlo Study</vt:lpstr>
      <vt:lpstr>Effect of MC11b scaling factors</vt:lpstr>
      <vt:lpstr>Binning effect?</vt:lpstr>
      <vt:lpstr>Effect of our averaging procedure</vt:lpstr>
      <vt:lpstr>Using different input kinematics</vt:lpstr>
      <vt:lpstr>Results using background kinematics</vt:lpstr>
      <vt:lpstr>Backup slides</vt:lpstr>
      <vt:lpstr>Cross checks</vt:lpstr>
      <vt:lpstr>Other scaling factors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307</cp:revision>
  <cp:lastPrinted>2011-04-11T11:26:17Z</cp:lastPrinted>
  <dcterms:created xsi:type="dcterms:W3CDTF">2012-01-05T10:08:58Z</dcterms:created>
  <dcterms:modified xsi:type="dcterms:W3CDTF">2012-01-12T12:31:09Z</dcterms:modified>
</cp:coreProperties>
</file>