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5" r:id="rId3"/>
    <p:sldId id="336" r:id="rId4"/>
    <p:sldId id="333" r:id="rId5"/>
    <p:sldId id="337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40266" TargetMode="Externa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</a:t>
            </a:r>
            <a:r>
              <a:rPr lang="en-US" dirty="0" smtClean="0"/>
              <a:t> 12 </a:t>
            </a:r>
            <a:r>
              <a:rPr lang="en-US" dirty="0" smtClean="0"/>
              <a:t>April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19" y="1417638"/>
            <a:ext cx="4676409" cy="49387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LHC 2012 8TeV run has started!</a:t>
            </a:r>
          </a:p>
          <a:p>
            <a:pPr lvl="1"/>
            <a:r>
              <a:rPr lang="en-US" dirty="0" smtClean="0"/>
              <a:t>Peak &lt;events&gt;/bunch crossing 27 (37 seen!!) </a:t>
            </a:r>
          </a:p>
          <a:p>
            <a:pPr lvl="1"/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2.5x10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Lumi</a:t>
            </a:r>
            <a:r>
              <a:rPr lang="en-US" dirty="0" smtClean="0"/>
              <a:t> talk at Open EB: </a:t>
            </a:r>
          </a:p>
          <a:p>
            <a:pPr lvl="1"/>
            <a:r>
              <a:rPr lang="en-US" dirty="0" smtClean="0"/>
              <a:t>Final </a:t>
            </a:r>
            <a:r>
              <a:rPr lang="en-US" dirty="0" err="1" smtClean="0"/>
              <a:t>lumi</a:t>
            </a:r>
            <a:r>
              <a:rPr lang="en-US" dirty="0" smtClean="0"/>
              <a:t> scale error for 2011 likely to be close to 2</a:t>
            </a:r>
            <a:r>
              <a:rPr lang="en-US" dirty="0" smtClean="0"/>
              <a:t>%. Small </a:t>
            </a:r>
            <a:r>
              <a:rPr lang="en-US" dirty="0" smtClean="0"/>
              <a:t>change to central value </a:t>
            </a:r>
            <a:r>
              <a:rPr lang="en-US" dirty="0" smtClean="0"/>
              <a:t>possible</a:t>
            </a:r>
          </a:p>
          <a:p>
            <a:endParaRPr lang="en-US" dirty="0" smtClean="0"/>
          </a:p>
          <a:p>
            <a:r>
              <a:rPr lang="en-US" dirty="0" smtClean="0"/>
              <a:t>And also… for initial 2012 running: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CMS </a:t>
            </a:r>
            <a:r>
              <a:rPr lang="en-US" dirty="0" err="1" smtClean="0"/>
              <a:t>lumi</a:t>
            </a:r>
            <a:r>
              <a:rPr lang="en-US" dirty="0" smtClean="0"/>
              <a:t> scale implies significant luminosity imbalance between points 1 and 5 (6-8%</a:t>
            </a:r>
            <a:r>
              <a:rPr lang="en-US" dirty="0" smtClean="0"/>
              <a:t>)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028" y="2177142"/>
            <a:ext cx="4261972" cy="30626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9122"/>
            <a:ext cx="4281629" cy="452704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H-&gt;bb analysis approved by Higgs group</a:t>
            </a:r>
          </a:p>
          <a:p>
            <a:endParaRPr lang="en-US" dirty="0" smtClean="0"/>
          </a:p>
          <a:p>
            <a:r>
              <a:rPr lang="en-US" dirty="0" smtClean="0"/>
              <a:t>Circulated today (1/2h ago)! </a:t>
            </a:r>
            <a:r>
              <a:rPr lang="en-US" dirty="0" smtClean="0">
                <a:hlinkClick r:id="rId2"/>
              </a:rPr>
              <a:t>https://cdsweb.cern.ch/record/</a:t>
            </a:r>
            <a:r>
              <a:rPr lang="en-US" dirty="0" smtClean="0">
                <a:hlinkClick r:id="rId2"/>
              </a:rPr>
              <a:t>1440266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Congratulations everyone!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next:</a:t>
            </a:r>
          </a:p>
          <a:p>
            <a:pPr lvl="1"/>
            <a:r>
              <a:rPr lang="en-US" dirty="0" smtClean="0"/>
              <a:t>One week of comments</a:t>
            </a:r>
          </a:p>
          <a:p>
            <a:pPr lvl="1"/>
            <a:r>
              <a:rPr lang="en-US" dirty="0" smtClean="0"/>
              <a:t>First reading</a:t>
            </a:r>
          </a:p>
          <a:p>
            <a:pPr lvl="1"/>
            <a:r>
              <a:rPr lang="en-US" dirty="0" smtClean="0"/>
              <a:t>Second period of comments by collaboration and management</a:t>
            </a:r>
          </a:p>
          <a:p>
            <a:pPr lvl="1"/>
            <a:r>
              <a:rPr lang="en-US" dirty="0" smtClean="0"/>
              <a:t>Second reading</a:t>
            </a:r>
          </a:p>
          <a:p>
            <a:pPr lvl="1"/>
            <a:r>
              <a:rPr lang="en-US" dirty="0" smtClean="0"/>
              <a:t>Send to journal</a:t>
            </a:r>
          </a:p>
          <a:p>
            <a:pPr lvl="1"/>
            <a:r>
              <a:rPr lang="en-US" dirty="0" smtClean="0"/>
              <a:t>More comments…</a:t>
            </a:r>
          </a:p>
          <a:p>
            <a:pPr lvl="1"/>
            <a:r>
              <a:rPr lang="en-US" dirty="0" smtClean="0"/>
              <a:t>Publication!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810" y="1417637"/>
            <a:ext cx="3404990" cy="47085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5912"/>
          </a:xfrm>
        </p:spPr>
        <p:txBody>
          <a:bodyPr>
            <a:normAutofit/>
          </a:bodyPr>
          <a:lstStyle/>
          <a:p>
            <a:r>
              <a:rPr lang="en-US" dirty="0" smtClean="0"/>
              <a:t>Planning for 2012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02" y="1140550"/>
            <a:ext cx="8854098" cy="521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No rest for the weary!…</a:t>
            </a:r>
          </a:p>
          <a:p>
            <a:endParaRPr lang="en-US" dirty="0" smtClean="0"/>
          </a:p>
          <a:p>
            <a:r>
              <a:rPr lang="en-US" dirty="0" smtClean="0"/>
              <a:t>Next issue for the whole group is an internal note on plans for 2012 analyses</a:t>
            </a:r>
          </a:p>
          <a:p>
            <a:pPr lvl="1"/>
            <a:r>
              <a:rPr lang="en-US" dirty="0" smtClean="0"/>
              <a:t>The plan is not completely clear to me yet (e.g. which MC to use)</a:t>
            </a:r>
          </a:p>
          <a:p>
            <a:pPr lvl="1"/>
            <a:r>
              <a:rPr lang="en-US" dirty="0" smtClean="0"/>
              <a:t>But main goal is to make unbiased decisions: </a:t>
            </a:r>
          </a:p>
          <a:p>
            <a:pPr lvl="1"/>
            <a:r>
              <a:rPr lang="en-US" dirty="0" smtClean="0"/>
              <a:t>Decide on cuts and strategy before looking at new data</a:t>
            </a:r>
          </a:p>
          <a:p>
            <a:endParaRPr lang="en-US" dirty="0" smtClean="0"/>
          </a:p>
          <a:p>
            <a:r>
              <a:rPr lang="en-US" dirty="0" smtClean="0"/>
              <a:t>Should take this as an opportunity to think ahead:</a:t>
            </a:r>
          </a:p>
          <a:p>
            <a:pPr lvl="1"/>
            <a:r>
              <a:rPr lang="en-US" dirty="0" smtClean="0"/>
              <a:t>Boosted VH analyses and how to merge with inclusive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, VBF, BSM analyses (see e.g. Javier and Merlin’s talk today)</a:t>
            </a:r>
          </a:p>
          <a:p>
            <a:pPr lvl="1"/>
            <a:r>
              <a:rPr lang="en-US" dirty="0" smtClean="0"/>
              <a:t>Use of </a:t>
            </a:r>
            <a:r>
              <a:rPr lang="en-US" dirty="0" err="1" smtClean="0"/>
              <a:t>MVAs</a:t>
            </a:r>
            <a:r>
              <a:rPr lang="en-US" dirty="0" smtClean="0"/>
              <a:t> (see e.g. Jan’s talk today)</a:t>
            </a:r>
          </a:p>
          <a:p>
            <a:pPr lvl="1"/>
            <a:r>
              <a:rPr lang="en-US" dirty="0" smtClean="0"/>
              <a:t>Study trigger constraints and where we can gain signal (ongoing)</a:t>
            </a:r>
          </a:p>
          <a:p>
            <a:pPr lvl="1"/>
            <a:r>
              <a:rPr lang="en-US" dirty="0" smtClean="0"/>
              <a:t>Needs from MC: generators, where MC improvements can help most – e.g. </a:t>
            </a:r>
            <a:r>
              <a:rPr lang="en-US" dirty="0" err="1" smtClean="0"/>
              <a:t>W+jets</a:t>
            </a:r>
            <a:r>
              <a:rPr lang="en-US" dirty="0" smtClean="0"/>
              <a:t> background,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jets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description, where can theory help?</a:t>
            </a:r>
          </a:p>
          <a:p>
            <a:pPr lvl="1"/>
            <a:r>
              <a:rPr lang="en-US" dirty="0" smtClean="0"/>
              <a:t>CP performance gains needed: </a:t>
            </a:r>
            <a:r>
              <a:rPr lang="en-US" dirty="0" err="1" smtClean="0"/>
              <a:t>b</a:t>
            </a:r>
            <a:r>
              <a:rPr lang="en-US" dirty="0" smtClean="0"/>
              <a:t>-tagging, </a:t>
            </a:r>
            <a:r>
              <a:rPr lang="en-US" dirty="0" err="1" smtClean="0"/>
              <a:t>bJES</a:t>
            </a:r>
            <a:r>
              <a:rPr lang="en-US" dirty="0" smtClean="0"/>
              <a:t>, MET (see e.g. </a:t>
            </a:r>
            <a:r>
              <a:rPr lang="en-US" dirty="0" err="1" smtClean="0"/>
              <a:t>Jike’s</a:t>
            </a:r>
            <a:r>
              <a:rPr lang="en-US" dirty="0" smtClean="0"/>
              <a:t> and David’s talk)</a:t>
            </a:r>
          </a:p>
          <a:p>
            <a:pPr lvl="2"/>
            <a:r>
              <a:rPr lang="en-US" dirty="0" smtClean="0"/>
              <a:t>Remember WH/ZH analyses are now </a:t>
            </a:r>
            <a:r>
              <a:rPr lang="en-US" dirty="0" err="1" smtClean="0"/>
              <a:t>systematics</a:t>
            </a:r>
            <a:r>
              <a:rPr lang="en-US" dirty="0" smtClean="0"/>
              <a:t> limited!</a:t>
            </a:r>
          </a:p>
          <a:p>
            <a:pPr lvl="1"/>
            <a:r>
              <a:rPr lang="en-US" dirty="0" smtClean="0"/>
              <a:t>How to optimize analyses to prepare for 125GeV Higgs property measurements?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Minimal 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348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Proposed by Georges </a:t>
            </a:r>
            <a:r>
              <a:rPr lang="en-US" dirty="0" err="1" smtClean="0"/>
              <a:t>Azuelos</a:t>
            </a:r>
            <a:r>
              <a:rPr lang="en-US" dirty="0" smtClean="0"/>
              <a:t>, Koji </a:t>
            </a:r>
            <a:r>
              <a:rPr lang="en-US" dirty="0" err="1" smtClean="0"/>
              <a:t>Terashi</a:t>
            </a:r>
            <a:r>
              <a:rPr lang="en-US" dirty="0" smtClean="0"/>
              <a:t> and Else </a:t>
            </a:r>
            <a:r>
              <a:rPr lang="en-US" dirty="0" err="1" smtClean="0"/>
              <a:t>Lytken</a:t>
            </a:r>
            <a:endParaRPr lang="en-US" dirty="0" smtClean="0"/>
          </a:p>
          <a:p>
            <a:r>
              <a:rPr lang="en-US" dirty="0" smtClean="0"/>
              <a:t>Idea is to do combined work between HSG5 and Exotics </a:t>
            </a:r>
            <a:r>
              <a:rPr lang="en-US" dirty="0" err="1" smtClean="0"/>
              <a:t>diboson</a:t>
            </a:r>
            <a:r>
              <a:rPr lang="en-US" dirty="0" smtClean="0"/>
              <a:t> group</a:t>
            </a:r>
          </a:p>
          <a:p>
            <a:r>
              <a:rPr lang="en-US" dirty="0" smtClean="0"/>
              <a:t>Should be very readily applicable to the ZH-&gt;</a:t>
            </a:r>
            <a:r>
              <a:rPr lang="en-US" dirty="0" err="1" smtClean="0"/>
              <a:t>llbb</a:t>
            </a:r>
            <a:r>
              <a:rPr lang="en-US" dirty="0" smtClean="0"/>
              <a:t> analysis, and other possibilities exist</a:t>
            </a:r>
          </a:p>
          <a:p>
            <a:r>
              <a:rPr lang="en-US" dirty="0" smtClean="0"/>
              <a:t>See Merlin’s talk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Bonus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199175</TotalTime>
  <Words>467</Words>
  <Application>Microsoft Macintosh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</vt:lpstr>
      <vt:lpstr>News! News! News!</vt:lpstr>
      <vt:lpstr>News! News! News!</vt:lpstr>
      <vt:lpstr>Planning for 2012 analyses</vt:lpstr>
      <vt:lpstr>Minimal walking technicolor analysis</vt:lpstr>
      <vt:lpstr>Bonus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372</cp:revision>
  <cp:lastPrinted>2012-04-04T17:01:46Z</cp:lastPrinted>
  <dcterms:created xsi:type="dcterms:W3CDTF">2012-04-10T12:52:45Z</dcterms:created>
  <dcterms:modified xsi:type="dcterms:W3CDTF">2012-04-12T11:48:16Z</dcterms:modified>
</cp:coreProperties>
</file>