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457" r:id="rId3"/>
    <p:sldId id="471" r:id="rId4"/>
    <p:sldId id="465" r:id="rId5"/>
    <p:sldId id="4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5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10/10/11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10/10/11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- 11/10/2011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- 11/10/2011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- 11/10/2011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- 11/10/2011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- 11/10/2011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- 11/10/2011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- 11/10/2011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- 11/10/2011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- 11/10/2011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- 11/10/2011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- 11/10/2011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- 11/10/2011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HSG5Higgs2bbFinalState%23H_bb_MC_sampl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H-&gt;bb Weekly Meeting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828260"/>
            <a:ext cx="6400800" cy="78024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r>
              <a:rPr lang="en-US" dirty="0" smtClean="0"/>
              <a:t>HSG5 H-&gt;bb weekly meeting,</a:t>
            </a:r>
            <a:r>
              <a:rPr lang="en-US" dirty="0" smtClean="0"/>
              <a:t> 11 </a:t>
            </a:r>
            <a:r>
              <a:rPr lang="en-US" dirty="0" smtClean="0"/>
              <a:t>October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46" y="1664776"/>
            <a:ext cx="4556707" cy="414093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Peak stable </a:t>
            </a:r>
            <a:r>
              <a:rPr lang="en-US" dirty="0" err="1" smtClean="0"/>
              <a:t>lumi</a:t>
            </a:r>
            <a:r>
              <a:rPr lang="en-US" dirty="0" smtClean="0"/>
              <a:t> 3.31x10</a:t>
            </a:r>
            <a:r>
              <a:rPr lang="en-US" baseline="30000" dirty="0" smtClean="0"/>
              <a:t>33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</a:p>
          <a:p>
            <a:endParaRPr lang="en-US" dirty="0" smtClean="0"/>
          </a:p>
          <a:p>
            <a:r>
              <a:rPr lang="en-US" dirty="0" smtClean="0"/>
              <a:t>4.3 </a:t>
            </a:r>
            <a:r>
              <a:rPr lang="en-US" dirty="0" smtClean="0"/>
              <a:t>fb</a:t>
            </a:r>
            <a:r>
              <a:rPr lang="en-US" baseline="30000" dirty="0" smtClean="0"/>
              <a:t>-1</a:t>
            </a:r>
            <a:r>
              <a:rPr lang="en-US" dirty="0" smtClean="0"/>
              <a:t> with stable beams collected so far </a:t>
            </a:r>
            <a:r>
              <a:rPr lang="en-US" dirty="0" smtClean="0"/>
              <a:t>– 4.6 </a:t>
            </a:r>
            <a:r>
              <a:rPr lang="en-US" dirty="0" smtClean="0"/>
              <a:t>fb</a:t>
            </a:r>
            <a:r>
              <a:rPr lang="en-US" baseline="30000" dirty="0" smtClean="0"/>
              <a:t>-1</a:t>
            </a:r>
            <a:r>
              <a:rPr lang="en-US" dirty="0" smtClean="0"/>
              <a:t> delivered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≈350pb</a:t>
            </a:r>
            <a:r>
              <a:rPr lang="en-US" baseline="30000" dirty="0" smtClean="0"/>
              <a:t>-1</a:t>
            </a:r>
            <a:r>
              <a:rPr lang="en-US" dirty="0" smtClean="0"/>
              <a:t> collected last week</a:t>
            </a:r>
          </a:p>
          <a:p>
            <a:endParaRPr lang="en-US" dirty="0" smtClean="0"/>
          </a:p>
          <a:p>
            <a:r>
              <a:rPr lang="en-US" dirty="0" smtClean="0"/>
              <a:t>Pileup peak around 21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25ns run taken on 7</a:t>
            </a:r>
            <a:r>
              <a:rPr lang="en-US" baseline="30000" dirty="0" smtClean="0"/>
              <a:t>th</a:t>
            </a:r>
            <a:r>
              <a:rPr lang="en-US" dirty="0" smtClean="0"/>
              <a:t> Oct. with 288 bunches – more on Thursday this week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- 11/10/2011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8174" y="3717034"/>
            <a:ext cx="3672895" cy="26393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8174" y="1087971"/>
            <a:ext cx="3658626" cy="26290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9938"/>
          </a:xfrm>
        </p:spPr>
        <p:txBody>
          <a:bodyPr/>
          <a:lstStyle/>
          <a:p>
            <a:r>
              <a:rPr lang="en-US" dirty="0" smtClean="0"/>
              <a:t>News from ATLAS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130" y="1573404"/>
            <a:ext cx="3926767" cy="4782945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Pixel cluster  residuals much reduced for |</a:t>
            </a:r>
            <a:r>
              <a:rPr lang="en-US" dirty="0" err="1" smtClean="0"/>
              <a:t>η</a:t>
            </a:r>
            <a:r>
              <a:rPr lang="en-US" dirty="0" smtClean="0"/>
              <a:t>|&gt;1</a:t>
            </a:r>
            <a:endParaRPr lang="en-US" dirty="0" smtClean="0"/>
          </a:p>
          <a:p>
            <a:r>
              <a:rPr lang="en-US" dirty="0" smtClean="0"/>
              <a:t>New pixel clustering improves </a:t>
            </a:r>
            <a:r>
              <a:rPr lang="en-US" i="1" dirty="0" err="1" smtClean="0"/>
              <a:t>b</a:t>
            </a:r>
            <a:r>
              <a:rPr lang="en-US" dirty="0" smtClean="0"/>
              <a:t> tagging</a:t>
            </a:r>
          </a:p>
          <a:p>
            <a:endParaRPr lang="en-US" dirty="0" smtClean="0"/>
          </a:p>
          <a:p>
            <a:r>
              <a:rPr lang="en-US" dirty="0" smtClean="0"/>
              <a:t>New single electron trigger since period L: e22vh_medium1</a:t>
            </a:r>
          </a:p>
          <a:p>
            <a:r>
              <a:rPr lang="en-US" dirty="0" smtClean="0"/>
              <a:t>Other useful triggers (for ZH):</a:t>
            </a:r>
          </a:p>
          <a:p>
            <a:pPr lvl="1"/>
            <a:r>
              <a:rPr lang="en-US" dirty="0" smtClean="0"/>
              <a:t>2e12Tvh_medium</a:t>
            </a:r>
          </a:p>
          <a:p>
            <a:pPr lvl="1"/>
            <a:r>
              <a:rPr lang="en-US" dirty="0" smtClean="0"/>
              <a:t>e15vh_loose1_e12Tvh_loose1_Zee</a:t>
            </a:r>
            <a:endParaRPr lang="en-US" dirty="0" smtClean="0"/>
          </a:p>
          <a:p>
            <a:r>
              <a:rPr lang="en-US" dirty="0" smtClean="0"/>
              <a:t>Glossary:</a:t>
            </a:r>
          </a:p>
          <a:p>
            <a:pPr lvl="1"/>
            <a:r>
              <a:rPr lang="en-US" dirty="0" smtClean="0"/>
              <a:t>V </a:t>
            </a:r>
            <a:r>
              <a:rPr lang="en-US" dirty="0" smtClean="0"/>
              <a:t>= L1 threshold variable in </a:t>
            </a:r>
            <a:r>
              <a:rPr lang="en-US" dirty="0" err="1" smtClean="0"/>
              <a:t>η</a:t>
            </a:r>
            <a:endParaRPr lang="en-US" dirty="0" smtClean="0"/>
          </a:p>
          <a:p>
            <a:pPr lvl="1"/>
            <a:r>
              <a:rPr lang="en-US" dirty="0" smtClean="0"/>
              <a:t>H = </a:t>
            </a:r>
            <a:r>
              <a:rPr lang="en-US" dirty="0" err="1" smtClean="0"/>
              <a:t>hadronic</a:t>
            </a:r>
            <a:r>
              <a:rPr lang="en-US" dirty="0" smtClean="0"/>
              <a:t> core leakage &lt; 1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T = thin “gap” between L1 and HLT </a:t>
            </a:r>
            <a:r>
              <a:rPr lang="en-US" dirty="0" smtClean="0"/>
              <a:t>thresholds</a:t>
            </a:r>
          </a:p>
          <a:p>
            <a:pPr lvl="1"/>
            <a:r>
              <a:rPr lang="en-US" dirty="0" smtClean="0"/>
              <a:t>Medium1 corresponds to offline “medium++”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- 11/10/2011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9562" y="1237702"/>
            <a:ext cx="2944083" cy="2470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4311" y="1327187"/>
            <a:ext cx="4797778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8" descr="effi_allperiods_med_med1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87897" y="4020453"/>
            <a:ext cx="4498903" cy="2499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9584"/>
          </a:xfrm>
        </p:spPr>
        <p:txBody>
          <a:bodyPr/>
          <a:lstStyle/>
          <a:p>
            <a:r>
              <a:rPr lang="en-US" dirty="0" smtClean="0"/>
              <a:t>HSG5 D3PD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000" y="1356360"/>
            <a:ext cx="4241800" cy="5081941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New stream for </a:t>
            </a:r>
            <a:r>
              <a:rPr lang="en-US" dirty="0" err="1" smtClean="0"/>
              <a:t>gamma+bb</a:t>
            </a:r>
            <a:r>
              <a:rPr lang="en-US" dirty="0" smtClean="0"/>
              <a:t>: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election </a:t>
            </a:r>
            <a:r>
              <a:rPr lang="en-US" dirty="0" smtClean="0"/>
              <a:t>modified to loosen cuts for </a:t>
            </a:r>
            <a:r>
              <a:rPr lang="en-US" dirty="0" err="1" smtClean="0"/>
              <a:t>gamma+bb</a:t>
            </a:r>
            <a:r>
              <a:rPr lang="en-US" dirty="0" smtClean="0"/>
              <a:t> </a:t>
            </a:r>
          </a:p>
          <a:p>
            <a:r>
              <a:rPr lang="en-US" dirty="0" smtClean="0"/>
              <a:t>Z</a:t>
            </a:r>
            <a:r>
              <a:rPr lang="en-US" dirty="0" smtClean="0"/>
              <a:t>-&gt;bb: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Some </a:t>
            </a:r>
            <a:r>
              <a:rPr lang="en-US" dirty="0" smtClean="0"/>
              <a:t>changes to </a:t>
            </a:r>
            <a:r>
              <a:rPr lang="en-US" dirty="0" err="1" smtClean="0"/>
              <a:t>HighPtTracks</a:t>
            </a:r>
            <a:r>
              <a:rPr lang="en-US" dirty="0" smtClean="0"/>
              <a:t> </a:t>
            </a:r>
            <a:r>
              <a:rPr lang="en-US" dirty="0" err="1" smtClean="0"/>
              <a:t>mplemented</a:t>
            </a:r>
            <a:r>
              <a:rPr lang="en-US" dirty="0" smtClean="0"/>
              <a:t> by </a:t>
            </a:r>
            <a:r>
              <a:rPr lang="en-US" dirty="0" err="1" smtClean="0"/>
              <a:t>Ilektra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L</a:t>
            </a:r>
            <a:r>
              <a:rPr lang="en-US" dirty="0" smtClean="0"/>
              <a:t>owered </a:t>
            </a:r>
            <a:r>
              <a:rPr lang="en-US" dirty="0" err="1" smtClean="0"/>
              <a:t>pT</a:t>
            </a:r>
            <a:r>
              <a:rPr lang="en-US" dirty="0" smtClean="0"/>
              <a:t> cut, stored more track </a:t>
            </a:r>
            <a:r>
              <a:rPr lang="en-US" dirty="0" smtClean="0"/>
              <a:t>info</a:t>
            </a:r>
          </a:p>
          <a:p>
            <a:pPr lvl="2"/>
            <a:r>
              <a:rPr lang="en-US" dirty="0" smtClean="0"/>
              <a:t>N</a:t>
            </a:r>
            <a:r>
              <a:rPr lang="en-US" dirty="0" smtClean="0"/>
              <a:t>ot </a:t>
            </a:r>
            <a:r>
              <a:rPr lang="en-US" dirty="0" smtClean="0"/>
              <a:t>yet </a:t>
            </a:r>
            <a:r>
              <a:rPr lang="en-US" dirty="0" smtClean="0"/>
              <a:t>validated</a:t>
            </a:r>
          </a:p>
          <a:p>
            <a:pPr lvl="1"/>
            <a:r>
              <a:rPr lang="en-US" dirty="0" smtClean="0"/>
              <a:t>Adding </a:t>
            </a:r>
            <a:r>
              <a:rPr lang="en-US" dirty="0" err="1" smtClean="0"/>
              <a:t>b</a:t>
            </a:r>
            <a:r>
              <a:rPr lang="en-US" dirty="0" smtClean="0"/>
              <a:t>-tagging info and more changes to D3PD, will privately produce small validation samples </a:t>
            </a:r>
            <a:r>
              <a:rPr lang="en-US" dirty="0" smtClean="0"/>
              <a:t>for tests</a:t>
            </a:r>
          </a:p>
          <a:p>
            <a:r>
              <a:rPr lang="en-US" dirty="0" smtClean="0"/>
              <a:t>WH</a:t>
            </a:r>
            <a:r>
              <a:rPr lang="en-US" dirty="0" smtClean="0"/>
              <a:t>-&gt;</a:t>
            </a:r>
            <a:r>
              <a:rPr lang="en-US" dirty="0" err="1" smtClean="0"/>
              <a:t>lnubb</a:t>
            </a:r>
            <a:r>
              <a:rPr lang="en-US" dirty="0" smtClean="0"/>
              <a:t>: Validated </a:t>
            </a:r>
            <a:r>
              <a:rPr lang="en-US" dirty="0" smtClean="0"/>
              <a:t>by </a:t>
            </a:r>
            <a:r>
              <a:rPr lang="en-US" dirty="0" smtClean="0"/>
              <a:t>Edinburgh </a:t>
            </a:r>
          </a:p>
          <a:p>
            <a:endParaRPr lang="en-US" dirty="0" smtClean="0"/>
          </a:p>
          <a:p>
            <a:r>
              <a:rPr lang="en-US" dirty="0" smtClean="0"/>
              <a:t>WH stream ready to go to DPD train!</a:t>
            </a:r>
          </a:p>
          <a:p>
            <a:pPr lvl="1"/>
            <a:r>
              <a:rPr lang="en-US" dirty="0" smtClean="0"/>
              <a:t>Means getting your D3PDs for new data with no effort…</a:t>
            </a:r>
          </a:p>
          <a:p>
            <a:endParaRPr lang="en-US" dirty="0" smtClean="0"/>
          </a:p>
          <a:p>
            <a:r>
              <a:rPr lang="en-US" b="1" dirty="0" smtClean="0"/>
              <a:t>ZH analyses need to check Skim selections before adding this to DPD train!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- 11/10/2011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18378" y="1356360"/>
          <a:ext cx="4168422" cy="1828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474"/>
                <a:gridCol w="1389474"/>
                <a:gridCol w="1389474"/>
              </a:tblGrid>
              <a:tr h="2997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Output Skim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#events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Size</a:t>
                      </a:r>
                      <a:endParaRPr lang="en-US" sz="1400" dirty="0"/>
                    </a:p>
                  </a:txBody>
                  <a:tcPr/>
                </a:tc>
              </a:tr>
              <a:tr h="2997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HSG5WH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5.5</a:t>
                      </a:r>
                      <a:r>
                        <a:rPr lang="en-US" sz="1400" baseline="0" dirty="0" smtClean="0"/>
                        <a:t> M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340 GB</a:t>
                      </a:r>
                      <a:endParaRPr lang="en-US" sz="1400" dirty="0"/>
                    </a:p>
                  </a:txBody>
                  <a:tcPr/>
                </a:tc>
              </a:tr>
              <a:tr h="2997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HSG5ZHLL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5.5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340 GB</a:t>
                      </a:r>
                      <a:endParaRPr lang="en-US" sz="1400" dirty="0"/>
                    </a:p>
                  </a:txBody>
                  <a:tcPr/>
                </a:tc>
              </a:tr>
              <a:tr h="2997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HSG5ZHMET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4.8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240 GB</a:t>
                      </a:r>
                      <a:endParaRPr lang="en-US" sz="1400" dirty="0"/>
                    </a:p>
                  </a:txBody>
                  <a:tcPr/>
                </a:tc>
              </a:tr>
              <a:tr h="2997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HSG5ZBB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480 GB</a:t>
                      </a:r>
                      <a:endParaRPr lang="en-US" sz="1400" dirty="0"/>
                    </a:p>
                  </a:txBody>
                  <a:tcPr/>
                </a:tc>
              </a:tr>
              <a:tr h="2997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1.4 TB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495800" y="3598333"/>
          <a:ext cx="4191000" cy="2438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055"/>
                <a:gridCol w="667933"/>
                <a:gridCol w="1189262"/>
                <a:gridCol w="1047750"/>
              </a:tblGrid>
              <a:tr h="30418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Input Stream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Period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#events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Size</a:t>
                      </a:r>
                      <a:endParaRPr lang="en-US" sz="1400" dirty="0"/>
                    </a:p>
                  </a:txBody>
                  <a:tcPr/>
                </a:tc>
              </a:tr>
              <a:tr h="304183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JetTauEtmiss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8,588,376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1.27 TB</a:t>
                      </a:r>
                      <a:endParaRPr lang="en-US" sz="1400" dirty="0"/>
                    </a:p>
                  </a:txBody>
                  <a:tcPr/>
                </a:tc>
              </a:tr>
              <a:tr h="304183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Muons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6,182,165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0.89 TB</a:t>
                      </a:r>
                      <a:endParaRPr lang="en-US" sz="1400" dirty="0"/>
                    </a:p>
                  </a:txBody>
                  <a:tcPr/>
                </a:tc>
              </a:tr>
              <a:tr h="304183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Egamma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8,157,991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1.01</a:t>
                      </a:r>
                      <a:r>
                        <a:rPr lang="en-US" sz="1400" baseline="0" dirty="0" smtClean="0"/>
                        <a:t> TB</a:t>
                      </a:r>
                      <a:endParaRPr lang="en-US" sz="1400" dirty="0"/>
                    </a:p>
                  </a:txBody>
                  <a:tcPr/>
                </a:tc>
              </a:tr>
              <a:tr h="304183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JetTauEtmiss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37,748,640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5.51 TB</a:t>
                      </a:r>
                      <a:endParaRPr lang="en-US" sz="1400" dirty="0"/>
                    </a:p>
                  </a:txBody>
                  <a:tcPr/>
                </a:tc>
              </a:tr>
              <a:tr h="304183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Muons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28,367,693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3.99 TB</a:t>
                      </a:r>
                    </a:p>
                  </a:txBody>
                  <a:tcPr/>
                </a:tc>
              </a:tr>
              <a:tr h="304183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Egamma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29,506,835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3.56 TB</a:t>
                      </a:r>
                      <a:endParaRPr lang="en-US" sz="1400" dirty="0"/>
                    </a:p>
                  </a:txBody>
                  <a:tcPr/>
                </a:tc>
              </a:tr>
              <a:tr h="30418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E+H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118,551,700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16.2 TB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78787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Inclusive and boosted H-&gt;bb samples for MC11b:</a:t>
            </a:r>
          </a:p>
          <a:p>
            <a:pPr lvl="1"/>
            <a:r>
              <a:rPr lang="en-US" dirty="0" err="1" smtClean="0"/>
              <a:t>Herwig</a:t>
            </a:r>
            <a:r>
              <a:rPr lang="en-US" dirty="0" smtClean="0"/>
              <a:t>++ in </a:t>
            </a:r>
            <a:r>
              <a:rPr lang="en-US" dirty="0" err="1" smtClean="0"/>
              <a:t>Powheg</a:t>
            </a:r>
            <a:endParaRPr lang="en-US" dirty="0" smtClean="0"/>
          </a:p>
          <a:p>
            <a:pPr lvl="1"/>
            <a:r>
              <a:rPr lang="en-US" dirty="0" smtClean="0"/>
              <a:t>Mass points: M</a:t>
            </a:r>
            <a:r>
              <a:rPr lang="en-US" baseline="-25000" dirty="0" smtClean="0"/>
              <a:t>H</a:t>
            </a:r>
            <a:r>
              <a:rPr lang="en-US" dirty="0" smtClean="0"/>
              <a:t> = 110, 115, 120, 125, 130, 135, 140, 145, 150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, ZH-&gt;</a:t>
            </a:r>
            <a:r>
              <a:rPr lang="en-US" dirty="0" err="1" smtClean="0"/>
              <a:t>llbb</a:t>
            </a:r>
            <a:r>
              <a:rPr lang="en-US" dirty="0" smtClean="0"/>
              <a:t>, ZH-&gt;</a:t>
            </a:r>
            <a:r>
              <a:rPr lang="en-US" dirty="0" err="1" smtClean="0"/>
              <a:t>ννbb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Both boosted and inclusive for each mass</a:t>
            </a:r>
          </a:p>
          <a:p>
            <a:r>
              <a:rPr lang="en-US" dirty="0" smtClean="0"/>
              <a:t>Approved for production –</a:t>
            </a:r>
            <a:r>
              <a:rPr lang="en-US" dirty="0" smtClean="0"/>
              <a:t> still in </a:t>
            </a:r>
            <a:r>
              <a:rPr lang="en-US" dirty="0" smtClean="0"/>
              <a:t>waiting list for MC11b production (delays in MC11a)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Other samples: </a:t>
            </a:r>
          </a:p>
          <a:p>
            <a:pPr lvl="1"/>
            <a:r>
              <a:rPr lang="en-US" dirty="0" err="1" smtClean="0"/>
              <a:t>Wbb</a:t>
            </a:r>
            <a:r>
              <a:rPr lang="en-US" dirty="0" smtClean="0"/>
              <a:t>, </a:t>
            </a:r>
            <a:r>
              <a:rPr lang="en-US" dirty="0" err="1" smtClean="0"/>
              <a:t>Zbb</a:t>
            </a:r>
            <a:endParaRPr lang="en-US" dirty="0" smtClean="0"/>
          </a:p>
          <a:p>
            <a:pPr lvl="1"/>
            <a:r>
              <a:rPr lang="en-US" dirty="0" smtClean="0"/>
              <a:t>ZH, WZ, WW -&gt; </a:t>
            </a:r>
            <a:r>
              <a:rPr lang="en-US" dirty="0" err="1" smtClean="0"/>
              <a:t>lljj</a:t>
            </a:r>
            <a:r>
              <a:rPr lang="en-US" dirty="0" smtClean="0"/>
              <a:t> and </a:t>
            </a:r>
            <a:r>
              <a:rPr lang="en-US" dirty="0" err="1" smtClean="0"/>
              <a:t>llbb</a:t>
            </a:r>
            <a:r>
              <a:rPr lang="en-US" dirty="0" smtClean="0"/>
              <a:t> final states </a:t>
            </a:r>
          </a:p>
          <a:p>
            <a:pPr lvl="1"/>
            <a:r>
              <a:rPr lang="en-US" dirty="0" smtClean="0"/>
              <a:t>Gluon-fusion H-&gt;bb</a:t>
            </a:r>
          </a:p>
          <a:p>
            <a:endParaRPr lang="en-US" dirty="0" smtClean="0"/>
          </a:p>
          <a:p>
            <a:r>
              <a:rPr lang="en-US" dirty="0" smtClean="0"/>
              <a:t>See Junichi’s page: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://twiki.cern.ch/twiki/bin/view/AtlasProtected/HSG5Higgs2bbFinalState#</a:t>
            </a:r>
            <a:r>
              <a:rPr lang="en-US" dirty="0" smtClean="0">
                <a:hlinkClick r:id="rId2"/>
              </a:rPr>
              <a:t>H_bb_MC_samples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- 11/10/2011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140733</TotalTime>
  <Words>521</Words>
  <Application>Microsoft Macintosh PowerPoint</Application>
  <PresentationFormat>On-screen Show (4:3)</PresentationFormat>
  <Paragraphs>116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H-&gt;bb Weekly Meeting</vt:lpstr>
      <vt:lpstr>News! News! News!</vt:lpstr>
      <vt:lpstr>News from ATLAS Week</vt:lpstr>
      <vt:lpstr>HSG5 D3PD Status</vt:lpstr>
      <vt:lpstr>MC requests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250</cp:revision>
  <cp:lastPrinted>2011-04-11T11:26:17Z</cp:lastPrinted>
  <dcterms:created xsi:type="dcterms:W3CDTF">2011-10-10T15:04:05Z</dcterms:created>
  <dcterms:modified xsi:type="dcterms:W3CDTF">2011-10-11T11:27:18Z</dcterms:modified>
</cp:coreProperties>
</file>