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pdf" ContentType="application/pd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3" r:id="rId3"/>
    <p:sldId id="335" r:id="rId4"/>
    <p:sldId id="331" r:id="rId5"/>
    <p:sldId id="339" r:id="rId6"/>
    <p:sldId id="344" r:id="rId7"/>
    <p:sldId id="346" r:id="rId8"/>
    <p:sldId id="341" r:id="rId9"/>
    <p:sldId id="286" r:id="rId10"/>
    <p:sldId id="342" r:id="rId11"/>
    <p:sldId id="303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espace.cern.ch/atlas-sm-wz-physics/default.aspx" TargetMode="External"/><Relationship Id="rId4" Type="http://schemas.openxmlformats.org/officeDocument/2006/relationships/hyperlink" Target="https://twiki.cern.ch/twiki/bin/view/AtlasProtected/Analysis16" TargetMode="External"/><Relationship Id="rId5" Type="http://schemas.openxmlformats.org/officeDocument/2006/relationships/hyperlink" Target="https://twiki.cern.ch/twiki/bin/view/AtlasProtected/EnergyScaleResolutionRecommendations" TargetMode="External"/><Relationship Id="rId7" Type="http://schemas.openxmlformats.org/officeDocument/2006/relationships/hyperlink" Target="https://espace.cern.ch/atlas-sm-wz-physics/Lists/Common%20Selection/Flat.aspx?RootFolder=/atlas-sm-wz-physics/Lists/Common%20Selection/Baseline%20Selection%20v1.0&amp;FolderCTID=0x0120020089CD65DCB70FDA479AB77EB366E7C9F0&amp;TopicsView=https://espace.cern.ch/atlas-sm-wz-physics/Lists/Common%20Selection/AllItems.asp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MCPAnalysisGuidelinesRel16" TargetMode="External"/><Relationship Id="rId3" Type="http://schemas.openxmlformats.org/officeDocument/2006/relationships/hyperlink" Target="https://twiki.cern.ch/twiki/bin/view/AtlasProtected/HowToCleanJets%23Bad_jets_rel16_data" TargetMode="External"/><Relationship Id="rId6" Type="http://schemas.openxmlformats.org/officeDocument/2006/relationships/hyperlink" Target="https://twiki.cern.ch/twiki/bin/view/AtlasProtected/EnergyRescal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s://indico.cern.ch/conferenceDisplay.py?confId=132499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33590" TargetMode="External"/><Relationship Id="rId3" Type="http://schemas.openxmlformats.org/officeDocument/2006/relationships/hyperlink" Target="https://indico.cern.ch/conferenceDisplay.py?confId=127277" TargetMode="External"/><Relationship Id="rId5" Type="http://schemas.openxmlformats.org/officeDocument/2006/relationships/hyperlink" Target="https://indico.cern.ch/conferenceDisplay.py?confId=13212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H-&gt;bb Weekly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11 </a:t>
            </a:r>
            <a:r>
              <a:rPr lang="en-US" dirty="0" smtClean="0"/>
              <a:t>April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1923412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 descr="BaselineSelection_v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-225993" y="166182"/>
            <a:ext cx="10392713" cy="75690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013"/>
                <a:gridCol w="7942987"/>
              </a:tblGrid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Milestones wish list </a:t>
                      </a:r>
                      <a:endParaRPr lang="en-US" sz="1600" dirty="0"/>
                    </a:p>
                  </a:txBody>
                  <a:tcPr/>
                </a:tc>
              </a:tr>
              <a:tr h="86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Dubna</a:t>
                      </a:r>
                      <a:r>
                        <a:rPr lang="en-US" sz="1600" dirty="0" smtClean="0"/>
                        <a:t> workshop – analysis frozen</a:t>
                      </a:r>
                    </a:p>
                    <a:p>
                      <a:r>
                        <a:rPr lang="en-US" sz="1600" dirty="0" smtClean="0"/>
                        <a:t>After</a:t>
                      </a:r>
                      <a:r>
                        <a:rPr lang="en-US" sz="1600" baseline="0" dirty="0" smtClean="0"/>
                        <a:t> this: add data to un-boosted analysis and prepare for result approval </a:t>
                      </a:r>
                    </a:p>
                    <a:p>
                      <a:r>
                        <a:rPr lang="en-US" sz="1600" baseline="0" dirty="0" smtClean="0"/>
                        <a:t>Concentrate more effort on boosted VH with a view to obtaining results quickly</a:t>
                      </a:r>
                      <a:endParaRPr lang="en-US" sz="1600" dirty="0" smtClean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 results with 2011 data from cut-based</a:t>
                      </a:r>
                      <a:r>
                        <a:rPr lang="en-US" sz="1600" baseline="0" dirty="0" smtClean="0"/>
                        <a:t> and multivariate analyses</a:t>
                      </a:r>
                      <a:endParaRPr lang="en-US" sz="1600" dirty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Margin for dealing with unforeseen problems</a:t>
                      </a:r>
                      <a:endParaRPr lang="en-US" sz="1600" dirty="0"/>
                    </a:p>
                  </a:txBody>
                  <a:tcPr/>
                </a:tc>
              </a:tr>
              <a:tr h="86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Start looking</a:t>
                      </a:r>
                      <a:r>
                        <a:rPr lang="en-US" sz="1600" baseline="0" dirty="0" smtClean="0"/>
                        <a:t> at 2011 data if enough is available. </a:t>
                      </a:r>
                    </a:p>
                    <a:p>
                      <a:r>
                        <a:rPr lang="en-US" sz="1600" baseline="0" dirty="0" smtClean="0"/>
                        <a:t>Any surprises? How does the MC describe the new data? </a:t>
                      </a:r>
                    </a:p>
                    <a:p>
                      <a:r>
                        <a:rPr lang="en-US" sz="1600" baseline="0" dirty="0" smtClean="0"/>
                        <a:t>By now we should have a reasonable idea of results from the multivariate analysis</a:t>
                      </a:r>
                      <a:endParaRPr lang="en-US" sz="1600" dirty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End</a:t>
                      </a:r>
                      <a:r>
                        <a:rPr lang="en-US" sz="1600" baseline="0" dirty="0" smtClean="0"/>
                        <a:t> of 2 weeks of beam scrubbing. (</a:t>
                      </a:r>
                      <a:r>
                        <a:rPr lang="en-US" sz="1600" dirty="0" smtClean="0"/>
                        <a:t>I’m away for Easter)</a:t>
                      </a:r>
                    </a:p>
                  </a:txBody>
                  <a:tcPr/>
                </a:tc>
              </a:tr>
              <a:tr h="6088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By</a:t>
                      </a:r>
                      <a:r>
                        <a:rPr lang="en-US" sz="1600" baseline="0" dirty="0" smtClean="0"/>
                        <a:t> now w</a:t>
                      </a:r>
                      <a:r>
                        <a:rPr lang="en-US" sz="1600" dirty="0" smtClean="0"/>
                        <a:t>e should have a</a:t>
                      </a:r>
                      <a:r>
                        <a:rPr lang="en-US" sz="1600" baseline="0" dirty="0" smtClean="0"/>
                        <a:t> reasonable</a:t>
                      </a:r>
                      <a:r>
                        <a:rPr lang="en-US" sz="1600" dirty="0" smtClean="0"/>
                        <a:t> idea of the</a:t>
                      </a:r>
                      <a:r>
                        <a:rPr lang="en-US" sz="1600" baseline="0" dirty="0" smtClean="0"/>
                        <a:t> exclusion </a:t>
                      </a:r>
                      <a:r>
                        <a:rPr lang="en-US" sz="1600" dirty="0" smtClean="0"/>
                        <a:t>of</a:t>
                      </a:r>
                      <a:r>
                        <a:rPr lang="en-US" sz="1600" baseline="0" dirty="0" smtClean="0"/>
                        <a:t> the cut-based analysis </a:t>
                      </a:r>
                    </a:p>
                    <a:p>
                      <a:r>
                        <a:rPr lang="en-US" sz="1600" dirty="0" smtClean="0"/>
                        <a:t>First report</a:t>
                      </a:r>
                      <a:r>
                        <a:rPr lang="en-US" sz="1600" baseline="0" dirty="0" smtClean="0"/>
                        <a:t> on MVA preliminary results – establish plan for getting results by </a:t>
                      </a:r>
                      <a:r>
                        <a:rPr lang="en-US" sz="1600" baseline="0" dirty="0" err="1" smtClean="0"/>
                        <a:t>Dubna</a:t>
                      </a:r>
                      <a:endParaRPr lang="en-US" sz="1600" baseline="0" dirty="0" smtClean="0"/>
                    </a:p>
                  </a:txBody>
                  <a:tcPr/>
                </a:tc>
              </a:tr>
              <a:tr h="13780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the worst </a:t>
                      </a:r>
                      <a:r>
                        <a:rPr lang="en-US" sz="1600" dirty="0" err="1" smtClean="0"/>
                        <a:t>systematics</a:t>
                      </a:r>
                      <a:r>
                        <a:rPr lang="en-US" sz="1600" dirty="0" smtClean="0"/>
                        <a:t> and discuss any possible improvements: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 smtClean="0"/>
                        <a:t>Any</a:t>
                      </a:r>
                      <a:r>
                        <a:rPr lang="en-US" sz="1600" baseline="0" dirty="0" smtClean="0"/>
                        <a:t> changes needed in analysis cuts?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Any study necessary for corrections to some systematic effect? </a:t>
                      </a:r>
                    </a:p>
                    <a:p>
                      <a:r>
                        <a:rPr lang="en-US" sz="1600" baseline="0" dirty="0" smtClean="0"/>
                        <a:t>Multivariate analysis: iterate on </a:t>
                      </a:r>
                      <a:r>
                        <a:rPr lang="en-US" sz="1600" baseline="0" dirty="0" err="1" smtClean="0"/>
                        <a:t>preselection</a:t>
                      </a:r>
                      <a:r>
                        <a:rPr lang="en-US" sz="1600" baseline="0" dirty="0" smtClean="0"/>
                        <a:t> cuts, methods, questions</a:t>
                      </a:r>
                    </a:p>
                    <a:p>
                      <a:r>
                        <a:rPr lang="en-US" sz="1600" baseline="0" dirty="0" smtClean="0"/>
                        <a:t>Assign tasks – divide the work to achieve better results!</a:t>
                      </a:r>
                    </a:p>
                  </a:txBody>
                  <a:tcPr/>
                </a:tc>
              </a:tr>
              <a:tr h="1121635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29 March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Establish analysis</a:t>
                      </a:r>
                      <a:r>
                        <a:rPr lang="en-US" sz="1600" baseline="0" dirty="0" smtClean="0"/>
                        <a:t> cuts: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If possible as result of optimization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Use 2010 data to develop cuts and show that data is well described by background MC</a:t>
                      </a:r>
                    </a:p>
                    <a:p>
                      <a:r>
                        <a:rPr lang="en-US" sz="1600" baseline="0" dirty="0" smtClean="0"/>
                        <a:t>Start evaluating </a:t>
                      </a:r>
                      <a:r>
                        <a:rPr lang="en-US" sz="1600" baseline="0" dirty="0" err="1" smtClean="0"/>
                        <a:t>systematics</a:t>
                      </a:r>
                      <a:endParaRPr lang="en-US" sz="1600" baseline="0" dirty="0" smtClean="0"/>
                    </a:p>
                  </a:txBody>
                  <a:tcPr/>
                </a:tc>
              </a:tr>
              <a:tr h="6088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 March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Iterate on</a:t>
                      </a:r>
                      <a:r>
                        <a:rPr lang="en-US" sz="1600" baseline="0" dirty="0" smtClean="0"/>
                        <a:t> analysis cuts – </a:t>
                      </a:r>
                      <a:r>
                        <a:rPr lang="en-US" sz="1600" dirty="0" smtClean="0"/>
                        <a:t>why is each cut applied at each particular value?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Start iteration on multivariate methods to improve analysis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534"/>
            <a:ext cx="8229600" cy="7240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Reconstruction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778" y="1115797"/>
            <a:ext cx="8706555" cy="5240553"/>
          </a:xfrm>
          <a:solidFill>
            <a:schemeClr val="bg1">
              <a:alpha val="74000"/>
            </a:schemeClr>
          </a:solidFill>
          <a:effectLst/>
        </p:spPr>
        <p:txBody>
          <a:bodyPr>
            <a:normAutofit fontScale="55000" lnSpcReduction="20000"/>
          </a:bodyPr>
          <a:lstStyle/>
          <a:p>
            <a:r>
              <a:rPr lang="en-US" b="1" dirty="0" err="1" smtClean="0"/>
              <a:t>Muon</a:t>
            </a:r>
            <a:r>
              <a:rPr lang="en-US" dirty="0" smtClean="0"/>
              <a:t> CP group recommendations for release 16: </a:t>
            </a:r>
          </a:p>
          <a:p>
            <a:pPr lvl="1"/>
            <a:r>
              <a:rPr lang="en-US" dirty="0" smtClean="0"/>
              <a:t>Reconstruction efficiency and isolation efficiency scale factors, momentum smearing functions</a:t>
            </a:r>
          </a:p>
          <a:p>
            <a:pPr lvl="1"/>
            <a:r>
              <a:rPr lang="en-US" dirty="0" smtClean="0">
                <a:hlinkClick r:id="rId2"/>
              </a:rPr>
              <a:t>https://twiki.cern.ch/twiki/bin/view/AtlasProtected/MCPAnalysisGuidelinesRel16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Jet/</a:t>
            </a:r>
            <a:r>
              <a:rPr lang="en-US" dirty="0" err="1" smtClean="0"/>
              <a:t>Etmiss</a:t>
            </a:r>
            <a:r>
              <a:rPr lang="en-US" dirty="0" smtClean="0"/>
              <a:t> recommendations for </a:t>
            </a:r>
            <a:r>
              <a:rPr lang="en-US" b="1" dirty="0" smtClean="0"/>
              <a:t>jet cleaning </a:t>
            </a:r>
            <a:r>
              <a:rPr lang="en-US" dirty="0" smtClean="0"/>
              <a:t>in release 16:</a:t>
            </a:r>
          </a:p>
          <a:p>
            <a:pPr lvl="1"/>
            <a:r>
              <a:rPr lang="en-US" dirty="0" smtClean="0"/>
              <a:t>Medium jet cleaning should give similar rejection to </a:t>
            </a:r>
            <a:r>
              <a:rPr lang="en-US" dirty="0" err="1" smtClean="0"/>
              <a:t>rel</a:t>
            </a:r>
            <a:r>
              <a:rPr lang="en-US" dirty="0" smtClean="0"/>
              <a:t> 15 cleaning but with better efficiency</a:t>
            </a:r>
          </a:p>
          <a:p>
            <a:pPr lvl="1"/>
            <a:r>
              <a:rPr lang="en-US" dirty="0" smtClean="0"/>
              <a:t>Tight jet cleaning should not be used – still under discussion</a:t>
            </a:r>
          </a:p>
          <a:p>
            <a:pPr lvl="1"/>
            <a:r>
              <a:rPr lang="en-US" dirty="0" smtClean="0">
                <a:hlinkClick r:id="rId3"/>
              </a:rPr>
              <a:t>https://twiki.cern.ch/twiki/bin/view/AtlasProtected/HowToCleanJets#Bad_jets_rel16_data</a:t>
            </a: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New!: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</a:t>
            </a:r>
            <a:r>
              <a:rPr lang="en-US" b="1" dirty="0" err="1" smtClean="0"/>
              <a:t>b</a:t>
            </a:r>
            <a:r>
              <a:rPr lang="en-US" b="1" dirty="0" smtClean="0"/>
              <a:t>-tagging calibrations</a:t>
            </a:r>
            <a:r>
              <a:rPr lang="en-US" dirty="0" smtClean="0"/>
              <a:t> for release 16 based on full 2010 data:</a:t>
            </a:r>
          </a:p>
          <a:p>
            <a:pPr lvl="1"/>
            <a:r>
              <a:rPr lang="en-US" dirty="0" smtClean="0">
                <a:hlinkClick r:id="rId4"/>
              </a:rPr>
              <a:t>https://twiki.cern.ch/twiki/bin/view/AtlasProtected/Analysis16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</a:t>
            </a:r>
            <a:r>
              <a:rPr lang="en-US" dirty="0" smtClean="0"/>
              <a:t>/gamma recommendations for </a:t>
            </a:r>
            <a:r>
              <a:rPr lang="en-US" b="1" dirty="0" smtClean="0"/>
              <a:t>energy scale and resolution</a:t>
            </a:r>
            <a:r>
              <a:rPr lang="en-US" dirty="0" smtClean="0"/>
              <a:t> in release 16:</a:t>
            </a:r>
          </a:p>
          <a:p>
            <a:pPr lvl="1"/>
            <a:r>
              <a:rPr lang="en-US" dirty="0" smtClean="0">
                <a:hlinkClick r:id="rId5"/>
              </a:rPr>
              <a:t>https://twiki.cern.ch/twiki/bin/view/AtlasProtected/EnergyScaleResolutionRecommendations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 err="1" smtClean="0"/>
              <a:t>rescaler</a:t>
            </a:r>
            <a:r>
              <a:rPr lang="en-US" dirty="0" smtClean="0"/>
              <a:t> tool: </a:t>
            </a:r>
            <a:r>
              <a:rPr lang="en-US" u="sng" dirty="0" smtClean="0">
                <a:hlinkClick r:id="rId6"/>
              </a:rPr>
              <a:t>https://twiki.cern.ch/twiki/bin/view/AtlasProtected/EnergyRescaler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Standard Model </a:t>
            </a:r>
            <a:r>
              <a:rPr lang="en-US" b="1" dirty="0" smtClean="0"/>
              <a:t>W/Z </a:t>
            </a:r>
            <a:r>
              <a:rPr lang="en-US" dirty="0" smtClean="0"/>
              <a:t>group </a:t>
            </a:r>
            <a:r>
              <a:rPr lang="en-US" b="1" dirty="0" smtClean="0">
                <a:solidFill>
                  <a:srgbClr val="FF0000"/>
                </a:solidFill>
              </a:rPr>
              <a:t>baseline selection </a:t>
            </a:r>
            <a:r>
              <a:rPr lang="en-US" dirty="0" smtClean="0"/>
              <a:t>for release 16 (next 4 slides):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7"/>
              </a:rPr>
              <a:t>discussion</a:t>
            </a:r>
            <a:r>
              <a:rPr lang="en-US" dirty="0" smtClean="0"/>
              <a:t> in W/Z group </a:t>
            </a:r>
            <a:r>
              <a:rPr lang="en-US" dirty="0" smtClean="0">
                <a:hlinkClick r:id="rId8"/>
              </a:rPr>
              <a:t>Sharepoint</a:t>
            </a:r>
            <a:endParaRPr lang="en-US" dirty="0" smtClean="0"/>
          </a:p>
          <a:p>
            <a:pPr lvl="1"/>
            <a:r>
              <a:rPr lang="en-US" dirty="0" smtClean="0"/>
              <a:t>Also, finer points (and perhaps the not so fine) still being discussed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Apologies…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9802"/>
            <a:ext cx="8229600" cy="347911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 have completely dropped the ball over the past week due to on-call shift duties…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Had no chance of doing anything that involved thinking, like setting up a task list or looking at the MC samples… sorry!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419"/>
          </a:xfrm>
        </p:spPr>
        <p:txBody>
          <a:bodyPr>
            <a:normAutofit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10756"/>
            <a:ext cx="8528045" cy="514559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Meeting last week:</a:t>
            </a:r>
          </a:p>
          <a:p>
            <a:r>
              <a:rPr lang="en-US" dirty="0" smtClean="0"/>
              <a:t>Simulation workshop tomorrow aimed at the physics needs for 2011-2012 data analysis: </a:t>
            </a:r>
            <a:r>
              <a:rPr lang="en-US" dirty="0" smtClean="0">
                <a:hlinkClick r:id="rId2"/>
              </a:rPr>
              <a:t>https://indico.cern.ch/conferenceDisplay.py?confId=133590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Forthcoming meetings:</a:t>
            </a:r>
          </a:p>
          <a:p>
            <a:r>
              <a:rPr lang="en-US" dirty="0" smtClean="0"/>
              <a:t>LHC Physics Center (LPCC): Status of Higgs and BSM searches at the LHC – starting TODAY at 2pm and tomorrow </a:t>
            </a:r>
            <a:r>
              <a:rPr lang="en-US" dirty="0" smtClean="0">
                <a:hlinkClick r:id="rId3"/>
              </a:rPr>
              <a:t>https://indico.cern.ch/conferenceDisplay.py?confId=127277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New meeting on procedures for statistical interpretation of ATLAS results on April 15: </a:t>
            </a:r>
            <a:r>
              <a:rPr lang="en-US" dirty="0" smtClean="0">
                <a:hlinkClick r:id="rId4"/>
              </a:rPr>
              <a:t>https://indico.cern.ch/conferenceDisplay.py?confId=132499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Workshop on combined performance for 2011, on 14 April: </a:t>
            </a:r>
            <a:r>
              <a:rPr lang="en-US" dirty="0" smtClean="0">
                <a:hlinkClick r:id="rId5"/>
              </a:rPr>
              <a:t>https://indico.cern.ch/conferenceDisplay.py?confId=132123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0510"/>
          </a:xfrm>
        </p:spPr>
        <p:txBody>
          <a:bodyPr/>
          <a:lstStyle/>
          <a:p>
            <a:r>
              <a:rPr lang="en-US" dirty="0" smtClean="0"/>
              <a:t>Monte Carlo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5148"/>
            <a:ext cx="8229600" cy="495101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From last week:</a:t>
            </a:r>
          </a:p>
          <a:p>
            <a:pPr lvl="1"/>
            <a:r>
              <a:rPr lang="en-US" dirty="0" smtClean="0"/>
              <a:t>Need to review what we have and what we need for the coming year:</a:t>
            </a:r>
          </a:p>
          <a:p>
            <a:pPr lvl="1"/>
            <a:r>
              <a:rPr lang="en-US" dirty="0" smtClean="0"/>
              <a:t>Several ongoing strands:</a:t>
            </a:r>
          </a:p>
          <a:p>
            <a:pPr lvl="2"/>
            <a:r>
              <a:rPr lang="en-US" dirty="0" err="1" smtClean="0"/>
              <a:t>Giacinto</a:t>
            </a:r>
            <a:r>
              <a:rPr lang="en-US" dirty="0" smtClean="0"/>
              <a:t> looking into </a:t>
            </a:r>
            <a:r>
              <a:rPr lang="en-US" dirty="0" err="1" smtClean="0"/>
              <a:t>Wbb</a:t>
            </a:r>
            <a:r>
              <a:rPr lang="en-US" dirty="0" smtClean="0"/>
              <a:t> in </a:t>
            </a:r>
            <a:r>
              <a:rPr lang="en-US" dirty="0" err="1" smtClean="0"/>
              <a:t>Powheg</a:t>
            </a:r>
            <a:endParaRPr lang="en-US" dirty="0" smtClean="0"/>
          </a:p>
          <a:p>
            <a:pPr lvl="2"/>
            <a:r>
              <a:rPr lang="en-US" dirty="0" err="1" smtClean="0"/>
              <a:t>Michiel</a:t>
            </a:r>
            <a:r>
              <a:rPr lang="en-US" dirty="0" smtClean="0"/>
              <a:t> looking into MC@NLO for VH signal</a:t>
            </a:r>
          </a:p>
          <a:p>
            <a:pPr lvl="2"/>
            <a:r>
              <a:rPr lang="en-US" dirty="0" err="1" smtClean="0"/>
              <a:t>Michiel</a:t>
            </a:r>
            <a:r>
              <a:rPr lang="en-US" dirty="0" smtClean="0"/>
              <a:t>/Chris C-T, Aurelio: discussion of </a:t>
            </a:r>
            <a:r>
              <a:rPr lang="en-US" dirty="0" err="1" smtClean="0"/>
              <a:t>ttbb</a:t>
            </a:r>
            <a:r>
              <a:rPr lang="en-US" dirty="0" smtClean="0"/>
              <a:t> ME production in </a:t>
            </a:r>
            <a:r>
              <a:rPr lang="en-US" dirty="0" err="1" smtClean="0"/>
              <a:t>Alpgen</a:t>
            </a:r>
            <a:endParaRPr lang="en-US" dirty="0" smtClean="0"/>
          </a:p>
          <a:p>
            <a:pPr lvl="2"/>
            <a:r>
              <a:rPr lang="en-US" dirty="0" smtClean="0"/>
              <a:t>Mass points:</a:t>
            </a:r>
          </a:p>
          <a:p>
            <a:pPr lvl="2"/>
            <a:r>
              <a:rPr lang="en-US" dirty="0" err="1" smtClean="0"/>
              <a:t>ZH(Zll</a:t>
            </a:r>
            <a:r>
              <a:rPr lang="en-US" dirty="0" smtClean="0"/>
              <a:t>), </a:t>
            </a:r>
            <a:r>
              <a:rPr lang="en-US" dirty="0" err="1" smtClean="0"/>
              <a:t>WH(Wlnu</a:t>
            </a:r>
            <a:r>
              <a:rPr lang="en-US" dirty="0" smtClean="0"/>
              <a:t>), </a:t>
            </a:r>
            <a:r>
              <a:rPr lang="en-US" dirty="0" err="1" smtClean="0"/>
              <a:t>ttH</a:t>
            </a:r>
            <a:r>
              <a:rPr lang="en-US" dirty="0" smtClean="0"/>
              <a:t>, </a:t>
            </a:r>
            <a:r>
              <a:rPr lang="en-US" dirty="0" err="1" smtClean="0"/>
              <a:t>VBF(Hbb</a:t>
            </a:r>
            <a:r>
              <a:rPr lang="en-US" dirty="0" smtClean="0"/>
              <a:t>) analyses have mass points: 115, 120, 125, 130 GeV/c2</a:t>
            </a:r>
          </a:p>
          <a:p>
            <a:pPr lvl="1"/>
            <a:r>
              <a:rPr lang="en-US" dirty="0" smtClean="0"/>
              <a:t>Any more WH/ZH (boosted/non-boosted) samples needed?</a:t>
            </a:r>
          </a:p>
          <a:p>
            <a:pPr lvl="1"/>
            <a:r>
              <a:rPr lang="en-US" dirty="0" smtClean="0"/>
              <a:t>Additional backgrounds?</a:t>
            </a:r>
          </a:p>
          <a:p>
            <a:endParaRPr lang="en-US" dirty="0" smtClean="0"/>
          </a:p>
          <a:p>
            <a:r>
              <a:rPr lang="en-US" dirty="0" err="1" smtClean="0"/>
              <a:t>Michiel</a:t>
            </a:r>
            <a:r>
              <a:rPr lang="en-US" dirty="0" smtClean="0"/>
              <a:t> giving a talk today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We urgently need to check the available MC samples</a:t>
            </a:r>
          </a:p>
          <a:p>
            <a:pPr lvl="1"/>
            <a:r>
              <a:rPr lang="en-US" dirty="0" smtClean="0"/>
              <a:t>The HSG5 request for this summer was already sent (see email from Chris C-T on Thursday 7/4) 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Assignment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Need to study systematic effects and try to improve on them</a:t>
            </a:r>
          </a:p>
          <a:p>
            <a:endParaRPr lang="en-US" dirty="0" smtClean="0"/>
          </a:p>
          <a:p>
            <a:r>
              <a:rPr lang="en-US" dirty="0" smtClean="0"/>
              <a:t>Effects should be evaluated with at least 1fb</a:t>
            </a:r>
            <a:r>
              <a:rPr lang="en-US" baseline="30000" dirty="0" smtClean="0"/>
              <a:t>-1</a:t>
            </a:r>
            <a:r>
              <a:rPr lang="en-US" dirty="0" smtClean="0"/>
              <a:t> in mind</a:t>
            </a:r>
          </a:p>
          <a:p>
            <a:pPr lvl="1"/>
            <a:r>
              <a:rPr lang="en-US" dirty="0" smtClean="0"/>
              <a:t>What is the effect of each systematic uncertainty or each alternative reconstruction method on S/√B </a:t>
            </a:r>
          </a:p>
          <a:p>
            <a:endParaRPr lang="en-US" dirty="0" smtClean="0"/>
          </a:p>
          <a:p>
            <a:r>
              <a:rPr lang="en-US" dirty="0" smtClean="0"/>
              <a:t>In addition need someone to:</a:t>
            </a:r>
          </a:p>
          <a:p>
            <a:pPr lvl="1"/>
            <a:r>
              <a:rPr lang="en-US" dirty="0" smtClean="0"/>
              <a:t>Follow developments of MC/D3PD production</a:t>
            </a:r>
          </a:p>
          <a:p>
            <a:pPr lvl="1"/>
            <a:r>
              <a:rPr lang="en-US" dirty="0" smtClean="0"/>
              <a:t>Follow up on trigger evolution – in touch with Higgs trigger group</a:t>
            </a:r>
          </a:p>
          <a:p>
            <a:pPr lvl="1"/>
            <a:r>
              <a:rPr lang="en-US" dirty="0" smtClean="0"/>
              <a:t>Follow up on GRL issues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7555" y="818300"/>
          <a:ext cx="8763000" cy="5120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7023"/>
                <a:gridCol w="3707023"/>
                <a:gridCol w="1348954"/>
              </a:tblGrid>
              <a:tr h="591682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Candidate(s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2113150">
                <a:tc>
                  <a:txBody>
                    <a:bodyPr/>
                    <a:lstStyle/>
                    <a:p>
                      <a:r>
                        <a:rPr lang="en-US" dirty="0" smtClean="0"/>
                        <a:t>Trigger: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tudy optimal trigger for</a:t>
                      </a:r>
                      <a:r>
                        <a:rPr lang="en-US" baseline="0" dirty="0" smtClean="0"/>
                        <a:t> the 2011 data</a:t>
                      </a:r>
                    </a:p>
                    <a:p>
                      <a:r>
                        <a:rPr lang="en-US" baseline="0" dirty="0" smtClean="0"/>
                        <a:t>Bear in mind that single-lepton triggers will likely increase to </a:t>
                      </a:r>
                      <a:r>
                        <a:rPr lang="en-US" baseline="0" dirty="0" err="1" smtClean="0"/>
                        <a:t>p</a:t>
                      </a:r>
                      <a:r>
                        <a:rPr lang="en-US" baseline="-25000" dirty="0" err="1" smtClean="0"/>
                        <a:t>T</a:t>
                      </a:r>
                      <a:r>
                        <a:rPr lang="en-US" baseline="0" dirty="0" smtClean="0"/>
                        <a:t> thresholds of ≈20 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 – i.e. analysis cuts will need to increase to ≈22 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; check also any sculpting, angular acceptance, 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Does this need </a:t>
                      </a:r>
                      <a:r>
                        <a:rPr lang="en-US" dirty="0" err="1" smtClean="0"/>
                        <a:t>AODs</a:t>
                      </a:r>
                      <a:r>
                        <a:rPr lang="en-US" dirty="0" smtClean="0"/>
                        <a:t>? Enough info on WZ/top D3PDs?</a:t>
                      </a:r>
                    </a:p>
                    <a:p>
                      <a:r>
                        <a:rPr lang="en-US" dirty="0" smtClean="0"/>
                        <a:t>Sample A or sample T should</a:t>
                      </a:r>
                      <a:r>
                        <a:rPr lang="en-US" baseline="0" dirty="0" smtClean="0"/>
                        <a:t> have the foreseen menus</a:t>
                      </a:r>
                    </a:p>
                    <a:p>
                      <a:r>
                        <a:rPr lang="en-US" baseline="0" dirty="0" smtClean="0"/>
                        <a:t>Liaise with </a:t>
                      </a:r>
                      <a:r>
                        <a:rPr lang="en-US" baseline="0" dirty="0" err="1" smtClean="0"/>
                        <a:t>Gemma</a:t>
                      </a:r>
                      <a:r>
                        <a:rPr lang="en-US" baseline="0" dirty="0" smtClean="0"/>
                        <a:t> Wooden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428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Muon</a:t>
                      </a:r>
                      <a:r>
                        <a:rPr lang="en-US" baseline="0" dirty="0" smtClean="0"/>
                        <a:t> reconstruction: investigate different 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80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Electron reconstruction: investigate alternatives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Inclusion/exclusion of cracks</a:t>
                      </a:r>
                    </a:p>
                    <a:p>
                      <a:r>
                        <a:rPr lang="en-US" dirty="0" smtClean="0"/>
                        <a:t>Inner detector cuts (B layer?)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800">
                <a:tc>
                  <a:txBody>
                    <a:bodyPr/>
                    <a:lstStyle/>
                    <a:p>
                      <a:r>
                        <a:rPr lang="en-US" dirty="0" smtClean="0"/>
                        <a:t>Pileup: what do we need to do</a:t>
                      </a:r>
                      <a:r>
                        <a:rPr lang="en-US" baseline="0" dirty="0" smtClean="0"/>
                        <a:t> with 2011 pileup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Reweighting method</a:t>
                      </a:r>
                    </a:p>
                    <a:p>
                      <a:r>
                        <a:rPr lang="en-US" dirty="0" smtClean="0"/>
                        <a:t>Jet vertex fraction</a:t>
                      </a:r>
                    </a:p>
                    <a:p>
                      <a:r>
                        <a:rPr lang="en-US" dirty="0" smtClean="0"/>
                        <a:t>Choice</a:t>
                      </a:r>
                      <a:r>
                        <a:rPr lang="en-US" baseline="0" dirty="0" smtClean="0"/>
                        <a:t> of vertex reconstruction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83445" y="1322915"/>
          <a:ext cx="8763000" cy="3749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7023"/>
                <a:gridCol w="3707023"/>
                <a:gridCol w="1348954"/>
              </a:tblGrid>
              <a:tr h="591682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Candidate(s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42800">
                <a:tc>
                  <a:txBody>
                    <a:bodyPr/>
                    <a:lstStyle/>
                    <a:p>
                      <a:r>
                        <a:rPr lang="en-US" dirty="0" smtClean="0"/>
                        <a:t>Jet energy scale: investigate size of  systematic uncertainty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Worry about </a:t>
                      </a:r>
                      <a:r>
                        <a:rPr lang="en-US" dirty="0" err="1" smtClean="0"/>
                        <a:t>b</a:t>
                      </a:r>
                      <a:r>
                        <a:rPr lang="en-US" dirty="0" smtClean="0"/>
                        <a:t> jets</a:t>
                      </a:r>
                    </a:p>
                    <a:p>
                      <a:r>
                        <a:rPr lang="en-US" dirty="0" smtClean="0"/>
                        <a:t>Any way to improve </a:t>
                      </a:r>
                      <a:r>
                        <a:rPr lang="en-US" dirty="0" err="1" smtClean="0"/>
                        <a:t>di</a:t>
                      </a:r>
                      <a:r>
                        <a:rPr lang="en-US" dirty="0" smtClean="0"/>
                        <a:t>-jet mass resolution?</a:t>
                      </a:r>
                    </a:p>
                    <a:p>
                      <a:r>
                        <a:rPr lang="en-US" dirty="0" smtClean="0"/>
                        <a:t>Liaise with </a:t>
                      </a:r>
                      <a:r>
                        <a:rPr lang="en-US" dirty="0" err="1" smtClean="0"/>
                        <a:t>JetETmiss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2800">
                <a:tc>
                  <a:txBody>
                    <a:bodyPr/>
                    <a:lstStyle/>
                    <a:p>
                      <a:r>
                        <a:rPr lang="en-US" dirty="0" smtClean="0"/>
                        <a:t>B tagging algorithms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r>
                        <a:rPr lang="en-US" baseline="0" dirty="0" smtClean="0"/>
                        <a:t> of each d</a:t>
                      </a:r>
                      <a:r>
                        <a:rPr lang="en-US" dirty="0" smtClean="0"/>
                        <a:t>ifferent choice on significance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2800">
                <a:tc>
                  <a:txBody>
                    <a:bodyPr/>
                    <a:lstStyle/>
                    <a:p>
                      <a:r>
                        <a:rPr lang="en-US" dirty="0" smtClean="0"/>
                        <a:t>Fast monitoring: implement WH</a:t>
                      </a:r>
                      <a:r>
                        <a:rPr lang="en-US" baseline="0" dirty="0" smtClean="0"/>
                        <a:t> baseline selection in online monitoring infrastructure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exists</a:t>
                      </a:r>
                    </a:p>
                    <a:p>
                      <a:r>
                        <a:rPr lang="en-US" dirty="0" smtClean="0"/>
                        <a:t>Involves</a:t>
                      </a:r>
                      <a:r>
                        <a:rPr lang="en-US" baseline="0" dirty="0" smtClean="0"/>
                        <a:t> programming in Athena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Liaise with Fabien </a:t>
                      </a:r>
                      <a:r>
                        <a:rPr lang="en-US" baseline="0" dirty="0" err="1" smtClean="0"/>
                        <a:t>Tarrade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2800">
                <a:tc>
                  <a:txBody>
                    <a:bodyPr/>
                    <a:lstStyle/>
                    <a:p>
                      <a:r>
                        <a:rPr lang="en-US" dirty="0" smtClean="0"/>
                        <a:t>Lots of other things…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	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982321"/>
            <a:ext cx="8229600" cy="4143842"/>
          </a:xfrm>
        </p:spPr>
        <p:txBody>
          <a:bodyPr/>
          <a:lstStyle/>
          <a:p>
            <a:r>
              <a:rPr lang="en-US" dirty="0" smtClean="0"/>
              <a:t>Are we happy with the schedule of meetings?</a:t>
            </a:r>
          </a:p>
          <a:p>
            <a:pPr lvl="1"/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Lan</a:t>
            </a:r>
            <a:r>
              <a:rPr lang="en-US" dirty="0" smtClean="0"/>
              <a:t> proposes 13:00 or 13:30 on Mondays</a:t>
            </a:r>
          </a:p>
          <a:p>
            <a:pPr lvl="1"/>
            <a:r>
              <a:rPr lang="en-US" dirty="0" smtClean="0"/>
              <a:t>Would that be ok for everyone? Any other preferences?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8651-61E3-D94C-83A1-82BC3F61E4B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72440</TotalTime>
  <Words>1301</Words>
  <Application>Microsoft Macintosh PowerPoint</Application>
  <PresentationFormat>On-screen Show (4:3)</PresentationFormat>
  <Paragraphs>164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H-&gt;bb Weekly Meeting</vt:lpstr>
      <vt:lpstr>Apologies…</vt:lpstr>
      <vt:lpstr>News! News! News!</vt:lpstr>
      <vt:lpstr>Monte Carlo Samples</vt:lpstr>
      <vt:lpstr>Task Assignment</vt:lpstr>
      <vt:lpstr>Slide 6</vt:lpstr>
      <vt:lpstr>Slide 7</vt:lpstr>
      <vt:lpstr>AOB </vt:lpstr>
      <vt:lpstr>Backup</vt:lpstr>
      <vt:lpstr>Slide 10</vt:lpstr>
      <vt:lpstr>Slide 11</vt:lpstr>
      <vt:lpstr>Reconstruction issues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93</cp:revision>
  <cp:lastPrinted>2011-04-11T11:26:17Z</cp:lastPrinted>
  <dcterms:created xsi:type="dcterms:W3CDTF">2011-04-25T14:44:20Z</dcterms:created>
  <dcterms:modified xsi:type="dcterms:W3CDTF">2011-04-25T14:44:30Z</dcterms:modified>
</cp:coreProperties>
</file>