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7" r:id="rId3"/>
    <p:sldId id="357" r:id="rId4"/>
    <p:sldId id="373" r:id="rId5"/>
    <p:sldId id="372" r:id="rId6"/>
    <p:sldId id="366" r:id="rId7"/>
    <p:sldId id="364" r:id="rId8"/>
    <p:sldId id="360" r:id="rId9"/>
    <p:sldId id="365" r:id="rId10"/>
    <p:sldId id="352" r:id="rId11"/>
    <p:sldId id="286" r:id="rId12"/>
    <p:sldId id="374" r:id="rId13"/>
    <p:sldId id="375" r:id="rId14"/>
    <p:sldId id="348" r:id="rId15"/>
    <p:sldId id="356" r:id="rId16"/>
    <p:sldId id="351" r:id="rId17"/>
    <p:sldId id="342" r:id="rId18"/>
    <p:sldId id="30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.infn.it/plhc2011/" TargetMode="External"/><Relationship Id="rId3" Type="http://schemas.openxmlformats.org/officeDocument/2006/relationships/hyperlink" Target="http://eps-hep2011.e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conferenceDisplay.py?confId=124954" TargetMode="Externa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ce.cern.ch/atlas-sm-wz-physics/default.aspx" TargetMode="External"/><Relationship Id="rId4" Type="http://schemas.openxmlformats.org/officeDocument/2006/relationships/hyperlink" Target="https://twiki.cern.ch/twiki/bin/view/AtlasProtected/Analysis16" TargetMode="External"/><Relationship Id="rId5" Type="http://schemas.openxmlformats.org/officeDocument/2006/relationships/hyperlink" Target="https://twiki.cern.ch/twiki/bin/view/AtlasProtected/EnergyScaleResolutionRecommendations" TargetMode="External"/><Relationship Id="rId7" Type="http://schemas.openxmlformats.org/officeDocument/2006/relationships/hyperlink" Target="https://espace.cern.ch/atlas-sm-wz-physics/Lists/Common%20Selection/Flat.aspx?RootFolder=/atlas-sm-wz-physics/Lists/Common%20Selection/Baseline%20Selection%20v1.0&amp;FolderCTID=0x0120020089CD65DCB70FDA479AB77EB366E7C9F0&amp;TopicsView=https://espace.cern.ch/atlas-sm-wz-physics/Lists/Common%20Selection/AllItem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MCPAnalysisGuidelinesRel16" TargetMode="External"/><Relationship Id="rId3" Type="http://schemas.openxmlformats.org/officeDocument/2006/relationships/hyperlink" Target="https://twiki.cern.ch/twiki/bin/view/AtlasProtected/HowToCleanJets%23Bad_jets_rel16_data" TargetMode="External"/><Relationship Id="rId6" Type="http://schemas.openxmlformats.org/officeDocument/2006/relationships/hyperlink" Target="https://twiki.cern.ch/twiki/bin/view/AtlasProtected/EnergyRescal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twiki.cern.ch/twiki/bin/view/AtlasProtected/LArCleaningAndObjectQualit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37883" TargetMode="External"/><Relationship Id="rId3" Type="http://schemas.openxmlformats.org/officeDocument/2006/relationships/hyperlink" Target="https://atlas-datasummary.cern.ch/lumicalc/" TargetMode="External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getFile.py/access?contribId=2&amp;resId=0&amp;materialId=slides&amp;confId=119636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cdsweb.cern.ch/record/134408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38439" TargetMode="External"/><Relationship Id="rId3" Type="http://schemas.openxmlformats.org/officeDocument/2006/relationships/hyperlink" Target="http://cdsweb.cern.ch/record/1347794" TargetMode="External"/><Relationship Id="rId5" Type="http://schemas.openxmlformats.org/officeDocument/2006/relationships/hyperlink" Target="https://indico.cern.ch/getFile.py/access?contribId=0&amp;resId=0&amp;materialId=slides&amp;confId=136406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getFile.py/access?contribId=10&amp;sessionId=0&amp;resId=2&amp;materialId=slides&amp;confId=135825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hyperlink" Target="https://indico.cern.ch/getFile.py/access?contribId=0&amp;resId=0&amp;materialId=slides&amp;confId=13640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getFile.py/access?contribId=8&amp;resId=0&amp;materialId=slides&amp;confId=136406" TargetMode="Externa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H-&gt;bb Weekly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4085"/>
            <a:ext cx="6400800" cy="10094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 H-&gt;bb Weekly Meeting,</a:t>
            </a:r>
            <a:r>
              <a:rPr lang="en-US" dirty="0" smtClean="0"/>
              <a:t> 10 May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192341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 abstract for EPS-HEP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3667"/>
            <a:ext cx="8229600" cy="3640666"/>
          </a:xfrm>
          <a:solidFill>
            <a:schemeClr val="bg1"/>
          </a:solidFill>
          <a:effectLst>
            <a:outerShdw blurRad="107950" dist="1905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Times"/>
                <a:cs typeface="Times"/>
              </a:rPr>
              <a:t>H-&gt;bb searches with the ATLAS detector at the LHC</a:t>
            </a: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endParaRPr lang="en-GB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GB" dirty="0" smtClean="0">
                <a:latin typeface="Times"/>
                <a:cs typeface="Times"/>
              </a:rPr>
              <a:t>	The H -&gt; bb channel is extremely important for the observation of a Higgs boson signal at the LHC. In the Standard Model, this channel would provide a significant contribution to the Higgs boson search in the low mass region, where this decay mode constitutes the dominant Higgs decay channel. Due to the enormous jet production cross-section at the LHC, the search must target channels where the Higgs boson is produced in association with a weak boson, a pair of top quarks, or jets separated by a rapidity gap. It also requires complex techniques to reconstruct the signal and separate it from an overwhelmingly large background. We present the status of Higgs searches in the H-&gt;bb channel currently being performed within ATLAS. </a:t>
            </a: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46666" y="5094111"/>
            <a:ext cx="7840133" cy="12622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case it’s accepted we’ll need a candidate to present it at EPS</a:t>
            </a:r>
          </a:p>
          <a:p>
            <a:r>
              <a:rPr lang="en-US" dirty="0" smtClean="0"/>
              <a:t>Please let me know by email before Friday if you would like to do this</a:t>
            </a:r>
          </a:p>
          <a:p>
            <a:r>
              <a:rPr lang="en-US" dirty="0" smtClean="0"/>
              <a:t>Will randomly choose a presenter from candidates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50989"/>
            <a:ext cx="9182100" cy="652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22"/>
            <a:ext cx="9163050" cy="65015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549"/>
          </a:xfrm>
        </p:spPr>
        <p:txBody>
          <a:bodyPr/>
          <a:lstStyle/>
          <a:p>
            <a:r>
              <a:rPr lang="en-US" dirty="0" smtClean="0"/>
              <a:t>Discussion on Summer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369"/>
            <a:ext cx="8229600" cy="510998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Dubna</a:t>
            </a:r>
            <a:r>
              <a:rPr lang="en-US" b="1" dirty="0" smtClean="0"/>
              <a:t> </a:t>
            </a:r>
            <a:r>
              <a:rPr lang="en-US" dirty="0" smtClean="0"/>
              <a:t>(in 2 weeks) should be time to </a:t>
            </a:r>
            <a:r>
              <a:rPr lang="en-US" b="1" dirty="0" smtClean="0"/>
              <a:t>freeze </a:t>
            </a:r>
            <a:r>
              <a:rPr lang="en-US" dirty="0" smtClean="0"/>
              <a:t>our plans</a:t>
            </a:r>
          </a:p>
          <a:p>
            <a:endParaRPr lang="en-US" dirty="0" smtClean="0"/>
          </a:p>
          <a:p>
            <a:r>
              <a:rPr lang="en-US" dirty="0" smtClean="0"/>
              <a:t>Reminder of Summer conferences:</a:t>
            </a:r>
          </a:p>
          <a:p>
            <a:pPr lvl="1"/>
            <a:r>
              <a:rPr lang="en-US" dirty="0" smtClean="0"/>
              <a:t>Data estimates from February seem to be on track! </a:t>
            </a:r>
          </a:p>
          <a:p>
            <a:pPr lvl="1"/>
            <a:r>
              <a:rPr lang="en-US" dirty="0" smtClean="0"/>
              <a:t>PLHC 2011: </a:t>
            </a:r>
            <a:r>
              <a:rPr lang="en-US" dirty="0" smtClean="0"/>
              <a:t>6 June (</a:t>
            </a:r>
            <a:r>
              <a:rPr lang="en-US" dirty="0" smtClean="0">
                <a:hlinkClick r:id="rId2"/>
              </a:rPr>
              <a:t>http://www.pg.infn.it/plhc2011/</a:t>
            </a:r>
            <a:r>
              <a:rPr lang="en-US" dirty="0" smtClean="0"/>
              <a:t>) L ≈ 0.6 fb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b="1" dirty="0" smtClean="0"/>
              <a:t>EPS-HEP 2011: 21 July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http://eps-hep2011.eu/</a:t>
            </a:r>
            <a:r>
              <a:rPr lang="en-US" dirty="0" smtClean="0"/>
              <a:t>) L ≈ 1 fb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Dataset frozen ≈ 1 month before; expect GRL, </a:t>
            </a:r>
            <a:r>
              <a:rPr lang="en-US" dirty="0" err="1" smtClean="0"/>
              <a:t>Lumi</a:t>
            </a:r>
            <a:r>
              <a:rPr lang="en-US" dirty="0" smtClean="0"/>
              <a:t> etc to be refined then</a:t>
            </a:r>
          </a:p>
          <a:p>
            <a:endParaRPr lang="en-US" b="1" dirty="0" smtClean="0"/>
          </a:p>
          <a:p>
            <a:r>
              <a:rPr lang="en-US" dirty="0" smtClean="0"/>
              <a:t>We aim </a:t>
            </a:r>
            <a:r>
              <a:rPr lang="en-US" dirty="0" smtClean="0"/>
              <a:t>to have</a:t>
            </a:r>
            <a:r>
              <a:rPr lang="en-US" dirty="0" smtClean="0"/>
              <a:t> </a:t>
            </a:r>
            <a:r>
              <a:rPr lang="en-US" b="1" dirty="0" smtClean="0"/>
              <a:t>CONF note </a:t>
            </a:r>
            <a:r>
              <a:rPr lang="en-US" b="1" dirty="0" smtClean="0"/>
              <a:t>for EPS – HEP 2011</a:t>
            </a:r>
          </a:p>
          <a:p>
            <a:pPr lvl="1"/>
            <a:r>
              <a:rPr lang="en-US" dirty="0" smtClean="0"/>
              <a:t>PLHC too soon for us – would need a draft ready today…</a:t>
            </a:r>
          </a:p>
          <a:p>
            <a:pPr lvl="1"/>
            <a:r>
              <a:rPr lang="en-US" dirty="0" smtClean="0"/>
              <a:t>Note on WH: </a:t>
            </a:r>
          </a:p>
          <a:p>
            <a:pPr lvl="2"/>
            <a:r>
              <a:rPr lang="en-US" dirty="0" smtClean="0"/>
              <a:t>Lots of work has been building up to this, mostly on </a:t>
            </a:r>
            <a:r>
              <a:rPr lang="en-US" b="1" dirty="0" smtClean="0"/>
              <a:t>un-boosted</a:t>
            </a:r>
            <a:r>
              <a:rPr lang="en-US" dirty="0" smtClean="0"/>
              <a:t> channel</a:t>
            </a:r>
          </a:p>
          <a:p>
            <a:pPr lvl="2"/>
            <a:r>
              <a:rPr lang="en-US" dirty="0" smtClean="0"/>
              <a:t>Let work evolve (task list) up to </a:t>
            </a:r>
            <a:r>
              <a:rPr lang="en-US" dirty="0" err="1" smtClean="0"/>
              <a:t>Dubna</a:t>
            </a:r>
            <a:r>
              <a:rPr lang="en-US" dirty="0" smtClean="0"/>
              <a:t> and start to write up – see </a:t>
            </a:r>
            <a:r>
              <a:rPr lang="en-US" dirty="0" err="1" smtClean="0"/>
              <a:t>Jike’s</a:t>
            </a:r>
            <a:r>
              <a:rPr lang="en-US" dirty="0" smtClean="0"/>
              <a:t> talk today</a:t>
            </a:r>
          </a:p>
          <a:p>
            <a:pPr lvl="2"/>
            <a:r>
              <a:rPr lang="en-US" dirty="0" smtClean="0"/>
              <a:t>Expect at bb mass plot plus control plots and data-driven background determination</a:t>
            </a:r>
          </a:p>
          <a:p>
            <a:pPr lvl="2"/>
            <a:r>
              <a:rPr lang="en-US" dirty="0" smtClean="0"/>
              <a:t>Anything to include on </a:t>
            </a:r>
            <a:r>
              <a:rPr lang="en-US" b="1" dirty="0" smtClean="0"/>
              <a:t>boosted </a:t>
            </a:r>
            <a:r>
              <a:rPr lang="en-US" dirty="0" smtClean="0"/>
              <a:t>channel? Define in </a:t>
            </a:r>
            <a:r>
              <a:rPr lang="en-US" dirty="0" err="1" smtClean="0"/>
              <a:t>Dubna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What else? </a:t>
            </a:r>
            <a:r>
              <a:rPr lang="en-US" b="1" dirty="0" err="1" smtClean="0"/>
              <a:t>ttH</a:t>
            </a:r>
            <a:r>
              <a:rPr lang="en-US" dirty="0" smtClean="0"/>
              <a:t>? </a:t>
            </a:r>
            <a:r>
              <a:rPr lang="en-US" b="1" dirty="0" smtClean="0"/>
              <a:t>ZH</a:t>
            </a:r>
            <a:r>
              <a:rPr lang="en-US" dirty="0" smtClean="0"/>
              <a:t>?... Again, define in </a:t>
            </a:r>
            <a:r>
              <a:rPr lang="en-US" dirty="0" err="1" smtClean="0"/>
              <a:t>Dubna</a:t>
            </a:r>
            <a:r>
              <a:rPr lang="en-US" dirty="0" smtClean="0"/>
              <a:t> and then stick to the plan</a:t>
            </a:r>
          </a:p>
          <a:p>
            <a:pPr lvl="1"/>
            <a:r>
              <a:rPr lang="en-US" dirty="0" smtClean="0"/>
              <a:t>Would like to send abstract for poster on H-&gt;bb (see next slide)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Dubna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42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Focus of H-&gt;bb agenda is WH</a:t>
            </a:r>
          </a:p>
          <a:p>
            <a:r>
              <a:rPr lang="en-US" dirty="0" smtClean="0"/>
              <a:t>Should define final strategy for Summer conferences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://indico.cern.ch/conferenceDisplay.py?confId=124954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4" y="3044454"/>
            <a:ext cx="7889545" cy="33118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 Task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9975" y="8325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https://twiki.cern.ch/twiki/bin/view/AtlasProtected/WHNoteSummer2011#Analysis_Tasks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1110"/>
            <a:ext cx="8229600" cy="5665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BaselineSelection_v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5993" y="166182"/>
            <a:ext cx="10392713" cy="756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13"/>
                <a:gridCol w="7942987"/>
              </a:tblGrid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Milestones wish list </a:t>
                      </a:r>
                      <a:endParaRPr lang="en-US" sz="1600" dirty="0"/>
                    </a:p>
                  </a:txBody>
                  <a:tcPr/>
                </a:tc>
              </a:tr>
              <a:tr h="865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Dubna</a:t>
                      </a:r>
                      <a:r>
                        <a:rPr lang="en-US" sz="1600" dirty="0" smtClean="0"/>
                        <a:t> workshop – analysis frozen</a:t>
                      </a:r>
                    </a:p>
                    <a:p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this: add data to un-boosted analysis and prepare for result approval </a:t>
                      </a:r>
                    </a:p>
                    <a:p>
                      <a:r>
                        <a:rPr lang="en-US" sz="1600" baseline="0" dirty="0" smtClean="0"/>
                        <a:t>Concentrate more effort on boosted VH with a view to obtaining results quickly</a:t>
                      </a:r>
                      <a:endParaRPr lang="en-US" sz="1600" dirty="0" smtClean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results with 2011 data from cut-based</a:t>
                      </a:r>
                      <a:r>
                        <a:rPr lang="en-US" sz="1600" baseline="0" dirty="0" smtClean="0"/>
                        <a:t> and multivariate analyses</a:t>
                      </a:r>
                      <a:endParaRPr lang="en-US" sz="1600" dirty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Margin for dealing with unforeseen problems</a:t>
                      </a:r>
                      <a:endParaRPr lang="en-US" sz="1600" dirty="0"/>
                    </a:p>
                  </a:txBody>
                  <a:tcPr/>
                </a:tc>
              </a:tr>
              <a:tr h="865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looking</a:t>
                      </a:r>
                      <a:r>
                        <a:rPr lang="en-US" sz="1600" baseline="0" dirty="0" smtClean="0"/>
                        <a:t> at 2011 data if enough is available. </a:t>
                      </a:r>
                    </a:p>
                    <a:p>
                      <a:r>
                        <a:rPr lang="en-US" sz="1600" baseline="0" dirty="0" smtClean="0"/>
                        <a:t>Any surprises? How does the MC describe the new data? </a:t>
                      </a:r>
                    </a:p>
                    <a:p>
                      <a:r>
                        <a:rPr lang="en-US" sz="1600" baseline="0" dirty="0" smtClean="0"/>
                        <a:t>By now we should have a reasonable idea of results from the multivariate analysis</a:t>
                      </a:r>
                      <a:endParaRPr lang="en-US" sz="1600" dirty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</a:t>
                      </a:r>
                      <a:r>
                        <a:rPr lang="en-US" sz="1600" baseline="0" dirty="0" smtClean="0"/>
                        <a:t> of 2 weeks of beam scrubbing. (</a:t>
                      </a:r>
                      <a:r>
                        <a:rPr lang="en-US" sz="1600" dirty="0" smtClean="0"/>
                        <a:t>I’m away for Easter)</a:t>
                      </a:r>
                    </a:p>
                  </a:txBody>
                  <a:tcPr/>
                </a:tc>
              </a:tr>
              <a:tr h="608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</a:t>
                      </a:r>
                      <a:r>
                        <a:rPr lang="en-US" sz="1600" baseline="0" dirty="0" smtClean="0"/>
                        <a:t> now w</a:t>
                      </a:r>
                      <a:r>
                        <a:rPr lang="en-US" sz="1600" dirty="0" smtClean="0"/>
                        <a:t>e should have a</a:t>
                      </a:r>
                      <a:r>
                        <a:rPr lang="en-US" sz="1600" baseline="0" dirty="0" smtClean="0"/>
                        <a:t> reasonable</a:t>
                      </a:r>
                      <a:r>
                        <a:rPr lang="en-US" sz="1600" dirty="0" smtClean="0"/>
                        <a:t> idea of the</a:t>
                      </a:r>
                      <a:r>
                        <a:rPr lang="en-US" sz="1600" baseline="0" dirty="0" smtClean="0"/>
                        <a:t> exclusion </a:t>
                      </a:r>
                      <a:r>
                        <a:rPr lang="en-US" sz="1600" dirty="0" smtClean="0"/>
                        <a:t>of</a:t>
                      </a:r>
                      <a:r>
                        <a:rPr lang="en-US" sz="1600" baseline="0" dirty="0" smtClean="0"/>
                        <a:t> the cut-based analysis </a:t>
                      </a:r>
                    </a:p>
                    <a:p>
                      <a:r>
                        <a:rPr lang="en-US" sz="1600" dirty="0" smtClean="0"/>
                        <a:t>First report</a:t>
                      </a:r>
                      <a:r>
                        <a:rPr lang="en-US" sz="1600" baseline="0" dirty="0" smtClean="0"/>
                        <a:t> on MVA preliminary results – establish plan for getting results by </a:t>
                      </a:r>
                      <a:r>
                        <a:rPr lang="en-US" sz="1600" baseline="0" dirty="0" err="1" smtClean="0"/>
                        <a:t>Dubna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137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 the worst </a:t>
                      </a:r>
                      <a:r>
                        <a:rPr lang="en-US" sz="1600" dirty="0" err="1" smtClean="0"/>
                        <a:t>systematics</a:t>
                      </a:r>
                      <a:r>
                        <a:rPr lang="en-US" sz="1600" dirty="0" smtClean="0"/>
                        <a:t> and discuss any possible improvements: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 smtClean="0"/>
                        <a:t>Any</a:t>
                      </a:r>
                      <a:r>
                        <a:rPr lang="en-US" sz="1600" baseline="0" dirty="0" smtClean="0"/>
                        <a:t> changes needed in analysis cuts?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Any study necessary for corrections to some systematic effect? </a:t>
                      </a:r>
                    </a:p>
                    <a:p>
                      <a:r>
                        <a:rPr lang="en-US" sz="1600" baseline="0" dirty="0" smtClean="0"/>
                        <a:t>Multivariate analysis: iterate on </a:t>
                      </a:r>
                      <a:r>
                        <a:rPr lang="en-US" sz="1600" baseline="0" dirty="0" err="1" smtClean="0"/>
                        <a:t>preselection</a:t>
                      </a:r>
                      <a:r>
                        <a:rPr lang="en-US" sz="1600" baseline="0" dirty="0" smtClean="0"/>
                        <a:t> cuts, methods, questions</a:t>
                      </a:r>
                    </a:p>
                    <a:p>
                      <a:r>
                        <a:rPr lang="en-US" sz="1600" baseline="0" dirty="0" smtClean="0"/>
                        <a:t>Assign tasks – divide the work to achieve better results!</a:t>
                      </a:r>
                    </a:p>
                  </a:txBody>
                  <a:tcPr/>
                </a:tc>
              </a:tr>
              <a:tr h="1121635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29 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Establish analysis</a:t>
                      </a:r>
                      <a:r>
                        <a:rPr lang="en-US" sz="1600" baseline="0" dirty="0" smtClean="0"/>
                        <a:t> cuts: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If possible as result of optimization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Use 2010 data to develop cuts and show that data is well described by background MC</a:t>
                      </a:r>
                    </a:p>
                    <a:p>
                      <a:r>
                        <a:rPr lang="en-US" sz="1600" baseline="0" dirty="0" smtClean="0"/>
                        <a:t>Start evaluating </a:t>
                      </a:r>
                      <a:r>
                        <a:rPr lang="en-US" sz="1600" baseline="0" dirty="0" err="1" smtClean="0"/>
                        <a:t>systematics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608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 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Iterate on</a:t>
                      </a:r>
                      <a:r>
                        <a:rPr lang="en-US" sz="1600" baseline="0" dirty="0" smtClean="0"/>
                        <a:t> analysis cuts – </a:t>
                      </a:r>
                      <a:r>
                        <a:rPr lang="en-US" sz="1600" dirty="0" smtClean="0"/>
                        <a:t>why is each cut applied at each particular value?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Start iteration on multivariate methods to improve analysis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Reconstruction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115797"/>
            <a:ext cx="8706555" cy="5240553"/>
          </a:xfrm>
          <a:solidFill>
            <a:schemeClr val="bg1">
              <a:alpha val="74000"/>
            </a:schemeClr>
          </a:solidFill>
          <a:effectLst/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Muon</a:t>
            </a:r>
            <a:r>
              <a:rPr lang="en-US" dirty="0" smtClean="0"/>
              <a:t> CP group recommendations for release 16: </a:t>
            </a:r>
          </a:p>
          <a:p>
            <a:pPr lvl="1"/>
            <a:r>
              <a:rPr lang="en-US" dirty="0" smtClean="0"/>
              <a:t>Reconstruction efficiency and isolation efficiency scale factors, momentum smearing functions</a:t>
            </a:r>
          </a:p>
          <a:p>
            <a:pPr lvl="1"/>
            <a:r>
              <a:rPr lang="en-US" dirty="0" smtClean="0">
                <a:hlinkClick r:id="rId2"/>
              </a:rPr>
              <a:t>https://twiki.cern.ch/twiki/bin/view/AtlasProtected/MCPAnalysisGuidelinesRel16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Jet/</a:t>
            </a:r>
            <a:r>
              <a:rPr lang="en-US" dirty="0" err="1" smtClean="0"/>
              <a:t>Etmiss</a:t>
            </a:r>
            <a:r>
              <a:rPr lang="en-US" dirty="0" smtClean="0"/>
              <a:t> recommendations for </a:t>
            </a:r>
            <a:r>
              <a:rPr lang="en-US" b="1" dirty="0" smtClean="0"/>
              <a:t>jet cleaning </a:t>
            </a:r>
            <a:r>
              <a:rPr lang="en-US" dirty="0" smtClean="0"/>
              <a:t>in release 16:</a:t>
            </a:r>
          </a:p>
          <a:p>
            <a:pPr lvl="1"/>
            <a:r>
              <a:rPr lang="en-US" dirty="0" smtClean="0"/>
              <a:t>Medium jet cleaning should give similar rejection to </a:t>
            </a:r>
            <a:r>
              <a:rPr lang="en-US" dirty="0" err="1" smtClean="0"/>
              <a:t>rel</a:t>
            </a:r>
            <a:r>
              <a:rPr lang="en-US" dirty="0" smtClean="0"/>
              <a:t> 15 cleaning but with better efficiency</a:t>
            </a:r>
          </a:p>
          <a:p>
            <a:pPr lvl="1"/>
            <a:r>
              <a:rPr lang="en-US" dirty="0" smtClean="0"/>
              <a:t>Tight jet cleaning should not be used – still under discussion</a:t>
            </a:r>
          </a:p>
          <a:p>
            <a:pPr lvl="1"/>
            <a:r>
              <a:rPr lang="en-US" dirty="0" smtClean="0">
                <a:hlinkClick r:id="rId3"/>
              </a:rPr>
              <a:t>https://twiki.cern.ch/twiki/bin/view/AtlasProtected/HowToCleanJets#Bad_jets_rel16_data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New!: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-tagging calibrations</a:t>
            </a:r>
            <a:r>
              <a:rPr lang="en-US" dirty="0" smtClean="0"/>
              <a:t> for release 16 based on full 2010 data:</a:t>
            </a:r>
          </a:p>
          <a:p>
            <a:pPr lvl="1"/>
            <a:r>
              <a:rPr lang="en-US" dirty="0" smtClean="0">
                <a:hlinkClick r:id="rId4"/>
              </a:rPr>
              <a:t>https://twiki.cern.ch/twiki/bin/view/AtlasProtected/Analysis16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smtClean="0"/>
              <a:t>/gamma recommendations for </a:t>
            </a:r>
            <a:r>
              <a:rPr lang="en-US" b="1" dirty="0" smtClean="0"/>
              <a:t>energy scale and resolution</a:t>
            </a:r>
            <a:r>
              <a:rPr lang="en-US" dirty="0" smtClean="0"/>
              <a:t> in release 16:</a:t>
            </a:r>
          </a:p>
          <a:p>
            <a:pPr lvl="1"/>
            <a:r>
              <a:rPr lang="en-US" dirty="0" smtClean="0">
                <a:hlinkClick r:id="rId5"/>
              </a:rPr>
              <a:t>https://twiki.cern.ch/twiki/bin/view/AtlasProtected/EnergyScaleResolutionRecommendations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rescaler</a:t>
            </a:r>
            <a:r>
              <a:rPr lang="en-US" dirty="0" smtClean="0"/>
              <a:t> tool: </a:t>
            </a:r>
            <a:r>
              <a:rPr lang="en-US" u="sng" dirty="0" smtClean="0">
                <a:hlinkClick r:id="rId6"/>
              </a:rPr>
              <a:t>https://twiki.cern.ch/twiki/bin/view/AtlasProtected/EnergyRescaler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Model </a:t>
            </a:r>
            <a:r>
              <a:rPr lang="en-US" b="1" dirty="0" smtClean="0"/>
              <a:t>W/Z </a:t>
            </a:r>
            <a:r>
              <a:rPr lang="en-US" dirty="0" smtClean="0"/>
              <a:t>group </a:t>
            </a:r>
            <a:r>
              <a:rPr lang="en-US" b="1" dirty="0" smtClean="0">
                <a:solidFill>
                  <a:srgbClr val="FF0000"/>
                </a:solidFill>
              </a:rPr>
              <a:t>baseline selection </a:t>
            </a:r>
            <a:r>
              <a:rPr lang="en-US" dirty="0" smtClean="0"/>
              <a:t>for release 16 (next 4 slides):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7"/>
              </a:rPr>
              <a:t>discussion</a:t>
            </a:r>
            <a:r>
              <a:rPr lang="en-US" dirty="0" smtClean="0"/>
              <a:t> in W/Z group </a:t>
            </a:r>
            <a:r>
              <a:rPr lang="en-US" dirty="0" smtClean="0">
                <a:hlinkClick r:id="rId8"/>
              </a:rPr>
              <a:t>Sharepoint</a:t>
            </a:r>
            <a:endParaRPr lang="en-US" dirty="0" smtClean="0"/>
          </a:p>
          <a:p>
            <a:pPr lvl="1"/>
            <a:r>
              <a:rPr lang="en-US" dirty="0" smtClean="0"/>
              <a:t>Also, finer points (and perhaps the not so fine) still being discussed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62"/>
            <a:ext cx="4378892" cy="40515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Currently in technical stop – no changes since last week</a:t>
            </a:r>
          </a:p>
          <a:p>
            <a:endParaRPr lang="en-US" dirty="0" smtClean="0"/>
          </a:p>
          <a:p>
            <a:r>
              <a:rPr lang="en-US" dirty="0" smtClean="0"/>
              <a:t>About 0.27 </a:t>
            </a:r>
            <a:r>
              <a:rPr lang="en-US" dirty="0" smtClean="0"/>
              <a:t>f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collected with stable beams so far</a:t>
            </a:r>
          </a:p>
          <a:p>
            <a:pPr lvl="1"/>
            <a:r>
              <a:rPr lang="en-US" dirty="0" smtClean="0"/>
              <a:t>50ns bunch spacing </a:t>
            </a:r>
          </a:p>
          <a:p>
            <a:pPr lvl="1"/>
            <a:r>
              <a:rPr lang="en-US" dirty="0" smtClean="0"/>
              <a:t>768 colliding bunches</a:t>
            </a:r>
          </a:p>
          <a:p>
            <a:pPr lvl="1"/>
            <a:r>
              <a:rPr lang="en-US" dirty="0" smtClean="0"/>
              <a:t>700 bunches in ATLAS</a:t>
            </a:r>
          </a:p>
          <a:p>
            <a:endParaRPr lang="en-US" dirty="0" smtClean="0"/>
          </a:p>
          <a:p>
            <a:r>
              <a:rPr lang="en-US" dirty="0" smtClean="0"/>
              <a:t>Inst </a:t>
            </a:r>
            <a:r>
              <a:rPr lang="en-US" dirty="0" err="1" smtClean="0"/>
              <a:t>Lumi</a:t>
            </a:r>
            <a:r>
              <a:rPr lang="en-US" dirty="0" smtClean="0"/>
              <a:t> up to ≈9x10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From increased nr of bunches, so peak pileup stays ≈ 10 - 14 collisions per bunch crossing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64" y="3682841"/>
            <a:ext cx="3803575" cy="2733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858" y="934380"/>
            <a:ext cx="3824781" cy="2748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549"/>
          </a:xfrm>
        </p:spPr>
        <p:txBody>
          <a:bodyPr/>
          <a:lstStyle/>
          <a:p>
            <a:r>
              <a:rPr lang="en-US" dirty="0" smtClean="0"/>
              <a:t>News! </a:t>
            </a:r>
            <a:r>
              <a:rPr lang="en-US" dirty="0" smtClean="0"/>
              <a:t>News!</a:t>
            </a:r>
            <a:r>
              <a:rPr lang="en-US" dirty="0" smtClean="0"/>
              <a:t> </a:t>
            </a:r>
            <a:r>
              <a:rPr lang="en-US" dirty="0" smtClean="0"/>
              <a:t>News!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805549"/>
            <a:ext cx="8605419" cy="57230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Open Discussion of the first draft on the combination of Higgs </a:t>
            </a:r>
            <a:r>
              <a:rPr lang="en-US" dirty="0" smtClean="0"/>
              <a:t>searches </a:t>
            </a:r>
            <a:r>
              <a:rPr lang="en-US" sz="2824" dirty="0" smtClean="0">
                <a:hlinkClick r:id="rId2"/>
              </a:rPr>
              <a:t>https</a:t>
            </a:r>
            <a:r>
              <a:rPr lang="en-US" sz="2824" dirty="0" smtClean="0">
                <a:hlinkClick r:id="rId2"/>
              </a:rPr>
              <a:t>://indico.cern.ch/conferenceDisplay.py</a:t>
            </a:r>
            <a:r>
              <a:rPr lang="en-US" sz="2824" dirty="0" smtClean="0">
                <a:hlinkClick r:id="rId2"/>
              </a:rPr>
              <a:t>?confId</a:t>
            </a:r>
            <a:r>
              <a:rPr lang="en-US" sz="2824" dirty="0" smtClean="0">
                <a:hlinkClick r:id="rId2"/>
              </a:rPr>
              <a:t>=</a:t>
            </a:r>
            <a:r>
              <a:rPr lang="en-US" sz="2824" dirty="0" smtClean="0">
                <a:hlinkClick r:id="rId2"/>
              </a:rPr>
              <a:t>137883</a:t>
            </a:r>
            <a:endParaRPr lang="en-US" sz="2824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calibration of the 2011 luminosity</a:t>
            </a:r>
            <a:r>
              <a:rPr lang="en-US" dirty="0" smtClean="0"/>
              <a:t> now </a:t>
            </a:r>
            <a:r>
              <a:rPr lang="en-US" dirty="0" err="1" smtClean="0"/>
              <a:t>available:</a:t>
            </a:r>
            <a:r>
              <a:rPr lang="en-US" dirty="0" err="1" smtClean="0">
                <a:hlinkClick r:id="rId3"/>
              </a:rPr>
              <a:t>https</a:t>
            </a:r>
            <a:r>
              <a:rPr lang="en-US" dirty="0" err="1" smtClean="0">
                <a:hlinkClick r:id="rId3"/>
              </a:rPr>
              <a:t>://atlas-datasummary.cern.ch/lumicalc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For all 2011 data (periods A to E)</a:t>
            </a:r>
          </a:p>
          <a:p>
            <a:endParaRPr lang="en-US" dirty="0" smtClean="0"/>
          </a:p>
          <a:p>
            <a:r>
              <a:rPr lang="en-US" dirty="0" smtClean="0"/>
              <a:t>Lost </a:t>
            </a:r>
            <a:r>
              <a:rPr lang="en-US" dirty="0" err="1" smtClean="0"/>
              <a:t>LAr</a:t>
            </a:r>
            <a:r>
              <a:rPr lang="en-US" dirty="0" smtClean="0"/>
              <a:t> Front End Boards (</a:t>
            </a:r>
            <a:r>
              <a:rPr lang="en-US" dirty="0" err="1" smtClean="0"/>
              <a:t>FEBs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Φ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[-0.64,-0.74] &amp;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[0,1.4]</a:t>
            </a:r>
          </a:p>
          <a:p>
            <a:pPr lvl="1"/>
            <a:r>
              <a:rPr lang="en-US" dirty="0" smtClean="0"/>
              <a:t>Lost after power glitch on 30 April</a:t>
            </a:r>
            <a:endParaRPr lang="en-US" dirty="0" smtClean="0"/>
          </a:p>
          <a:p>
            <a:pPr lvl="1"/>
            <a:r>
              <a:rPr lang="en-US" dirty="0" smtClean="0"/>
              <a:t>Possibly only recoverable during Christmas </a:t>
            </a:r>
          </a:p>
          <a:p>
            <a:endParaRPr lang="en-US" dirty="0" smtClean="0"/>
          </a:p>
          <a:p>
            <a:r>
              <a:rPr lang="en-US" dirty="0" err="1" smtClean="0"/>
              <a:t>LAr</a:t>
            </a:r>
            <a:r>
              <a:rPr lang="en-US" dirty="0" smtClean="0"/>
              <a:t> cleaning and object quality: </a:t>
            </a:r>
            <a:r>
              <a:rPr lang="en-US" sz="2323" dirty="0" smtClean="0">
                <a:hlinkClick r:id="rId4"/>
              </a:rPr>
              <a:t>https</a:t>
            </a:r>
            <a:r>
              <a:rPr lang="en-US" sz="2323" dirty="0" smtClean="0">
                <a:hlinkClick r:id="rId4"/>
              </a:rPr>
              <a:t>://twiki.cern.ch/twiki/bin/view/AtlasProtected/</a:t>
            </a:r>
            <a:r>
              <a:rPr lang="en-US" sz="2323" dirty="0" smtClean="0">
                <a:hlinkClick r:id="rId4"/>
              </a:rPr>
              <a:t>LArCleaningAndObjectQuality</a:t>
            </a:r>
            <a:endParaRPr lang="en-US" sz="2323" dirty="0" smtClean="0"/>
          </a:p>
          <a:p>
            <a:pPr lvl="1"/>
            <a:r>
              <a:rPr lang="en-US" dirty="0" smtClean="0"/>
              <a:t>To allow filtering out of:</a:t>
            </a:r>
          </a:p>
          <a:p>
            <a:pPr lvl="2"/>
            <a:r>
              <a:rPr lang="en-US" dirty="0" err="1" smtClean="0"/>
              <a:t>LAr</a:t>
            </a:r>
            <a:r>
              <a:rPr lang="en-US" dirty="0" smtClean="0"/>
              <a:t> </a:t>
            </a:r>
            <a:r>
              <a:rPr lang="en-US" dirty="0" smtClean="0"/>
              <a:t>noise bursts and data integrity </a:t>
            </a:r>
            <a:r>
              <a:rPr lang="en-US" dirty="0" smtClean="0"/>
              <a:t>errors</a:t>
            </a:r>
          </a:p>
          <a:p>
            <a:pPr lvl="2"/>
            <a:r>
              <a:rPr lang="en-US" dirty="0" smtClean="0"/>
              <a:t>Bad </a:t>
            </a:r>
            <a:r>
              <a:rPr lang="en-US" dirty="0" smtClean="0"/>
              <a:t>quality clusters through the Object Quality </a:t>
            </a:r>
            <a:r>
              <a:rPr lang="en-US" dirty="0" smtClean="0"/>
              <a:t>Flag</a:t>
            </a:r>
          </a:p>
          <a:p>
            <a:pPr lvl="2"/>
            <a:r>
              <a:rPr lang="en-US" dirty="0" smtClean="0"/>
              <a:t>Dealing </a:t>
            </a:r>
            <a:r>
              <a:rPr lang="en-US" dirty="0" smtClean="0"/>
              <a:t>with </a:t>
            </a:r>
            <a:r>
              <a:rPr lang="en-US" dirty="0" err="1" smtClean="0"/>
              <a:t>LAr</a:t>
            </a:r>
            <a:r>
              <a:rPr lang="en-US" dirty="0" smtClean="0"/>
              <a:t> hardware problems in Monte Carlo.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343036"/>
            <a:ext cx="2856920" cy="24173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268111"/>
            <a:ext cx="8859131" cy="18908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Trigger menus in </a:t>
            </a:r>
            <a:r>
              <a:rPr lang="en-US" dirty="0" smtClean="0"/>
              <a:t>2011: from Anna </a:t>
            </a:r>
            <a:r>
              <a:rPr lang="en-US" dirty="0" err="1" smtClean="0"/>
              <a:t>Sfyrla’s</a:t>
            </a:r>
            <a:r>
              <a:rPr lang="en-US" dirty="0" smtClean="0"/>
              <a:t> talk at the </a:t>
            </a:r>
            <a:r>
              <a:rPr lang="en-US" dirty="0" smtClean="0"/>
              <a:t>last </a:t>
            </a:r>
            <a:r>
              <a:rPr lang="en-US" dirty="0" err="1" smtClean="0"/>
              <a:t>Weekly:</a:t>
            </a:r>
            <a:r>
              <a:rPr lang="en-US" sz="2560" dirty="0" err="1" smtClean="0">
                <a:hlinkClick r:id="rId2"/>
              </a:rPr>
              <a:t>https</a:t>
            </a:r>
            <a:r>
              <a:rPr lang="en-US" sz="2560" dirty="0" err="1" smtClean="0">
                <a:hlinkClick r:id="rId2"/>
              </a:rPr>
              <a:t>://indico.cern.ch/getFile.py/access?contribId</a:t>
            </a:r>
            <a:r>
              <a:rPr lang="en-US" sz="2560" dirty="0" smtClean="0">
                <a:hlinkClick r:id="rId2"/>
              </a:rPr>
              <a:t>=2&amp;resId=0&amp;materialId=slides&amp;confId=</a:t>
            </a:r>
            <a:r>
              <a:rPr lang="en-US" sz="2560" dirty="0" smtClean="0">
                <a:hlinkClick r:id="rId2"/>
              </a:rPr>
              <a:t>119636</a:t>
            </a:r>
            <a:endParaRPr lang="en-US" sz="2560" dirty="0" smtClean="0"/>
          </a:p>
          <a:p>
            <a:r>
              <a:rPr lang="en-US" dirty="0" smtClean="0"/>
              <a:t>At 2x10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(not so far away) e20_medium and mu18 disabled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 e.g</a:t>
            </a:r>
            <a:r>
              <a:rPr lang="en-US" dirty="0" smtClean="0"/>
              <a:t>. </a:t>
            </a:r>
            <a:r>
              <a:rPr lang="en-US" dirty="0" err="1" smtClean="0"/>
              <a:t>e</a:t>
            </a:r>
            <a:r>
              <a:rPr lang="en-US" dirty="0" smtClean="0"/>
              <a:t>/gamma trigger optimization see </a:t>
            </a:r>
            <a:r>
              <a:rPr lang="en-US" dirty="0" err="1" smtClean="0"/>
              <a:t>A.Tricoli’s</a:t>
            </a:r>
            <a:r>
              <a:rPr lang="en-US" dirty="0" smtClean="0"/>
              <a:t> talk in today’s weekly</a:t>
            </a:r>
          </a:p>
          <a:p>
            <a:r>
              <a:rPr lang="en-US" dirty="0" smtClean="0"/>
              <a:t>We need someone to follow the menu/trigger performance evolution for our group!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88" y="1862669"/>
            <a:ext cx="6254045" cy="4510820"/>
          </a:xfrm>
          <a:prstGeom prst="rect">
            <a:avLst/>
          </a:prstGeom>
          <a:effectLst>
            <a:outerShdw blurRad="10795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549"/>
          </a:xfrm>
        </p:spPr>
        <p:txBody>
          <a:bodyPr/>
          <a:lstStyle/>
          <a:p>
            <a:r>
              <a:rPr lang="en-US" dirty="0" smtClean="0"/>
              <a:t>News! </a:t>
            </a:r>
            <a:r>
              <a:rPr lang="en-US" dirty="0" smtClean="0"/>
              <a:t>News!</a:t>
            </a:r>
            <a:r>
              <a:rPr lang="en-US" dirty="0" smtClean="0"/>
              <a:t> </a:t>
            </a:r>
            <a:r>
              <a:rPr lang="en-US" dirty="0" smtClean="0"/>
              <a:t>News!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805549"/>
            <a:ext cx="8859131" cy="57230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Jet calibration task force meeting today dedicated to fat jets: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://indico.cern.ch/conferenceDisplay.py?confId=</a:t>
            </a:r>
            <a:r>
              <a:rPr lang="en-US" dirty="0" smtClean="0">
                <a:hlinkClick r:id="rId2"/>
              </a:rPr>
              <a:t>138439</a:t>
            </a:r>
            <a:endParaRPr lang="en-US" dirty="0" smtClean="0"/>
          </a:p>
          <a:p>
            <a:pPr lvl="1"/>
            <a:r>
              <a:rPr lang="en-US" dirty="0" smtClean="0"/>
              <a:t>Jet </a:t>
            </a:r>
            <a:r>
              <a:rPr lang="en-US" dirty="0" smtClean="0"/>
              <a:t>substructure note: </a:t>
            </a:r>
            <a:r>
              <a:rPr lang="en-US" dirty="0" smtClean="0">
                <a:hlinkClick r:id="rId3"/>
              </a:rPr>
              <a:t>http://cdsweb.cern.ch/record/</a:t>
            </a:r>
            <a:r>
              <a:rPr lang="en-US" dirty="0" smtClean="0">
                <a:hlinkClick r:id="rId3"/>
              </a:rPr>
              <a:t>1347794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backup note: </a:t>
            </a:r>
            <a:r>
              <a:rPr lang="en-US" dirty="0" smtClean="0">
                <a:hlinkClick r:id="rId4"/>
              </a:rPr>
              <a:t>http://cdsweb.cern.ch/record/1344082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Sandra’s intro talk to Higgs WG meeting </a:t>
            </a:r>
            <a:r>
              <a:rPr lang="en-US" dirty="0" smtClean="0"/>
              <a:t>last week: </a:t>
            </a:r>
            <a:r>
              <a:rPr lang="en-US" dirty="0" smtClean="0">
                <a:hlinkClick r:id="rId5"/>
              </a:rPr>
              <a:t>https://indico.cern.ch/getFile.py/access?contribId=0&amp;resId=0&amp;materialId=slides&amp;confId=</a:t>
            </a:r>
            <a:r>
              <a:rPr lang="en-US" dirty="0" smtClean="0">
                <a:hlinkClick r:id="rId5"/>
              </a:rPr>
              <a:t>136406</a:t>
            </a:r>
            <a:endParaRPr lang="en-US" dirty="0" smtClean="0"/>
          </a:p>
          <a:p>
            <a:pPr lvl="1"/>
            <a:r>
              <a:rPr lang="en-US" dirty="0" smtClean="0"/>
              <a:t>Ongoing </a:t>
            </a:r>
            <a:r>
              <a:rPr lang="en-US" dirty="0" smtClean="0"/>
              <a:t>work on</a:t>
            </a:r>
            <a:r>
              <a:rPr lang="en-US" dirty="0" smtClean="0"/>
              <a:t> jet performance:</a:t>
            </a:r>
          </a:p>
          <a:p>
            <a:pPr lvl="2"/>
            <a:r>
              <a:rPr lang="en-US" dirty="0" smtClean="0"/>
              <a:t>JES </a:t>
            </a:r>
            <a:r>
              <a:rPr lang="en-US" dirty="0" smtClean="0"/>
              <a:t>uncertainties, especially due to pile-up.</a:t>
            </a:r>
            <a:endParaRPr lang="en-US" dirty="0" smtClean="0"/>
          </a:p>
          <a:p>
            <a:pPr lvl="2"/>
            <a:r>
              <a:rPr lang="en-US" dirty="0" smtClean="0"/>
              <a:t>Expect </a:t>
            </a:r>
            <a:r>
              <a:rPr lang="en-US" dirty="0" smtClean="0"/>
              <a:t>recommendations for central jets,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</a:t>
            </a:r>
            <a:r>
              <a:rPr lang="en-US" dirty="0" smtClean="0"/>
              <a:t>&lt;2.1</a:t>
            </a:r>
            <a:r>
              <a:rPr lang="en-US" dirty="0" smtClean="0"/>
              <a:t> on PLHC time scale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Call for manpower </a:t>
            </a:r>
            <a:r>
              <a:rPr lang="en-US" dirty="0" smtClean="0"/>
              <a:t>to join studies – work needed especially on JVF and effect of pileup on MET (MET </a:t>
            </a:r>
            <a:r>
              <a:rPr lang="en-US" dirty="0" smtClean="0"/>
              <a:t>recommendation</a:t>
            </a:r>
            <a:r>
              <a:rPr lang="en-US" dirty="0" smtClean="0"/>
              <a:t> based </a:t>
            </a:r>
            <a:r>
              <a:rPr lang="en-US" dirty="0" smtClean="0"/>
              <a:t>on 2010 </a:t>
            </a:r>
            <a:r>
              <a:rPr lang="en-US" dirty="0" smtClean="0"/>
              <a:t>studies)</a:t>
            </a:r>
          </a:p>
          <a:p>
            <a:pPr lvl="1"/>
            <a:r>
              <a:rPr lang="en-US" dirty="0" err="1" smtClean="0"/>
              <a:t>b</a:t>
            </a:r>
            <a:r>
              <a:rPr lang="en-US" dirty="0" smtClean="0"/>
              <a:t>-tagging – operating </a:t>
            </a:r>
            <a:r>
              <a:rPr lang="en-US" dirty="0" smtClean="0"/>
              <a:t>points to be calibrated for PLHC:</a:t>
            </a:r>
          </a:p>
          <a:p>
            <a:pPr lvl="2"/>
            <a:r>
              <a:rPr lang="en-US" b="1" dirty="0" smtClean="0"/>
              <a:t>SV0</a:t>
            </a:r>
            <a:r>
              <a:rPr lang="en-US" dirty="0" smtClean="0"/>
              <a:t> 50% (</a:t>
            </a:r>
            <a:r>
              <a:rPr lang="en-US" dirty="0" err="1" smtClean="0"/>
              <a:t>w</a:t>
            </a:r>
            <a:r>
              <a:rPr lang="en-US" dirty="0" smtClean="0"/>
              <a:t>&gt;5.85)</a:t>
            </a:r>
          </a:p>
          <a:p>
            <a:pPr lvl="2"/>
            <a:r>
              <a:rPr lang="en-US" b="1" dirty="0" err="1" smtClean="0"/>
              <a:t>JetProb</a:t>
            </a:r>
            <a:r>
              <a:rPr lang="en-US" dirty="0" smtClean="0"/>
              <a:t> 50%, 70%, 80%, 90% (-log10(w) &gt; 3.25, 2.05, 1.40, 0.60)</a:t>
            </a:r>
            <a:endParaRPr lang="en-US" dirty="0" smtClean="0"/>
          </a:p>
          <a:p>
            <a:pPr lvl="2"/>
            <a:r>
              <a:rPr lang="en-US" dirty="0" smtClean="0"/>
              <a:t>Plan </a:t>
            </a:r>
            <a:r>
              <a:rPr lang="en-US" dirty="0" smtClean="0"/>
              <a:t>to update </a:t>
            </a:r>
            <a:r>
              <a:rPr lang="en-US" b="1" dirty="0" smtClean="0"/>
              <a:t>uncertainties </a:t>
            </a:r>
            <a:r>
              <a:rPr lang="en-US" dirty="0" smtClean="0"/>
              <a:t>related to pile-up and run conditions.</a:t>
            </a:r>
          </a:p>
          <a:p>
            <a:pPr lvl="2"/>
            <a:r>
              <a:rPr lang="en-US" dirty="0" smtClean="0"/>
              <a:t>Run </a:t>
            </a:r>
            <a:r>
              <a:rPr lang="en-US" dirty="0" err="1" smtClean="0"/>
              <a:t>calib</a:t>
            </a:r>
            <a:r>
              <a:rPr lang="en-US" dirty="0" smtClean="0"/>
              <a:t> with two </a:t>
            </a:r>
            <a:r>
              <a:rPr lang="en-US" b="1" dirty="0" smtClean="0"/>
              <a:t>JVF </a:t>
            </a:r>
            <a:r>
              <a:rPr lang="en-US" dirty="0" smtClean="0"/>
              <a:t>settings</a:t>
            </a:r>
            <a:r>
              <a:rPr lang="en-US" dirty="0" smtClean="0"/>
              <a:t> (to check stability): </a:t>
            </a:r>
            <a:r>
              <a:rPr lang="en-US" dirty="0" smtClean="0"/>
              <a:t>no JVF cut, JVF&gt;</a:t>
            </a:r>
            <a:r>
              <a:rPr lang="en-US" dirty="0" smtClean="0"/>
              <a:t>0.8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HSG5 H-&gt;bb - 10/5/2011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9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timing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" y="830915"/>
            <a:ext cx="8801687" cy="31218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Found last week:</a:t>
            </a:r>
          </a:p>
          <a:p>
            <a:pPr lvl="1"/>
            <a:r>
              <a:rPr lang="en-US" dirty="0" smtClean="0"/>
              <a:t>Peak at </a:t>
            </a:r>
            <a:r>
              <a:rPr lang="en-US" dirty="0" err="1" smtClean="0"/>
              <a:t>Δt</a:t>
            </a:r>
            <a:r>
              <a:rPr lang="en-US" dirty="0" smtClean="0"/>
              <a:t> ≈ 20ns in jet timing distribution </a:t>
            </a:r>
            <a:r>
              <a:rPr lang="en-US" u="sng" dirty="0" smtClean="0">
                <a:hlinkClick r:id="rId2"/>
              </a:rPr>
              <a:t>https://indico.cern.ch/getFile.py/access?contribId=10&amp;sessionId=0&amp;resId=2&amp;materialId=slides&amp;confId=135825</a:t>
            </a:r>
            <a:endParaRPr lang="en-US" u="sng" dirty="0" smtClean="0"/>
          </a:p>
          <a:p>
            <a:pPr lvl="1"/>
            <a:r>
              <a:rPr lang="en-US" dirty="0" smtClean="0"/>
              <a:t>Appeared in 50ns running, not apparent in 75ns running</a:t>
            </a:r>
          </a:p>
          <a:p>
            <a:endParaRPr lang="en-US" dirty="0" smtClean="0"/>
          </a:p>
          <a:p>
            <a:r>
              <a:rPr lang="en-US" dirty="0" smtClean="0"/>
              <a:t>Problem understood: 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ffect from HLT </a:t>
            </a:r>
            <a:r>
              <a:rPr lang="en-US" dirty="0" smtClean="0"/>
              <a:t>jets seeded</a:t>
            </a:r>
            <a:r>
              <a:rPr lang="en-US" dirty="0" smtClean="0"/>
              <a:t> by random triggers (not L1 jets) active in empty bunches between colliding bunches</a:t>
            </a:r>
          </a:p>
          <a:p>
            <a:pPr lvl="1"/>
            <a:r>
              <a:rPr lang="en-US" dirty="0" smtClean="0"/>
              <a:t>EF_j20_a4tc_EFFS, EF_j10_a4tc_EFFS</a:t>
            </a:r>
            <a:r>
              <a:rPr lang="en-US" dirty="0" smtClean="0"/>
              <a:t>, </a:t>
            </a:r>
            <a:r>
              <a:rPr lang="en-US" dirty="0" smtClean="0"/>
              <a:t>EF_j15_a4tc_EFFS affected (full-scan EF jets)</a:t>
            </a:r>
          </a:p>
          <a:p>
            <a:pPr lvl="1"/>
            <a:r>
              <a:rPr lang="en-US" dirty="0" smtClean="0"/>
              <a:t>Problem became evident after changes in jet trigger coincidental with 50ns running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3783854"/>
            <a:ext cx="4053870" cy="2749176"/>
            <a:chOff x="4937730" y="716918"/>
            <a:chExt cx="4053870" cy="27491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730" y="716918"/>
              <a:ext cx="4053870" cy="27491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903410" y="1127668"/>
              <a:ext cx="783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75ns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37730" y="3783854"/>
            <a:ext cx="4053870" cy="2749176"/>
            <a:chOff x="4937730" y="3677024"/>
            <a:chExt cx="4053870" cy="2749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730" y="3677024"/>
              <a:ext cx="4053870" cy="27491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903410" y="3964642"/>
              <a:ext cx="783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7498" cy="814211"/>
          </a:xfrm>
        </p:spPr>
        <p:txBody>
          <a:bodyPr>
            <a:normAutofit/>
          </a:bodyPr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2" y="1812749"/>
            <a:ext cx="4127498" cy="3662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Jianming’s</a:t>
            </a:r>
            <a:r>
              <a:rPr lang="en-US" dirty="0" smtClean="0"/>
              <a:t> talk on </a:t>
            </a:r>
            <a:r>
              <a:rPr lang="en-US" dirty="0" smtClean="0"/>
              <a:t>Higgs reweighting to </a:t>
            </a:r>
            <a:r>
              <a:rPr lang="en-US" dirty="0" smtClean="0"/>
              <a:t>NLO at Higgs WH meeting:</a:t>
            </a:r>
          </a:p>
          <a:p>
            <a:endParaRPr lang="en-US" dirty="0" smtClean="0"/>
          </a:p>
          <a:p>
            <a:r>
              <a:rPr lang="en-US" dirty="0" smtClean="0"/>
              <a:t>Large differences between NLO generators in jet distributions</a:t>
            </a:r>
          </a:p>
          <a:p>
            <a:endParaRPr lang="en-US" dirty="0" smtClean="0"/>
          </a:p>
          <a:p>
            <a:r>
              <a:rPr lang="en-US" dirty="0" smtClean="0"/>
              <a:t>Watch this space…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98" y="127864"/>
            <a:ext cx="4398434" cy="3143339"/>
          </a:xfrm>
          <a:prstGeom prst="rect">
            <a:avLst/>
          </a:prstGeom>
          <a:effectLst>
            <a:outerShdw blurRad="95250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976" y="3355869"/>
            <a:ext cx="4318000" cy="3262871"/>
          </a:xfrm>
          <a:prstGeom prst="rect">
            <a:avLst/>
          </a:prstGeom>
          <a:effectLst>
            <a:outerShdw blurRad="82550" dist="1143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45" y="1"/>
            <a:ext cx="7473244" cy="13361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Conferences:</a:t>
            </a:r>
          </a:p>
          <a:p>
            <a:pPr lvl="1"/>
            <a:r>
              <a:rPr lang="en-US" dirty="0" smtClean="0"/>
              <a:t>for EPS-HEP, focus on papers instead </a:t>
            </a:r>
            <a:r>
              <a:rPr lang="en-US" dirty="0" smtClean="0"/>
              <a:t>of </a:t>
            </a:r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Higgs approvals for EPS-HEP: 20</a:t>
            </a:r>
            <a:r>
              <a:rPr lang="en-US" baseline="30000" dirty="0" smtClean="0"/>
              <a:t>th</a:t>
            </a:r>
            <a:r>
              <a:rPr lang="en-US" dirty="0" smtClean="0"/>
              <a:t> – 25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6" y="1336147"/>
            <a:ext cx="6875230" cy="5109273"/>
          </a:xfrm>
          <a:prstGeom prst="rect">
            <a:avLst/>
          </a:prstGeom>
          <a:effectLst>
            <a:outerShdw blurRad="107950" dist="215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3556" y="6567586"/>
            <a:ext cx="7255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https://indico.cern.ch/getFile.py/access?contribId=0&amp;resId=0&amp;materialId=slides&amp;confId=136406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668"/>
            <a:ext cx="8229600" cy="97366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Chris C-T’s talk in Higgs meeting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https://indico.cern.ch/getFile.py/access?contribId=8&amp;resId=0&amp;materialId=slides&amp;confId=</a:t>
            </a:r>
            <a:r>
              <a:rPr lang="en-US" dirty="0" smtClean="0">
                <a:hlinkClick r:id="rId2"/>
              </a:rPr>
              <a:t>136406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6" y="1468397"/>
            <a:ext cx="6457245" cy="4845619"/>
          </a:xfrm>
          <a:prstGeom prst="rect">
            <a:avLst/>
          </a:prstGeom>
          <a:effectLst>
            <a:outerShdw blurRad="9525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93732</TotalTime>
  <Words>2033</Words>
  <Application>Microsoft Macintosh PowerPoint</Application>
  <PresentationFormat>On-screen Show (4:3)</PresentationFormat>
  <Paragraphs>211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H-&gt;bb Weekly Meeting</vt:lpstr>
      <vt:lpstr>News! News! News!</vt:lpstr>
      <vt:lpstr>News! News! News! </vt:lpstr>
      <vt:lpstr>Slide 4</vt:lpstr>
      <vt:lpstr>News! News! News! </vt:lpstr>
      <vt:lpstr>Jet timing problem</vt:lpstr>
      <vt:lpstr>Monte Carlo</vt:lpstr>
      <vt:lpstr>Slide 8</vt:lpstr>
      <vt:lpstr>Slide 9</vt:lpstr>
      <vt:lpstr>Poster abstract for EPS-HEP</vt:lpstr>
      <vt:lpstr>Backup</vt:lpstr>
      <vt:lpstr>Slide 12</vt:lpstr>
      <vt:lpstr>Slide 13</vt:lpstr>
      <vt:lpstr>Discussion on Summer conferences</vt:lpstr>
      <vt:lpstr>Dubna Workshop</vt:lpstr>
      <vt:lpstr>WH Task List</vt:lpstr>
      <vt:lpstr>Slide 17</vt:lpstr>
      <vt:lpstr>Slide 18</vt:lpstr>
      <vt:lpstr>Reconstruction issues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116</cp:revision>
  <cp:lastPrinted>2011-04-11T11:26:17Z</cp:lastPrinted>
  <dcterms:created xsi:type="dcterms:W3CDTF">2011-04-25T13:52:40Z</dcterms:created>
  <dcterms:modified xsi:type="dcterms:W3CDTF">2011-05-10T08:44:51Z</dcterms:modified>
</cp:coreProperties>
</file>