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85" r:id="rId4"/>
    <p:sldId id="282" r:id="rId5"/>
    <p:sldId id="287" r:id="rId6"/>
    <p:sldId id="288" r:id="rId7"/>
    <p:sldId id="283" r:id="rId8"/>
    <p:sldId id="289" r:id="rId9"/>
    <p:sldId id="284" r:id="rId10"/>
    <p:sldId id="290" r:id="rId11"/>
    <p:sldId id="286" r:id="rId12"/>
    <p:sldId id="277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239FE-CDC8-4F4A-B958-D849BD6E8F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cdsweb.cern.ch/record/1206849?ln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itp.particle.uni-karlsruhe.de/~vbfnloweb/" TargetMode="External"/><Relationship Id="rId3" Type="http://schemas.openxmlformats.org/officeDocument/2006/relationships/hyperlink" Target="https://twiki.cern.ch/twiki/bin/viewauth/Atlas/KinFitt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e.cern.ch/atlas-sm-wz-physics/default.aspx" TargetMode="External"/><Relationship Id="rId4" Type="http://schemas.openxmlformats.org/officeDocument/2006/relationships/hyperlink" Target="https://twiki.cern.ch/twiki/bin/view/AtlasProtected/Analysis16" TargetMode="External"/><Relationship Id="rId5" Type="http://schemas.openxmlformats.org/officeDocument/2006/relationships/hyperlink" Target="https://twiki.cern.ch/twiki/bin/view/AtlasProtected/EnergyScaleResolutionRecommendations" TargetMode="External"/><Relationship Id="rId7" Type="http://schemas.openxmlformats.org/officeDocument/2006/relationships/hyperlink" Target="https://espace.cern.ch/atlas-sm-wz-physics/Lists/Common%20Selection/Flat.aspx?RootFolder=/atlas-sm-wz-physics/Lists/Common%20Selection/Baseline%20Selection%20v1.0&amp;FolderCTID=0x0120020089CD65DCB70FDA479AB77EB366E7C9F0&amp;TopicsView=https://espace.cern.ch/atlas-sm-wz-physics/Lists/Common%20Selection/AllItem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MCPAnalysisGuidelinesRel16" TargetMode="External"/><Relationship Id="rId3" Type="http://schemas.openxmlformats.org/officeDocument/2006/relationships/hyperlink" Target="https://twiki.cern.ch/twiki/bin/view/AtlasProtected/HowToCleanJets%23Bad_jets_rel16_data" TargetMode="External"/><Relationship Id="rId6" Type="http://schemas.openxmlformats.org/officeDocument/2006/relationships/hyperlink" Target="https://twiki.cern.ch/twiki/bin/view/AtlasProtected/EnergyRescal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onferenceDisplay.py?confId=115169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http://indico.cern.ch/getFile.py/access?contribId=0&amp;resId=0&amp;materialId=slides&amp;confId=1277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H-&gt;bb Weekly Meeting,</a:t>
            </a:r>
            <a:r>
              <a:rPr lang="en-US" dirty="0" smtClean="0"/>
              <a:t> 9 </a:t>
            </a:r>
            <a:r>
              <a:rPr lang="en-US" dirty="0" smtClean="0"/>
              <a:t>March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ongoing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4110"/>
            <a:ext cx="8418689" cy="5185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Fast monitoring</a:t>
            </a:r>
          </a:p>
          <a:p>
            <a:pPr lvl="1"/>
            <a:r>
              <a:rPr lang="en-US" dirty="0" smtClean="0"/>
              <a:t>We are not a priority channel for this…</a:t>
            </a:r>
          </a:p>
          <a:p>
            <a:pPr lvl="1"/>
            <a:r>
              <a:rPr lang="en-US" dirty="0" smtClean="0"/>
              <a:t>But should be ready to produce code for running in Tier0 once the analysis cuts are well defined and stable 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monitoring analysis  cuts will be set in stone</a:t>
            </a:r>
          </a:p>
          <a:p>
            <a:endParaRPr lang="en-US" dirty="0" smtClean="0"/>
          </a:p>
          <a:p>
            <a:r>
              <a:rPr lang="en-US" dirty="0" err="1" smtClean="0"/>
              <a:t>ttH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Ongoing – see talk by Alistair today</a:t>
            </a:r>
          </a:p>
          <a:p>
            <a:pPr lvl="1"/>
            <a:r>
              <a:rPr lang="en-US" dirty="0" smtClean="0"/>
              <a:t>Barcelona group ramping up on this channel</a:t>
            </a:r>
          </a:p>
          <a:p>
            <a:endParaRPr lang="en-US" dirty="0" smtClean="0"/>
          </a:p>
          <a:p>
            <a:r>
              <a:rPr lang="en-US" dirty="0" smtClean="0"/>
              <a:t>VBF H-&gt;bb: </a:t>
            </a:r>
          </a:p>
          <a:p>
            <a:pPr lvl="1"/>
            <a:r>
              <a:rPr lang="en-US" dirty="0" smtClean="0"/>
              <a:t>Ongoing – see talk by Eric today </a:t>
            </a:r>
          </a:p>
          <a:p>
            <a:pPr lvl="1"/>
            <a:r>
              <a:rPr lang="en-US" dirty="0" smtClean="0"/>
              <a:t>Eric reassessing channel potential and working together with jet trigger to find good strategy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Anything else?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/>
          <a:lstStyle/>
          <a:p>
            <a:r>
              <a:rPr lang="en-US" dirty="0" smtClean="0"/>
              <a:t>Fast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1056447"/>
            <a:ext cx="8830940" cy="55671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Idea is to  </a:t>
            </a:r>
            <a:r>
              <a:rPr lang="en-US" dirty="0" smtClean="0">
                <a:solidFill>
                  <a:srgbClr val="008000"/>
                </a:solidFill>
              </a:rPr>
              <a:t>receive early warning </a:t>
            </a:r>
            <a:r>
              <a:rPr lang="en-US" dirty="0" smtClean="0"/>
              <a:t>when there is something interesting in the data</a:t>
            </a:r>
          </a:p>
          <a:p>
            <a:pPr lvl="1"/>
            <a:r>
              <a:rPr lang="en-US" dirty="0" smtClean="0"/>
              <a:t>…better than getting a late warning from the other side of the ring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Not to make plots of control regions – we have the regular monitoring for that</a:t>
            </a:r>
          </a:p>
          <a:p>
            <a:pPr lvl="1"/>
            <a:r>
              <a:rPr lang="en-US" dirty="0" smtClean="0"/>
              <a:t>Not to do the analysis in real time – no final corrections, systematic uncertainties etc</a:t>
            </a:r>
          </a:p>
          <a:p>
            <a:pPr lvl="2"/>
            <a:r>
              <a:rPr lang="en-US" dirty="0" smtClean="0"/>
              <a:t>Note that not seeing a signal does not mean it is not there, and vice versa!...</a:t>
            </a:r>
          </a:p>
          <a:p>
            <a:r>
              <a:rPr lang="en-US" dirty="0" smtClean="0"/>
              <a:t>Implications are that it should be </a:t>
            </a:r>
            <a:r>
              <a:rPr lang="en-US" b="1" dirty="0" smtClean="0"/>
              <a:t>stable</a:t>
            </a:r>
            <a:r>
              <a:rPr lang="en-US" dirty="0" smtClean="0"/>
              <a:t> and </a:t>
            </a:r>
            <a:r>
              <a:rPr lang="en-US" b="1" dirty="0" smtClean="0"/>
              <a:t>robust</a:t>
            </a:r>
            <a:r>
              <a:rPr lang="en-US" dirty="0" smtClean="0"/>
              <a:t> selection focusing on signal region</a:t>
            </a:r>
          </a:p>
          <a:p>
            <a:endParaRPr lang="en-US" dirty="0" smtClean="0"/>
          </a:p>
          <a:p>
            <a:r>
              <a:rPr lang="en-US" dirty="0" smtClean="0"/>
              <a:t>Several open technical/organizational questions at the moment:</a:t>
            </a:r>
          </a:p>
          <a:p>
            <a:pPr lvl="1"/>
            <a:r>
              <a:rPr lang="en-US" dirty="0" smtClean="0"/>
              <a:t>Where to run: Tier0, CAF or CERN Tier1 </a:t>
            </a:r>
          </a:p>
          <a:p>
            <a:pPr lvl="2"/>
            <a:r>
              <a:rPr lang="en-US" dirty="0" smtClean="0"/>
              <a:t>Other Tier1/2/3 would require too much bandwidth for AOD/D3PD/DAOD transfer</a:t>
            </a:r>
          </a:p>
          <a:p>
            <a:pPr lvl="1"/>
            <a:r>
              <a:rPr lang="en-US" dirty="0" smtClean="0"/>
              <a:t>What data format: </a:t>
            </a:r>
          </a:p>
          <a:p>
            <a:pPr lvl="1"/>
            <a:r>
              <a:rPr lang="en-US" dirty="0" smtClean="0"/>
              <a:t>D3PD:</a:t>
            </a:r>
          </a:p>
          <a:p>
            <a:pPr lvl="2"/>
            <a:r>
              <a:rPr lang="en-US" dirty="0" smtClean="0"/>
              <a:t>Serious complications from D3PD versioning and stability  - D3PDs not stable until long after data collection</a:t>
            </a:r>
          </a:p>
          <a:p>
            <a:pPr lvl="2"/>
            <a:r>
              <a:rPr lang="en-US" dirty="0" smtClean="0"/>
              <a:t>D3PD size also a problem – would need to be produced from recent </a:t>
            </a:r>
            <a:r>
              <a:rPr lang="en-US" dirty="0" err="1" smtClean="0"/>
              <a:t>AODs</a:t>
            </a:r>
            <a:r>
              <a:rPr lang="en-US" dirty="0" smtClean="0"/>
              <a:t> as they are produced</a:t>
            </a:r>
          </a:p>
          <a:p>
            <a:pPr lvl="2"/>
            <a:r>
              <a:rPr lang="en-US" dirty="0" smtClean="0"/>
              <a:t>Which D3PD – many different varieties and  would require different analysis applications starting from different inputs</a:t>
            </a:r>
          </a:p>
          <a:p>
            <a:pPr lvl="1"/>
            <a:r>
              <a:rPr lang="en-US" dirty="0" smtClean="0"/>
              <a:t>AOD:</a:t>
            </a:r>
          </a:p>
          <a:p>
            <a:pPr lvl="2"/>
            <a:r>
              <a:rPr lang="en-US" dirty="0" smtClean="0"/>
              <a:t>Would need to implement analysis selection in Athena! (</a:t>
            </a:r>
            <a:r>
              <a:rPr lang="en-US" dirty="0" err="1" smtClean="0"/>
              <a:t>IWithin</a:t>
            </a:r>
            <a:r>
              <a:rPr lang="en-US" dirty="0" smtClean="0"/>
              <a:t> monitoring framework?)</a:t>
            </a:r>
          </a:p>
          <a:p>
            <a:pPr lvl="2"/>
            <a:r>
              <a:rPr lang="en-US" dirty="0" smtClean="0"/>
              <a:t>Less versioning complications – could use stable Tier0 cache used for production</a:t>
            </a:r>
          </a:p>
          <a:p>
            <a:pPr lvl="2"/>
            <a:r>
              <a:rPr lang="en-US" dirty="0" smtClean="0"/>
              <a:t>Could produce DAOD for selected events – would allow easy subsequent analysis, producing event displays etc</a:t>
            </a:r>
          </a:p>
          <a:p>
            <a:endParaRPr lang="en-US" dirty="0" smtClean="0"/>
          </a:p>
          <a:p>
            <a:r>
              <a:rPr lang="en-US" dirty="0" smtClean="0"/>
              <a:t>When plans are more clear will need someone to implement/coordinate this for our 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1" y="173602"/>
            <a:ext cx="8384822" cy="6182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6" y="135261"/>
            <a:ext cx="8475134" cy="623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2" y="98778"/>
            <a:ext cx="861479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796"/>
            <a:ext cx="8229600" cy="5240553"/>
          </a:xfrm>
          <a:solidFill>
            <a:schemeClr val="bg1">
              <a:alpha val="82000"/>
            </a:schemeClr>
          </a:solidFill>
          <a:effectLst/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Bad samples: </a:t>
            </a:r>
          </a:p>
          <a:p>
            <a:pPr lvl="1"/>
            <a:r>
              <a:rPr lang="en-US" dirty="0" smtClean="0"/>
              <a:t>MC10 Pythia-CTEQ66 QCD samples (IDs: 115216-115221 ) have been mistakenly run with the MC09c tune (i.e. LO* PDF) due to a bug – will be re-run</a:t>
            </a:r>
          </a:p>
          <a:p>
            <a:endParaRPr lang="en-US" dirty="0" smtClean="0"/>
          </a:p>
          <a:p>
            <a:r>
              <a:rPr lang="en-US" dirty="0" smtClean="0"/>
              <a:t>Mainly for Eric… </a:t>
            </a:r>
          </a:p>
          <a:p>
            <a:pPr lvl="1"/>
            <a:r>
              <a:rPr lang="en-US" dirty="0" smtClean="0"/>
              <a:t>New VBFNLO version will be out in next 2 months: </a:t>
            </a:r>
            <a:r>
              <a:rPr lang="en-US" dirty="0" smtClean="0">
                <a:hlinkClick r:id="rId2"/>
              </a:rPr>
              <a:t>http://www-itp.particle.uni-karlsruhe.de/~vbfnloweb/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KinFitter</a:t>
            </a:r>
            <a:r>
              <a:rPr lang="en-US" dirty="0" smtClean="0"/>
              <a:t> – those considering a kinematic fit may be interested in this package:</a:t>
            </a:r>
          </a:p>
          <a:p>
            <a:pPr lvl="1"/>
            <a:r>
              <a:rPr lang="en-US" dirty="0" smtClean="0"/>
              <a:t>Wiki: </a:t>
            </a:r>
            <a:r>
              <a:rPr lang="en-US" dirty="0" smtClean="0">
                <a:hlinkClick r:id="rId3"/>
              </a:rPr>
              <a:t>https://twiki.cern.ch/twiki/bin/viewauth/Atlas/KinFitter</a:t>
            </a:r>
            <a:endParaRPr lang="en-US" dirty="0" smtClean="0"/>
          </a:p>
          <a:p>
            <a:pPr lvl="1"/>
            <a:r>
              <a:rPr lang="en-US" dirty="0" smtClean="0"/>
              <a:t>ATLAS Note in CDS (ATL-COM-SOFT-2009-014): </a:t>
            </a:r>
            <a:r>
              <a:rPr lang="en-US" dirty="0" smtClean="0">
                <a:hlinkClick r:id="rId4"/>
              </a:rPr>
              <a:t>http://cdsweb.cern.ch/record/1206849?ln=</a:t>
            </a:r>
            <a:r>
              <a:rPr lang="en-US" dirty="0" smtClean="0">
                <a:hlinkClick r:id="rId4"/>
              </a:rPr>
              <a:t>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meeting of the LHC Higgs Cross Section </a:t>
            </a:r>
            <a:r>
              <a:rPr lang="en-US" dirty="0" smtClean="0"/>
              <a:t>H-&gt;bb subgroup </a:t>
            </a:r>
            <a:r>
              <a:rPr lang="en-US" dirty="0" smtClean="0"/>
              <a:t>booked for 17 March, 15:00 CET – see email from Chris Potter</a:t>
            </a:r>
          </a:p>
          <a:p>
            <a:pPr lvl="1"/>
            <a:r>
              <a:rPr lang="en-US" dirty="0" smtClean="0"/>
              <a:t>More participants welcome, </a:t>
            </a:r>
            <a:r>
              <a:rPr lang="en-US" b="1" dirty="0" smtClean="0"/>
              <a:t>especially experimentalists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115797"/>
            <a:ext cx="8706555" cy="5240553"/>
          </a:xfrm>
          <a:solidFill>
            <a:schemeClr val="bg1">
              <a:alpha val="74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2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New!: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6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Model </a:t>
            </a:r>
            <a:r>
              <a:rPr lang="en-US" b="1" dirty="0" smtClean="0"/>
              <a:t>W/Z </a:t>
            </a:r>
            <a:r>
              <a:rPr lang="en-US" dirty="0" smtClean="0"/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baseline selection </a:t>
            </a:r>
            <a:r>
              <a:rPr lang="en-US" dirty="0" smtClean="0"/>
              <a:t>for release 16: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7"/>
              </a:rPr>
              <a:t>discussion</a:t>
            </a:r>
            <a:r>
              <a:rPr lang="en-US" dirty="0" smtClean="0"/>
              <a:t> in W/Z group </a:t>
            </a:r>
            <a:r>
              <a:rPr lang="en-US" dirty="0" smtClean="0">
                <a:hlinkClick r:id="rId8"/>
              </a:rPr>
              <a:t>Sharepoint</a:t>
            </a:r>
            <a:endParaRPr lang="en-US" dirty="0" smtClean="0"/>
          </a:p>
          <a:p>
            <a:pPr lvl="1"/>
            <a:r>
              <a:rPr lang="en-US" dirty="0" smtClean="0"/>
              <a:t>Also, finer points (and perhaps the not so fine) still being discussed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changes in W/Z baseline selection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0" y="866525"/>
            <a:ext cx="7875220" cy="571111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/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556" y="1198889"/>
            <a:ext cx="5520824" cy="37213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expect a sizeable luminosity this year:</a:t>
            </a:r>
          </a:p>
          <a:p>
            <a:pPr lvl="1"/>
            <a:r>
              <a:rPr lang="en-US" dirty="0" smtClean="0"/>
              <a:t>0.6 fb</a:t>
            </a:r>
            <a:r>
              <a:rPr lang="en-US" baseline="30000" dirty="0" smtClean="0"/>
              <a:t>-1</a:t>
            </a:r>
            <a:r>
              <a:rPr lang="en-US" dirty="0" smtClean="0"/>
              <a:t> for PLHC in June; 1 fb</a:t>
            </a:r>
            <a:r>
              <a:rPr lang="en-US" baseline="30000" dirty="0" smtClean="0"/>
              <a:t>-1 </a:t>
            </a:r>
            <a:r>
              <a:rPr lang="en-US" dirty="0" smtClean="0"/>
              <a:t>for EPS in July; 2 fb</a:t>
            </a:r>
            <a:r>
              <a:rPr lang="en-US" baseline="30000" dirty="0" smtClean="0"/>
              <a:t>-1 </a:t>
            </a:r>
            <a:r>
              <a:rPr lang="en-US" dirty="0" smtClean="0"/>
              <a:t>for Lepton-Photon in August  </a:t>
            </a:r>
          </a:p>
          <a:p>
            <a:r>
              <a:rPr lang="en-US" dirty="0" smtClean="0"/>
              <a:t>Need to get boosted VH analyses going again!</a:t>
            </a:r>
          </a:p>
          <a:p>
            <a:r>
              <a:rPr lang="en-US" dirty="0" smtClean="0"/>
              <a:t>Work is currently ongoing within the SM group – mainly on commissioning the jet substructure reconstruction</a:t>
            </a:r>
          </a:p>
          <a:p>
            <a:r>
              <a:rPr lang="en-US" dirty="0" smtClean="0"/>
              <a:t>Looking at a H spectrum in WH (by eye!): </a:t>
            </a:r>
          </a:p>
          <a:p>
            <a:pPr lvl="1"/>
            <a:r>
              <a:rPr lang="en-US" dirty="0" smtClean="0"/>
              <a:t>≈0.5 of the cross section above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= 100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≈7.5% above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=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905284" y="4920265"/>
          <a:ext cx="6095999" cy="143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20"/>
                <a:gridCol w="1738347"/>
                <a:gridCol w="1654673"/>
                <a:gridCol w="1617559"/>
              </a:tblGrid>
              <a:tr h="308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r>
                        <a:rPr lang="en-US" sz="1400" dirty="0" err="1" smtClean="0"/>
                        <a:t>s</a:t>
                      </a:r>
                      <a:r>
                        <a:rPr lang="en-US" sz="1400" dirty="0" smtClean="0"/>
                        <a:t> = 7 </a:t>
                      </a:r>
                      <a:r>
                        <a:rPr lang="en-US" sz="1400" dirty="0" err="1" smtClean="0"/>
                        <a:t>TeV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100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30000" dirty="0" err="1" smtClean="0"/>
                        <a:t>H</a:t>
                      </a:r>
                      <a:r>
                        <a:rPr lang="en-US" sz="1400" dirty="0" smtClean="0"/>
                        <a:t> &gt; 200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379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 (</a:t>
                      </a:r>
                      <a:r>
                        <a:rPr lang="en-US" sz="1400" dirty="0" err="1" smtClean="0"/>
                        <a:t>fb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baseline="0" dirty="0" smtClean="0"/>
                        <a:t> OR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 (</a:t>
                      </a:r>
                      <a:r>
                        <a:rPr lang="en-US" sz="1400" dirty="0" err="1" smtClean="0"/>
                        <a:t>fb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baseline="0" dirty="0" smtClean="0"/>
                        <a:t>OR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BR(e/μ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 OR         # events per fb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</a:tr>
              <a:tr h="221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WH-&gt;</a:t>
                      </a:r>
                      <a:r>
                        <a:rPr lang="en-US" sz="1400" dirty="0" err="1" smtClean="0"/>
                        <a:t>lνbb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221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ZH-&gt;</a:t>
                      </a:r>
                      <a:r>
                        <a:rPr lang="en-US" sz="1400" dirty="0" err="1" smtClean="0"/>
                        <a:t>llbb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80" y="1710490"/>
            <a:ext cx="3425619" cy="23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922"/>
          </a:xfrm>
        </p:spPr>
        <p:txBody>
          <a:bodyPr/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055339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Un-boosted channel sensitivity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95100"/>
            <a:ext cx="4040188" cy="46612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we currently have at √</a:t>
            </a:r>
            <a:r>
              <a:rPr lang="en-US" dirty="0" err="1" smtClean="0"/>
              <a:t>s</a:t>
            </a:r>
            <a:r>
              <a:rPr lang="en-US" dirty="0" smtClean="0"/>
              <a:t> = 7 </a:t>
            </a:r>
            <a:r>
              <a:rPr lang="en-US" dirty="0" err="1" smtClean="0"/>
              <a:t>TeV</a:t>
            </a:r>
            <a:r>
              <a:rPr lang="en-US" dirty="0" smtClean="0"/>
              <a:t> are </a:t>
            </a:r>
            <a:r>
              <a:rPr lang="en-US" dirty="0" err="1" smtClean="0"/>
              <a:t>Lianliang’s</a:t>
            </a:r>
            <a:r>
              <a:rPr lang="en-US" dirty="0" smtClean="0"/>
              <a:t> numbers from the 15/12/2010 H-&gt;bb meeting: </a:t>
            </a:r>
            <a:r>
              <a:rPr lang="en-US" dirty="0" smtClean="0">
                <a:hlinkClick r:id="rId2"/>
              </a:rPr>
              <a:t>http://indico.cern.ch/conferenceDisplay.py?confId=</a:t>
            </a:r>
            <a:r>
              <a:rPr lang="en-US" dirty="0" smtClean="0">
                <a:hlinkClick r:id="rId2"/>
              </a:rPr>
              <a:t>115169</a:t>
            </a:r>
            <a:endParaRPr lang="en-US" dirty="0" smtClean="0"/>
          </a:p>
          <a:p>
            <a:r>
              <a:rPr lang="en-US" dirty="0" smtClean="0"/>
              <a:t>WH (</a:t>
            </a:r>
            <a:r>
              <a:rPr lang="en-US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μ</a:t>
            </a:r>
            <a:r>
              <a:rPr lang="en-US" dirty="0" smtClean="0"/>
              <a:t> channels) gives 56 </a:t>
            </a:r>
            <a:r>
              <a:rPr lang="en-US" dirty="0" err="1" smtClean="0"/>
              <a:t>x</a:t>
            </a:r>
            <a:r>
              <a:rPr lang="en-US" dirty="0" smtClean="0"/>
              <a:t> SM exclusion with 35 pb</a:t>
            </a:r>
            <a:r>
              <a:rPr lang="en-US" baseline="30000" dirty="0" smtClean="0"/>
              <a:t>-1</a:t>
            </a:r>
            <a:r>
              <a:rPr lang="en-US" dirty="0" smtClean="0"/>
              <a:t>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= 120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Includes 10% systematic uncertainty on signal and background and 11% on luminosity </a:t>
            </a:r>
          </a:p>
          <a:p>
            <a:r>
              <a:rPr lang="en-US" dirty="0" smtClean="0"/>
              <a:t>Assumes IP3D+SV1 will be usable for this analysis</a:t>
            </a:r>
          </a:p>
          <a:p>
            <a:r>
              <a:rPr lang="en-US" dirty="0" smtClean="0"/>
              <a:t>For 1 fb</a:t>
            </a:r>
            <a:r>
              <a:rPr lang="en-US" baseline="30000" dirty="0" smtClean="0"/>
              <a:t>-1</a:t>
            </a:r>
            <a:r>
              <a:rPr lang="en-US" dirty="0" smtClean="0"/>
              <a:t> this translates roughly as a factor 5 improvement, i.e. exclude ≈ 10 </a:t>
            </a:r>
            <a:r>
              <a:rPr lang="en-US" dirty="0" err="1" smtClean="0"/>
              <a:t>x</a:t>
            </a:r>
            <a:r>
              <a:rPr lang="en-US" dirty="0" smtClean="0"/>
              <a:t> SM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055339"/>
            <a:ext cx="4041775" cy="639762"/>
          </a:xfrm>
        </p:spPr>
        <p:txBody>
          <a:bodyPr/>
          <a:lstStyle/>
          <a:p>
            <a:r>
              <a:rPr lang="en-US" dirty="0" smtClean="0"/>
              <a:t>Boosted channel sensitivity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95100"/>
            <a:ext cx="4244975" cy="22701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Exclude </a:t>
            </a:r>
            <a:r>
              <a:rPr lang="en-US" dirty="0" smtClean="0"/>
              <a:t>6.7 </a:t>
            </a:r>
            <a:r>
              <a:rPr lang="en-US" dirty="0" err="1" smtClean="0"/>
              <a:t>x</a:t>
            </a:r>
            <a:r>
              <a:rPr lang="en-US" dirty="0" smtClean="0"/>
              <a:t> SM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= 120 </a:t>
            </a:r>
            <a:r>
              <a:rPr lang="en-US" dirty="0" err="1" smtClean="0"/>
              <a:t>GeV</a:t>
            </a:r>
            <a:r>
              <a:rPr lang="en-US" dirty="0" smtClean="0"/>
              <a:t> with 1 fb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- see ATL_PHYS_PUB-2010-015</a:t>
            </a:r>
          </a:p>
          <a:p>
            <a:r>
              <a:rPr lang="en-US" dirty="0" smtClean="0"/>
              <a:t>Obtained </a:t>
            </a:r>
            <a:r>
              <a:rPr lang="en-US" dirty="0" smtClean="0"/>
              <a:t>by </a:t>
            </a:r>
            <a:r>
              <a:rPr lang="en-US" dirty="0" smtClean="0"/>
              <a:t>scaling 14 </a:t>
            </a:r>
            <a:r>
              <a:rPr lang="en-US" dirty="0" err="1" smtClean="0"/>
              <a:t>TeV</a:t>
            </a:r>
            <a:r>
              <a:rPr lang="en-US" dirty="0" smtClean="0"/>
              <a:t> numbers – room </a:t>
            </a:r>
            <a:r>
              <a:rPr lang="en-US" dirty="0" smtClean="0"/>
              <a:t>for </a:t>
            </a:r>
            <a:r>
              <a:rPr lang="en-US" dirty="0" smtClean="0"/>
              <a:t>optimization at √</a:t>
            </a:r>
            <a:r>
              <a:rPr lang="en-US" dirty="0" err="1" smtClean="0"/>
              <a:t>s</a:t>
            </a:r>
            <a:r>
              <a:rPr lang="en-US" dirty="0" smtClean="0"/>
              <a:t> = 7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Analysis selects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H</a:t>
            </a:r>
            <a:r>
              <a:rPr lang="en-US" dirty="0" smtClean="0"/>
              <a:t> &gt; 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WH(W-&gt;</a:t>
            </a:r>
            <a:r>
              <a:rPr lang="en-US" dirty="0" err="1" smtClean="0"/>
              <a:t>lν</a:t>
            </a:r>
            <a:r>
              <a:rPr lang="en-US" dirty="0" smtClean="0"/>
              <a:t>) most promising, followed by ZH(Z-&gt;</a:t>
            </a:r>
            <a:r>
              <a:rPr lang="en-US" dirty="0" err="1" smtClean="0"/>
              <a:t>νν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60" y="3769161"/>
            <a:ext cx="3985740" cy="270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>
            <a:normAutofit/>
          </a:bodyPr>
          <a:lstStyle/>
          <a:p>
            <a:r>
              <a:rPr lang="en-US" dirty="0" smtClean="0"/>
              <a:t>To boost or not to boost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1222629"/>
            <a:ext cx="8830940" cy="51337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Boosted VH Status and </a:t>
            </a:r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ongoing in SM group on commissioning jet substructure technique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/>
              <a:t>Adam’s presentation in last week’s SM plenary: </a:t>
            </a:r>
            <a:r>
              <a:rPr lang="en-US" dirty="0" smtClean="0">
                <a:hlinkClick r:id="rId3"/>
              </a:rPr>
              <a:t>http://indico.cern.ch/getFile.py/access?contribId=0&amp;resId=0&amp;materialId=slides&amp;confId=127720</a:t>
            </a:r>
            <a:endParaRPr lang="en-US" dirty="0" smtClean="0"/>
          </a:p>
          <a:p>
            <a:pPr lvl="2"/>
            <a:r>
              <a:rPr lang="en-US" dirty="0" smtClean="0"/>
              <a:t>Jet substructure n</a:t>
            </a:r>
            <a:r>
              <a:rPr lang="en-US" dirty="0" smtClean="0"/>
              <a:t>ote should be ready in 1-2 months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 ongoing in parallel to provide </a:t>
            </a:r>
            <a:r>
              <a:rPr lang="en-US" dirty="0" err="1" smtClean="0"/>
              <a:t>b</a:t>
            </a:r>
            <a:r>
              <a:rPr lang="en-US" dirty="0" smtClean="0"/>
              <a:t>-tagging algorithm tuned for fat jet environment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Given infinite time, the plan would be to </a:t>
            </a:r>
            <a:r>
              <a:rPr lang="en-US" dirty="0" smtClean="0"/>
              <a:t>follow with measurements of </a:t>
            </a:r>
            <a:r>
              <a:rPr lang="en-US" dirty="0" err="1" smtClean="0"/>
              <a:t>g</a:t>
            </a:r>
            <a:r>
              <a:rPr lang="en-US" dirty="0" smtClean="0"/>
              <a:t>-&gt;bb and W/</a:t>
            </a:r>
            <a:r>
              <a:rPr lang="en-US" dirty="0" err="1" smtClean="0"/>
              <a:t>Z+bb</a:t>
            </a:r>
            <a:r>
              <a:rPr lang="en-US" dirty="0" smtClean="0"/>
              <a:t> with the substructure technique, and then VH(H-&gt;bb)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we don’t have infinite time! – need to put effort into optimizing the boosted VH analysis for 7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Edinburgh group has started on this – </a:t>
            </a:r>
            <a:r>
              <a:rPr lang="en-US" dirty="0" smtClean="0"/>
              <a:t>presentation next week – but more effort will be </a:t>
            </a:r>
            <a:r>
              <a:rPr lang="en-US" dirty="0" smtClean="0"/>
              <a:t>needed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boost or not to boost…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My </a:t>
            </a:r>
            <a:r>
              <a:rPr lang="en-US" dirty="0" smtClean="0"/>
              <a:t>view: </a:t>
            </a:r>
          </a:p>
          <a:p>
            <a:pPr marL="914400" lvl="1" indent="-514350"/>
            <a:r>
              <a:rPr lang="en-US" dirty="0" smtClean="0"/>
              <a:t>W</a:t>
            </a:r>
            <a:r>
              <a:rPr lang="en-US" dirty="0" smtClean="0"/>
              <a:t>e need to have results for Summer conferences:</a:t>
            </a:r>
          </a:p>
          <a:p>
            <a:pPr marL="1314450" lvl="2" indent="-514350"/>
            <a:r>
              <a:rPr lang="en-US" dirty="0" smtClean="0"/>
              <a:t>To improve the ATLAS sensitivity at low mass – follow the </a:t>
            </a:r>
            <a:r>
              <a:rPr lang="en-US" dirty="0" err="1" smtClean="0"/>
              <a:t>Tevatron</a:t>
            </a:r>
            <a:r>
              <a:rPr lang="en-US" dirty="0" smtClean="0"/>
              <a:t> mantra which says that “every channel counts”</a:t>
            </a:r>
          </a:p>
          <a:p>
            <a:pPr marL="1314450" lvl="2" indent="-514350"/>
            <a:r>
              <a:rPr lang="en-US" dirty="0" smtClean="0"/>
              <a:t>Develop experience in the group on </a:t>
            </a:r>
            <a:r>
              <a:rPr lang="en-US" dirty="0" err="1" smtClean="0"/>
              <a:t>b</a:t>
            </a:r>
            <a:r>
              <a:rPr lang="en-US" dirty="0" smtClean="0"/>
              <a:t> tagging, WH reconstruction, setting limits and combining results – pave the way for later</a:t>
            </a:r>
          </a:p>
          <a:p>
            <a:pPr marL="1314450" lvl="2" indent="-514350"/>
            <a:r>
              <a:rPr lang="en-US" dirty="0" smtClean="0"/>
              <a:t>Put </a:t>
            </a:r>
            <a:r>
              <a:rPr lang="en-US" dirty="0" smtClean="0"/>
              <a:t>H-&gt;bb on the map of useful channels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The un-boosted channels </a:t>
            </a:r>
            <a:r>
              <a:rPr lang="en-US" dirty="0" smtClean="0"/>
              <a:t>seem to be in a better position for this – remember only 2-3 months left, analysis should be ≈ frozen end of May</a:t>
            </a:r>
          </a:p>
          <a:p>
            <a:pPr marL="914400" lvl="1" indent="-514350"/>
            <a:r>
              <a:rPr lang="en-US" dirty="0" smtClean="0"/>
              <a:t>At the same time </a:t>
            </a:r>
            <a:r>
              <a:rPr lang="en-US" dirty="0" smtClean="0"/>
              <a:t>boosted VH has better sensitivity and must be our real goal for physics results in associated VH production this year</a:t>
            </a:r>
          </a:p>
          <a:p>
            <a:pPr marL="1314450" lvl="2" indent="-514350"/>
            <a:r>
              <a:rPr lang="en-US" dirty="0" smtClean="0"/>
              <a:t>What could be shown from this channel in Summer?</a:t>
            </a:r>
            <a:endParaRPr lang="en-US" dirty="0" smtClean="0"/>
          </a:p>
          <a:p>
            <a:pPr marL="914400" lvl="1" indent="-514350"/>
            <a:r>
              <a:rPr lang="en-US" dirty="0" smtClean="0"/>
              <a:t>How do we organize ourselves to achieve </a:t>
            </a:r>
            <a:r>
              <a:rPr lang="en-US" b="1" dirty="0" smtClean="0"/>
              <a:t>both</a:t>
            </a:r>
            <a:r>
              <a:rPr lang="en-US" dirty="0" smtClean="0"/>
              <a:t> goals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My proposal:</a:t>
            </a:r>
          </a:p>
          <a:p>
            <a:pPr marL="914400" lvl="1" indent="-514350"/>
            <a:r>
              <a:rPr lang="en-US" dirty="0" smtClean="0"/>
              <a:t>Split the work so that some people concentrate on un-boosted analysis and some on optimizing boosted analysis and on helping to commission jet </a:t>
            </a:r>
            <a:r>
              <a:rPr lang="en-US" dirty="0" smtClean="0"/>
              <a:t>substructure </a:t>
            </a:r>
            <a:r>
              <a:rPr lang="en-US" dirty="0" smtClean="0"/>
              <a:t>method </a:t>
            </a:r>
          </a:p>
          <a:p>
            <a:pPr marL="914400" lvl="1" indent="-514350"/>
            <a:r>
              <a:rPr lang="en-US" dirty="0" smtClean="0"/>
              <a:t>G</a:t>
            </a:r>
            <a:r>
              <a:rPr lang="en-US" dirty="0" smtClean="0"/>
              <a:t>et results out for </a:t>
            </a:r>
            <a:r>
              <a:rPr lang="en-US" dirty="0" smtClean="0"/>
              <a:t>Summer and move on fully to boosted analysis 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Un-boosted WH Analysis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240"/>
            <a:ext cx="8229600" cy="4867923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/>
              <a:t>After the effort with comparing cut flows, we’re ready to start producing results!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The roadmap is clear</a:t>
            </a:r>
            <a:r>
              <a:rPr lang="en-US" dirty="0" smtClean="0"/>
              <a:t>: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 smtClean="0"/>
              <a:t>optimal event selection</a:t>
            </a:r>
          </a:p>
          <a:p>
            <a:pPr marL="1314450" lvl="2" indent="-514350"/>
            <a:r>
              <a:rPr lang="en-US" dirty="0" smtClean="0"/>
              <a:t>Proposal: start from W/Z group’s baseline selection</a:t>
            </a:r>
          </a:p>
          <a:p>
            <a:pPr marL="1314450" lvl="2" indent="-514350"/>
            <a:r>
              <a:rPr lang="en-US" dirty="0" smtClean="0"/>
              <a:t>Mostly the same as used in cut flow comparison with some differences:</a:t>
            </a:r>
          </a:p>
          <a:p>
            <a:pPr marL="1314450" lvl="2" indent="-514350"/>
            <a:r>
              <a:rPr lang="en-US" dirty="0" smtClean="0"/>
              <a:t>STACO instead of </a:t>
            </a:r>
            <a:r>
              <a:rPr lang="en-US" dirty="0" err="1" smtClean="0"/>
              <a:t>Muid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 and some differences in jet </a:t>
            </a:r>
            <a:r>
              <a:rPr lang="en-US" dirty="0" smtClean="0"/>
              <a:t>cleaning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Evaluate sources of systematic </a:t>
            </a:r>
            <a:r>
              <a:rPr lang="en-US" dirty="0" smtClean="0"/>
              <a:t>uncertainty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Improve analyses</a:t>
            </a:r>
          </a:p>
          <a:p>
            <a:pPr marL="1314450" lvl="2" indent="-514350"/>
            <a:r>
              <a:rPr lang="en-US" dirty="0" smtClean="0"/>
              <a:t>Find ways to reduce most important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Multivariate methods</a:t>
            </a:r>
            <a:r>
              <a:rPr lang="en-US" dirty="0" smtClean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Accumulate statistics, write note, get results </a:t>
            </a:r>
            <a:r>
              <a:rPr lang="en-US" dirty="0" smtClean="0"/>
              <a:t>approved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After this: merge efforts </a:t>
            </a:r>
            <a:r>
              <a:rPr lang="en-US" dirty="0" smtClean="0"/>
              <a:t>into</a:t>
            </a:r>
            <a:r>
              <a:rPr lang="en-US" dirty="0" smtClean="0"/>
              <a:t> </a:t>
            </a:r>
            <a:r>
              <a:rPr lang="en-US" dirty="0" smtClean="0"/>
              <a:t>boosted analysis for</a:t>
            </a:r>
            <a:r>
              <a:rPr lang="en-US" dirty="0" smtClean="0"/>
              <a:t> another set of public results before the end of the year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- 9/3/2011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40107</TotalTime>
  <Words>1824</Words>
  <Application>Microsoft Macintosh PowerPoint</Application>
  <PresentationFormat>On-screen Show (4:3)</PresentationFormat>
  <Paragraphs>196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H-&gt;bb Weekly Meeting</vt:lpstr>
      <vt:lpstr>News! News! News!</vt:lpstr>
      <vt:lpstr>News! News! News!</vt:lpstr>
      <vt:lpstr>Future changes in W/Z baseline selection </vt:lpstr>
      <vt:lpstr>To boost or not to boost…</vt:lpstr>
      <vt:lpstr>To boost or not to boost…</vt:lpstr>
      <vt:lpstr>To boost or not to boost…</vt:lpstr>
      <vt:lpstr>To boost or not to boost…</vt:lpstr>
      <vt:lpstr>Un-boosted WH Analysis – Next Steps</vt:lpstr>
      <vt:lpstr>Other ongoing issues</vt:lpstr>
      <vt:lpstr>Backup</vt:lpstr>
      <vt:lpstr>Fast Monitoring</vt:lpstr>
      <vt:lpstr>Slide 13</vt:lpstr>
      <vt:lpstr>Slide 14</vt:lpstr>
      <vt:lpstr>Slide 15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50</cp:revision>
  <cp:lastPrinted>2011-03-09T00:38:09Z</cp:lastPrinted>
  <dcterms:created xsi:type="dcterms:W3CDTF">2011-03-08T21:33:51Z</dcterms:created>
  <dcterms:modified xsi:type="dcterms:W3CDTF">2011-03-09T09:24:12Z</dcterms:modified>
</cp:coreProperties>
</file>