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510" r:id="rId3"/>
    <p:sldId id="512" r:id="rId4"/>
    <p:sldId id="515" r:id="rId5"/>
    <p:sldId id="514" r:id="rId6"/>
    <p:sldId id="513" r:id="rId7"/>
    <p:sldId id="498" r:id="rId8"/>
    <p:sldId id="493" r:id="rId9"/>
    <p:sldId id="495" r:id="rId10"/>
    <p:sldId id="474" r:id="rId11"/>
    <p:sldId id="476" r:id="rId12"/>
    <p:sldId id="502" r:id="rId13"/>
    <p:sldId id="503" r:id="rId14"/>
    <p:sldId id="504" r:id="rId15"/>
    <p:sldId id="505" r:id="rId16"/>
    <p:sldId id="459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1618" autoAdjust="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48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11/4/11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jose.goncalo@NOSPAMSPAMNOT.cern.ch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twiki.cern.ch/twiki/bin/view/AtlasProtected/HSG5Higgs2bbFinalState%23H_bb_MC_sample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cern.ch/conferenceDisplay.py?confId=160828" TargetMode="External"/><Relationship Id="rId3" Type="http://schemas.openxmlformats.org/officeDocument/2006/relationships/hyperlink" Target="https://twiki.cern.ch/twiki/bin/view/AtlasProtected/AtlasProductionGroupMC11b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4" Type="http://schemas.openxmlformats.org/officeDocument/2006/relationships/image" Target="../media/image8.gif"/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twiki.cern.ch/twiki/bin/view/AtlasProtected/WHInclusiveNoteWinter2011%23Performance_Studies_for_H_bb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2347" y="660400"/>
            <a:ext cx="8510463" cy="1108258"/>
          </a:xfrm>
        </p:spPr>
        <p:txBody>
          <a:bodyPr>
            <a:normAutofit/>
          </a:bodyPr>
          <a:lstStyle/>
          <a:p>
            <a:r>
              <a:rPr lang="en-US" sz="4800" dirty="0" smtClean="0"/>
              <a:t>Introduction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347" y="5828260"/>
            <a:ext cx="8510463" cy="78024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Ricardo Goncalo</a:t>
            </a:r>
          </a:p>
          <a:p>
            <a:r>
              <a:rPr lang="en-US" dirty="0" smtClean="0"/>
              <a:t>HSG5 H-&gt;bb weekly meeting,</a:t>
            </a:r>
            <a:r>
              <a:rPr lang="en-US" dirty="0" smtClean="0"/>
              <a:t> 8 November </a:t>
            </a:r>
            <a:r>
              <a:rPr lang="en-US" dirty="0" smtClean="0"/>
              <a:t>2011</a:t>
            </a:r>
            <a:endParaRPr lang="en-US" dirty="0"/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9713"/>
            <a:ext cx="8229600" cy="6699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H</a:t>
            </a:r>
            <a:r>
              <a:rPr lang="en-US" dirty="0" err="1" smtClean="0">
                <a:latin typeface="Wingdings 3" charset="2"/>
                <a:ea typeface="+mj-ea"/>
                <a:cs typeface="Wingdings 3" charset="2"/>
              </a:rPr>
              <a:t>g</a:t>
            </a:r>
            <a:r>
              <a:rPr lang="en-US" dirty="0" err="1" smtClean="0">
                <a:ea typeface="+mj-ea"/>
                <a:cs typeface="Calibri"/>
              </a:rPr>
              <a:t>bb</a:t>
            </a:r>
            <a:r>
              <a:rPr lang="en-US" dirty="0" smtClean="0">
                <a:ea typeface="+mj-ea"/>
                <a:cs typeface="Calibri"/>
              </a:rPr>
              <a:t> – Reconstruction Performance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7125"/>
            <a:ext cx="4349750" cy="5140325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Main limitations from jet reconstruction and </a:t>
            </a:r>
            <a:r>
              <a:rPr lang="en-US" dirty="0" err="1" smtClean="0">
                <a:ea typeface="+mn-ea"/>
                <a:cs typeface="+mn-cs"/>
              </a:rPr>
              <a:t>b</a:t>
            </a:r>
            <a:r>
              <a:rPr lang="en-US" dirty="0" smtClean="0">
                <a:ea typeface="+mn-ea"/>
                <a:cs typeface="+mn-cs"/>
              </a:rPr>
              <a:t>-tagging uncertainties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Try to improve </a:t>
            </a:r>
            <a:r>
              <a:rPr lang="en-US" dirty="0" err="1" smtClean="0">
                <a:ea typeface="+mn-ea"/>
                <a:cs typeface="+mn-cs"/>
              </a:rPr>
              <a:t>b</a:t>
            </a:r>
            <a:r>
              <a:rPr lang="en-US" dirty="0" smtClean="0">
                <a:ea typeface="+mn-ea"/>
                <a:cs typeface="+mn-cs"/>
              </a:rPr>
              <a:t>-tagging efficiency/fake rate uncertainty: 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Dominant  uncertainty on signal yield in EPS analyses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Try to optimize </a:t>
            </a:r>
            <a:r>
              <a:rPr lang="en-US" dirty="0" err="1" smtClean="0">
                <a:ea typeface="+mn-ea"/>
                <a:cs typeface="+mn-cs"/>
              </a:rPr>
              <a:t>di</a:t>
            </a:r>
            <a:r>
              <a:rPr lang="en-US" dirty="0" smtClean="0">
                <a:ea typeface="+mn-ea"/>
                <a:cs typeface="+mn-cs"/>
              </a:rPr>
              <a:t>-jet mass resolution: 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A sharper peak improves analysis sensitivity (10% width reduction ≈4% limit improvement)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Try to reduce jet energy scale uncertainty: 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Large effect in limit through changes in </a:t>
            </a:r>
            <a:r>
              <a:rPr lang="en-US" dirty="0" err="1" smtClean="0">
                <a:ea typeface="+mn-ea"/>
              </a:rPr>
              <a:t>m</a:t>
            </a:r>
            <a:r>
              <a:rPr lang="en-US" baseline="-25000" dirty="0" err="1" smtClean="0">
                <a:ea typeface="+mn-ea"/>
              </a:rPr>
              <a:t>bb</a:t>
            </a:r>
            <a:r>
              <a:rPr lang="en-US" dirty="0" smtClean="0">
                <a:ea typeface="+mn-ea"/>
              </a:rPr>
              <a:t> shape</a:t>
            </a:r>
            <a:endParaRPr lang="en-US" dirty="0">
              <a:ea typeface="+mn-ea"/>
            </a:endParaRPr>
          </a:p>
        </p:txBody>
      </p:sp>
      <p:pic>
        <p:nvPicPr>
          <p:cNvPr id="16388" name="Picture 3" descr="btag_sys_mbb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38738" y="1208088"/>
            <a:ext cx="351472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7" descr="limits_syst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38738" y="3732213"/>
            <a:ext cx="3527425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273550" cy="7588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Backup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3463"/>
            <a:ext cx="4106863" cy="271780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Replaced signal with fitted Gaussian to manipulate signal width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Estimated improvement in  limits (1fb</a:t>
            </a:r>
            <a:r>
              <a:rPr lang="en-US" baseline="30000" dirty="0" smtClean="0">
                <a:ea typeface="+mn-ea"/>
                <a:cs typeface="+mn-cs"/>
              </a:rPr>
              <a:t>-1</a:t>
            </a:r>
            <a:r>
              <a:rPr lang="en-US" dirty="0" smtClean="0">
                <a:ea typeface="+mn-ea"/>
                <a:cs typeface="+mn-cs"/>
              </a:rPr>
              <a:t>) with reduced signal width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Reduction to 80% gives 8% improved limits (magenta line, bottom left)</a:t>
            </a:r>
            <a:endParaRPr lang="en-US" dirty="0">
              <a:ea typeface="+mn-ea"/>
              <a:cs typeface="+mn-cs"/>
            </a:endParaRPr>
          </a:p>
        </p:txBody>
      </p:sp>
      <p:pic>
        <p:nvPicPr>
          <p:cNvPr id="18436" name="Picture 3" descr="compared_limit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4063" y="247650"/>
            <a:ext cx="441325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4" descr="WHthin0.7mbb12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905250"/>
            <a:ext cx="3735388" cy="268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5" descr="H2bbThinSignalRatio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64063" y="3417888"/>
            <a:ext cx="4413250" cy="317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Di-jet mass resolution: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Truth-level study, using </a:t>
            </a:r>
            <a:r>
              <a:rPr lang="en-US" b="1" dirty="0" err="1" smtClean="0"/>
              <a:t>partons</a:t>
            </a:r>
            <a:r>
              <a:rPr lang="en-US" b="1" dirty="0" smtClean="0"/>
              <a:t> (a similar study using truth jets would also be interesting). To be done for either WH or ZH channels, signal only would be </a:t>
            </a:r>
            <a:r>
              <a:rPr lang="en-US" b="1" dirty="0" err="1" smtClean="0"/>
              <a:t>enough.The</a:t>
            </a:r>
            <a:r>
              <a:rPr lang="en-US" b="1" dirty="0" smtClean="0"/>
              <a:t> idea is: 1. apply kinematic cuts to leptons and quarks similar to the analysis cuts - to look at a similar region of phase space 2. calculate the invariant mass of the two </a:t>
            </a:r>
            <a:r>
              <a:rPr lang="en-US" b="1" dirty="0" err="1" smtClean="0"/>
              <a:t>b</a:t>
            </a:r>
            <a:r>
              <a:rPr lang="en-US" b="1" dirty="0" smtClean="0"/>
              <a:t> quarks coming from the Higgs boson decay 3. determine the bb mass resolution 4. smear the </a:t>
            </a:r>
            <a:r>
              <a:rPr lang="en-US" b="1" dirty="0" err="1" smtClean="0"/>
              <a:t>parton</a:t>
            </a:r>
            <a:r>
              <a:rPr lang="en-US" b="1" dirty="0" smtClean="0"/>
              <a:t> transverse energies by some amount and go back to 2. The aim is to find by the (</a:t>
            </a:r>
            <a:r>
              <a:rPr lang="en-US" b="1" dirty="0" err="1" smtClean="0"/>
              <a:t>b</a:t>
            </a:r>
            <a:r>
              <a:rPr lang="en-US" b="1" dirty="0" smtClean="0"/>
              <a:t>-jet) energy scale uncertainty corresponding to a given value of the bb mass uncertainty. To define some numbers: the </a:t>
            </a:r>
            <a:r>
              <a:rPr lang="en-US" b="1" dirty="0" err="1" smtClean="0"/>
              <a:t>m(bb</a:t>
            </a:r>
            <a:r>
              <a:rPr lang="en-US" b="1" dirty="0" smtClean="0"/>
              <a:t>) uncertainty is around 20GeV. It would be interesting to know how much the jet energy resolution would need to decrease to make this 5%, 10%, 20% and 30% </a:t>
            </a:r>
            <a:r>
              <a:rPr lang="en-US" b="1" dirty="0" err="1" smtClean="0"/>
              <a:t>better.It</a:t>
            </a:r>
            <a:r>
              <a:rPr lang="en-US" b="1" dirty="0" smtClean="0"/>
              <a:t> would also be interesting to smear the quark directions. This should be a second-order effect for the un-boosted case but should be relevant for the boosted case.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B-tagging efficiency uncertainty: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Analysis-level study. Find how much the </a:t>
            </a:r>
            <a:r>
              <a:rPr lang="en-US" dirty="0" err="1" smtClean="0"/>
              <a:t>b</a:t>
            </a:r>
            <a:r>
              <a:rPr lang="en-US" dirty="0" smtClean="0"/>
              <a:t>-tagging efficiency uncertainty should be, to make the systematic uncertainty comparable to other systematic </a:t>
            </a:r>
            <a:r>
              <a:rPr lang="en-US" dirty="0" err="1" smtClean="0"/>
              <a:t>uncertainties.In</a:t>
            </a:r>
            <a:r>
              <a:rPr lang="en-US" dirty="0" smtClean="0"/>
              <a:t> the EPS analysis, the systematic uncertainty in the number of selected events, arising from the </a:t>
            </a:r>
            <a:r>
              <a:rPr lang="en-US" dirty="0" err="1" smtClean="0"/>
              <a:t>b</a:t>
            </a:r>
            <a:r>
              <a:rPr lang="en-US" dirty="0" smtClean="0"/>
              <a:t>-tagging (</a:t>
            </a:r>
            <a:r>
              <a:rPr lang="en-US" dirty="0" err="1" smtClean="0"/>
              <a:t>b/c</a:t>
            </a:r>
            <a:r>
              <a:rPr lang="en-US" dirty="0" smtClean="0"/>
              <a:t> efficiency &amp; light fake rate), was 17% for WH and 16 for ZH. This was the dominant systematic uncertainty in both cases and the sub-leading systematic was 3% and 9%, respectively for WH and </a:t>
            </a:r>
            <a:r>
              <a:rPr lang="en-US" dirty="0" err="1" smtClean="0"/>
              <a:t>ZH.The</a:t>
            </a:r>
            <a:r>
              <a:rPr lang="en-US" dirty="0" smtClean="0"/>
              <a:t> idea is to run the analysis a few times with different values of the </a:t>
            </a:r>
            <a:r>
              <a:rPr lang="en-US" dirty="0" err="1" smtClean="0"/>
              <a:t>b/c</a:t>
            </a:r>
            <a:r>
              <a:rPr lang="en-US" dirty="0" smtClean="0"/>
              <a:t> efficiency uncertainty and the light fake rates (say, 80%, 60%, 40% of the official values to make it simple) and find what the corresponding systematic uncertainty would be on the signal yield.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3. Validate </a:t>
            </a:r>
            <a:r>
              <a:rPr lang="en-US" b="1" dirty="0" err="1" smtClean="0"/>
              <a:t>Atlfast</a:t>
            </a:r>
            <a:r>
              <a:rPr lang="en-US" b="1" dirty="0" smtClean="0"/>
              <a:t> II description of </a:t>
            </a:r>
            <a:r>
              <a:rPr lang="en-US" b="1" dirty="0" err="1" smtClean="0"/>
              <a:t>pTrel</a:t>
            </a:r>
            <a:r>
              <a:rPr lang="en-US" b="1" dirty="0" smtClean="0"/>
              <a:t> for </a:t>
            </a:r>
            <a:r>
              <a:rPr lang="en-US" b="1" dirty="0" err="1" smtClean="0"/>
              <a:t>b</a:t>
            </a:r>
            <a:r>
              <a:rPr lang="en-US" b="1" dirty="0" smtClean="0"/>
              <a:t>-tagging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b</a:t>
            </a:r>
            <a:r>
              <a:rPr lang="en-US" dirty="0" smtClean="0"/>
              <a:t>-tagging uncertainty is the one of the dominant uncertainties affecting the H-&gt;bb analyses. The estimated uncertainty itself is affected by several systematic uncertainties, and crucially by the MC statistics in the </a:t>
            </a:r>
            <a:r>
              <a:rPr lang="en-US" dirty="0" err="1" smtClean="0"/>
              <a:t>mu+jet</a:t>
            </a:r>
            <a:r>
              <a:rPr lang="en-US" dirty="0" smtClean="0"/>
              <a:t> samples used to determine the </a:t>
            </a:r>
            <a:r>
              <a:rPr lang="en-US" dirty="0" err="1" smtClean="0"/>
              <a:t>b</a:t>
            </a:r>
            <a:r>
              <a:rPr lang="en-US" dirty="0" smtClean="0"/>
              <a:t>-tagging scale factors. A solution for this would be to use fast simulation (</a:t>
            </a:r>
            <a:r>
              <a:rPr lang="en-US" dirty="0" err="1" smtClean="0"/>
              <a:t>Atlfast</a:t>
            </a:r>
            <a:r>
              <a:rPr lang="en-US" dirty="0" smtClean="0"/>
              <a:t> II) to get enough statistics. But this simulation needs to be verified against full </a:t>
            </a:r>
            <a:r>
              <a:rPr lang="en-US" dirty="0" err="1" smtClean="0"/>
              <a:t>simulation.So</a:t>
            </a:r>
            <a:r>
              <a:rPr lang="en-US" dirty="0" smtClean="0"/>
              <a:t>, this task aims to: compare the description of important quantities in AFII files against the same variable in full simulation files. The most important variable is "</a:t>
            </a:r>
            <a:r>
              <a:rPr lang="en-US" dirty="0" err="1" smtClean="0"/>
              <a:t>pTrel</a:t>
            </a:r>
            <a:r>
              <a:rPr lang="en-US" dirty="0" smtClean="0"/>
              <a:t>" for </a:t>
            </a:r>
            <a:r>
              <a:rPr lang="en-US" dirty="0" err="1" smtClean="0"/>
              <a:t>muons</a:t>
            </a:r>
            <a:r>
              <a:rPr lang="en-US" dirty="0" smtClean="0"/>
              <a:t> found inside a jet cone. This is the relative transverse momentum of </a:t>
            </a:r>
            <a:r>
              <a:rPr lang="en-US" dirty="0" err="1" smtClean="0"/>
              <a:t>muons</a:t>
            </a:r>
            <a:r>
              <a:rPr lang="en-US" dirty="0" smtClean="0"/>
              <a:t> with respect to the jet they belong to. of the The files to use are </a:t>
            </a:r>
            <a:r>
              <a:rPr lang="en-US" dirty="0" err="1" smtClean="0"/>
              <a:t>Jx</a:t>
            </a:r>
            <a:r>
              <a:rPr lang="en-US" dirty="0" smtClean="0"/>
              <a:t> samples filtered with a </a:t>
            </a:r>
            <a:r>
              <a:rPr lang="en-US" dirty="0" err="1" smtClean="0"/>
              <a:t>muon</a:t>
            </a:r>
            <a:r>
              <a:rPr lang="en-US" dirty="0" smtClean="0"/>
              <a:t> filter ("</a:t>
            </a:r>
            <a:r>
              <a:rPr lang="en-US" dirty="0" err="1" smtClean="0"/>
              <a:t>Jx</a:t>
            </a:r>
            <a:r>
              <a:rPr lang="en-US" dirty="0" smtClean="0"/>
              <a:t>*</a:t>
            </a:r>
            <a:r>
              <a:rPr lang="en-US" dirty="0" err="1" smtClean="0"/>
              <a:t>mufixed</a:t>
            </a:r>
            <a:r>
              <a:rPr lang="en-US" dirty="0" smtClean="0"/>
              <a:t>", with a filter selecting </a:t>
            </a:r>
            <a:r>
              <a:rPr lang="en-US" dirty="0" err="1" smtClean="0"/>
              <a:t>muons</a:t>
            </a:r>
            <a:r>
              <a:rPr lang="en-US" dirty="0" smtClean="0"/>
              <a:t> with </a:t>
            </a:r>
            <a:r>
              <a:rPr lang="en-US" dirty="0" err="1" smtClean="0"/>
              <a:t>pT</a:t>
            </a:r>
            <a:r>
              <a:rPr lang="en-US" dirty="0" smtClean="0"/>
              <a:t>&gt;3GeV). Equivalent files need to be requested with AFII (to be done soon by Ricardo).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4. Differences between </a:t>
            </a:r>
            <a:r>
              <a:rPr lang="en-US" b="1" dirty="0" err="1" smtClean="0"/>
              <a:t>hadronic</a:t>
            </a:r>
            <a:r>
              <a:rPr lang="en-US" b="1" dirty="0" smtClean="0"/>
              <a:t> and </a:t>
            </a:r>
            <a:r>
              <a:rPr lang="en-US" b="1" dirty="0" err="1" smtClean="0"/>
              <a:t>semileptonic</a:t>
            </a:r>
            <a:r>
              <a:rPr lang="en-US" b="1" dirty="0" smtClean="0"/>
              <a:t> B decays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This is another of the important uncertainties affecting the </a:t>
            </a:r>
            <a:r>
              <a:rPr lang="en-US" dirty="0" err="1" smtClean="0"/>
              <a:t>b</a:t>
            </a:r>
            <a:r>
              <a:rPr lang="en-US" dirty="0" smtClean="0"/>
              <a:t>-tagging efficiency determination (as the study above). A term of the </a:t>
            </a:r>
            <a:r>
              <a:rPr lang="en-US" dirty="0" err="1" smtClean="0"/>
              <a:t>b</a:t>
            </a:r>
            <a:r>
              <a:rPr lang="en-US" dirty="0" smtClean="0"/>
              <a:t>-tagging efficiency uncertainty accounts for differences between jets arising from </a:t>
            </a:r>
            <a:r>
              <a:rPr lang="en-US" dirty="0" err="1" smtClean="0"/>
              <a:t>hadronic</a:t>
            </a:r>
            <a:r>
              <a:rPr lang="en-US" dirty="0" smtClean="0"/>
              <a:t> and </a:t>
            </a:r>
            <a:r>
              <a:rPr lang="en-US" dirty="0" err="1" smtClean="0"/>
              <a:t>semileptonic</a:t>
            </a:r>
            <a:r>
              <a:rPr lang="en-US" dirty="0" smtClean="0"/>
              <a:t> B decays. But this area remains under studied. It would be important to identify variables which show marked differences between these two types of jets, and could lead to differences in </a:t>
            </a:r>
            <a:r>
              <a:rPr lang="en-US" dirty="0" err="1" smtClean="0"/>
              <a:t>b</a:t>
            </a:r>
            <a:r>
              <a:rPr lang="en-US" dirty="0" smtClean="0"/>
              <a:t>-tagging efficiency. And to quantify the differences. Examples of possible variables to examine are the number of tracks, leading track </a:t>
            </a:r>
            <a:r>
              <a:rPr lang="en-US" dirty="0" err="1" smtClean="0"/>
              <a:t>pT</a:t>
            </a:r>
            <a:r>
              <a:rPr lang="en-US" dirty="0" smtClean="0"/>
              <a:t> fraction, </a:t>
            </a:r>
            <a:r>
              <a:rPr lang="en-US" dirty="0" err="1" smtClean="0"/>
              <a:t>Sum(pTtrack</a:t>
            </a:r>
            <a:r>
              <a:rPr lang="en-US" dirty="0" smtClean="0"/>
              <a:t>)/ET, </a:t>
            </a:r>
            <a:r>
              <a:rPr lang="en-US" dirty="0" err="1" smtClean="0"/>
              <a:t>etc.This</a:t>
            </a:r>
            <a:r>
              <a:rPr lang="en-US" dirty="0" smtClean="0"/>
              <a:t> task is not very well defined. Please get in touch with </a:t>
            </a:r>
            <a:r>
              <a:rPr lang="en-US" dirty="0" smtClean="0">
                <a:hlinkClick r:id="rId2"/>
              </a:rPr>
              <a:t>Ricardo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78787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Inclusive and boosted H-&gt;bb samples for MC11b:</a:t>
            </a:r>
          </a:p>
          <a:p>
            <a:pPr lvl="1"/>
            <a:r>
              <a:rPr lang="en-US" dirty="0" err="1" smtClean="0"/>
              <a:t>Herwig</a:t>
            </a:r>
            <a:r>
              <a:rPr lang="en-US" dirty="0" smtClean="0"/>
              <a:t>++ in </a:t>
            </a:r>
            <a:r>
              <a:rPr lang="en-US" dirty="0" err="1" smtClean="0"/>
              <a:t>Powheg</a:t>
            </a:r>
            <a:endParaRPr lang="en-US" dirty="0" smtClean="0"/>
          </a:p>
          <a:p>
            <a:pPr lvl="1"/>
            <a:r>
              <a:rPr lang="en-US" dirty="0" smtClean="0"/>
              <a:t>Mass points: M</a:t>
            </a:r>
            <a:r>
              <a:rPr lang="en-US" baseline="-25000" dirty="0" smtClean="0"/>
              <a:t>H</a:t>
            </a:r>
            <a:r>
              <a:rPr lang="en-US" dirty="0" smtClean="0"/>
              <a:t> = 110, 115, 120, 125, 130, 135, 140, 145, 150 </a:t>
            </a:r>
            <a:r>
              <a:rPr lang="en-US" dirty="0" err="1" smtClean="0"/>
              <a:t>GeV</a:t>
            </a:r>
            <a:endParaRPr lang="en-US" dirty="0" smtClean="0"/>
          </a:p>
          <a:p>
            <a:pPr lvl="1"/>
            <a:r>
              <a:rPr lang="en-US" dirty="0" smtClean="0"/>
              <a:t>WH-&gt;</a:t>
            </a:r>
            <a:r>
              <a:rPr lang="en-US" dirty="0" err="1" smtClean="0"/>
              <a:t>lνbb</a:t>
            </a:r>
            <a:r>
              <a:rPr lang="en-US" dirty="0" smtClean="0"/>
              <a:t>, ZH-&gt;</a:t>
            </a:r>
            <a:r>
              <a:rPr lang="en-US" dirty="0" err="1" smtClean="0"/>
              <a:t>llbb</a:t>
            </a:r>
            <a:r>
              <a:rPr lang="en-US" dirty="0" smtClean="0"/>
              <a:t>, ZH-&gt;</a:t>
            </a:r>
            <a:r>
              <a:rPr lang="en-US" dirty="0" err="1" smtClean="0"/>
              <a:t>ννbb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Both boosted and inclusive for each mass</a:t>
            </a:r>
          </a:p>
          <a:p>
            <a:r>
              <a:rPr lang="en-US" dirty="0" smtClean="0"/>
              <a:t>Approved for production – still in waiting list for MC11b production (delays in MC11a)</a:t>
            </a:r>
          </a:p>
          <a:p>
            <a:endParaRPr lang="en-US" dirty="0" smtClean="0"/>
          </a:p>
          <a:p>
            <a:r>
              <a:rPr lang="en-US" dirty="0" smtClean="0"/>
              <a:t>Other samples: </a:t>
            </a:r>
          </a:p>
          <a:p>
            <a:pPr lvl="1"/>
            <a:r>
              <a:rPr lang="en-US" dirty="0" err="1" smtClean="0"/>
              <a:t>Wbb</a:t>
            </a:r>
            <a:r>
              <a:rPr lang="en-US" dirty="0" smtClean="0"/>
              <a:t>, </a:t>
            </a:r>
            <a:r>
              <a:rPr lang="en-US" dirty="0" err="1" smtClean="0"/>
              <a:t>Zbb</a:t>
            </a:r>
            <a:endParaRPr lang="en-US" dirty="0" smtClean="0"/>
          </a:p>
          <a:p>
            <a:pPr lvl="1"/>
            <a:r>
              <a:rPr lang="en-US" dirty="0" smtClean="0"/>
              <a:t>ZH, WZ, WW -&gt; </a:t>
            </a:r>
            <a:r>
              <a:rPr lang="en-US" dirty="0" err="1" smtClean="0"/>
              <a:t>lljj</a:t>
            </a:r>
            <a:r>
              <a:rPr lang="en-US" dirty="0" smtClean="0"/>
              <a:t> and </a:t>
            </a:r>
            <a:r>
              <a:rPr lang="en-US" dirty="0" err="1" smtClean="0"/>
              <a:t>llbb</a:t>
            </a:r>
            <a:r>
              <a:rPr lang="en-US" dirty="0" smtClean="0"/>
              <a:t> final states </a:t>
            </a:r>
          </a:p>
          <a:p>
            <a:pPr lvl="1"/>
            <a:r>
              <a:rPr lang="en-US" dirty="0" smtClean="0"/>
              <a:t>Gluon-fusion H-&gt;bb</a:t>
            </a:r>
          </a:p>
          <a:p>
            <a:endParaRPr lang="en-US" dirty="0" smtClean="0"/>
          </a:p>
          <a:p>
            <a:r>
              <a:rPr lang="en-US" dirty="0" smtClean="0"/>
              <a:t>See Junichi’s page: </a:t>
            </a:r>
            <a:r>
              <a:rPr lang="en-US" dirty="0" smtClean="0">
                <a:hlinkClick r:id="rId2"/>
              </a:rPr>
              <a:t>https://twiki.cern.ch/twiki/bin/view/AtlasProtected/HSG5Higgs2bbFinalState#H_bb_MC_samples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the</a:t>
            </a:r>
            <a:r>
              <a:rPr lang="en-US" dirty="0" smtClean="0"/>
              <a:t> Higgs </a:t>
            </a:r>
            <a:r>
              <a:rPr lang="en-US" dirty="0" smtClean="0"/>
              <a:t>m</a:t>
            </a:r>
            <a:r>
              <a:rPr lang="en-US" dirty="0" smtClean="0"/>
              <a:t>eeting on Thursday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4936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Higgs Working Group meeting on November 10th. </a:t>
            </a:r>
          </a:p>
          <a:p>
            <a:endParaRPr lang="en-US" dirty="0" smtClean="0"/>
          </a:p>
          <a:p>
            <a:r>
              <a:rPr lang="en-US" dirty="0" smtClean="0"/>
              <a:t>Need to show summary of:</a:t>
            </a:r>
          </a:p>
          <a:p>
            <a:pPr lvl="1"/>
            <a:r>
              <a:rPr lang="en-US" dirty="0" smtClean="0"/>
              <a:t>Progress of all analyses based on 5 fb</a:t>
            </a:r>
            <a:r>
              <a:rPr lang="en-US" baseline="30000" dirty="0" smtClean="0"/>
              <a:t>-1</a:t>
            </a:r>
            <a:r>
              <a:rPr lang="en-US" dirty="0" smtClean="0"/>
              <a:t> of data </a:t>
            </a:r>
          </a:p>
          <a:p>
            <a:pPr lvl="2"/>
            <a:r>
              <a:rPr lang="en-US" dirty="0" smtClean="0"/>
              <a:t>Current results</a:t>
            </a:r>
          </a:p>
          <a:p>
            <a:pPr lvl="2"/>
            <a:r>
              <a:rPr lang="en-US" dirty="0" smtClean="0"/>
              <a:t>To-do list for the Council week, bottlenecks etc. </a:t>
            </a:r>
          </a:p>
          <a:p>
            <a:pPr lvl="1"/>
            <a:r>
              <a:rPr lang="en-US" dirty="0" smtClean="0"/>
              <a:t>Progress of the CP work   </a:t>
            </a:r>
          </a:p>
          <a:p>
            <a:pPr lvl="2"/>
            <a:r>
              <a:rPr lang="en-US" dirty="0" smtClean="0"/>
              <a:t>General time scale for CP recommendations – from Higgs-CP liaison people</a:t>
            </a:r>
          </a:p>
          <a:p>
            <a:pPr lvl="2"/>
            <a:r>
              <a:rPr lang="en-US" dirty="0" smtClean="0"/>
              <a:t>Progress of Higgs contributions to CP </a:t>
            </a:r>
            <a:r>
              <a:rPr lang="en-US" dirty="0" smtClean="0"/>
              <a:t>etc</a:t>
            </a:r>
          </a:p>
          <a:p>
            <a:endParaRPr lang="en-US" dirty="0" smtClean="0"/>
          </a:p>
          <a:p>
            <a:r>
              <a:rPr lang="en-US" dirty="0" smtClean="0"/>
              <a:t>Please let me know the status of your CP work today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2331"/>
            <a:ext cx="8229600" cy="771846"/>
          </a:xfrm>
        </p:spPr>
        <p:txBody>
          <a:bodyPr/>
          <a:lstStyle/>
          <a:p>
            <a:r>
              <a:rPr lang="en-US" dirty="0" smtClean="0"/>
              <a:t>The Monte Carlo Saga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177" y="964177"/>
            <a:ext cx="8451623" cy="539217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Production status (</a:t>
            </a:r>
            <a:r>
              <a:rPr lang="en-US" dirty="0" err="1" smtClean="0"/>
              <a:t>Borut’s</a:t>
            </a:r>
            <a:r>
              <a:rPr lang="en-US" dirty="0" smtClean="0"/>
              <a:t> talk in yesterday’s </a:t>
            </a:r>
            <a:r>
              <a:rPr lang="en-US" dirty="0" err="1" smtClean="0"/>
              <a:t>PhysCoor</a:t>
            </a:r>
            <a:r>
              <a:rPr lang="en-US" dirty="0" smtClean="0"/>
              <a:t>): </a:t>
            </a:r>
            <a:r>
              <a:rPr lang="en-US" dirty="0" smtClean="0">
                <a:hlinkClick r:id="rId2"/>
              </a:rPr>
              <a:t>https://indico.cern.ch/conferenceDisplay.py?confId=</a:t>
            </a:r>
            <a:r>
              <a:rPr lang="en-US" dirty="0" smtClean="0">
                <a:hlinkClick r:id="rId2"/>
              </a:rPr>
              <a:t>160828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Geant4 production for priority 0 samples almost done</a:t>
            </a:r>
          </a:p>
          <a:p>
            <a:pPr lvl="1"/>
            <a:r>
              <a:rPr lang="en-US" dirty="0" smtClean="0"/>
              <a:t>MC11b’ (old trigger menu etc) H-&gt;4l almost done</a:t>
            </a:r>
          </a:p>
          <a:p>
            <a:endParaRPr lang="en-US" dirty="0" smtClean="0"/>
          </a:p>
          <a:p>
            <a:r>
              <a:rPr lang="en-US" dirty="0" smtClean="0"/>
              <a:t>Full plans for MC11b (except SM and exotics) here: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 smtClean="0">
                <a:hlinkClick r:id="rId3"/>
              </a:rPr>
              <a:t>://twiki.cern.ch/twiki/bin/view/AtlasProtected/AtlasProductionGroupMC11b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MC11b production:</a:t>
            </a:r>
          </a:p>
          <a:p>
            <a:pPr lvl="1"/>
            <a:r>
              <a:rPr lang="en-US" dirty="0" smtClean="0"/>
              <a:t>Final validation of 17.0.5.1 tomorrow</a:t>
            </a:r>
          </a:p>
          <a:p>
            <a:pPr lvl="1"/>
            <a:r>
              <a:rPr lang="en-US" dirty="0" smtClean="0"/>
              <a:t>Priority 0 should start this week</a:t>
            </a:r>
          </a:p>
          <a:p>
            <a:pPr lvl="1"/>
            <a:r>
              <a:rPr lang="en-US" dirty="0" smtClean="0"/>
              <a:t>Priority ≥1 should start in ≈1 week</a:t>
            </a:r>
          </a:p>
          <a:p>
            <a:endParaRPr lang="en-US" dirty="0" smtClean="0"/>
          </a:p>
          <a:p>
            <a:r>
              <a:rPr lang="en-US" dirty="0" smtClean="0"/>
              <a:t>Our spreadsheets attached to today’s agenda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772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Summary of MC11b plans for H-&gt;bb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Summary:</a:t>
            </a:r>
            <a:endParaRPr lang="en-US" dirty="0" smtClean="0"/>
          </a:p>
          <a:p>
            <a:pPr lvl="1"/>
            <a:r>
              <a:rPr lang="en-US" dirty="0" err="1" smtClean="0"/>
              <a:t>Zbb</a:t>
            </a:r>
            <a:r>
              <a:rPr lang="en-US" dirty="0" smtClean="0"/>
              <a:t> </a:t>
            </a:r>
            <a:r>
              <a:rPr lang="en-US" dirty="0" smtClean="0"/>
              <a:t>looks </a:t>
            </a:r>
            <a:r>
              <a:rPr lang="en-US" dirty="0" smtClean="0"/>
              <a:t>ok: 25 – 50fb</a:t>
            </a:r>
            <a:r>
              <a:rPr lang="en-US" dirty="0" smtClean="0"/>
              <a:t>-1 with </a:t>
            </a:r>
            <a:r>
              <a:rPr lang="en-US" dirty="0" err="1" smtClean="0"/>
              <a:t>Alpgen</a:t>
            </a:r>
            <a:r>
              <a:rPr lang="en-US" dirty="0" smtClean="0"/>
              <a:t> and some more with </a:t>
            </a:r>
            <a:r>
              <a:rPr lang="en-US" dirty="0" smtClean="0"/>
              <a:t>Sherpa</a:t>
            </a:r>
          </a:p>
          <a:p>
            <a:pPr lvl="1"/>
            <a:r>
              <a:rPr lang="en-US" dirty="0" smtClean="0"/>
              <a:t>A few samples have ≈10fb</a:t>
            </a:r>
            <a:r>
              <a:rPr lang="en-US" dirty="0" smtClean="0"/>
              <a:t>-1</a:t>
            </a:r>
            <a:r>
              <a:rPr lang="en-US" dirty="0" smtClean="0"/>
              <a:t> with full </a:t>
            </a:r>
            <a:r>
              <a:rPr lang="en-US" dirty="0" err="1" smtClean="0"/>
              <a:t>sim</a:t>
            </a:r>
            <a:r>
              <a:rPr lang="en-US" dirty="0" smtClean="0"/>
              <a:t> and ≈10fb-1 with </a:t>
            </a:r>
            <a:r>
              <a:rPr lang="en-US" dirty="0" err="1" smtClean="0"/>
              <a:t>AtlfastII</a:t>
            </a:r>
            <a:endParaRPr lang="en-US" dirty="0" smtClean="0"/>
          </a:p>
          <a:p>
            <a:pPr lvl="2"/>
            <a:r>
              <a:rPr lang="en-US" dirty="0" err="1" smtClean="0"/>
              <a:t>Z</a:t>
            </a:r>
            <a:r>
              <a:rPr lang="en-US" dirty="0" err="1" smtClean="0"/>
              <a:t>+</a:t>
            </a:r>
            <a:r>
              <a:rPr lang="en-US" dirty="0" err="1" smtClean="0"/>
              <a:t>jets</a:t>
            </a:r>
            <a:r>
              <a:rPr lang="en-US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Wcc</a:t>
            </a:r>
            <a:r>
              <a:rPr lang="en-US" dirty="0" smtClean="0"/>
              <a:t>, </a:t>
            </a:r>
            <a:r>
              <a:rPr lang="en-US" dirty="0" err="1" smtClean="0"/>
              <a:t>Wc</a:t>
            </a:r>
            <a:r>
              <a:rPr lang="en-US" dirty="0" smtClean="0"/>
              <a:t>, and </a:t>
            </a:r>
            <a:r>
              <a:rPr lang="en-US" dirty="0" err="1" smtClean="0"/>
              <a:t>W+jets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But generally same truth events were used, so samples are correlated</a:t>
            </a:r>
            <a:endParaRPr lang="en-US" dirty="0" smtClean="0"/>
          </a:p>
          <a:p>
            <a:pPr lvl="1"/>
            <a:r>
              <a:rPr lang="en-US" dirty="0" err="1" smtClean="0"/>
              <a:t>W+light</a:t>
            </a:r>
            <a:r>
              <a:rPr lang="en-US" dirty="0" smtClean="0"/>
              <a:t> looks too small:</a:t>
            </a:r>
          </a:p>
          <a:p>
            <a:pPr lvl="2"/>
            <a:r>
              <a:rPr lang="en-US" dirty="0" smtClean="0"/>
              <a:t>W</a:t>
            </a:r>
            <a:r>
              <a:rPr lang="en-US" dirty="0" smtClean="0"/>
              <a:t>+</a:t>
            </a:r>
            <a:r>
              <a:rPr lang="en-US" dirty="0" smtClean="0"/>
              <a:t>Np0: 0.5fb</a:t>
            </a:r>
            <a:r>
              <a:rPr lang="en-US" dirty="0" smtClean="0"/>
              <a:t>-</a:t>
            </a:r>
            <a:r>
              <a:rPr lang="en-US" dirty="0" smtClean="0"/>
              <a:t>1</a:t>
            </a:r>
          </a:p>
          <a:p>
            <a:pPr lvl="2"/>
            <a:r>
              <a:rPr lang="en-US" dirty="0" smtClean="0"/>
              <a:t>W+Np1: 2fb</a:t>
            </a:r>
            <a:r>
              <a:rPr lang="en-US" dirty="0" smtClean="0"/>
              <a:t>-1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t</a:t>
            </a:r>
            <a:r>
              <a:rPr lang="en-US" dirty="0" err="1" smtClean="0"/>
              <a:t>t</a:t>
            </a:r>
            <a:r>
              <a:rPr lang="en-US" dirty="0" smtClean="0"/>
              <a:t> is fine: &gt;50fb-1 </a:t>
            </a:r>
            <a:r>
              <a:rPr lang="en-US" dirty="0" smtClean="0"/>
              <a:t>for </a:t>
            </a:r>
            <a:r>
              <a:rPr lang="en-US" dirty="0" err="1" smtClean="0"/>
              <a:t>fullsim</a:t>
            </a:r>
            <a:r>
              <a:rPr lang="en-US" dirty="0" smtClean="0"/>
              <a:t> and</a:t>
            </a:r>
            <a:r>
              <a:rPr lang="en-US" dirty="0" smtClean="0"/>
              <a:t> same with </a:t>
            </a:r>
            <a:r>
              <a:rPr lang="en-US" dirty="0" err="1" smtClean="0"/>
              <a:t>Atlfast</a:t>
            </a:r>
            <a:r>
              <a:rPr lang="en-US" dirty="0" smtClean="0"/>
              <a:t> II</a:t>
            </a:r>
          </a:p>
          <a:p>
            <a:pPr lvl="1"/>
            <a:r>
              <a:rPr lang="en-US" dirty="0" smtClean="0"/>
              <a:t>single top: &gt;25fb</a:t>
            </a:r>
            <a:r>
              <a:rPr lang="en-US" dirty="0" smtClean="0"/>
              <a:t>-</a:t>
            </a:r>
            <a:r>
              <a:rPr lang="en-US" dirty="0" smtClean="0"/>
              <a:t>1 </a:t>
            </a:r>
            <a:r>
              <a:rPr lang="en-US" dirty="0" smtClean="0"/>
              <a:t>for </a:t>
            </a:r>
            <a:r>
              <a:rPr lang="en-US" dirty="0" err="1" smtClean="0"/>
              <a:t>fullsim</a:t>
            </a:r>
            <a:r>
              <a:rPr lang="en-US" dirty="0" smtClean="0"/>
              <a:t> and same with </a:t>
            </a:r>
            <a:r>
              <a:rPr lang="en-US" dirty="0" err="1" smtClean="0"/>
              <a:t>Atlfast</a:t>
            </a:r>
            <a:r>
              <a:rPr lang="en-US" dirty="0" smtClean="0"/>
              <a:t> </a:t>
            </a:r>
            <a:r>
              <a:rPr lang="en-US" dirty="0" smtClean="0"/>
              <a:t>II</a:t>
            </a:r>
          </a:p>
          <a:p>
            <a:pPr lvl="1"/>
            <a:r>
              <a:rPr lang="en-US" dirty="0" smtClean="0"/>
              <a:t>QCD background (bb, cc): 1</a:t>
            </a:r>
            <a:r>
              <a:rPr lang="en-US" dirty="0" smtClean="0"/>
              <a:t>% of 5fb-</a:t>
            </a:r>
            <a:r>
              <a:rPr lang="en-US" dirty="0" smtClean="0"/>
              <a:t>1</a:t>
            </a:r>
          </a:p>
          <a:p>
            <a:endParaRPr lang="en-US" dirty="0" smtClean="0"/>
          </a:p>
          <a:p>
            <a:r>
              <a:rPr lang="en-US" dirty="0" smtClean="0"/>
              <a:t>Requesting boosted </a:t>
            </a:r>
            <a:r>
              <a:rPr lang="en-US" dirty="0" err="1" smtClean="0"/>
              <a:t>W+h.f</a:t>
            </a:r>
            <a:r>
              <a:rPr lang="en-US" dirty="0" smtClean="0"/>
              <a:t> and </a:t>
            </a:r>
            <a:r>
              <a:rPr lang="en-US" dirty="0" err="1" smtClean="0"/>
              <a:t>Z+h.f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629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importance of </a:t>
            </a:r>
            <a:r>
              <a:rPr lang="en-US" dirty="0" err="1" smtClean="0"/>
              <a:t>W+jets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5370" y="1200282"/>
            <a:ext cx="5121476" cy="5156068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Some numbers from Jonas (thanks!)</a:t>
            </a:r>
          </a:p>
          <a:p>
            <a:r>
              <a:rPr lang="en-US" dirty="0" smtClean="0"/>
              <a:t>EPS-like WH-&gt;</a:t>
            </a:r>
            <a:r>
              <a:rPr lang="en-US" dirty="0" err="1" smtClean="0"/>
              <a:t>lνbb</a:t>
            </a:r>
            <a:r>
              <a:rPr lang="en-US" dirty="0" smtClean="0"/>
              <a:t> analysis </a:t>
            </a:r>
          </a:p>
          <a:p>
            <a:r>
              <a:rPr lang="en-US" dirty="0" smtClean="0"/>
              <a:t>After all cuts (for 1.5fb-1 </a:t>
            </a:r>
            <a:r>
              <a:rPr lang="en-US" smtClean="0"/>
              <a:t>– matching period J): </a:t>
            </a:r>
            <a:endParaRPr lang="en-US" dirty="0" smtClean="0"/>
          </a:p>
          <a:p>
            <a:pPr lvl="1"/>
            <a:r>
              <a:rPr lang="en-US" dirty="0" err="1" smtClean="0"/>
              <a:t>W</a:t>
            </a:r>
            <a:r>
              <a:rPr lang="en-US" dirty="0" err="1" smtClean="0"/>
              <a:t>+"light</a:t>
            </a:r>
            <a:r>
              <a:rPr lang="en-US" dirty="0" smtClean="0"/>
              <a:t>" (107680 ... 107705): 334.40 ± </a:t>
            </a:r>
            <a:r>
              <a:rPr lang="en-US" dirty="0" smtClean="0"/>
              <a:t>47.69</a:t>
            </a:r>
          </a:p>
          <a:p>
            <a:pPr lvl="1"/>
            <a:r>
              <a:rPr lang="en-US" dirty="0" err="1" smtClean="0"/>
              <a:t>W</a:t>
            </a:r>
            <a:r>
              <a:rPr lang="en-US" dirty="0" err="1" smtClean="0"/>
              <a:t>+bb</a:t>
            </a:r>
            <a:r>
              <a:rPr lang="en-US" dirty="0" smtClean="0"/>
              <a:t>      (107280 ... 107283):292.15 +/- </a:t>
            </a:r>
            <a:r>
              <a:rPr lang="en-US" dirty="0" smtClean="0"/>
              <a:t>12.49</a:t>
            </a:r>
          </a:p>
          <a:p>
            <a:pPr lvl="1"/>
            <a:r>
              <a:rPr lang="en-US" dirty="0" err="1" smtClean="0"/>
              <a:t>W</a:t>
            </a:r>
            <a:r>
              <a:rPr lang="en-US" dirty="0" err="1" smtClean="0"/>
              <a:t>+cc</a:t>
            </a:r>
            <a:r>
              <a:rPr lang="en-US" dirty="0" smtClean="0"/>
              <a:t>      (117284 ... 117287):104.01 +/- </a:t>
            </a:r>
            <a:r>
              <a:rPr lang="en-US" dirty="0" smtClean="0"/>
              <a:t>5.92</a:t>
            </a:r>
          </a:p>
          <a:p>
            <a:pPr lvl="1"/>
            <a:r>
              <a:rPr lang="en-US" dirty="0" err="1" smtClean="0"/>
              <a:t>W</a:t>
            </a:r>
            <a:r>
              <a:rPr lang="en-US" dirty="0" err="1" smtClean="0"/>
              <a:t>+c</a:t>
            </a:r>
            <a:r>
              <a:rPr lang="en-US" dirty="0" smtClean="0"/>
              <a:t>       (117288 ... 117292):180.54 +/- </a:t>
            </a:r>
            <a:r>
              <a:rPr lang="en-US" dirty="0" smtClean="0"/>
              <a:t>20.56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Not </a:t>
            </a:r>
            <a:r>
              <a:rPr lang="en-US" dirty="0" smtClean="0"/>
              <a:t>same</a:t>
            </a:r>
            <a:r>
              <a:rPr lang="en-US" dirty="0" smtClean="0"/>
              <a:t> cuts as </a:t>
            </a:r>
            <a:r>
              <a:rPr lang="en-US" dirty="0" smtClean="0"/>
              <a:t>we have now, but most likely</a:t>
            </a:r>
            <a:r>
              <a:rPr lang="en-US" dirty="0" smtClean="0"/>
              <a:t> similar conclusions </a:t>
            </a:r>
          </a:p>
          <a:p>
            <a:endParaRPr lang="en-US" dirty="0" smtClean="0"/>
          </a:p>
          <a:p>
            <a:r>
              <a:rPr lang="en-US" dirty="0" smtClean="0"/>
              <a:t>So, main contribution with EPS cuts was W+ light jets :</a:t>
            </a:r>
          </a:p>
          <a:p>
            <a:pPr lvl="1"/>
            <a:r>
              <a:rPr lang="en-US" dirty="0" smtClean="0"/>
              <a:t>Np0: 170.20 ± </a:t>
            </a:r>
            <a:r>
              <a:rPr lang="en-US" dirty="0" smtClean="0"/>
              <a:t>41.69</a:t>
            </a:r>
          </a:p>
          <a:p>
            <a:pPr lvl="1"/>
            <a:r>
              <a:rPr lang="en-US" dirty="0" smtClean="0"/>
              <a:t>Np1</a:t>
            </a:r>
            <a:r>
              <a:rPr lang="en-US" dirty="0" smtClean="0"/>
              <a:t>: 45.80 ± </a:t>
            </a:r>
            <a:r>
              <a:rPr lang="en-US" dirty="0" smtClean="0"/>
              <a:t>21.86</a:t>
            </a:r>
          </a:p>
          <a:p>
            <a:pPr lvl="1"/>
            <a:r>
              <a:rPr lang="en-US" dirty="0" smtClean="0"/>
              <a:t>Np2</a:t>
            </a:r>
            <a:r>
              <a:rPr lang="en-US" dirty="0" smtClean="0"/>
              <a:t>: 94.32 ± </a:t>
            </a:r>
            <a:r>
              <a:rPr lang="en-US" dirty="0" smtClean="0"/>
              <a:t>6.83</a:t>
            </a:r>
          </a:p>
          <a:p>
            <a:pPr lvl="1"/>
            <a:r>
              <a:rPr lang="en-US" dirty="0" smtClean="0"/>
              <a:t>Np3</a:t>
            </a:r>
            <a:r>
              <a:rPr lang="en-US" dirty="0" smtClean="0"/>
              <a:t>: 20.04 ± </a:t>
            </a:r>
            <a:r>
              <a:rPr lang="en-US" dirty="0" smtClean="0"/>
              <a:t>3.05</a:t>
            </a:r>
          </a:p>
          <a:p>
            <a:pPr lvl="1"/>
            <a:r>
              <a:rPr lang="en-US" dirty="0" smtClean="0"/>
              <a:t>Np4</a:t>
            </a:r>
            <a:r>
              <a:rPr lang="en-US" dirty="0" smtClean="0"/>
              <a:t>: 3.50 ± </a:t>
            </a:r>
            <a:r>
              <a:rPr lang="en-US" dirty="0" smtClean="0"/>
              <a:t>1.33</a:t>
            </a:r>
          </a:p>
          <a:p>
            <a:pPr lvl="1"/>
            <a:r>
              <a:rPr lang="en-US" dirty="0" smtClean="0"/>
              <a:t>Np5</a:t>
            </a:r>
            <a:r>
              <a:rPr lang="en-US" dirty="0" smtClean="0"/>
              <a:t>: 0.55 ± </a:t>
            </a:r>
            <a:r>
              <a:rPr lang="en-US" dirty="0" smtClean="0"/>
              <a:t>0.55</a:t>
            </a:r>
          </a:p>
          <a:p>
            <a:pPr lvl="1"/>
            <a:r>
              <a:rPr lang="en-US" dirty="0" err="1" smtClean="0"/>
              <a:t>NpX</a:t>
            </a:r>
            <a:r>
              <a:rPr lang="en-US" dirty="0" smtClean="0"/>
              <a:t> is number of additional </a:t>
            </a:r>
            <a:r>
              <a:rPr lang="en-US" dirty="0" err="1" smtClean="0"/>
              <a:t>partons</a:t>
            </a:r>
            <a:r>
              <a:rPr lang="en-US" dirty="0" smtClean="0"/>
              <a:t> in </a:t>
            </a:r>
            <a:r>
              <a:rPr lang="en-US" dirty="0" err="1" smtClean="0"/>
              <a:t>Alpgen</a:t>
            </a:r>
            <a:endParaRPr lang="en-US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5316846" y="1200282"/>
            <a:ext cx="3369953" cy="4925881"/>
          </a:xfrm>
          <a:ln>
            <a:solidFill>
              <a:srgbClr val="0000FF"/>
            </a:solidFill>
          </a:ln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I.e</a:t>
            </a:r>
            <a:r>
              <a:rPr lang="en-US" dirty="0" smtClean="0"/>
              <a:t>.: </a:t>
            </a:r>
          </a:p>
          <a:p>
            <a:pPr lvl="1"/>
            <a:r>
              <a:rPr lang="en-US" dirty="0" smtClean="0"/>
              <a:t>M</a:t>
            </a:r>
            <a:r>
              <a:rPr lang="en-US" dirty="0" smtClean="0"/>
              <a:t>ost </a:t>
            </a:r>
            <a:r>
              <a:rPr lang="en-US" dirty="0" smtClean="0"/>
              <a:t>events from Np0, where we have the least MC</a:t>
            </a:r>
            <a:endParaRPr lang="en-US" dirty="0" smtClean="0"/>
          </a:p>
          <a:p>
            <a:pPr lvl="1"/>
            <a:r>
              <a:rPr lang="en-US" dirty="0" smtClean="0"/>
              <a:t>Np1 MC statistics has the largest relative error</a:t>
            </a:r>
          </a:p>
          <a:p>
            <a:endParaRPr lang="en-US" dirty="0" smtClean="0"/>
          </a:p>
          <a:p>
            <a:r>
              <a:rPr lang="en-US" dirty="0" smtClean="0"/>
              <a:t>In the MC11b production plans we have:</a:t>
            </a:r>
          </a:p>
          <a:p>
            <a:pPr lvl="1"/>
            <a:r>
              <a:rPr lang="en-US" dirty="0" smtClean="0"/>
              <a:t>0.5fb</a:t>
            </a:r>
            <a:r>
              <a:rPr lang="en-US" baseline="30000" dirty="0" smtClean="0"/>
              <a:t>-1</a:t>
            </a:r>
            <a:r>
              <a:rPr lang="en-US" dirty="0" smtClean="0"/>
              <a:t> of W + Np0</a:t>
            </a:r>
          </a:p>
          <a:p>
            <a:pPr lvl="1"/>
            <a:r>
              <a:rPr lang="en-US" dirty="0" smtClean="0"/>
              <a:t>2fb</a:t>
            </a:r>
            <a:r>
              <a:rPr lang="en-US" baseline="30000" dirty="0" smtClean="0"/>
              <a:t>-1</a:t>
            </a:r>
            <a:r>
              <a:rPr lang="en-US" dirty="0" smtClean="0"/>
              <a:t> of W + Np1</a:t>
            </a:r>
          </a:p>
          <a:p>
            <a:pPr marL="342900" lvl="1" indent="-342900">
              <a:buFont typeface="Arial"/>
              <a:buChar char="•"/>
            </a:pPr>
            <a:endParaRPr lang="en-US" dirty="0" smtClean="0"/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Would be good to understand:</a:t>
            </a:r>
          </a:p>
          <a:p>
            <a:pPr marL="742950" lvl="2" indent="-342900"/>
            <a:r>
              <a:rPr lang="en-US" dirty="0" smtClean="0"/>
              <a:t>If we have similar numbers with the new selection</a:t>
            </a:r>
          </a:p>
          <a:p>
            <a:pPr marL="742950" lvl="2" indent="-342900"/>
            <a:r>
              <a:rPr lang="en-US" dirty="0" smtClean="0"/>
              <a:t>What are these events like – e.g. are additional jets from </a:t>
            </a:r>
            <a:r>
              <a:rPr lang="en-US" dirty="0" err="1" smtClean="0"/>
              <a:t>parton</a:t>
            </a:r>
            <a:r>
              <a:rPr lang="en-US" dirty="0" smtClean="0"/>
              <a:t> showers or pileup?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D3PDs and mixed trigger menus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Problem mentioned last week with D3PD makes and mixed trigger configurations</a:t>
            </a:r>
          </a:p>
          <a:p>
            <a:pPr lvl="1"/>
            <a:r>
              <a:rPr lang="en-US" dirty="0" smtClean="0"/>
              <a:t>Problem is each AOD file may have more than one active trigger menu</a:t>
            </a:r>
          </a:p>
          <a:p>
            <a:pPr lvl="1"/>
            <a:r>
              <a:rPr lang="en-US" dirty="0" smtClean="0"/>
              <a:t>Fine for AOD analysis based on </a:t>
            </a:r>
            <a:r>
              <a:rPr lang="en-US" dirty="0" err="1" smtClean="0"/>
              <a:t>TrigDecisionTool</a:t>
            </a:r>
            <a:endParaRPr lang="en-US" dirty="0" smtClean="0"/>
          </a:p>
          <a:p>
            <a:pPr lvl="1"/>
            <a:r>
              <a:rPr lang="en-US" dirty="0" smtClean="0"/>
              <a:t>But D3PD maker got trigger configuration in event 1 so had problems with mixed menus</a:t>
            </a:r>
          </a:p>
          <a:p>
            <a:endParaRPr lang="en-US" dirty="0" smtClean="0"/>
          </a:p>
          <a:p>
            <a:r>
              <a:rPr lang="en-US" dirty="0" smtClean="0"/>
              <a:t>Solution from Scott Snyder now being tested by Attila </a:t>
            </a:r>
            <a:r>
              <a:rPr lang="en-US" dirty="0" err="1" smtClean="0"/>
              <a:t>Krasnahorkay</a:t>
            </a:r>
            <a:r>
              <a:rPr lang="en-US" dirty="0" smtClean="0"/>
              <a:t> – looks promising</a:t>
            </a:r>
          </a:p>
          <a:p>
            <a:pPr lvl="1"/>
            <a:r>
              <a:rPr lang="en-US" dirty="0" smtClean="0"/>
              <a:t>But be aware that access to trigger info in D3PDs may be more complicated – details will surface soon</a:t>
            </a:r>
          </a:p>
          <a:p>
            <a:endParaRPr lang="en-US" dirty="0" smtClean="0"/>
          </a:p>
          <a:p>
            <a:r>
              <a:rPr lang="en-US" dirty="0" smtClean="0"/>
              <a:t>Important to have our own D3PDs validated for when the MC becomes ready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00493" y="2666599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6000" dirty="0" smtClean="0"/>
              <a:t>Backup</a:t>
            </a:r>
            <a:endParaRPr lang="en-US" sz="6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320" y="2996190"/>
            <a:ext cx="3386142" cy="27145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80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ATLAS-CMS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5653" y="1032705"/>
            <a:ext cx="8560896" cy="196348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Jonas and </a:t>
            </a:r>
            <a:r>
              <a:rPr lang="en-US" dirty="0" err="1" smtClean="0"/>
              <a:t>Jike</a:t>
            </a:r>
            <a:r>
              <a:rPr lang="en-US" dirty="0" smtClean="0"/>
              <a:t> have emulated CMS’s cuts in WH-&gt;</a:t>
            </a:r>
            <a:r>
              <a:rPr lang="en-US" dirty="0" err="1" smtClean="0"/>
              <a:t>lνbb</a:t>
            </a:r>
            <a:r>
              <a:rPr lang="en-US" dirty="0" smtClean="0"/>
              <a:t> and ZH-&gt;</a:t>
            </a:r>
            <a:r>
              <a:rPr lang="en-US" dirty="0" err="1" smtClean="0"/>
              <a:t>ννbb</a:t>
            </a:r>
            <a:endParaRPr lang="en-US" dirty="0" smtClean="0"/>
          </a:p>
          <a:p>
            <a:r>
              <a:rPr lang="en-US" dirty="0" smtClean="0"/>
              <a:t>Differences not yet clear – need to continue to pursue this</a:t>
            </a:r>
          </a:p>
          <a:p>
            <a:r>
              <a:rPr lang="en-US" dirty="0" smtClean="0"/>
              <a:t>Similar significances in WH -&gt;</a:t>
            </a:r>
            <a:r>
              <a:rPr lang="en-US" dirty="0" err="1" smtClean="0"/>
              <a:t>lνbb</a:t>
            </a:r>
            <a:r>
              <a:rPr lang="en-US" dirty="0" smtClean="0"/>
              <a:t> when applying mass window cut</a:t>
            </a:r>
          </a:p>
          <a:p>
            <a:pPr lvl="1"/>
            <a:r>
              <a:rPr lang="en-US" dirty="0" smtClean="0"/>
              <a:t>But very different event numbers – by factor 10-100 depending on channel</a:t>
            </a:r>
          </a:p>
          <a:p>
            <a:r>
              <a:rPr lang="en-US" dirty="0" smtClean="0"/>
              <a:t>CMS seems to get a lower QCD background than us in ZH-&gt;</a:t>
            </a:r>
            <a:r>
              <a:rPr lang="en-US" dirty="0" err="1" smtClean="0"/>
              <a:t>ννbb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7006" y="2995072"/>
            <a:ext cx="2782794" cy="273944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800" y="2996190"/>
            <a:ext cx="3130240" cy="272869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745163"/>
            <a:ext cx="9144000" cy="742409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3584602" y="6090553"/>
            <a:ext cx="759651" cy="361409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143561" y="6090553"/>
            <a:ext cx="759651" cy="361409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-475584" y="3471775"/>
            <a:ext cx="1320500" cy="369332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WH-&gt;</a:t>
            </a:r>
            <a:r>
              <a:rPr lang="en-US" dirty="0" err="1" smtClean="0"/>
              <a:t>lνbb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0" y="2996190"/>
            <a:ext cx="3237006" cy="2714589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362" y="148693"/>
            <a:ext cx="4907835" cy="892863"/>
          </a:xfrm>
        </p:spPr>
        <p:txBody>
          <a:bodyPr>
            <a:normAutofit/>
          </a:bodyPr>
          <a:lstStyle/>
          <a:p>
            <a:r>
              <a:rPr lang="en-US" dirty="0" smtClean="0"/>
              <a:t>Performance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863" y="1041557"/>
            <a:ext cx="4955873" cy="531479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Main </a:t>
            </a:r>
            <a:r>
              <a:rPr lang="en-US" dirty="0" err="1" smtClean="0"/>
              <a:t>systematics</a:t>
            </a:r>
            <a:r>
              <a:rPr lang="en-US" dirty="0" smtClean="0"/>
              <a:t> are jet and </a:t>
            </a:r>
            <a:r>
              <a:rPr lang="en-US" dirty="0" err="1" smtClean="0"/>
              <a:t>b</a:t>
            </a:r>
            <a:r>
              <a:rPr lang="en-US" dirty="0" smtClean="0"/>
              <a:t>-tagging related</a:t>
            </a:r>
          </a:p>
          <a:p>
            <a:endParaRPr lang="en-US" dirty="0" smtClean="0"/>
          </a:p>
          <a:p>
            <a:r>
              <a:rPr lang="en-US" dirty="0" smtClean="0"/>
              <a:t>Current tasks listed in </a:t>
            </a:r>
            <a:r>
              <a:rPr lang="en-US" dirty="0" smtClean="0">
                <a:hlinkClick r:id="rId2"/>
              </a:rPr>
              <a:t>Wiki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More questions than answers at the moment, but pursuing several threads:</a:t>
            </a:r>
          </a:p>
          <a:p>
            <a:r>
              <a:rPr lang="en-US" dirty="0" smtClean="0"/>
              <a:t>Jet resolution:</a:t>
            </a:r>
          </a:p>
          <a:p>
            <a:pPr lvl="1"/>
            <a:r>
              <a:rPr lang="en-US" dirty="0" smtClean="0"/>
              <a:t>We seem to be affected by out-of-cone losses </a:t>
            </a:r>
          </a:p>
          <a:p>
            <a:pPr lvl="1"/>
            <a:r>
              <a:rPr lang="en-US" dirty="0" smtClean="0"/>
              <a:t>Will try different jets </a:t>
            </a:r>
          </a:p>
          <a:p>
            <a:r>
              <a:rPr lang="en-US" dirty="0" smtClean="0"/>
              <a:t>B-tagging:</a:t>
            </a:r>
          </a:p>
          <a:p>
            <a:pPr lvl="1"/>
            <a:r>
              <a:rPr lang="en-US" dirty="0" smtClean="0"/>
              <a:t>Find how much improvement needed to reduce </a:t>
            </a:r>
            <a:r>
              <a:rPr lang="en-US" dirty="0" err="1" smtClean="0"/>
              <a:t>syst</a:t>
            </a:r>
            <a:endParaRPr lang="en-US" dirty="0" smtClean="0"/>
          </a:p>
          <a:p>
            <a:pPr lvl="1"/>
            <a:r>
              <a:rPr lang="en-US" dirty="0" smtClean="0"/>
              <a:t>Improve MC statistics term of </a:t>
            </a:r>
            <a:r>
              <a:rPr lang="en-US" dirty="0" err="1" smtClean="0"/>
              <a:t>b</a:t>
            </a:r>
            <a:r>
              <a:rPr lang="en-US" dirty="0" smtClean="0"/>
              <a:t>-tagging uncertainty with AFII – requesting some AFII validation samples</a:t>
            </a:r>
          </a:p>
          <a:p>
            <a:pPr lvl="1"/>
            <a:r>
              <a:rPr lang="en-US" dirty="0" smtClean="0"/>
              <a:t>Differences between </a:t>
            </a:r>
            <a:r>
              <a:rPr lang="en-US" dirty="0" err="1" smtClean="0"/>
              <a:t>hadronic</a:t>
            </a:r>
            <a:r>
              <a:rPr lang="en-US" dirty="0" smtClean="0"/>
              <a:t> and </a:t>
            </a:r>
            <a:r>
              <a:rPr lang="en-US" dirty="0" err="1" smtClean="0"/>
              <a:t>semileptonic</a:t>
            </a:r>
            <a:r>
              <a:rPr lang="en-US" dirty="0" smtClean="0"/>
              <a:t> </a:t>
            </a:r>
            <a:r>
              <a:rPr lang="en-US" dirty="0" err="1" smtClean="0"/>
              <a:t>b</a:t>
            </a:r>
            <a:r>
              <a:rPr lang="en-US" dirty="0" smtClean="0"/>
              <a:t>-jets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" name="Picture 9" descr="mBB_pTH200_canvas_WH_norm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7551" y="3430483"/>
            <a:ext cx="3493519" cy="3281790"/>
          </a:xfrm>
          <a:prstGeom prst="rect">
            <a:avLst/>
          </a:prstGeom>
        </p:spPr>
      </p:pic>
      <p:pic>
        <p:nvPicPr>
          <p:cNvPr id="11" name="Picture 10" descr="mBB_cut4_canvas_WH_norm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7551" y="148693"/>
            <a:ext cx="3493519" cy="32817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156413</TotalTime>
  <Words>2033</Words>
  <Application>Microsoft Macintosh PowerPoint</Application>
  <PresentationFormat>On-screen Show (4:3)</PresentationFormat>
  <Paragraphs>185</Paragraphs>
  <Slides>16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Introduction</vt:lpstr>
      <vt:lpstr>For the Higgs meeting on Thursday</vt:lpstr>
      <vt:lpstr>The Monte Carlo Saga</vt:lpstr>
      <vt:lpstr>Summary of MC11b plans for H-&gt;bb </vt:lpstr>
      <vt:lpstr>The importance of W+jets…</vt:lpstr>
      <vt:lpstr>D3PDs and mixed trigger menus</vt:lpstr>
      <vt:lpstr>Backup</vt:lpstr>
      <vt:lpstr>ATLAS-CMS comparisons</vt:lpstr>
      <vt:lpstr>Performance studies</vt:lpstr>
      <vt:lpstr>Hgbb – Reconstruction Performance</vt:lpstr>
      <vt:lpstr>Backup</vt:lpstr>
      <vt:lpstr>1. Di-jet mass resolution:</vt:lpstr>
      <vt:lpstr>2. B-tagging efficiency uncertainty:</vt:lpstr>
      <vt:lpstr>3. Validate Atlfast II description of pTrel for b-tagging improvements</vt:lpstr>
      <vt:lpstr>4. Differences between hadronic and semileptonic B decays</vt:lpstr>
      <vt:lpstr>MC requests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272</cp:revision>
  <cp:lastPrinted>2011-04-11T11:26:17Z</cp:lastPrinted>
  <dcterms:created xsi:type="dcterms:W3CDTF">2011-11-04T17:45:29Z</dcterms:created>
  <dcterms:modified xsi:type="dcterms:W3CDTF">2011-11-08T10:46:53Z</dcterms:modified>
</cp:coreProperties>
</file>