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66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hyperlink" Target="http://indico.cern.ch/conferenceDisplay.py?confId=119789" TargetMode="External"/><Relationship Id="rId4" Type="http://schemas.openxmlformats.org/officeDocument/2006/relationships/hyperlink" Target="http://indico.cern.ch/conferenceDisplay.py?confId=124967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dico.cern.ch/conferenceDisplay.py?confId=119623" TargetMode="External"/><Relationship Id="rId3" Type="http://schemas.openxmlformats.org/officeDocument/2006/relationships/hyperlink" Target="http://indico.cern.ch/conferenceDisplay.py?confId=121506" TargetMode="External"/><Relationship Id="rId5" Type="http://schemas.openxmlformats.org/officeDocument/2006/relationships/hyperlink" Target="http://indico.cern.ch/conferenceDisplay.py?confId=125322" TargetMode="Externa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hyperlink" Target="http://arxiv.org/abs/1101.0593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hyperlink" Target="https://twiki.cern.ch/twiki/bin/view/LHCPhysics/CrossSections" TargetMode="External"/><Relationship Id="rId5" Type="http://schemas.openxmlformats.org/officeDocument/2006/relationships/hyperlink" Target="https://twiki.cern.ch/twiki/bin/view/LHCPhysics/CERNYellowReportPageAt7Te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Protected/Analysis162" TargetMode="External"/><Relationship Id="rId3" Type="http://schemas.openxmlformats.org/officeDocument/2006/relationships/hyperlink" Target="http://indico.cern.ch/conferenceDisplay.py?confId=12404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H</a:t>
            </a:r>
            <a:r>
              <a:rPr lang="en-US" dirty="0" smtClean="0"/>
              <a:t>-&gt;bb Weekly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009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8 </a:t>
            </a:r>
            <a:r>
              <a:rPr lang="en-US" dirty="0" smtClean="0"/>
              <a:t>February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1923412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534"/>
            <a:ext cx="8229600" cy="917466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08757" cy="526524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Busy Physics &amp; Performance week last week 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M.Aleksa’s</a:t>
            </a:r>
            <a:r>
              <a:rPr lang="en-US" dirty="0" smtClean="0"/>
              <a:t> talk in Weekly meeting for details of </a:t>
            </a:r>
            <a:r>
              <a:rPr lang="en-US" dirty="0" smtClean="0"/>
              <a:t>Chamonix decisions: </a:t>
            </a:r>
            <a:r>
              <a:rPr lang="en-US" dirty="0" smtClean="0">
                <a:hlinkClick r:id="rId2"/>
              </a:rPr>
              <a:t>http://indico.cern.ch/conferenceDisplay.py?confId=</a:t>
            </a:r>
            <a:r>
              <a:rPr lang="en-US" dirty="0" smtClean="0">
                <a:hlinkClick r:id="rId2"/>
              </a:rPr>
              <a:t>119623</a:t>
            </a:r>
            <a:endParaRPr lang="en-US" dirty="0" smtClean="0"/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D.Costanzo’s</a:t>
            </a:r>
            <a:r>
              <a:rPr lang="en-US" dirty="0" smtClean="0"/>
              <a:t> talk in physics plenary for status of MC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/>
              <a:t>data comparisons: </a:t>
            </a:r>
            <a:r>
              <a:rPr lang="en-US" dirty="0" smtClean="0">
                <a:hlinkClick r:id="rId3"/>
              </a:rPr>
              <a:t>http://indico.cern.ch/conferenceDisplay.py?confId=</a:t>
            </a:r>
            <a:r>
              <a:rPr lang="en-US" dirty="0" smtClean="0">
                <a:hlinkClick r:id="rId3"/>
              </a:rPr>
              <a:t>121506</a:t>
            </a:r>
            <a:endParaRPr lang="en-US" dirty="0" smtClean="0"/>
          </a:p>
          <a:p>
            <a:pPr lvl="1"/>
            <a:r>
              <a:rPr lang="en-US" dirty="0" smtClean="0"/>
              <a:t>B-tagging meeting </a:t>
            </a:r>
            <a:r>
              <a:rPr lang="en-US" dirty="0" smtClean="0"/>
              <a:t>last week: </a:t>
            </a:r>
            <a:r>
              <a:rPr lang="en-US" dirty="0" smtClean="0">
                <a:hlinkClick r:id="rId4"/>
              </a:rPr>
              <a:t>http://indico.cern.ch/conferenceDisplay.py?confId=</a:t>
            </a:r>
            <a:r>
              <a:rPr lang="en-US" dirty="0" smtClean="0">
                <a:hlinkClick r:id="rId4"/>
              </a:rPr>
              <a:t>124967</a:t>
            </a:r>
            <a:endParaRPr lang="en-US" dirty="0" smtClean="0"/>
          </a:p>
          <a:p>
            <a:pPr lvl="1"/>
            <a:r>
              <a:rPr lang="en-US" dirty="0" smtClean="0"/>
              <a:t>Trigger/Physics discussion of </a:t>
            </a:r>
            <a:r>
              <a:rPr lang="en-US" dirty="0" smtClean="0"/>
              <a:t>menu for 2011: </a:t>
            </a:r>
            <a:r>
              <a:rPr lang="en-US" dirty="0" smtClean="0">
                <a:hlinkClick r:id="rId5"/>
              </a:rPr>
              <a:t>http://indico.cern.ch/conferenceDisplay.py?confId=</a:t>
            </a:r>
            <a:r>
              <a:rPr lang="en-US" dirty="0" smtClean="0">
                <a:hlinkClick r:id="rId5"/>
              </a:rPr>
              <a:t>125322</a:t>
            </a:r>
            <a:endParaRPr lang="en-US" dirty="0" smtClean="0"/>
          </a:p>
          <a:p>
            <a:pPr lvl="1"/>
            <a:r>
              <a:rPr lang="en-US" dirty="0" smtClean="0"/>
              <a:t>Higgs WG meeting</a:t>
            </a:r>
            <a:r>
              <a:rPr lang="en-US" dirty="0" smtClean="0"/>
              <a:t>: </a:t>
            </a:r>
            <a:r>
              <a:rPr lang="en-US" dirty="0" smtClean="0">
                <a:hlinkClick r:id="rId6"/>
              </a:rPr>
              <a:t>http://indico.cern.ch/conferenceDisplay.py?confId=</a:t>
            </a:r>
            <a:r>
              <a:rPr lang="en-US" dirty="0" smtClean="0">
                <a:hlinkClick r:id="rId6"/>
              </a:rPr>
              <a:t>119789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Other:</a:t>
            </a:r>
          </a:p>
          <a:p>
            <a:pPr lvl="1"/>
            <a:r>
              <a:rPr lang="en-US" dirty="0" smtClean="0"/>
              <a:t>HSG5 </a:t>
            </a:r>
            <a:r>
              <a:rPr lang="en-US" dirty="0" smtClean="0">
                <a:solidFill>
                  <a:srgbClr val="0000FF"/>
                </a:solidFill>
              </a:rPr>
              <a:t>Workshop in </a:t>
            </a:r>
            <a:r>
              <a:rPr lang="en-US" dirty="0" err="1" smtClean="0">
                <a:solidFill>
                  <a:srgbClr val="0000FF"/>
                </a:solidFill>
              </a:rPr>
              <a:t>Dubna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Final dates: </a:t>
            </a:r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– 19</a:t>
            </a:r>
            <a:r>
              <a:rPr lang="en-US" baseline="30000" dirty="0" smtClean="0"/>
              <a:t>th</a:t>
            </a:r>
            <a:r>
              <a:rPr lang="en-US" dirty="0" smtClean="0"/>
              <a:t> May 2011 </a:t>
            </a:r>
          </a:p>
          <a:p>
            <a:pPr lvl="2"/>
            <a:r>
              <a:rPr lang="en-US" dirty="0" smtClean="0"/>
              <a:t>Visas</a:t>
            </a:r>
            <a:r>
              <a:rPr lang="en-US" dirty="0"/>
              <a:t> </a:t>
            </a:r>
            <a:r>
              <a:rPr lang="en-US" dirty="0" smtClean="0"/>
              <a:t>have to be thought about soon! Expect email with instructions for registration etc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Will be the last check point for Summer CONF notes before approval process – aim to have solid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5539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LHC Higgs Cross Section Working </a:t>
            </a:r>
            <a:r>
              <a:rPr lang="en-US" sz="2400" dirty="0" smtClean="0"/>
              <a:t>G</a:t>
            </a:r>
            <a:r>
              <a:rPr lang="en-US" sz="2400" dirty="0" smtClean="0"/>
              <a:t>roup</a:t>
            </a:r>
            <a:endParaRPr lang="en-US" sz="2400" dirty="0"/>
          </a:p>
        </p:txBody>
      </p:sp>
      <p:pic>
        <p:nvPicPr>
          <p:cNvPr id="5" name="Picture 4" descr="YRHXS_Summary_fig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2590" y="381738"/>
            <a:ext cx="2886267" cy="2071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42" y="1221619"/>
            <a:ext cx="8810715" cy="5468825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LHC Higgs Cross Section Group: </a:t>
            </a:r>
            <a:r>
              <a:rPr lang="en-US" sz="2560" dirty="0" smtClean="0">
                <a:hlinkClick r:id="rId3"/>
              </a:rPr>
              <a:t>https</a:t>
            </a:r>
            <a:r>
              <a:rPr lang="en-US" sz="2560" dirty="0" smtClean="0">
                <a:hlinkClick r:id="rId3"/>
              </a:rPr>
              <a:t>://twiki.cern.ch/twiki/bin/view/LHCPhysics/CrossSections</a:t>
            </a:r>
            <a:endParaRPr lang="en-US" sz="2560" dirty="0" smtClean="0"/>
          </a:p>
          <a:p>
            <a:r>
              <a:rPr lang="en-US" b="1" dirty="0" smtClean="0"/>
              <a:t>Yellow report</a:t>
            </a:r>
            <a:r>
              <a:rPr lang="en-US" dirty="0" smtClean="0"/>
              <a:t> with inclusive cross sections: </a:t>
            </a:r>
          </a:p>
          <a:p>
            <a:pPr lvl="1"/>
            <a:r>
              <a:rPr lang="en-US" sz="2880" b="1" dirty="0" smtClean="0"/>
              <a:t>Yellow </a:t>
            </a:r>
            <a:r>
              <a:rPr lang="en-US" sz="2880" b="1" dirty="0" smtClean="0"/>
              <a:t>report recently</a:t>
            </a:r>
            <a:r>
              <a:rPr lang="en-US" sz="2880" dirty="0" smtClean="0"/>
              <a:t> released:</a:t>
            </a:r>
            <a:r>
              <a:rPr lang="en-US" sz="2880" b="1" dirty="0" smtClean="0"/>
              <a:t> </a:t>
            </a:r>
            <a:r>
              <a:rPr lang="en-US" sz="2160" dirty="0" smtClean="0">
                <a:hlinkClick r:id="rId4"/>
              </a:rPr>
              <a:t>http</a:t>
            </a:r>
            <a:r>
              <a:rPr lang="en-US" sz="2160" dirty="0" smtClean="0">
                <a:hlinkClick r:id="rId4"/>
              </a:rPr>
              <a:t>://arxiv.org/abs/</a:t>
            </a:r>
            <a:r>
              <a:rPr lang="en-US" sz="2160" dirty="0" smtClean="0">
                <a:hlinkClick r:id="rId4"/>
              </a:rPr>
              <a:t>1101.0593</a:t>
            </a:r>
            <a:endParaRPr lang="en-US" dirty="0" smtClean="0"/>
          </a:p>
          <a:p>
            <a:pPr lvl="1"/>
            <a:r>
              <a:rPr lang="en-US" dirty="0" smtClean="0"/>
              <a:t>Higgs WG requested to use numbers from the LHC </a:t>
            </a:r>
            <a:r>
              <a:rPr lang="en-US" dirty="0" err="1" smtClean="0"/>
              <a:t>xsec</a:t>
            </a:r>
            <a:r>
              <a:rPr lang="en-US" dirty="0" smtClean="0"/>
              <a:t> wiki: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 smtClean="0">
                <a:hlinkClick r:id="rId5"/>
              </a:rPr>
              <a:t>://twiki.cern.ch/twiki/bin/view/LHCPhysics/</a:t>
            </a:r>
            <a:r>
              <a:rPr lang="en-US" dirty="0" smtClean="0">
                <a:hlinkClick r:id="rId5"/>
              </a:rPr>
              <a:t>CERNYellowReportPageAt7TeV</a:t>
            </a:r>
            <a:endParaRPr lang="en-US" dirty="0" smtClean="0"/>
          </a:p>
          <a:p>
            <a:r>
              <a:rPr lang="en-US" dirty="0" smtClean="0"/>
              <a:t>Second phase of work starting now: </a:t>
            </a:r>
            <a:r>
              <a:rPr lang="en-US" b="1" dirty="0" smtClean="0"/>
              <a:t>exclusive Higgs observables</a:t>
            </a:r>
          </a:p>
          <a:p>
            <a:pPr lvl="1"/>
            <a:r>
              <a:rPr lang="en-US" dirty="0" smtClean="0"/>
              <a:t>Higgs Signal: cross sections with cuts, differential K-factors, effect of jet-veto or </a:t>
            </a:r>
            <a:r>
              <a:rPr lang="en-US" dirty="0" err="1" smtClean="0"/>
              <a:t>b</a:t>
            </a:r>
            <a:r>
              <a:rPr lang="en-US" dirty="0" smtClean="0"/>
              <a:t>-tag </a:t>
            </a:r>
            <a:r>
              <a:rPr lang="en-US" dirty="0" smtClean="0"/>
              <a:t>jet on </a:t>
            </a:r>
            <a:r>
              <a:rPr lang="en-US" dirty="0" smtClean="0"/>
              <a:t>differential K-factors, comparison between NLO MC and NNLO codes</a:t>
            </a:r>
            <a:endParaRPr lang="en-US" dirty="0" smtClean="0"/>
          </a:p>
          <a:p>
            <a:pPr lvl="1"/>
            <a:r>
              <a:rPr lang="en-US" dirty="0" smtClean="0"/>
              <a:t>SM </a:t>
            </a:r>
            <a:r>
              <a:rPr lang="en-US" dirty="0" smtClean="0"/>
              <a:t>Backgrounds: define control regions, estimate theoretical errors, use the </a:t>
            </a:r>
            <a:r>
              <a:rPr lang="en-US" dirty="0" smtClean="0"/>
              <a:t>most advanced </a:t>
            </a:r>
            <a:r>
              <a:rPr lang="en-US" dirty="0" smtClean="0"/>
              <a:t>NLO MC (POWHEG, MC@NLO, new Sherpa), signal/background interference</a:t>
            </a:r>
            <a:endParaRPr lang="en-US" dirty="0" smtClean="0"/>
          </a:p>
          <a:p>
            <a:pPr lvl="1"/>
            <a:r>
              <a:rPr lang="en-US" dirty="0" smtClean="0"/>
              <a:t>Theory </a:t>
            </a:r>
            <a:r>
              <a:rPr lang="en-US" dirty="0" smtClean="0"/>
              <a:t>Uncertainties: for exclusive observables, for both SM and MSSM Higgs, </a:t>
            </a:r>
            <a:r>
              <a:rPr lang="en-US" dirty="0" smtClean="0"/>
              <a:t>QCD scale </a:t>
            </a:r>
            <a:r>
              <a:rPr lang="en-US" dirty="0" smtClean="0"/>
              <a:t>and PDF error correlations among different Higgs production channels and among</a:t>
            </a:r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 smtClean="0"/>
              <a:t>results expected </a:t>
            </a:r>
            <a:r>
              <a:rPr lang="en-US" dirty="0" smtClean="0"/>
              <a:t>for </a:t>
            </a:r>
            <a:r>
              <a:rPr lang="en-US" dirty="0" smtClean="0"/>
              <a:t>BNL workshop in </a:t>
            </a:r>
            <a:r>
              <a:rPr lang="en-US" dirty="0" smtClean="0"/>
              <a:t>May; plan for 2 publications this year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H→bb</a:t>
            </a:r>
            <a:r>
              <a:rPr lang="en-US" b="1" dirty="0" smtClean="0">
                <a:solidFill>
                  <a:srgbClr val="FF0000"/>
                </a:solidFill>
              </a:rPr>
              <a:t> meeting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on 17 February 2011:</a:t>
            </a:r>
            <a:endParaRPr lang="en-US" dirty="0" smtClean="0"/>
          </a:p>
          <a:p>
            <a:pPr lvl="1"/>
            <a:r>
              <a:rPr lang="en-US" dirty="0" smtClean="0"/>
              <a:t>Survey </a:t>
            </a:r>
            <a:r>
              <a:rPr lang="en-US" dirty="0" smtClean="0"/>
              <a:t>of the codes (for both </a:t>
            </a:r>
            <a:r>
              <a:rPr lang="en-US" dirty="0" err="1" smtClean="0"/>
              <a:t>VH→Vbb</a:t>
            </a:r>
            <a:r>
              <a:rPr lang="en-US" dirty="0" smtClean="0"/>
              <a:t> and </a:t>
            </a:r>
            <a:r>
              <a:rPr lang="en-US" dirty="0" err="1" smtClean="0"/>
              <a:t>ttH</a:t>
            </a:r>
            <a:r>
              <a:rPr lang="en-US" dirty="0" smtClean="0"/>
              <a:t>), loose (i.e. non-boosted) VH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Will start with validation on </a:t>
            </a:r>
            <a:r>
              <a:rPr lang="en-US" dirty="0" err="1" smtClean="0"/>
              <a:t>Wbb</a:t>
            </a:r>
            <a:r>
              <a:rPr lang="en-US" dirty="0" smtClean="0"/>
              <a:t> calculations</a:t>
            </a:r>
          </a:p>
          <a:p>
            <a:pPr lvl="1"/>
            <a:r>
              <a:rPr lang="en-US" b="1" dirty="0" smtClean="0"/>
              <a:t>Volunteers welcome!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Trigger for VBF H-&gt;bb and </a:t>
            </a:r>
            <a:r>
              <a:rPr lang="en-US" dirty="0" err="1" smtClean="0"/>
              <a:t>hadronic</a:t>
            </a:r>
            <a:r>
              <a:rPr lang="en-US" dirty="0" smtClean="0"/>
              <a:t> </a:t>
            </a:r>
            <a:r>
              <a:rPr lang="en-US" dirty="0" err="1" smtClean="0"/>
              <a:t>ttH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0397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Work actively ongoing in these areas</a:t>
            </a:r>
          </a:p>
          <a:p>
            <a:r>
              <a:rPr lang="en-US" dirty="0" smtClean="0"/>
              <a:t>Eric (VBF H-&gt;bb) and </a:t>
            </a:r>
            <a:r>
              <a:rPr lang="en-US" dirty="0" err="1" smtClean="0"/>
              <a:t>Saverio</a:t>
            </a:r>
            <a:r>
              <a:rPr lang="en-US" dirty="0" smtClean="0"/>
              <a:t> (</a:t>
            </a:r>
            <a:r>
              <a:rPr lang="en-US" dirty="0" err="1" smtClean="0"/>
              <a:t>ttH</a:t>
            </a:r>
            <a:r>
              <a:rPr lang="en-US" dirty="0" smtClean="0"/>
              <a:t>) investigating possible triggers and their performance</a:t>
            </a:r>
          </a:p>
          <a:p>
            <a:r>
              <a:rPr lang="en-US" dirty="0" smtClean="0"/>
              <a:t>In touch with jet and </a:t>
            </a:r>
            <a:r>
              <a:rPr lang="en-US" dirty="0" err="1" smtClean="0"/>
              <a:t>b</a:t>
            </a:r>
            <a:r>
              <a:rPr lang="en-US" dirty="0" smtClean="0"/>
              <a:t>-jet trigger people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B-tagging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002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Removal </a:t>
            </a:r>
            <a:r>
              <a:rPr lang="en-US" dirty="0" smtClean="0"/>
              <a:t>of PU events that have been re-used too often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Ntuple</a:t>
            </a:r>
            <a:r>
              <a:rPr lang="en-US" dirty="0" smtClean="0"/>
              <a:t> </a:t>
            </a:r>
            <a:r>
              <a:rPr lang="en-US" dirty="0" smtClean="0"/>
              <a:t>based:</a:t>
            </a:r>
            <a:r>
              <a:rPr lang="en-US" dirty="0" smtClean="0"/>
              <a:t> macro </a:t>
            </a:r>
            <a:r>
              <a:rPr lang="en-US" dirty="0" smtClean="0"/>
              <a:t>at: </a:t>
            </a:r>
            <a:r>
              <a:rPr lang="en-US" dirty="0" smtClean="0">
                <a:hlinkClick r:id="rId2"/>
              </a:rPr>
              <a:t>https://twiki.cern.ch/twiki/bin/view/AtlasProtected/</a:t>
            </a:r>
            <a:r>
              <a:rPr lang="en-US" dirty="0" smtClean="0">
                <a:hlinkClick r:id="rId2"/>
              </a:rPr>
              <a:t>Analysis162</a:t>
            </a:r>
            <a:r>
              <a:rPr lang="en-US" dirty="0" smtClean="0"/>
              <a:t> </a:t>
            </a:r>
          </a:p>
          <a:p>
            <a:r>
              <a:rPr lang="en-US" dirty="0" smtClean="0"/>
              <a:t>Missing </a:t>
            </a:r>
            <a:r>
              <a:rPr lang="en-US" dirty="0" smtClean="0"/>
              <a:t>truth label for PU jets (especially relevant for 'soft' events, e.g. QCD J0)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MinBias</a:t>
            </a:r>
            <a:r>
              <a:rPr lang="en-US" dirty="0" smtClean="0"/>
              <a:t> </a:t>
            </a:r>
            <a:r>
              <a:rPr lang="en-US" dirty="0" smtClean="0"/>
              <a:t>PU interaction may be harder than 'main </a:t>
            </a:r>
            <a:r>
              <a:rPr lang="en-US" dirty="0" smtClean="0"/>
              <a:t>interaction’ and </a:t>
            </a:r>
            <a:r>
              <a:rPr lang="en-US" dirty="0" smtClean="0"/>
              <a:t>drive signal primary vertex determination (sum pt2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Relevant </a:t>
            </a:r>
            <a:r>
              <a:rPr lang="en-US" dirty="0" smtClean="0"/>
              <a:t>when computing MC truth </a:t>
            </a:r>
            <a:r>
              <a:rPr lang="en-US" dirty="0" err="1" smtClean="0"/>
              <a:t>mistag</a:t>
            </a:r>
            <a:r>
              <a:rPr lang="en-US" dirty="0" smtClean="0"/>
              <a:t> rate in these </a:t>
            </a:r>
            <a:r>
              <a:rPr lang="en-US" dirty="0" smtClean="0"/>
              <a:t>samples</a:t>
            </a:r>
          </a:p>
          <a:p>
            <a:r>
              <a:rPr lang="en-US" dirty="0" smtClean="0"/>
              <a:t>Tracking </a:t>
            </a:r>
            <a:r>
              <a:rPr lang="en-US" dirty="0" smtClean="0"/>
              <a:t>group proposes to raise track reconstruction pt </a:t>
            </a:r>
            <a:r>
              <a:rPr lang="en-US" dirty="0" smtClean="0"/>
              <a:t>threshold from </a:t>
            </a:r>
            <a:r>
              <a:rPr lang="en-US" dirty="0" smtClean="0"/>
              <a:t>100 MEV to 400 </a:t>
            </a:r>
            <a:r>
              <a:rPr lang="en-US" dirty="0" err="1" smtClean="0"/>
              <a:t>MeV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-Tagging validation</a:t>
            </a:r>
            <a:r>
              <a:rPr lang="en-US" dirty="0" smtClean="0"/>
              <a:t> didn't </a:t>
            </a:r>
            <a:r>
              <a:rPr lang="en-US" dirty="0" smtClean="0"/>
              <a:t>show significant effects: </a:t>
            </a:r>
            <a:r>
              <a:rPr lang="en-US" dirty="0" smtClean="0">
                <a:hlinkClick r:id="rId3"/>
              </a:rPr>
              <a:t>http://indico.cern.ch/conferenceDisplay.py?confId=</a:t>
            </a:r>
            <a:r>
              <a:rPr lang="en-US" dirty="0" smtClean="0">
                <a:hlinkClick r:id="rId3"/>
              </a:rPr>
              <a:t>124040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last week…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Wisconsin</a:t>
            </a:r>
            <a:r>
              <a:rPr lang="en-US" dirty="0" smtClean="0"/>
              <a:t>: larger data samples for WH </a:t>
            </a:r>
            <a:r>
              <a:rPr lang="en-US" dirty="0" smtClean="0"/>
              <a:t>NN/BDT </a:t>
            </a:r>
            <a:r>
              <a:rPr lang="en-US" dirty="0" smtClean="0"/>
              <a:t>training: </a:t>
            </a:r>
            <a:endParaRPr lang="en-US" dirty="0" smtClean="0"/>
          </a:p>
          <a:p>
            <a:pPr lvl="1"/>
            <a:r>
              <a:rPr lang="en-US" dirty="0" err="1" smtClean="0"/>
              <a:t>Lashkar</a:t>
            </a:r>
            <a:r>
              <a:rPr lang="en-US" dirty="0" smtClean="0"/>
              <a:t> looked </a:t>
            </a:r>
            <a:r>
              <a:rPr lang="en-US" dirty="0" smtClean="0"/>
              <a:t>at</a:t>
            </a:r>
            <a:r>
              <a:rPr lang="en-US" dirty="0" smtClean="0"/>
              <a:t> effect </a:t>
            </a:r>
            <a:r>
              <a:rPr lang="en-US" dirty="0" smtClean="0"/>
              <a:t>of</a:t>
            </a:r>
            <a:r>
              <a:rPr lang="en-US" dirty="0" smtClean="0"/>
              <a:t> lepton </a:t>
            </a:r>
            <a:r>
              <a:rPr lang="en-US" dirty="0" smtClean="0"/>
              <a:t>filter on WH-&gt;</a:t>
            </a:r>
            <a:r>
              <a:rPr lang="en-US" dirty="0" err="1" smtClean="0"/>
              <a:t>lnubb</a:t>
            </a:r>
            <a:endParaRPr lang="en-US" dirty="0" smtClean="0"/>
          </a:p>
          <a:p>
            <a:pPr lvl="1"/>
            <a:r>
              <a:rPr lang="en-US" dirty="0" smtClean="0"/>
              <a:t>Lepton cuts of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&gt; 15 </a:t>
            </a:r>
            <a:r>
              <a:rPr lang="en-US" dirty="0" err="1" smtClean="0"/>
              <a:t>GeV</a:t>
            </a:r>
            <a:r>
              <a:rPr lang="en-US" dirty="0" smtClean="0"/>
              <a:t> and |</a:t>
            </a:r>
            <a:r>
              <a:rPr lang="en-US" dirty="0" err="1" smtClean="0"/>
              <a:t>η</a:t>
            </a:r>
            <a:r>
              <a:rPr lang="en-US" dirty="0" smtClean="0"/>
              <a:t>| </a:t>
            </a:r>
            <a:r>
              <a:rPr lang="en-US" dirty="0" smtClean="0"/>
              <a:t>&lt; </a:t>
            </a:r>
            <a:r>
              <a:rPr lang="en-US" dirty="0" smtClean="0"/>
              <a:t>2.8 give filter </a:t>
            </a:r>
            <a:r>
              <a:rPr lang="en-US" dirty="0" smtClean="0"/>
              <a:t>efficiency</a:t>
            </a:r>
            <a:r>
              <a:rPr lang="en-US" dirty="0" smtClean="0"/>
              <a:t> of </a:t>
            </a:r>
            <a:r>
              <a:rPr lang="en-US" dirty="0" smtClean="0"/>
              <a:t>68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New proposal is </a:t>
            </a:r>
            <a:r>
              <a:rPr lang="en-US" dirty="0" smtClean="0"/>
              <a:t>100k events with the </a:t>
            </a:r>
            <a:r>
              <a:rPr lang="en-US" dirty="0" smtClean="0"/>
              <a:t>filter at each of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 = 115</a:t>
            </a:r>
            <a:r>
              <a:rPr lang="en-US" dirty="0" smtClean="0"/>
              <a:t>, 120 and 130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EVGEN job options would be </a:t>
            </a:r>
            <a:r>
              <a:rPr lang="en-US" dirty="0" smtClean="0"/>
              <a:t>modification of</a:t>
            </a:r>
            <a:r>
              <a:rPr lang="en-US" dirty="0" smtClean="0"/>
              <a:t> sample 105872: W-&gt;</a:t>
            </a:r>
            <a:r>
              <a:rPr lang="en-US" dirty="0" err="1" smtClean="0"/>
              <a:t>eν</a:t>
            </a:r>
            <a:r>
              <a:rPr lang="en-US" dirty="0" smtClean="0"/>
              <a:t> and W-&gt;</a:t>
            </a:r>
            <a:r>
              <a:rPr lang="en-US" dirty="0" err="1" smtClean="0"/>
              <a:t>μν</a:t>
            </a:r>
            <a:r>
              <a:rPr lang="en-US" dirty="0" smtClean="0"/>
              <a:t>, </a:t>
            </a:r>
            <a:r>
              <a:rPr lang="en-US" dirty="0" smtClean="0"/>
              <a:t>but</a:t>
            </a:r>
            <a:r>
              <a:rPr lang="en-US" dirty="0" smtClean="0"/>
              <a:t> </a:t>
            </a:r>
            <a:r>
              <a:rPr lang="en-US" b="1" dirty="0" smtClean="0"/>
              <a:t>NO W-&gt;</a:t>
            </a:r>
            <a:r>
              <a:rPr lang="en-US" b="1" dirty="0" err="1" smtClean="0"/>
              <a:t>τν</a:t>
            </a:r>
            <a:endParaRPr lang="en-US" b="1" dirty="0" smtClean="0"/>
          </a:p>
          <a:p>
            <a:pPr lvl="1"/>
            <a:r>
              <a:rPr lang="en-US" b="1" dirty="0" smtClean="0"/>
              <a:t>CAVEAT</a:t>
            </a:r>
            <a:r>
              <a:rPr lang="en-US" dirty="0" smtClean="0"/>
              <a:t>: </a:t>
            </a:r>
            <a:r>
              <a:rPr lang="en-US" dirty="0" smtClean="0"/>
              <a:t>error </a:t>
            </a:r>
            <a:r>
              <a:rPr lang="en-US" dirty="0" smtClean="0"/>
              <a:t>on the simulation is large</a:t>
            </a:r>
            <a:r>
              <a:rPr lang="en-US" dirty="0" smtClean="0"/>
              <a:t>, so </a:t>
            </a:r>
            <a:r>
              <a:rPr lang="en-US" dirty="0" smtClean="0"/>
              <a:t>training an MVA to use details of the </a:t>
            </a:r>
            <a:r>
              <a:rPr lang="en-US" dirty="0" smtClean="0"/>
              <a:t>kinematics could be BAD. Will need detailed comparisons of data and MC</a:t>
            </a:r>
            <a:endParaRPr lang="en-US" dirty="0" smtClean="0"/>
          </a:p>
          <a:p>
            <a:pPr lvl="1"/>
            <a:r>
              <a:rPr lang="en-US" dirty="0" smtClean="0"/>
              <a:t>More thoughts?</a:t>
            </a:r>
          </a:p>
          <a:p>
            <a:endParaRPr lang="en-US" dirty="0" smtClean="0"/>
          </a:p>
          <a:p>
            <a:r>
              <a:rPr lang="en-US" dirty="0" smtClean="0"/>
              <a:t>LMU: SVN area for code</a:t>
            </a:r>
            <a:endParaRPr lang="en-US" dirty="0" smtClean="0"/>
          </a:p>
          <a:p>
            <a:pPr lvl="1"/>
            <a:r>
              <a:rPr lang="en-US" dirty="0" smtClean="0"/>
              <a:t>Created today (sorry for the delay)</a:t>
            </a:r>
          </a:p>
          <a:p>
            <a:pPr lvl="1"/>
            <a:r>
              <a:rPr lang="en-US" dirty="0" smtClean="0"/>
              <a:t>atlasoff</a:t>
            </a:r>
            <a:r>
              <a:rPr lang="en-US" dirty="0" smtClean="0"/>
              <a:t>/PhysicsAnalysis/HiggsPhys/HSG5/Hbb</a:t>
            </a:r>
            <a:r>
              <a:rPr lang="en-US" dirty="0" smtClean="0"/>
              <a:t>/LMU_H2bbAnalysis</a:t>
            </a:r>
          </a:p>
          <a:p>
            <a:pPr lvl="1"/>
            <a:r>
              <a:rPr lang="en-US" dirty="0" smtClean="0"/>
              <a:t>Will do the same for Lisbon analysis code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12840</TotalTime>
  <Words>814</Words>
  <Application>Microsoft Macintosh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H-&gt;bb Weekly Meeting</vt:lpstr>
      <vt:lpstr>News! News! News!</vt:lpstr>
      <vt:lpstr>LHC Higgs Cross Section Working Group</vt:lpstr>
      <vt:lpstr>Trigger for VBF H-&gt;bb and hadronic ttH</vt:lpstr>
      <vt:lpstr>B-tagging meeting</vt:lpstr>
      <vt:lpstr>From last week…</vt:lpstr>
      <vt:lpstr>Any Other Business?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15</cp:revision>
  <dcterms:created xsi:type="dcterms:W3CDTF">2011-02-03T08:55:09Z</dcterms:created>
  <dcterms:modified xsi:type="dcterms:W3CDTF">2011-02-08T09:44:56Z</dcterms:modified>
</cp:coreProperties>
</file>