
<file path=[Content_Types].xml><?xml version="1.0" encoding="utf-8"?>
<Types xmlns="http://schemas.openxmlformats.org/package/2006/content-types">
  <Default Extension="png" ContentType="image/png"/>
  <Override PartName="/docProps/core.xml" ContentType="application/vnd.openxmlformats-package.core-propertie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10.xml" ContentType="application/vnd.openxmlformats-officedocument.presentationml.slide+xml"/>
  <Default Extension="jpeg" ContentType="image/jpeg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90" r:id="rId3"/>
    <p:sldId id="395" r:id="rId4"/>
    <p:sldId id="402" r:id="rId5"/>
    <p:sldId id="401" r:id="rId6"/>
    <p:sldId id="403" r:id="rId7"/>
    <p:sldId id="286" r:id="rId8"/>
    <p:sldId id="352" r:id="rId9"/>
    <p:sldId id="360" r:id="rId10"/>
    <p:sldId id="40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1618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6/8/11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6/8/11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agaard.web.cern.ch/aagaard/Rates/Evolution50nsVeryTight5e33/" TargetMode="External"/><Relationship Id="rId3" Type="http://schemas.openxmlformats.org/officeDocument/2006/relationships/hyperlink" Target="https://indico.cern.ch/conferenceDisplay.py?confId=14227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41119" TargetMode="Externa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vn.cern.ch/reps/atlasgrp/Physics/Higgs/HSG5/data_7TeV/ATL_COM_PHYS_2010_929/trunk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hyperlink" Target="https://indico.cern.ch/getFile.py/access?contribId=0&amp;resId=0&amp;materialId=slides&amp;confId=13640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7843"/>
            <a:ext cx="6400800" cy="12906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 7 June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18716"/>
            <a:ext cx="8457313" cy="63406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19800" y="678224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M.Vincter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81980"/>
            <a:ext cx="4556707" cy="43936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About 0.7 fb</a:t>
            </a:r>
            <a:r>
              <a:rPr lang="en-US" baseline="30000" dirty="0" smtClean="0"/>
              <a:t>-1</a:t>
            </a:r>
            <a:r>
              <a:rPr lang="en-US" dirty="0" smtClean="0"/>
              <a:t> collected with stable beams so far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Up to 1042 bunches colliding in ATLAS</a:t>
            </a:r>
          </a:p>
          <a:p>
            <a:endParaRPr lang="en-US" dirty="0" smtClean="0"/>
          </a:p>
          <a:p>
            <a:r>
              <a:rPr lang="en-US" dirty="0" err="1" smtClean="0"/>
              <a:t>Lumi</a:t>
            </a:r>
            <a:r>
              <a:rPr lang="en-US" dirty="0" smtClean="0"/>
              <a:t> around 1.2x10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Will keep number of bunches and bunch charge until we get ≈1fb</a:t>
            </a:r>
            <a:r>
              <a:rPr lang="en-US" baseline="30000" dirty="0" smtClean="0"/>
              <a:t>-1</a:t>
            </a:r>
            <a:r>
              <a:rPr lang="en-US" dirty="0" smtClean="0"/>
              <a:t> in time for EPS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908" y="3717035"/>
            <a:ext cx="3672892" cy="26393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3907" y="1124858"/>
            <a:ext cx="3672893" cy="25921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480"/>
            <a:ext cx="8229600" cy="912381"/>
          </a:xfrm>
        </p:spPr>
        <p:txBody>
          <a:bodyPr/>
          <a:lstStyle/>
          <a:p>
            <a:r>
              <a:rPr lang="en-US" dirty="0" smtClean="0"/>
              <a:t>Trigger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685" y="1143984"/>
            <a:ext cx="8422502" cy="539648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Evolution for 2 – 5x10</a:t>
            </a:r>
            <a:r>
              <a:rPr lang="en-US" baseline="30000" dirty="0" smtClean="0"/>
              <a:t>33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 being planned NOW</a:t>
            </a:r>
          </a:p>
          <a:p>
            <a:pPr lvl="1"/>
            <a:r>
              <a:rPr lang="en-US" dirty="0" err="1" smtClean="0"/>
              <a:t>Strawman</a:t>
            </a:r>
            <a:r>
              <a:rPr lang="en-US" dirty="0" smtClean="0"/>
              <a:t> plan with detailed </a:t>
            </a:r>
            <a:r>
              <a:rPr lang="en-US" dirty="0" err="1" smtClean="0"/>
              <a:t>prescales</a:t>
            </a:r>
            <a:r>
              <a:rPr lang="en-US" dirty="0" smtClean="0"/>
              <a:t> can be found here:</a:t>
            </a:r>
            <a:r>
              <a:rPr lang="en-US" dirty="0" smtClean="0">
                <a:hlinkClick r:id="rId2"/>
              </a:rPr>
              <a:t>https://aagaard.web.cern.ch/aagaard/Rates/Evolution50nsVeryTight5e33/</a:t>
            </a:r>
            <a:endParaRPr lang="en-US" dirty="0" smtClean="0"/>
          </a:p>
          <a:p>
            <a:pPr lvl="1"/>
            <a:r>
              <a:rPr lang="en-US" b="1" dirty="0" smtClean="0"/>
              <a:t>mu20(_MG) disabled </a:t>
            </a:r>
            <a:r>
              <a:rPr lang="en-US" dirty="0" smtClean="0"/>
              <a:t>– new primaries will be mu22 and mu20i </a:t>
            </a:r>
          </a:p>
          <a:p>
            <a:pPr lvl="1"/>
            <a:r>
              <a:rPr lang="en-US" b="1" dirty="0" smtClean="0"/>
              <a:t>e20_medium1 disabled </a:t>
            </a:r>
            <a:r>
              <a:rPr lang="en-US" dirty="0" smtClean="0"/>
              <a:t>– new primary will be e22_medium1</a:t>
            </a:r>
          </a:p>
          <a:p>
            <a:pPr lvl="1"/>
            <a:r>
              <a:rPr lang="en-US" b="1" dirty="0" smtClean="0"/>
              <a:t>EF_2b10_medium_4L1J10 disabled </a:t>
            </a:r>
            <a:r>
              <a:rPr lang="en-US" dirty="0" smtClean="0"/>
              <a:t>– should have EF_b10_medium_4j30_a4tc_EFFS or  EF_2b15_medium_L1_2J10J50</a:t>
            </a:r>
          </a:p>
          <a:p>
            <a:pPr lvl="1"/>
            <a:r>
              <a:rPr lang="en-US" dirty="0" smtClean="0"/>
              <a:t>See slides by Eric and Chris today</a:t>
            </a:r>
          </a:p>
          <a:p>
            <a:endParaRPr lang="en-US" dirty="0" smtClean="0"/>
          </a:p>
          <a:p>
            <a:r>
              <a:rPr lang="en-US" dirty="0" smtClean="0"/>
              <a:t>E.g. </a:t>
            </a:r>
            <a:r>
              <a:rPr lang="en-US" dirty="0" err="1" smtClean="0"/>
              <a:t>muon</a:t>
            </a:r>
            <a:r>
              <a:rPr lang="en-US" dirty="0" smtClean="0"/>
              <a:t> trigger rates:</a:t>
            </a:r>
          </a:p>
          <a:p>
            <a:pPr lvl="1"/>
            <a:r>
              <a:rPr lang="en-US" dirty="0" smtClean="0"/>
              <a:t>L=3E33: mu22_medium: 55Hz; mu22_MG_medium: 60Hz; mu20i_medium: 20Hz</a:t>
            </a:r>
          </a:p>
          <a:p>
            <a:pPr lvl="1"/>
            <a:r>
              <a:rPr lang="en-US" dirty="0" smtClean="0"/>
              <a:t>L=5E33: mu24_medium: 61Hz; mu24_MG_medium: 67Hz; mu20i_medium: 33Hz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b="1" dirty="0" smtClean="0"/>
              <a:t>sample T</a:t>
            </a:r>
            <a:r>
              <a:rPr lang="en-US" dirty="0" smtClean="0"/>
              <a:t> for study:</a:t>
            </a:r>
          </a:p>
          <a:p>
            <a:pPr lvl="1"/>
            <a:r>
              <a:rPr lang="en-US" dirty="0" smtClean="0"/>
              <a:t>r2400 has  conditions  which do NOT include the noise suppression.</a:t>
            </a:r>
          </a:p>
          <a:p>
            <a:pPr lvl="1"/>
            <a:r>
              <a:rPr lang="en-US" dirty="0" smtClean="0"/>
              <a:t>r2434 has  conditions which DO include the noise suppression.</a:t>
            </a:r>
          </a:p>
          <a:p>
            <a:pPr lvl="1"/>
            <a:r>
              <a:rPr lang="en-US" dirty="0" smtClean="0"/>
              <a:t>Find samples with </a:t>
            </a:r>
            <a:r>
              <a:rPr lang="en-US" dirty="0" err="1" smtClean="0"/>
              <a:t>e.f</a:t>
            </a:r>
            <a:r>
              <a:rPr lang="en-US" dirty="0" smtClean="0"/>
              <a:t>.: dq2-ls "valid*r2434*”</a:t>
            </a:r>
          </a:p>
          <a:p>
            <a:endParaRPr lang="en-US" dirty="0" smtClean="0"/>
          </a:p>
          <a:p>
            <a:r>
              <a:rPr lang="en-US" dirty="0" smtClean="0"/>
              <a:t>Results being collected by </a:t>
            </a:r>
            <a:r>
              <a:rPr lang="en-US" dirty="0" err="1" smtClean="0"/>
              <a:t>Stefania</a:t>
            </a:r>
            <a:r>
              <a:rPr lang="en-US" dirty="0" smtClean="0"/>
              <a:t> to show at the Trigger General Meeting tomorrow: </a:t>
            </a:r>
            <a:r>
              <a:rPr lang="en-US" dirty="0" smtClean="0">
                <a:hlinkClick r:id="rId3"/>
              </a:rPr>
              <a:t>https://indico.cern.ch/conferenceDisplay.py?confId=142271</a:t>
            </a:r>
            <a:endParaRPr lang="en-US" dirty="0" smtClean="0"/>
          </a:p>
          <a:p>
            <a:pPr lvl="1"/>
            <a:r>
              <a:rPr lang="en-US" dirty="0" smtClean="0"/>
              <a:t>Slides on H+ from </a:t>
            </a:r>
            <a:r>
              <a:rPr lang="en-US" dirty="0" err="1" smtClean="0"/>
              <a:t>Liron</a:t>
            </a:r>
            <a:r>
              <a:rPr lang="en-US" dirty="0" smtClean="0"/>
              <a:t> and from Chris on </a:t>
            </a:r>
            <a:r>
              <a:rPr lang="en-US" dirty="0" err="1" smtClean="0"/>
              <a:t>ttH</a:t>
            </a:r>
            <a:r>
              <a:rPr lang="en-US" dirty="0" smtClean="0"/>
              <a:t> already in place but </a:t>
            </a:r>
            <a:r>
              <a:rPr lang="en-US" smtClean="0"/>
              <a:t>nothing from </a:t>
            </a:r>
            <a:r>
              <a:rPr lang="en-US" dirty="0" smtClean="0"/>
              <a:t>WH</a:t>
            </a:r>
            <a:r>
              <a:rPr lang="en-US" smtClean="0"/>
              <a:t>, ZH, VBF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49"/>
            <a:ext cx="8229600" cy="895300"/>
          </a:xfrm>
        </p:spPr>
        <p:txBody>
          <a:bodyPr/>
          <a:lstStyle/>
          <a:p>
            <a:r>
              <a:rPr lang="en-US" dirty="0" err="1" smtClean="0"/>
              <a:t>Atlfast</a:t>
            </a:r>
            <a:r>
              <a:rPr lang="en-US" dirty="0" smtClean="0"/>
              <a:t> – 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18" y="896735"/>
            <a:ext cx="6297782" cy="275843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Seems to be reaching maturity</a:t>
            </a:r>
          </a:p>
          <a:p>
            <a:r>
              <a:rPr lang="en-US" dirty="0" smtClean="0"/>
              <a:t>Should provide factor 10-20x speed improvement</a:t>
            </a:r>
          </a:p>
          <a:p>
            <a:r>
              <a:rPr lang="en-US" dirty="0" smtClean="0"/>
              <a:t>Shows good agreement with data</a:t>
            </a:r>
          </a:p>
          <a:p>
            <a:r>
              <a:rPr lang="en-US" dirty="0" smtClean="0"/>
              <a:t>Can be tuned to data, unlike full-</a:t>
            </a:r>
            <a:r>
              <a:rPr lang="en-US" dirty="0" err="1" smtClean="0"/>
              <a:t>sim</a:t>
            </a:r>
            <a:endParaRPr lang="en-US" dirty="0" smtClean="0"/>
          </a:p>
          <a:p>
            <a:r>
              <a:rPr lang="en-US" dirty="0" smtClean="0"/>
              <a:t>SUSY group will pioneer using it for a publication</a:t>
            </a:r>
          </a:p>
          <a:p>
            <a:r>
              <a:rPr lang="en-US" dirty="0" smtClean="0"/>
              <a:t>See e.g. simulation meeting today: </a:t>
            </a:r>
            <a:r>
              <a:rPr lang="en-US" dirty="0" smtClean="0">
                <a:hlinkClick r:id="rId2"/>
              </a:rPr>
              <a:t>https://indico.cern.ch/conferenceDisplay.py?confId=141119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41212"/>
            <a:ext cx="9042400" cy="319896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35678" y="4783685"/>
            <a:ext cx="911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FullSim</a:t>
            </a:r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AFII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70110" y="640885"/>
            <a:ext cx="2590800" cy="3079972"/>
            <a:chOff x="6553200" y="985115"/>
            <a:chExt cx="2590800" cy="307997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53200" y="985115"/>
              <a:ext cx="2590800" cy="307997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6955843" y="1483773"/>
              <a:ext cx="91176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</a:rPr>
                <a:t>FullSim</a:t>
              </a:r>
              <a:endParaRPr lang="en-US" b="1" dirty="0" smtClean="0">
                <a:solidFill>
                  <a:srgbClr val="FF0000"/>
                </a:solidFill>
              </a:endParaRPr>
            </a:p>
            <a:p>
              <a:r>
                <a:rPr lang="en-US" b="1" dirty="0" smtClean="0">
                  <a:solidFill>
                    <a:srgbClr val="3366FF"/>
                  </a:solidFill>
                </a:rPr>
                <a:t>AFII</a:t>
              </a:r>
            </a:p>
            <a:p>
              <a:r>
                <a:rPr lang="en-US" b="1" dirty="0" smtClean="0"/>
                <a:t>data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55843" y="1044579"/>
              <a:ext cx="12460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Rη in </a:t>
              </a:r>
              <a:r>
                <a:rPr lang="en-US" dirty="0" err="1" smtClean="0">
                  <a:solidFill>
                    <a:srgbClr val="008000"/>
                  </a:solidFill>
                </a:rPr>
                <a:t>η</a:t>
              </a:r>
              <a:r>
                <a:rPr lang="en-US" dirty="0" smtClean="0">
                  <a:solidFill>
                    <a:srgbClr val="008000"/>
                  </a:solidFill>
                </a:rPr>
                <a:t> bin: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82495" y="3851427"/>
            <a:ext cx="785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</a:t>
            </a:r>
            <a:r>
              <a:rPr lang="en-US" dirty="0" smtClean="0"/>
              <a:t> jets: </a:t>
            </a:r>
            <a:r>
              <a:rPr lang="en-US" dirty="0" err="1" smtClean="0"/>
              <a:t>pT</a:t>
            </a:r>
            <a:r>
              <a:rPr lang="en-US" dirty="0" smtClean="0"/>
              <a:t> &gt; 20 </a:t>
            </a:r>
            <a:r>
              <a:rPr lang="en-US" dirty="0" err="1" smtClean="0"/>
              <a:t>GeV</a:t>
            </a:r>
            <a:r>
              <a:rPr lang="en-US" dirty="0" smtClean="0"/>
              <a:t>; |</a:t>
            </a:r>
            <a:r>
              <a:rPr lang="en-US" dirty="0" err="1" smtClean="0"/>
              <a:t>η</a:t>
            </a:r>
            <a:r>
              <a:rPr lang="en-US" dirty="0" smtClean="0"/>
              <a:t>| &lt; 2.8; jet_AntiKt4TopoNewEM_flavor_weight_SV0 &gt; 5.85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4806"/>
          </a:xfrm>
        </p:spPr>
        <p:txBody>
          <a:bodyPr/>
          <a:lstStyle/>
          <a:p>
            <a:r>
              <a:rPr lang="en-US" dirty="0" smtClean="0"/>
              <a:t>CONF note for EPS-HEP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7" y="1460033"/>
            <a:ext cx="8690491" cy="489631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Tight time scale – but feasible!</a:t>
            </a:r>
          </a:p>
          <a:p>
            <a:pPr lvl="1"/>
            <a:r>
              <a:rPr lang="en-US" dirty="0" smtClean="0"/>
              <a:t>First </a:t>
            </a:r>
            <a:r>
              <a:rPr lang="en-US" b="1" dirty="0" smtClean="0"/>
              <a:t>INT</a:t>
            </a:r>
            <a:r>
              <a:rPr lang="en-US" dirty="0" smtClean="0"/>
              <a:t> note draft should be ready on 10 June</a:t>
            </a:r>
          </a:p>
          <a:p>
            <a:pPr lvl="1"/>
            <a:r>
              <a:rPr lang="en-US" dirty="0" smtClean="0"/>
              <a:t>Finished – Higgs approval – by the end of June at the latest </a:t>
            </a:r>
          </a:p>
          <a:p>
            <a:pPr lvl="1"/>
            <a:r>
              <a:rPr lang="en-US" dirty="0" smtClean="0"/>
              <a:t>Data frozen for EPS on 22 June – expect final calibrations etc soon after</a:t>
            </a:r>
          </a:p>
          <a:p>
            <a:pPr lvl="1"/>
            <a:r>
              <a:rPr lang="en-US" b="1" dirty="0" smtClean="0"/>
              <a:t>CONF</a:t>
            </a:r>
            <a:r>
              <a:rPr lang="en-US" dirty="0" smtClean="0"/>
              <a:t> note circulated early July to be approved before conference</a:t>
            </a:r>
          </a:p>
          <a:p>
            <a:pPr lvl="1"/>
            <a:r>
              <a:rPr lang="en-US" dirty="0" smtClean="0"/>
              <a:t>Conference starts 21 July</a:t>
            </a:r>
          </a:p>
          <a:p>
            <a:endParaRPr lang="en-US" dirty="0" smtClean="0"/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Re-using existing CDS number ATL-COM-PHYS-2010-929</a:t>
            </a:r>
          </a:p>
          <a:p>
            <a:pPr lvl="1"/>
            <a:r>
              <a:rPr lang="en-US" dirty="0" smtClean="0"/>
              <a:t>Having a bit of difficulty finding willing and able editorial-board members</a:t>
            </a:r>
          </a:p>
          <a:p>
            <a:pPr lvl="1"/>
            <a:r>
              <a:rPr lang="en-US" dirty="0" smtClean="0"/>
              <a:t>SVN area for note</a:t>
            </a:r>
            <a:r>
              <a:rPr lang="en-US" dirty="0" smtClean="0">
                <a:hlinkClick r:id="rId2"/>
              </a:rPr>
              <a:t>https://svn.cern.ch/reps/atlasgrp/Physics/Higgs/HSG5/data_7TeV/ATL_COM_PHYS_2010_929/trunk/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938"/>
          </a:xfrm>
        </p:spPr>
        <p:txBody>
          <a:bodyPr/>
          <a:lstStyle/>
          <a:p>
            <a:r>
              <a:rPr lang="en-US" dirty="0" smtClean="0"/>
              <a:t>Documenting 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26788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Draft note to document our current thinking about cut values and corrections</a:t>
            </a:r>
          </a:p>
          <a:p>
            <a:endParaRPr lang="en-US" dirty="0" smtClean="0"/>
          </a:p>
          <a:p>
            <a:r>
              <a:rPr lang="en-US" dirty="0" smtClean="0"/>
              <a:t>Should give a frozen view of cuts used for summer note </a:t>
            </a:r>
          </a:p>
          <a:p>
            <a:endParaRPr lang="en-US" dirty="0" smtClean="0"/>
          </a:p>
          <a:p>
            <a:r>
              <a:rPr lang="en-US" dirty="0" smtClean="0"/>
              <a:t>So that we will later know why we did something (and sometimes to know we had no good reason)</a:t>
            </a:r>
          </a:p>
          <a:p>
            <a:endParaRPr lang="en-US" dirty="0" smtClean="0"/>
          </a:p>
          <a:p>
            <a:r>
              <a:rPr lang="en-US" dirty="0" smtClean="0"/>
              <a:t>For our own use – not even internal review</a:t>
            </a:r>
          </a:p>
          <a:p>
            <a:endParaRPr lang="en-US" dirty="0" smtClean="0"/>
          </a:p>
          <a:p>
            <a:r>
              <a:rPr lang="en-US" dirty="0" smtClean="0"/>
              <a:t>Will send 1</a:t>
            </a:r>
            <a:r>
              <a:rPr lang="en-US" baseline="30000" dirty="0" smtClean="0"/>
              <a:t>st</a:t>
            </a:r>
            <a:r>
              <a:rPr lang="en-US" dirty="0" smtClean="0"/>
              <a:t> draft around for additions/corrections/comments/violent disagreement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988" y="1195391"/>
            <a:ext cx="4738424" cy="516095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107950" dist="1143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90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Poster abstract for EPS-HEP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3667"/>
            <a:ext cx="8229600" cy="3640666"/>
          </a:xfrm>
          <a:solidFill>
            <a:schemeClr val="bg1"/>
          </a:solidFill>
          <a:effectLst>
            <a:outerShdw blurRad="107950" dist="1905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Times"/>
                <a:cs typeface="Times"/>
              </a:rPr>
              <a:t>H-&gt;bb searches with the ATLAS detector at the LHC</a:t>
            </a:r>
            <a:endParaRPr lang="en-US" dirty="0" smtClean="0">
              <a:latin typeface="Times"/>
              <a:cs typeface="Times"/>
            </a:endParaRPr>
          </a:p>
          <a:p>
            <a:pPr>
              <a:buNone/>
            </a:pPr>
            <a:endParaRPr lang="en-GB" dirty="0" smtClean="0">
              <a:latin typeface="Times"/>
              <a:cs typeface="Times"/>
            </a:endParaRPr>
          </a:p>
          <a:p>
            <a:pPr>
              <a:buNone/>
            </a:pPr>
            <a:r>
              <a:rPr lang="en-GB" dirty="0" smtClean="0">
                <a:latin typeface="Times"/>
                <a:cs typeface="Times"/>
              </a:rPr>
              <a:t>	The H -&gt; bb channel is extremely important for the observation of a Higgs boson signal at the LHC. In the Standard Model, this channel would provide a significant contribution to the Higgs boson search in the low mass region, where this decay mode constitutes the dominant Higgs decay channel. Due to the enormous jet production cross-section at the LHC, the search must target channels where the Higgs boson is produced in association with a weak boson, a pair of top quarks, or jets separated by a rapidity gap. It also requires complex techniques to reconstruct the signal and separate it from an overwhelmingly large background. We present the status of Higgs searches in the H-&gt;bb channel currently being performed within ATLAS. </a:t>
            </a:r>
            <a:endParaRPr lang="en-US" dirty="0" smtClean="0">
              <a:latin typeface="Times"/>
              <a:cs typeface="Times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846666" y="5094111"/>
            <a:ext cx="7840133" cy="12622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case it’s accepted we’ll need a candidate to present it at EPS</a:t>
            </a:r>
          </a:p>
          <a:p>
            <a:r>
              <a:rPr lang="en-US" dirty="0" smtClean="0"/>
              <a:t>Please let me know by email before Friday if you would like to do this</a:t>
            </a:r>
          </a:p>
          <a:p>
            <a:r>
              <a:rPr lang="en-US" dirty="0" smtClean="0"/>
              <a:t>Will randomly choose a presenter from candidates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245" y="1"/>
            <a:ext cx="7473244" cy="133614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Conferences:</a:t>
            </a:r>
          </a:p>
          <a:p>
            <a:pPr lvl="1"/>
            <a:r>
              <a:rPr lang="en-US" dirty="0" smtClean="0"/>
              <a:t>for EPS-HEP, focus on papers instead of notes</a:t>
            </a:r>
          </a:p>
          <a:p>
            <a:pPr lvl="1"/>
            <a:r>
              <a:rPr lang="en-US" dirty="0" smtClean="0"/>
              <a:t>Higgs approvals for EPS-HEP: 20</a:t>
            </a:r>
            <a:r>
              <a:rPr lang="en-US" baseline="30000" dirty="0" smtClean="0"/>
              <a:t>th</a:t>
            </a:r>
            <a:r>
              <a:rPr lang="en-US" dirty="0" smtClean="0"/>
              <a:t> – 25</a:t>
            </a:r>
            <a:r>
              <a:rPr lang="en-US" baseline="30000" dirty="0" smtClean="0"/>
              <a:t>th</a:t>
            </a:r>
            <a:r>
              <a:rPr lang="en-US" dirty="0" smtClean="0"/>
              <a:t> July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- 7/6/2011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556" y="1336147"/>
            <a:ext cx="6875230" cy="5109273"/>
          </a:xfrm>
          <a:prstGeom prst="rect">
            <a:avLst/>
          </a:prstGeom>
          <a:effectLst>
            <a:outerShdw blurRad="107950" dist="2159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1213556" y="6567586"/>
            <a:ext cx="7255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https://indico.cern.ch/getFile.py/access?contribId=0&amp;resId=0&amp;materialId=slides&amp;confId=136406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100956</TotalTime>
  <Words>948</Words>
  <Application>Microsoft Macintosh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Introduction</vt:lpstr>
      <vt:lpstr>News! News! News!</vt:lpstr>
      <vt:lpstr>Trigger News</vt:lpstr>
      <vt:lpstr>Atlfast – II </vt:lpstr>
      <vt:lpstr>CONF note for EPS-HEP 2011</vt:lpstr>
      <vt:lpstr>Documenting Cuts</vt:lpstr>
      <vt:lpstr>Backup</vt:lpstr>
      <vt:lpstr>Poster abstract for EPS-HEP</vt:lpstr>
      <vt:lpstr>Slide 9</vt:lpstr>
      <vt:lpstr>Slide 10</vt:lpstr>
    </vt:vector>
  </TitlesOfParts>
  <Company>Royal Holloway University of London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Isabel Chuva Pereira</cp:lastModifiedBy>
  <cp:revision>151</cp:revision>
  <cp:lastPrinted>2011-04-11T11:26:17Z</cp:lastPrinted>
  <dcterms:created xsi:type="dcterms:W3CDTF">2011-06-08T16:33:56Z</dcterms:created>
  <dcterms:modified xsi:type="dcterms:W3CDTF">2011-06-08T16:35:10Z</dcterms:modified>
</cp:coreProperties>
</file>