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29" r:id="rId3"/>
    <p:sldId id="531" r:id="rId4"/>
    <p:sldId id="532" r:id="rId5"/>
    <p:sldId id="533" r:id="rId6"/>
    <p:sldId id="534" r:id="rId7"/>
    <p:sldId id="527" r:id="rId8"/>
    <p:sldId id="498" r:id="rId9"/>
    <p:sldId id="51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12/5/11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sweb.cern.ch/record/1404176" TargetMode="External"/><Relationship Id="rId3" Type="http://schemas.openxmlformats.org/officeDocument/2006/relationships/hyperlink" Target="https://svnweb.cern.ch/trac/atlasgrp/browser/Physics/Higgs/HSG5/data_7TeV/ATL_COM_PHYS_2011_164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sweb.cern.ch/record/1403076?ln=en" TargetMode="External"/><Relationship Id="rId3" Type="http://schemas.openxmlformats.org/officeDocument/2006/relationships/hyperlink" Target="https://svnweb.cern.ch/trac/atlasgrp/browser/Physics/Higgs/HSG5/data_7TeV/ATL_COM_PHYS_2011_163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odle.com/xkzn2zcgx6s3h38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Goncalo</a:t>
            </a:r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6 December </a:t>
            </a:r>
            <a:r>
              <a:rPr lang="en-US" dirty="0" smtClean="0"/>
              <a:t>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6770"/>
          </a:xfrm>
        </p:spPr>
        <p:txBody>
          <a:bodyPr/>
          <a:lstStyle/>
          <a:p>
            <a:r>
              <a:rPr lang="en-US" dirty="0" smtClean="0"/>
              <a:t>Plan for WH/ZH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260" y="1323391"/>
            <a:ext cx="8437540" cy="503295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Following plan by </a:t>
            </a:r>
            <a:r>
              <a:rPr lang="en-US" dirty="0" err="1" smtClean="0"/>
              <a:t>Phys.Coor</a:t>
            </a:r>
            <a:r>
              <a:rPr lang="en-US" dirty="0" smtClean="0"/>
              <a:t>. </a:t>
            </a:r>
            <a:r>
              <a:rPr lang="en-US" dirty="0" smtClean="0"/>
              <a:t>a</a:t>
            </a:r>
            <a:r>
              <a:rPr lang="en-US" dirty="0" smtClean="0"/>
              <a:t>nd Higgs </a:t>
            </a:r>
            <a:r>
              <a:rPr lang="en-US" dirty="0" err="1" smtClean="0"/>
              <a:t>convenors</a:t>
            </a:r>
            <a:r>
              <a:rPr lang="en-US" dirty="0" smtClean="0"/>
              <a:t>, CONF notes changed to papers</a:t>
            </a:r>
          </a:p>
          <a:p>
            <a:pPr lvl="1"/>
            <a:r>
              <a:rPr lang="en-US" dirty="0" smtClean="0"/>
              <a:t>Only results from papers accepted for ATLAS combination to be released </a:t>
            </a:r>
            <a:r>
              <a:rPr lang="en-US" b="1" dirty="0" smtClean="0"/>
              <a:t>end of January</a:t>
            </a:r>
          </a:p>
          <a:p>
            <a:pPr lvl="1"/>
            <a:r>
              <a:rPr lang="en-US" dirty="0" smtClean="0"/>
              <a:t>To be released at same time as CMS results</a:t>
            </a:r>
          </a:p>
          <a:p>
            <a:r>
              <a:rPr lang="en-US" dirty="0" smtClean="0"/>
              <a:t>Same CONF note editors: </a:t>
            </a:r>
          </a:p>
          <a:p>
            <a:pPr lvl="1"/>
            <a:r>
              <a:rPr lang="en-US" dirty="0" smtClean="0"/>
              <a:t>Andy Mehta, </a:t>
            </a:r>
            <a:r>
              <a:rPr lang="en-US" dirty="0" err="1" smtClean="0"/>
              <a:t>Giacinto</a:t>
            </a:r>
            <a:r>
              <a:rPr lang="en-US" dirty="0" smtClean="0"/>
              <a:t> </a:t>
            </a:r>
            <a:r>
              <a:rPr lang="en-US" dirty="0" err="1" smtClean="0"/>
              <a:t>Piacquadio</a:t>
            </a:r>
            <a:r>
              <a:rPr lang="en-US" dirty="0" smtClean="0"/>
              <a:t> and Paul Thompson</a:t>
            </a:r>
          </a:p>
          <a:p>
            <a:r>
              <a:rPr lang="en-US" dirty="0" smtClean="0"/>
              <a:t>Editorial Board will need another element - 4 members for paper editorial boards</a:t>
            </a:r>
          </a:p>
          <a:p>
            <a:r>
              <a:rPr lang="en-US" dirty="0" smtClean="0"/>
              <a:t>Aiming for analysis approval in Higgs meeting Thursday next week (15 December)</a:t>
            </a:r>
          </a:p>
          <a:p>
            <a:pPr lvl="1"/>
            <a:r>
              <a:rPr lang="en-US" dirty="0" smtClean="0"/>
              <a:t>Should have enough time for interactions with </a:t>
            </a:r>
            <a:r>
              <a:rPr lang="en-US" dirty="0" err="1" smtClean="0"/>
              <a:t>Ed.Board</a:t>
            </a:r>
            <a:r>
              <a:rPr lang="en-US" dirty="0" smtClean="0"/>
              <a:t> in January</a:t>
            </a:r>
          </a:p>
          <a:p>
            <a:r>
              <a:rPr lang="en-US" dirty="0" smtClean="0"/>
              <a:t>Links:</a:t>
            </a:r>
          </a:p>
          <a:p>
            <a:pPr lvl="1"/>
            <a:r>
              <a:rPr lang="en-US" dirty="0" smtClean="0"/>
              <a:t>COM note (ATL-COM-PHYS-2011-1648): </a:t>
            </a:r>
            <a:r>
              <a:rPr lang="en-US" dirty="0" smtClean="0">
                <a:hlinkClick r:id="rId2"/>
              </a:rPr>
              <a:t>https://cdsweb.cern.ch/record/1404176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SVN area for note: </a:t>
            </a:r>
            <a:r>
              <a:rPr lang="en-US" dirty="0" smtClean="0">
                <a:hlinkClick r:id="rId3"/>
              </a:rPr>
              <a:t>https://svnweb.cern.ch/trac/atlasgrp/browser/Physics/Higgs/HSG5/data_7TeV/</a:t>
            </a:r>
            <a:r>
              <a:rPr lang="en-US" dirty="0" smtClean="0">
                <a:hlinkClick r:id="rId3"/>
              </a:rPr>
              <a:t>ATL_COM_PHYS_2011_1648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898"/>
            <a:ext cx="8229600" cy="793679"/>
          </a:xfrm>
        </p:spPr>
        <p:txBody>
          <a:bodyPr/>
          <a:lstStyle/>
          <a:p>
            <a:r>
              <a:rPr lang="en-US" dirty="0" smtClean="0"/>
              <a:t>Plan for WH/ZH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7667"/>
            <a:ext cx="8229600" cy="528803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To-do list:</a:t>
            </a:r>
          </a:p>
          <a:p>
            <a:r>
              <a:rPr lang="en-US" dirty="0" smtClean="0"/>
              <a:t>Paul, Andy, Carl, Benedict:</a:t>
            </a:r>
          </a:p>
          <a:p>
            <a:pPr lvl="1"/>
            <a:r>
              <a:rPr lang="en-US" dirty="0" smtClean="0"/>
              <a:t>Look into constraining JES </a:t>
            </a:r>
            <a:r>
              <a:rPr lang="en-US" dirty="0" smtClean="0"/>
              <a:t>using the M(W-&gt;</a:t>
            </a:r>
            <a:r>
              <a:rPr lang="en-US" dirty="0" err="1" smtClean="0"/>
              <a:t>jj</a:t>
            </a:r>
            <a:r>
              <a:rPr lang="en-US" dirty="0" smtClean="0"/>
              <a:t>) in </a:t>
            </a:r>
            <a:r>
              <a:rPr lang="en-US" dirty="0" err="1" smtClean="0"/>
              <a:t>tt</a:t>
            </a:r>
            <a:r>
              <a:rPr lang="en-US" dirty="0" smtClean="0"/>
              <a:t>-&gt;</a:t>
            </a:r>
            <a:r>
              <a:rPr lang="en-US" dirty="0" err="1" smtClean="0"/>
              <a:t>blv</a:t>
            </a:r>
            <a:r>
              <a:rPr lang="en-US" dirty="0" smtClean="0"/>
              <a:t> </a:t>
            </a:r>
            <a:r>
              <a:rPr lang="en-US" dirty="0" err="1" smtClean="0"/>
              <a:t>bjj</a:t>
            </a:r>
            <a:endParaRPr lang="en-US" dirty="0" smtClean="0"/>
          </a:p>
          <a:p>
            <a:pPr lvl="1"/>
            <a:r>
              <a:rPr lang="en-US" dirty="0" smtClean="0"/>
              <a:t>Establish </a:t>
            </a:r>
            <a:r>
              <a:rPr lang="en-US" dirty="0" smtClean="0"/>
              <a:t>procedure to get the </a:t>
            </a:r>
            <a:r>
              <a:rPr lang="en-US" dirty="0" err="1" smtClean="0"/>
              <a:t>Wbb</a:t>
            </a:r>
            <a:r>
              <a:rPr lang="en-US" dirty="0" smtClean="0"/>
              <a:t> shape in </a:t>
            </a:r>
            <a:r>
              <a:rPr lang="en-US" dirty="0" smtClean="0"/>
              <a:t>WH</a:t>
            </a:r>
          </a:p>
          <a:p>
            <a:r>
              <a:rPr lang="en-US" dirty="0" err="1" smtClean="0"/>
              <a:t>Michiel</a:t>
            </a:r>
            <a:r>
              <a:rPr lang="en-US" dirty="0" smtClean="0"/>
              <a:t>, </a:t>
            </a:r>
            <a:r>
              <a:rPr lang="en-US" dirty="0" err="1" smtClean="0"/>
              <a:t>Giacinto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Acceptance uncertainty from theory</a:t>
            </a:r>
          </a:p>
          <a:p>
            <a:pPr lvl="1"/>
            <a:r>
              <a:rPr lang="en-US" dirty="0" smtClean="0"/>
              <a:t>Theory </a:t>
            </a:r>
            <a:r>
              <a:rPr lang="en-US" dirty="0" smtClean="0"/>
              <a:t>uncertainty</a:t>
            </a:r>
            <a:r>
              <a:rPr lang="en-US" dirty="0" smtClean="0"/>
              <a:t> on signal shape and effect on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H</a:t>
            </a:r>
            <a:r>
              <a:rPr lang="en-US" dirty="0" smtClean="0"/>
              <a:t> bins</a:t>
            </a:r>
          </a:p>
          <a:p>
            <a:r>
              <a:rPr lang="en-US" dirty="0" smtClean="0"/>
              <a:t>In parallel (Jonas, anyone else?): 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ross-check analyses if ready</a:t>
            </a:r>
          </a:p>
          <a:p>
            <a:pPr lvl="1"/>
            <a:r>
              <a:rPr lang="en-US" dirty="0" smtClean="0"/>
              <a:t>Anything else?</a:t>
            </a:r>
          </a:p>
          <a:p>
            <a:r>
              <a:rPr lang="en-US" dirty="0" smtClean="0"/>
              <a:t>Would be happy if we can split tasks to converge in this </a:t>
            </a:r>
            <a:r>
              <a:rPr lang="en-US" dirty="0" smtClean="0"/>
              <a:t>timescale (see today’s talks)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Next steps:</a:t>
            </a:r>
          </a:p>
          <a:p>
            <a:r>
              <a:rPr lang="en-US" dirty="0" smtClean="0"/>
              <a:t>Freeze cuts today – discussion after talk by Paul</a:t>
            </a:r>
          </a:p>
          <a:p>
            <a:r>
              <a:rPr lang="en-US" dirty="0" smtClean="0"/>
              <a:t>Final dress-rehearsal in next week’s meeting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B-tagging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4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Meeting yesterday with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  <a:r>
              <a:rPr lang="en-US" dirty="0" err="1" smtClean="0"/>
              <a:t>convenors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Plan is to use preliminary (MC11a) scale factors for now and replace </a:t>
            </a:r>
            <a:r>
              <a:rPr lang="en-US" dirty="0" err="1" smtClean="0"/>
              <a:t>asap</a:t>
            </a:r>
            <a:r>
              <a:rPr lang="en-US" dirty="0" smtClean="0"/>
              <a:t> with MC11b factors – smaller MC statistical uncertainty </a:t>
            </a:r>
          </a:p>
          <a:p>
            <a:endParaRPr lang="en-US" dirty="0" smtClean="0"/>
          </a:p>
          <a:p>
            <a:r>
              <a:rPr lang="en-US" dirty="0" smtClean="0"/>
              <a:t>B-tagging </a:t>
            </a:r>
            <a:r>
              <a:rPr lang="en-US" dirty="0" err="1" smtClean="0"/>
              <a:t>convenors</a:t>
            </a:r>
            <a:r>
              <a:rPr lang="en-US" dirty="0" smtClean="0"/>
              <a:t> will revisit safety </a:t>
            </a:r>
            <a:r>
              <a:rPr lang="en-US" dirty="0" smtClean="0"/>
              <a:t>factor</a:t>
            </a:r>
            <a:r>
              <a:rPr lang="en-US" dirty="0" smtClean="0"/>
              <a:t> of 2x </a:t>
            </a:r>
            <a:r>
              <a:rPr lang="en-US" dirty="0" smtClean="0"/>
              <a:t>enhancement in</a:t>
            </a:r>
            <a:r>
              <a:rPr lang="en-US" dirty="0" smtClean="0"/>
              <a:t> errors of highest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jet</a:t>
            </a:r>
            <a:r>
              <a:rPr lang="en-US" dirty="0" smtClean="0"/>
              <a:t> bin (&gt;140GeV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Will get new scale factors by end of January </a:t>
            </a:r>
          </a:p>
          <a:p>
            <a:pPr lvl="1"/>
            <a:r>
              <a:rPr lang="en-US" dirty="0" smtClean="0"/>
              <a:t>Will include more MC stats for </a:t>
            </a:r>
            <a:r>
              <a:rPr lang="en-US" dirty="0" err="1" smtClean="0"/>
              <a:t>pTrel</a:t>
            </a:r>
            <a:r>
              <a:rPr lang="en-US" dirty="0" smtClean="0"/>
              <a:t> templates</a:t>
            </a:r>
          </a:p>
          <a:p>
            <a:pPr lvl="1"/>
            <a:r>
              <a:rPr lang="en-US" dirty="0" smtClean="0"/>
              <a:t>Will include combined results from </a:t>
            </a:r>
            <a:r>
              <a:rPr lang="en-US" dirty="0" err="1" smtClean="0"/>
              <a:t>pTrel</a:t>
            </a:r>
            <a:r>
              <a:rPr lang="en-US" dirty="0" smtClean="0"/>
              <a:t> and </a:t>
            </a:r>
            <a:r>
              <a:rPr lang="en-US" dirty="0" err="1" smtClean="0"/>
              <a:t>ttbar</a:t>
            </a:r>
            <a:endParaRPr lang="en-US" dirty="0" smtClean="0"/>
          </a:p>
          <a:p>
            <a:pPr lvl="1"/>
            <a:r>
              <a:rPr lang="en-US" dirty="0" smtClean="0"/>
              <a:t>Not </a:t>
            </a:r>
            <a:r>
              <a:rPr lang="en-US" dirty="0" smtClean="0"/>
              <a:t>for current paper</a:t>
            </a:r>
            <a:r>
              <a:rPr lang="en-US" dirty="0" smtClean="0"/>
              <a:t>!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Boosted VH:</a:t>
            </a:r>
          </a:p>
          <a:p>
            <a:pPr lvl="1"/>
            <a:r>
              <a:rPr lang="en-US" dirty="0" smtClean="0"/>
              <a:t>COM note (</a:t>
            </a:r>
            <a:r>
              <a:rPr lang="en-US" dirty="0" smtClean="0"/>
              <a:t>ATL-COM-PHYS-2011-1648): </a:t>
            </a:r>
            <a:r>
              <a:rPr lang="en-US" dirty="0" smtClean="0">
                <a:hlinkClick r:id="rId2"/>
              </a:rPr>
              <a:t>https://cdsweb.cern.ch/record/1403076?ln=</a:t>
            </a:r>
            <a:r>
              <a:rPr lang="en-US" dirty="0" smtClean="0">
                <a:hlinkClick r:id="rId2"/>
              </a:rPr>
              <a:t>en</a:t>
            </a:r>
            <a:endParaRPr lang="en-US" dirty="0" smtClean="0"/>
          </a:p>
          <a:p>
            <a:pPr lvl="1"/>
            <a:r>
              <a:rPr lang="en-US" dirty="0" smtClean="0"/>
              <a:t>SVN: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://svnweb.cern.ch/trac/atlasgrp/browser/Physics/Higgs/HSG5/data_7TeV/</a:t>
            </a:r>
            <a:r>
              <a:rPr lang="en-US" dirty="0" smtClean="0">
                <a:hlinkClick r:id="rId3"/>
              </a:rPr>
              <a:t>ATL_COM_PHYS_2011_1638</a:t>
            </a:r>
            <a:endParaRPr lang="en-US" dirty="0" smtClean="0"/>
          </a:p>
          <a:p>
            <a:pPr lvl="1"/>
            <a:r>
              <a:rPr lang="en-US" dirty="0" smtClean="0"/>
              <a:t>Placeholder for intermediate results </a:t>
            </a:r>
          </a:p>
          <a:p>
            <a:pPr lvl="1"/>
            <a:r>
              <a:rPr lang="en-US" dirty="0" smtClean="0"/>
              <a:t>I suggest we do the same for other analyses!</a:t>
            </a:r>
          </a:p>
          <a:p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, VBF, </a:t>
            </a:r>
            <a:r>
              <a:rPr lang="en-US" dirty="0" err="1" smtClean="0"/>
              <a:t>ttH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of the HSG5 </a:t>
            </a:r>
            <a:r>
              <a:rPr lang="en-US" dirty="0" err="1" smtClean="0"/>
              <a:t>wekly</a:t>
            </a:r>
            <a:r>
              <a:rPr lang="en-US" dirty="0" smtClean="0"/>
              <a:t>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Doodle </a:t>
            </a:r>
            <a:r>
              <a:rPr lang="en-US" dirty="0" smtClean="0"/>
              <a:t>poll: </a:t>
            </a:r>
            <a:r>
              <a:rPr lang="en-US" dirty="0" smtClean="0">
                <a:hlinkClick r:id="rId2"/>
              </a:rPr>
              <a:t>http://doodle.com/</a:t>
            </a:r>
            <a:r>
              <a:rPr lang="en-US" dirty="0" smtClean="0">
                <a:hlinkClick r:id="rId2"/>
              </a:rPr>
              <a:t>xkzn2zcgx6s3h38i</a:t>
            </a:r>
            <a:endParaRPr lang="en-US" dirty="0" smtClean="0"/>
          </a:p>
          <a:p>
            <a:r>
              <a:rPr lang="en-US" dirty="0" smtClean="0"/>
              <a:t>So far… Thursday 2pm is ahead, but 8 people cannot make 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</a:t>
            </a:r>
            <a:r>
              <a:rPr lang="en-US" dirty="0" smtClean="0"/>
              <a:t>o-do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Ask </a:t>
            </a:r>
            <a:r>
              <a:rPr lang="en-US" dirty="0" err="1" smtClean="0"/>
              <a:t>Ed.Board</a:t>
            </a:r>
            <a:r>
              <a:rPr lang="en-US" dirty="0" smtClean="0"/>
              <a:t> members to continue for paper</a:t>
            </a:r>
          </a:p>
          <a:p>
            <a:r>
              <a:rPr lang="en-US" dirty="0" smtClean="0"/>
              <a:t>Make SVN area </a:t>
            </a:r>
            <a:r>
              <a:rPr lang="en-US" dirty="0" smtClean="0"/>
              <a:t>for </a:t>
            </a:r>
            <a:r>
              <a:rPr lang="en-US" dirty="0" smtClean="0"/>
              <a:t>COM</a:t>
            </a:r>
            <a:r>
              <a:rPr lang="en-US" dirty="0" smtClean="0"/>
              <a:t> for other analyses</a:t>
            </a:r>
          </a:p>
          <a:p>
            <a:r>
              <a:rPr lang="en-US" dirty="0" smtClean="0"/>
              <a:t>Follow up on MC requests for ZH-&gt;</a:t>
            </a:r>
            <a:r>
              <a:rPr lang="en-US" dirty="0" err="1" smtClean="0"/>
              <a:t>ννbb</a:t>
            </a:r>
            <a:r>
              <a:rPr lang="en-US" dirty="0" smtClean="0"/>
              <a:t>, </a:t>
            </a:r>
            <a:r>
              <a:rPr lang="en-US" dirty="0" err="1" smtClean="0"/>
              <a:t>ttH</a:t>
            </a:r>
            <a:r>
              <a:rPr lang="en-US" dirty="0" smtClean="0"/>
              <a:t>, VBF/</a:t>
            </a:r>
            <a:r>
              <a:rPr lang="en-US" dirty="0" err="1" smtClean="0"/>
              <a:t>ggF</a:t>
            </a:r>
            <a:endParaRPr lang="en-US" dirty="0" smtClean="0"/>
          </a:p>
          <a:p>
            <a:r>
              <a:rPr lang="en-US" dirty="0" smtClean="0"/>
              <a:t>Try to find better time slot for HSG5 meeting</a:t>
            </a:r>
          </a:p>
          <a:p>
            <a:r>
              <a:rPr lang="en-US" dirty="0" smtClean="0"/>
              <a:t>Anything else?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Remember ATLAS and CMS Higgs seminar: main auditorium on 13 December at 14:00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0493" y="2666599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6000" dirty="0" smtClean="0"/>
              <a:t>Backup</a:t>
            </a:r>
            <a:endParaRPr lang="en-US" sz="6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3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December Note(?)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95" y="1022968"/>
            <a:ext cx="8885305" cy="533338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First editorial board meeting – introduced issue</a:t>
            </a:r>
          </a:p>
          <a:p>
            <a:r>
              <a:rPr lang="en-US" b="1" dirty="0" smtClean="0"/>
              <a:t>Not yet done:</a:t>
            </a:r>
          </a:p>
          <a:p>
            <a:pPr lvl="1"/>
            <a:r>
              <a:rPr lang="en-US" dirty="0" smtClean="0"/>
              <a:t>Run on all 2011 data (missed part of period M and some other data files)</a:t>
            </a:r>
          </a:p>
          <a:p>
            <a:pPr lvl="1"/>
            <a:r>
              <a:rPr lang="en-US" dirty="0" smtClean="0"/>
              <a:t>Run on MC11b datasets – status?</a:t>
            </a:r>
          </a:p>
          <a:p>
            <a:pPr lvl="1"/>
            <a:r>
              <a:rPr lang="en-US" dirty="0" smtClean="0"/>
              <a:t>Move to </a:t>
            </a:r>
            <a:r>
              <a:rPr lang="en-US" dirty="0" err="1" smtClean="0"/>
              <a:t>METRefFinal</a:t>
            </a:r>
            <a:r>
              <a:rPr lang="en-US" dirty="0" smtClean="0"/>
              <a:t> done in analysis software but unchecked</a:t>
            </a:r>
          </a:p>
          <a:p>
            <a:pPr lvl="1"/>
            <a:r>
              <a:rPr lang="en-US" dirty="0" smtClean="0"/>
              <a:t>Apply recommended electron fudge factors (appeared on Friday – see text file attached to agenda) </a:t>
            </a:r>
          </a:p>
          <a:p>
            <a:pPr lvl="1"/>
            <a:r>
              <a:rPr lang="en-US" dirty="0" smtClean="0"/>
              <a:t>Treatment of inefficiency due to bad </a:t>
            </a:r>
            <a:r>
              <a:rPr lang="en-US" dirty="0" err="1" smtClean="0"/>
              <a:t>muon</a:t>
            </a:r>
            <a:r>
              <a:rPr lang="en-US" dirty="0" smtClean="0"/>
              <a:t> trigger region in period L (trigger </a:t>
            </a:r>
            <a:r>
              <a:rPr lang="en-US" dirty="0" err="1" smtClean="0"/>
              <a:t>muon</a:t>
            </a:r>
            <a:r>
              <a:rPr lang="en-US" dirty="0" smtClean="0"/>
              <a:t> scale factors appeared on Saturday – attached to agenda)</a:t>
            </a:r>
          </a:p>
          <a:p>
            <a:endParaRPr lang="en-US" dirty="0" smtClean="0"/>
          </a:p>
          <a:p>
            <a:r>
              <a:rPr lang="en-US" b="1" dirty="0" smtClean="0"/>
              <a:t>Points of concern/to follow up</a:t>
            </a:r>
          </a:p>
          <a:p>
            <a:pPr lvl="1"/>
            <a:r>
              <a:rPr lang="en-US" dirty="0" smtClean="0"/>
              <a:t>Availability of MC11b datasets</a:t>
            </a:r>
          </a:p>
          <a:p>
            <a:pPr lvl="1"/>
            <a:r>
              <a:rPr lang="en-US" dirty="0" smtClean="0"/>
              <a:t>Vertex multiplicity/MET/pile-up due to </a:t>
            </a:r>
            <a:r>
              <a:rPr lang="en-US" dirty="0" err="1" smtClean="0"/>
              <a:t>pythia</a:t>
            </a:r>
            <a:r>
              <a:rPr lang="en-US" dirty="0" smtClean="0"/>
              <a:t> 8 </a:t>
            </a:r>
            <a:r>
              <a:rPr lang="en-US" dirty="0" err="1" smtClean="0"/>
              <a:t>minbias</a:t>
            </a:r>
            <a:r>
              <a:rPr lang="en-US" dirty="0" smtClean="0"/>
              <a:t> events in mc11 (ongoing)</a:t>
            </a:r>
          </a:p>
          <a:p>
            <a:pPr lvl="1"/>
            <a:r>
              <a:rPr lang="en-US" dirty="0" smtClean="0"/>
              <a:t>Data/MC agreement in 0-jet bin of WH analysis (note analysis cut on </a:t>
            </a:r>
            <a:r>
              <a:rPr lang="en-US" dirty="0" err="1" smtClean="0"/>
              <a:t>Njet</a:t>
            </a:r>
            <a:r>
              <a:rPr lang="en-US" dirty="0" smtClean="0"/>
              <a:t>&gt;2)</a:t>
            </a:r>
          </a:p>
          <a:p>
            <a:pPr lvl="1"/>
            <a:r>
              <a:rPr lang="en-US" dirty="0" err="1" smtClean="0"/>
              <a:t>b</a:t>
            </a:r>
            <a:r>
              <a:rPr lang="en-US" dirty="0" smtClean="0"/>
              <a:t>-tagging scale factors -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-dependence may sculpt signal, especially due to bin edges</a:t>
            </a:r>
          </a:p>
          <a:p>
            <a:pPr lvl="1"/>
            <a:r>
              <a:rPr lang="en-US" dirty="0" smtClean="0"/>
              <a:t>Jet </a:t>
            </a:r>
            <a:r>
              <a:rPr lang="en-US" dirty="0" err="1" smtClean="0"/>
              <a:t>systematics</a:t>
            </a:r>
            <a:r>
              <a:rPr lang="en-US" dirty="0" smtClean="0"/>
              <a:t> – recommendations?</a:t>
            </a:r>
          </a:p>
          <a:p>
            <a:endParaRPr lang="en-US" dirty="0" smtClean="0"/>
          </a:p>
          <a:p>
            <a:r>
              <a:rPr lang="en-US" b="1" dirty="0" smtClean="0"/>
              <a:t>Reminder of timeline:</a:t>
            </a:r>
          </a:p>
          <a:p>
            <a:pPr lvl="1"/>
            <a:r>
              <a:rPr lang="en-US" dirty="0" smtClean="0"/>
              <a:t>Higgs approval: aim for 25, but no margin!</a:t>
            </a:r>
          </a:p>
          <a:p>
            <a:pPr lvl="1"/>
            <a:r>
              <a:rPr lang="en-US" dirty="0" smtClean="0"/>
              <a:t> Circulation to ATLAS for 1 week for comments (up to 2 Dec. at latest) </a:t>
            </a:r>
          </a:p>
          <a:p>
            <a:pPr lvl="2"/>
            <a:r>
              <a:rPr lang="en-US" dirty="0" smtClean="0"/>
              <a:t>Can be reduced to 3 days if we find a nice peak at 115 </a:t>
            </a:r>
            <a:r>
              <a:rPr lang="en-US" dirty="0" err="1" smtClean="0"/>
              <a:t>GeV</a:t>
            </a:r>
            <a:r>
              <a:rPr lang="en-US" dirty="0" smtClean="0"/>
              <a:t>, confirmed by H-&gt;</a:t>
            </a:r>
            <a:r>
              <a:rPr lang="en-US" dirty="0" err="1" smtClean="0"/>
              <a:t>γγ</a:t>
            </a:r>
            <a:r>
              <a:rPr lang="en-US" dirty="0" smtClean="0"/>
              <a:t> 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/>
          </a:p>
          <a:p>
            <a:pPr lvl="1"/>
            <a:r>
              <a:rPr lang="en-US" dirty="0" smtClean="0"/>
              <a:t>Public presentation plus 1 week for last comments (9 Dec. at latest)</a:t>
            </a:r>
          </a:p>
          <a:p>
            <a:pPr lvl="1"/>
            <a:r>
              <a:rPr lang="en-US" dirty="0" smtClean="0"/>
              <a:t>CERN Council meeting starts 12 December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159879</TotalTime>
  <Words>909</Words>
  <Application>Microsoft Macintosh PowerPoint</Application>
  <PresentationFormat>On-screen Show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Introduction</vt:lpstr>
      <vt:lpstr>Plan for WH/ZH paper</vt:lpstr>
      <vt:lpstr>Plan for WH/ZH paper</vt:lpstr>
      <vt:lpstr>B-tagging uncertainty</vt:lpstr>
      <vt:lpstr>Other analyses</vt:lpstr>
      <vt:lpstr>Time of the HSG5 wekly meeting</vt:lpstr>
      <vt:lpstr>My to-do list</vt:lpstr>
      <vt:lpstr>Backup</vt:lpstr>
      <vt:lpstr>December Note(?)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291</cp:revision>
  <cp:lastPrinted>2011-04-11T11:26:17Z</cp:lastPrinted>
  <dcterms:created xsi:type="dcterms:W3CDTF">2011-12-05T18:09:56Z</dcterms:created>
  <dcterms:modified xsi:type="dcterms:W3CDTF">2011-12-06T10:01:54Z</dcterms:modified>
</cp:coreProperties>
</file>