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26" r:id="rId3"/>
    <p:sldId id="428" r:id="rId4"/>
    <p:sldId id="418" r:id="rId5"/>
    <p:sldId id="286" r:id="rId6"/>
    <p:sldId id="419" r:id="rId7"/>
    <p:sldId id="42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dsweb.cern.ch/record/1307560?ln=en" TargetMode="Externa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conferenceDisplay.py?confId=146014" TargetMode="External"/><Relationship Id="rId4" Type="http://schemas.openxmlformats.org/officeDocument/2006/relationships/image" Target="../media/image6.pdf"/><Relationship Id="rId5" Type="http://schemas.openxmlformats.org/officeDocument/2006/relationships/image" Target="../media/image7.png"/><Relationship Id="rId6" Type="http://schemas.openxmlformats.org/officeDocument/2006/relationships/image" Target="../media/image8.pdf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4579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hyperlink" Target="https://indico.cern.ch/conferenceDisplay.py?confId=1443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Note Plans for Summer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 5 July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395798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Technical stop…</a:t>
            </a:r>
          </a:p>
          <a:p>
            <a:endParaRPr lang="en-US" dirty="0" smtClean="0"/>
          </a:p>
          <a:p>
            <a:r>
              <a:rPr lang="en-US" dirty="0" smtClean="0"/>
              <a:t>…but that’s fine because we have plenty </a:t>
            </a:r>
            <a:r>
              <a:rPr lang="en-US" smtClean="0"/>
              <a:t>of data...</a:t>
            </a:r>
          </a:p>
          <a:p>
            <a:endParaRPr lang="en-US" dirty="0" smtClean="0"/>
          </a:p>
          <a:p>
            <a:r>
              <a:rPr lang="en-US" dirty="0" smtClean="0"/>
              <a:t>…now we just need to publish it!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7" y="979283"/>
            <a:ext cx="3809882" cy="2737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7" y="3717037"/>
            <a:ext cx="3809882" cy="2737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92310"/>
            <a:ext cx="8374354" cy="143073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Note approved as INT by the Editorial Board this morning!!</a:t>
            </a:r>
          </a:p>
          <a:p>
            <a:r>
              <a:rPr lang="en-US" dirty="0" smtClean="0"/>
              <a:t>Still to be updated as we improve things, but can now concentrate on CONF</a:t>
            </a:r>
          </a:p>
          <a:p>
            <a:r>
              <a:rPr lang="en-US" dirty="0" smtClean="0"/>
              <a:t>Congratulations to everyone involved!!</a:t>
            </a:r>
          </a:p>
          <a:p>
            <a:r>
              <a:rPr lang="en-US" dirty="0" smtClean="0"/>
              <a:t>See note in CDS: </a:t>
            </a:r>
            <a:r>
              <a:rPr lang="en-US" dirty="0" smtClean="0">
                <a:hlinkClick r:id="rId2"/>
              </a:rPr>
              <a:t>http://cdsweb.cern.ch/record/1307560?ln=en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173" y="1123734"/>
            <a:ext cx="6210300" cy="370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939"/>
            <a:ext cx="8229600" cy="7407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WH/ZH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36" y="917670"/>
            <a:ext cx="5237175" cy="542061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Third meeting with the editorial board this </a:t>
            </a:r>
            <a:r>
              <a:rPr lang="en-US" dirty="0" err="1" smtClean="0"/>
              <a:t>morning:</a:t>
            </a:r>
            <a:r>
              <a:rPr lang="en-US" dirty="0" err="1" smtClean="0">
                <a:hlinkClick r:id="rId2"/>
              </a:rPr>
              <a:t>https://indico.cern.ch/conferenceDisplay.py?confId</a:t>
            </a:r>
            <a:r>
              <a:rPr lang="en-US" dirty="0" smtClean="0">
                <a:hlinkClick r:id="rId2"/>
              </a:rPr>
              <a:t>=145790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Very full to-do list for the next few days!</a:t>
            </a:r>
          </a:p>
          <a:p>
            <a:pPr lvl="1"/>
            <a:r>
              <a:rPr lang="en-US" dirty="0" smtClean="0"/>
              <a:t>Improve text</a:t>
            </a:r>
          </a:p>
          <a:p>
            <a:pPr lvl="1"/>
            <a:r>
              <a:rPr lang="en-US" dirty="0" smtClean="0"/>
              <a:t>Tidy up plots</a:t>
            </a:r>
          </a:p>
          <a:p>
            <a:pPr lvl="1"/>
            <a:r>
              <a:rPr lang="en-US" dirty="0" smtClean="0"/>
              <a:t>Add more data</a:t>
            </a:r>
          </a:p>
          <a:p>
            <a:pPr lvl="1"/>
            <a:r>
              <a:rPr lang="en-US" dirty="0" smtClean="0"/>
              <a:t>Improve and check exclusion plots</a:t>
            </a:r>
          </a:p>
          <a:p>
            <a:endParaRPr lang="en-US" dirty="0" smtClean="0"/>
          </a:p>
          <a:p>
            <a:r>
              <a:rPr lang="en-US" dirty="0" smtClean="0"/>
              <a:t>Final sign-off meeting scheduled for Thursday 5:30pm!</a:t>
            </a:r>
          </a:p>
          <a:p>
            <a:endParaRPr lang="en-US" dirty="0" smtClean="0"/>
          </a:p>
          <a:p>
            <a:r>
              <a:rPr lang="en-US" dirty="0" smtClean="0"/>
              <a:t>Also need to worry about SM Higgs Combination </a:t>
            </a:r>
          </a:p>
          <a:p>
            <a:pPr lvl="1"/>
            <a:r>
              <a:rPr lang="en-US" dirty="0" smtClean="0"/>
              <a:t>Meeting tomorrow: </a:t>
            </a:r>
            <a:r>
              <a:rPr lang="en-US" dirty="0" smtClean="0">
                <a:hlinkClick r:id="rId3"/>
              </a:rPr>
              <a:t>https://indico.cern.ch/conferenceDisplay.py?confId=146014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all goes well, show at EPS and later!</a:t>
            </a:r>
          </a:p>
          <a:p>
            <a:pPr lvl="1"/>
            <a:r>
              <a:rPr lang="en-US" dirty="0" smtClean="0"/>
              <a:t>Both one talk and one poster on H-&gt;bb: Patricia and me asked to show this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WH_SMHiggs_smoot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03511" y="1119031"/>
            <a:ext cx="3337095" cy="2642603"/>
          </a:xfrm>
          <a:prstGeom prst="rect">
            <a:avLst/>
          </a:prstGeom>
        </p:spPr>
      </p:pic>
      <p:pic>
        <p:nvPicPr>
          <p:cNvPr id="13" name="Picture 12" descr="jetmass_al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5288251" y="3276172"/>
            <a:ext cx="3329586" cy="2572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37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Last </a:t>
            </a:r>
            <a:r>
              <a:rPr lang="en-US" smtClean="0"/>
              <a:t>call for 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44658"/>
            <a:ext cx="8444483" cy="454653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June 23</a:t>
            </a:r>
            <a:r>
              <a:rPr lang="en-US" b="1" baseline="30000" dirty="0" smtClean="0">
                <a:solidFill>
                  <a:srgbClr val="000090"/>
                </a:solidFill>
              </a:rPr>
              <a:t>rd</a:t>
            </a:r>
            <a:r>
              <a:rPr lang="en-US" dirty="0" smtClean="0"/>
              <a:t>:	 final “analysis update” </a:t>
            </a:r>
          </a:p>
          <a:p>
            <a:pPr lvl="1"/>
            <a:r>
              <a:rPr lang="en-US" dirty="0" smtClean="0"/>
              <a:t>Assumes ~ 7-10 days to run full analysis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Data taken up to June 18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th</a:t>
            </a:r>
            <a:r>
              <a:rPr lang="en-US" b="1" u="sng" dirty="0" smtClean="0">
                <a:solidFill>
                  <a:srgbClr val="FF0000"/>
                </a:solidFill>
              </a:rPr>
              <a:t> available with GRL (recorded L=1 fb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-1</a:t>
            </a:r>
            <a:r>
              <a:rPr lang="en-US" b="1" u="sng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Jul 5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dirty="0" smtClean="0"/>
              <a:t>:		Drafts submitted to </a:t>
            </a:r>
            <a:r>
              <a:rPr lang="en-US" dirty="0" err="1" smtClean="0"/>
              <a:t>EdBoard</a:t>
            </a:r>
            <a:endParaRPr lang="en-US" dirty="0" smtClean="0"/>
          </a:p>
          <a:p>
            <a:pPr lvl="1"/>
            <a:r>
              <a:rPr lang="en-US" dirty="0" smtClean="0"/>
              <a:t>Early drafts should be circulated to the </a:t>
            </a:r>
            <a:r>
              <a:rPr lang="en-US" dirty="0" err="1" smtClean="0"/>
              <a:t>EdBoard</a:t>
            </a:r>
            <a:r>
              <a:rPr lang="en-US" dirty="0" smtClean="0"/>
              <a:t> earlier; very similar to PLHC</a:t>
            </a:r>
          </a:p>
          <a:p>
            <a:pPr lvl="1"/>
            <a:r>
              <a:rPr lang="en-US" dirty="0" smtClean="0"/>
              <a:t>Final drafts on Jul 8</a:t>
            </a:r>
            <a:r>
              <a:rPr lang="en-US" baseline="30000" dirty="0" smtClean="0"/>
              <a:t>th</a:t>
            </a:r>
            <a:r>
              <a:rPr lang="en-US" dirty="0" smtClean="0"/>
              <a:t> to PC;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Jul 9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b="1" dirty="0" smtClean="0">
                <a:solidFill>
                  <a:srgbClr val="000090"/>
                </a:solidFill>
              </a:rPr>
              <a:t>:</a:t>
            </a:r>
            <a:r>
              <a:rPr lang="en-US" dirty="0" smtClean="0"/>
              <a:t>		last circulation of </a:t>
            </a:r>
            <a:r>
              <a:rPr lang="en-US" b="1" dirty="0" smtClean="0">
                <a:solidFill>
                  <a:srgbClr val="000090"/>
                </a:solidFill>
              </a:rPr>
              <a:t>Papers/</a:t>
            </a:r>
            <a:r>
              <a:rPr lang="en-US" b="1" dirty="0" smtClean="0"/>
              <a:t>Notes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742950" lvl="2" indent="-342900"/>
            <a:r>
              <a:rPr lang="en-US" sz="2941" b="1" dirty="0" smtClean="0">
                <a:solidFill>
                  <a:srgbClr val="FF0000"/>
                </a:solidFill>
              </a:rPr>
              <a:t>Run again the full analysis to include the data after June 26</a:t>
            </a:r>
            <a:r>
              <a:rPr lang="en-US" sz="2941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941" b="1" dirty="0" smtClean="0">
                <a:solidFill>
                  <a:srgbClr val="FF0000"/>
                </a:solidFill>
              </a:rPr>
              <a:t>  , at least for benchmark analyses? (technical stop on June 29th</a:t>
            </a:r>
            <a:r>
              <a:rPr lang="en-US" sz="2941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941" b="1" dirty="0" smtClean="0">
                <a:solidFill>
                  <a:srgbClr val="FF0000"/>
                </a:solidFill>
              </a:rPr>
              <a:t>, for ~10 days)</a:t>
            </a:r>
            <a:endParaRPr lang="en-US" sz="2941" dirty="0" smtClean="0"/>
          </a:p>
          <a:p>
            <a:r>
              <a:rPr lang="en-US" b="1" dirty="0" smtClean="0">
                <a:solidFill>
                  <a:srgbClr val="000090"/>
                </a:solidFill>
              </a:rPr>
              <a:t>Jul 15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dirty="0" smtClean="0"/>
              <a:t>:		last approval meetings</a:t>
            </a:r>
          </a:p>
          <a:p>
            <a:pPr lvl="1"/>
            <a:r>
              <a:rPr lang="en-US" dirty="0" smtClean="0"/>
              <a:t>Present the circulated results and the ones obtained updating the analysis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Jul 18</a:t>
            </a:r>
            <a:r>
              <a:rPr lang="en-US" b="1" baseline="30000" dirty="0" smtClean="0">
                <a:solidFill>
                  <a:srgbClr val="008000"/>
                </a:solidFill>
              </a:rPr>
              <a:t>th</a:t>
            </a:r>
            <a:r>
              <a:rPr lang="en-US" dirty="0" smtClean="0"/>
              <a:t>: 		conclude sign-offs of </a:t>
            </a:r>
            <a:r>
              <a:rPr lang="en-US" b="1" dirty="0" smtClean="0"/>
              <a:t>Papers/CONF Notes</a:t>
            </a:r>
          </a:p>
          <a:p>
            <a:pPr lvl="1"/>
            <a:r>
              <a:rPr lang="en-US" dirty="0" smtClean="0"/>
              <a:t>Assumes 1 week for </a:t>
            </a:r>
            <a:r>
              <a:rPr lang="en-US" dirty="0" err="1" smtClean="0"/>
              <a:t>EdBoard</a:t>
            </a:r>
            <a:r>
              <a:rPr lang="en-US" dirty="0" smtClean="0"/>
              <a:t> and two sign-offs from PC/</a:t>
            </a:r>
            <a:r>
              <a:rPr lang="en-US" dirty="0" err="1" smtClean="0"/>
              <a:t>PubComm/Mngt</a:t>
            </a:r>
            <a:endParaRPr lang="en-US" dirty="0" smtClean="0"/>
          </a:p>
          <a:p>
            <a:pPr lvl="1"/>
            <a:r>
              <a:rPr lang="en-US" dirty="0" smtClean="0"/>
              <a:t>18</a:t>
            </a:r>
            <a:r>
              <a:rPr lang="en-US" dirty="0" smtClean="0">
                <a:sym typeface="Wingdings"/>
              </a:rPr>
              <a:t>20: 3</a:t>
            </a:r>
            <a:r>
              <a:rPr lang="en-US" dirty="0" smtClean="0"/>
              <a:t> days contingency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Jul 21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/>
              <a:t>:		EPS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3D78-5BBB-5348-891F-0A45E1488C7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199" y="5191193"/>
            <a:ext cx="84444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500" dirty="0" smtClean="0"/>
              <a:t> This particular schedule can be adopted only for a few Papers and/or Notes (searches or more in general luminosity sensitive)</a:t>
            </a:r>
          </a:p>
          <a:p>
            <a:pPr>
              <a:buFont typeface="Arial"/>
              <a:buChar char="•"/>
            </a:pPr>
            <a:r>
              <a:rPr lang="en-US" sz="2500" dirty="0" smtClean="0"/>
              <a:t> Expect a “hot period” during next two weeks fully dominated by CONF/Paper approval meetings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63470" y="0"/>
            <a:ext cx="253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Leandro (ATLAS Week)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127" y="252271"/>
            <a:ext cx="5342867" cy="3973708"/>
          </a:xfrm>
          <a:prstGeom prst="rect">
            <a:avLst/>
          </a:prstGeom>
        </p:spPr>
      </p:pic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271"/>
            <a:ext cx="8229600" cy="780529"/>
          </a:xfrm>
        </p:spPr>
        <p:txBody>
          <a:bodyPr>
            <a:normAutofit/>
          </a:bodyPr>
          <a:lstStyle/>
          <a:p>
            <a:r>
              <a:rPr lang="en-US" dirty="0" smtClean="0"/>
              <a:t>Schedule for Setting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9" y="4225979"/>
            <a:ext cx="8910081" cy="213037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Combination meeting: </a:t>
            </a:r>
            <a:r>
              <a:rPr lang="en-US" dirty="0" smtClean="0">
                <a:hlinkClick r:id="rId3"/>
              </a:rPr>
              <a:t>https://indico.cern.ch/conferenceDisplay.py?confId=144353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Inputs need to be:</a:t>
            </a:r>
          </a:p>
          <a:p>
            <a:pPr lvl="1"/>
            <a:r>
              <a:rPr lang="en-US" dirty="0" smtClean="0"/>
              <a:t>Available today (28</a:t>
            </a:r>
            <a:r>
              <a:rPr lang="en-US" baseline="30000" dirty="0" smtClean="0"/>
              <a:t>th</a:t>
            </a:r>
            <a:r>
              <a:rPr lang="en-US" dirty="0" smtClean="0"/>
              <a:t> June) – to have </a:t>
            </a:r>
            <a:r>
              <a:rPr lang="en-US" b="1" dirty="0" smtClean="0"/>
              <a:t>limits</a:t>
            </a:r>
            <a:r>
              <a:rPr lang="en-US" dirty="0" smtClean="0"/>
              <a:t> for INT note approval by </a:t>
            </a:r>
            <a:r>
              <a:rPr lang="en-US" dirty="0" err="1" smtClean="0"/>
              <a:t>Ed.board</a:t>
            </a:r>
            <a:r>
              <a:rPr lang="en-US" dirty="0" smtClean="0"/>
              <a:t> and Higgs WG on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On 30</a:t>
            </a:r>
            <a:r>
              <a:rPr lang="en-US" baseline="30000" dirty="0" smtClean="0"/>
              <a:t>th</a:t>
            </a:r>
            <a:r>
              <a:rPr lang="en-US" dirty="0" smtClean="0"/>
              <a:t> June – approval and </a:t>
            </a:r>
            <a:r>
              <a:rPr lang="en-US" b="1" dirty="0" smtClean="0"/>
              <a:t>final decision</a:t>
            </a:r>
            <a:r>
              <a:rPr lang="en-US" dirty="0" smtClean="0"/>
              <a:t> on whether to include in SM Higgs combination</a:t>
            </a:r>
          </a:p>
          <a:p>
            <a:pPr lvl="1"/>
            <a:r>
              <a:rPr lang="en-US" b="1" dirty="0" smtClean="0"/>
              <a:t>Frozen</a:t>
            </a:r>
            <a:r>
              <a:rPr lang="en-US" dirty="0" smtClean="0"/>
              <a:t> by 4</a:t>
            </a:r>
            <a:r>
              <a:rPr lang="en-US" baseline="30000" dirty="0" smtClean="0"/>
              <a:t>th</a:t>
            </a:r>
            <a:r>
              <a:rPr lang="en-US" dirty="0" smtClean="0"/>
              <a:t> July for Higgs approval on the 8</a:t>
            </a:r>
            <a:r>
              <a:rPr lang="en-US" baseline="30000" dirty="0" smtClean="0"/>
              <a:t>th</a:t>
            </a:r>
            <a:r>
              <a:rPr lang="en-US" dirty="0" smtClean="0"/>
              <a:t> July</a:t>
            </a:r>
          </a:p>
          <a:p>
            <a:pPr lvl="1"/>
            <a:r>
              <a:rPr lang="en-US" b="1" dirty="0" smtClean="0"/>
              <a:t>Interpolated</a:t>
            </a:r>
            <a:r>
              <a:rPr lang="en-US" dirty="0" smtClean="0"/>
              <a:t> inputs ready right after Higgs WH approval for input to ATLAS SM Higgs combination</a:t>
            </a:r>
          </a:p>
          <a:p>
            <a:pPr lvl="1"/>
            <a:r>
              <a:rPr lang="en-US" dirty="0" smtClean="0"/>
              <a:t>ATLAS approval on 15</a:t>
            </a:r>
            <a:r>
              <a:rPr lang="en-US" baseline="30000" dirty="0" smtClean="0"/>
              <a:t>th</a:t>
            </a:r>
            <a:r>
              <a:rPr lang="en-US" dirty="0" smtClean="0"/>
              <a:t> July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112624</TotalTime>
  <Words>639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H-&gt;bb Note Plans for Summer</vt:lpstr>
      <vt:lpstr>News! News! News!</vt:lpstr>
      <vt:lpstr>News! News! News!</vt:lpstr>
      <vt:lpstr>WH/ZH Note</vt:lpstr>
      <vt:lpstr>Backup</vt:lpstr>
      <vt:lpstr>Last call for EPS</vt:lpstr>
      <vt:lpstr>Schedule for Setting Limits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189</cp:revision>
  <cp:lastPrinted>2011-04-11T11:26:17Z</cp:lastPrinted>
  <dcterms:created xsi:type="dcterms:W3CDTF">2011-07-05T18:39:26Z</dcterms:created>
  <dcterms:modified xsi:type="dcterms:W3CDTF">2011-07-05T18:39:35Z</dcterms:modified>
</cp:coreProperties>
</file>