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docProps/core.xml" ContentType="application/vnd.openxmlformats-package.core-propertie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6.xml" ContentType="application/vnd.openxmlformats-officedocument.presentationml.slide+xml"/>
  <Default Extension="pdf" ContentType="application/pdf"/>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8" r:id="rId1"/>
  </p:sldMasterIdLst>
  <p:notesMasterIdLst>
    <p:notesMasterId r:id="rId15"/>
  </p:notesMasterIdLst>
  <p:handoutMasterIdLst>
    <p:handoutMasterId r:id="rId16"/>
  </p:handoutMasterIdLst>
  <p:sldIdLst>
    <p:sldId id="256" r:id="rId2"/>
    <p:sldId id="335" r:id="rId3"/>
    <p:sldId id="337" r:id="rId4"/>
    <p:sldId id="331" r:id="rId5"/>
    <p:sldId id="329" r:id="rId6"/>
    <p:sldId id="323" r:id="rId7"/>
    <p:sldId id="338" r:id="rId8"/>
    <p:sldId id="339" r:id="rId9"/>
    <p:sldId id="286" r:id="rId10"/>
    <p:sldId id="284" r:id="rId11"/>
    <p:sldId id="302" r:id="rId12"/>
    <p:sldId id="303" r:id="rId13"/>
    <p:sldId id="28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07" d="100"/>
          <a:sy n="107" d="100"/>
        </p:scale>
        <p:origin x="-8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heme" Target="theme/theme1.xml"/><Relationship Id="rId4" Type="http://schemas.openxmlformats.org/officeDocument/2006/relationships/slide" Target="slides/slide3.xml"/><Relationship Id="rId21"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handoutMaster" Target="handoutMasters/handoutMaster1.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5D2B1C-18F8-6B49-BBC1-9F4872C929DA}" type="datetimeFigureOut">
              <a:rPr lang="en-US" smtClean="0"/>
              <a:pPr/>
              <a:t>3/29/11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5BDF930-FA61-5045-8F3F-CEE7ACED9B0D}"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A1187C-8153-FA47-9D97-CB8C98ECD253}" type="datetimeFigureOut">
              <a:rPr lang="en-US" smtClean="0"/>
              <a:pPr/>
              <a:t>3/29/11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9239FE-CDC8-4F4A-B958-D849BD6E8FE1}"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Ricardo Gonçalo</a:t>
            </a:r>
            <a:endParaRPr lang="en-US"/>
          </a:p>
        </p:txBody>
      </p:sp>
      <p:sp>
        <p:nvSpPr>
          <p:cNvPr id="6" name="Footer Placeholder 5"/>
          <p:cNvSpPr>
            <a:spLocks noGrp="1"/>
          </p:cNvSpPr>
          <p:nvPr>
            <p:ph type="ftr" sz="quarter" idx="11"/>
          </p:nvPr>
        </p:nvSpPr>
        <p:spPr/>
        <p:txBody>
          <a:bodyPr/>
          <a:lstStyle/>
          <a:p>
            <a:r>
              <a:rPr lang="en-US" smtClean="0"/>
              <a:t>HSG5 H-&gt;bb - 22/3/2011</a:t>
            </a:r>
            <a:endParaRPr lang="en-US"/>
          </a:p>
        </p:txBody>
      </p:sp>
      <p:sp>
        <p:nvSpPr>
          <p:cNvPr id="7" name="Slide Number Placeholder 6"/>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Ricardo Gonçalo</a:t>
            </a:r>
            <a:endParaRPr lang="en-US"/>
          </a:p>
        </p:txBody>
      </p:sp>
      <p:sp>
        <p:nvSpPr>
          <p:cNvPr id="8" name="Footer Placeholder 7"/>
          <p:cNvSpPr>
            <a:spLocks noGrp="1"/>
          </p:cNvSpPr>
          <p:nvPr>
            <p:ph type="ftr" sz="quarter" idx="11"/>
          </p:nvPr>
        </p:nvSpPr>
        <p:spPr/>
        <p:txBody>
          <a:bodyPr/>
          <a:lstStyle/>
          <a:p>
            <a:r>
              <a:rPr lang="en-US" smtClean="0"/>
              <a:t>HSG5 H-&gt;bb - 22/3/2011</a:t>
            </a:r>
            <a:endParaRPr lang="en-US"/>
          </a:p>
        </p:txBody>
      </p:sp>
      <p:sp>
        <p:nvSpPr>
          <p:cNvPr id="9" name="Slide Number Placeholder 8"/>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Ricardo Gonçalo</a:t>
            </a:r>
            <a:endParaRPr lang="en-US"/>
          </a:p>
        </p:txBody>
      </p:sp>
      <p:sp>
        <p:nvSpPr>
          <p:cNvPr id="4" name="Footer Placeholder 3"/>
          <p:cNvSpPr>
            <a:spLocks noGrp="1"/>
          </p:cNvSpPr>
          <p:nvPr>
            <p:ph type="ftr" sz="quarter" idx="11"/>
          </p:nvPr>
        </p:nvSpPr>
        <p:spPr/>
        <p:txBody>
          <a:bodyPr/>
          <a:lstStyle/>
          <a:p>
            <a:r>
              <a:rPr lang="en-US" smtClean="0"/>
              <a:t>HSG5 H-&gt;bb - 22/3/2011</a:t>
            </a:r>
            <a:endParaRPr lang="en-US"/>
          </a:p>
        </p:txBody>
      </p:sp>
      <p:sp>
        <p:nvSpPr>
          <p:cNvPr id="5" name="Slide Number Placeholder 4"/>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Ricardo Gonçalo</a:t>
            </a:r>
            <a:endParaRPr lang="en-US"/>
          </a:p>
        </p:txBody>
      </p:sp>
      <p:sp>
        <p:nvSpPr>
          <p:cNvPr id="3" name="Footer Placeholder 2"/>
          <p:cNvSpPr>
            <a:spLocks noGrp="1"/>
          </p:cNvSpPr>
          <p:nvPr>
            <p:ph type="ftr" sz="quarter" idx="11"/>
          </p:nvPr>
        </p:nvSpPr>
        <p:spPr/>
        <p:txBody>
          <a:bodyPr/>
          <a:lstStyle/>
          <a:p>
            <a:r>
              <a:rPr lang="en-US" smtClean="0"/>
              <a:t>HSG5 H-&gt;bb - 22/3/2011</a:t>
            </a:r>
            <a:endParaRPr lang="en-US"/>
          </a:p>
        </p:txBody>
      </p:sp>
      <p:sp>
        <p:nvSpPr>
          <p:cNvPr id="4" name="Slide Number Placeholder 3"/>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Ricardo Gonçalo</a:t>
            </a:r>
            <a:endParaRPr lang="en-US"/>
          </a:p>
        </p:txBody>
      </p:sp>
      <p:sp>
        <p:nvSpPr>
          <p:cNvPr id="6" name="Footer Placeholder 5"/>
          <p:cNvSpPr>
            <a:spLocks noGrp="1"/>
          </p:cNvSpPr>
          <p:nvPr>
            <p:ph type="ftr" sz="quarter" idx="11"/>
          </p:nvPr>
        </p:nvSpPr>
        <p:spPr/>
        <p:txBody>
          <a:bodyPr/>
          <a:lstStyle/>
          <a:p>
            <a:r>
              <a:rPr lang="en-US" smtClean="0"/>
              <a:t>HSG5 H-&gt;bb - 22/3/2011</a:t>
            </a:r>
            <a:endParaRPr lang="en-US"/>
          </a:p>
        </p:txBody>
      </p:sp>
      <p:sp>
        <p:nvSpPr>
          <p:cNvPr id="7" name="Slide Number Placeholder 6"/>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Ricardo Gonçalo</a:t>
            </a:r>
            <a:endParaRPr lang="en-US"/>
          </a:p>
        </p:txBody>
      </p:sp>
      <p:sp>
        <p:nvSpPr>
          <p:cNvPr id="6" name="Footer Placeholder 5"/>
          <p:cNvSpPr>
            <a:spLocks noGrp="1"/>
          </p:cNvSpPr>
          <p:nvPr>
            <p:ph type="ftr" sz="quarter" idx="11"/>
          </p:nvPr>
        </p:nvSpPr>
        <p:spPr/>
        <p:txBody>
          <a:bodyPr/>
          <a:lstStyle/>
          <a:p>
            <a:r>
              <a:rPr lang="en-US" smtClean="0"/>
              <a:t>HSG5 H-&gt;bb - 22/3/2011</a:t>
            </a:r>
            <a:endParaRPr lang="en-US"/>
          </a:p>
        </p:txBody>
      </p:sp>
      <p:sp>
        <p:nvSpPr>
          <p:cNvPr id="7" name="Slide Number Placeholder 6"/>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jpe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Ricardo Gonçalo</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HSG5 H-&gt;bb - 22/3/2011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5F5EE-9017-3A4B-80FC-7B6F6544F6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espace.cern.ch/atlas-sm-wz-physics/default.aspx" TargetMode="External"/><Relationship Id="rId4" Type="http://schemas.openxmlformats.org/officeDocument/2006/relationships/hyperlink" Target="https://twiki.cern.ch/twiki/bin/view/AtlasProtected/Analysis16" TargetMode="External"/><Relationship Id="rId5" Type="http://schemas.openxmlformats.org/officeDocument/2006/relationships/hyperlink" Target="https://twiki.cern.ch/twiki/bin/view/AtlasProtected/EnergyScaleResolutionRecommendations" TargetMode="External"/><Relationship Id="rId7" Type="http://schemas.openxmlformats.org/officeDocument/2006/relationships/hyperlink" Target="https://espace.cern.ch/atlas-sm-wz-physics/Lists/Common%20Selection/Flat.aspx?RootFolder=/atlas-sm-wz-physics/Lists/Common%20Selection/Baseline%20Selection%20v1.0&amp;FolderCTID=0x0120020089CD65DCB70FDA479AB77EB366E7C9F0&amp;TopicsView=https://espace.cern.ch/atlas-sm-wz-physics/Lists/Common%20Selection/AllItems.aspx" TargetMode="External"/><Relationship Id="rId1" Type="http://schemas.openxmlformats.org/officeDocument/2006/relationships/slideLayout" Target="../slideLayouts/slideLayout2.xml"/><Relationship Id="rId2" Type="http://schemas.openxmlformats.org/officeDocument/2006/relationships/hyperlink" Target="https://twiki.cern.ch/twiki/bin/view/AtlasProtected/MCPAnalysisGuidelinesRel16" TargetMode="External"/><Relationship Id="rId3" Type="http://schemas.openxmlformats.org/officeDocument/2006/relationships/hyperlink" Target="https://twiki.cern.ch/twiki/bin/view/AtlasProtected/HowToCleanJets%23Bad_jets_rel16_data" TargetMode="External"/><Relationship Id="rId6" Type="http://schemas.openxmlformats.org/officeDocument/2006/relationships/hyperlink" Target="https://twiki.cern.ch/twiki/bin/view/AtlasProtected/EnergyRescaler" TargetMode="External"/></Relationships>
</file>

<file path=ppt/slides/_rels/slide2.xml.rels><?xml version="1.0" encoding="UTF-8" standalone="yes"?>
<Relationships xmlns="http://schemas.openxmlformats.org/package/2006/relationships"><Relationship Id="rId4" Type="http://schemas.openxmlformats.org/officeDocument/2006/relationships/hyperlink" Target="https://indico.cern.ch/conferenceDisplay.py?confId=132123" TargetMode="External"/><Relationship Id="rId1" Type="http://schemas.openxmlformats.org/officeDocument/2006/relationships/slideLayout" Target="../slideLayouts/slideLayout2.xml"/><Relationship Id="rId2" Type="http://schemas.openxmlformats.org/officeDocument/2006/relationships/hyperlink" Target="https://indico.cern.ch/conferenceDisplay.py?confId=133590" TargetMode="External"/><Relationship Id="rId3" Type="http://schemas.openxmlformats.org/officeDocument/2006/relationships/hyperlink" Target="https://indico.cern.ch/conferenceDisplay.py?confId=132499"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indico.cern.ch/getFile.py/access?contribId=6&amp;resId=0&amp;materialId=slides&amp;confId=13119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hyperlink" Target="http://www-wisconsin.cern.ch/~fang/MonitoringHtoGamGam_d3pd/" TargetMode="Externa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hyperlink" Target="https://espace.cern.ch/atlas-project-HSG5-H2bb/default.asp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df"/><Relationship Id="rId3"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0400"/>
            <a:ext cx="7772400" cy="1470025"/>
          </a:xfrm>
        </p:spPr>
        <p:txBody>
          <a:bodyPr/>
          <a:lstStyle/>
          <a:p>
            <a:r>
              <a:rPr lang="en-US" dirty="0" smtClean="0"/>
              <a:t>H-&gt;bb Weekly Meeting</a:t>
            </a:r>
            <a:endParaRPr lang="en-US" dirty="0"/>
          </a:p>
        </p:txBody>
      </p:sp>
      <p:sp>
        <p:nvSpPr>
          <p:cNvPr id="3" name="Subtitle 2"/>
          <p:cNvSpPr>
            <a:spLocks noGrp="1"/>
          </p:cNvSpPr>
          <p:nvPr>
            <p:ph type="subTitle" idx="1"/>
          </p:nvPr>
        </p:nvSpPr>
        <p:spPr>
          <a:xfrm>
            <a:off x="1371600" y="5134085"/>
            <a:ext cx="6400800" cy="1009427"/>
          </a:xfrm>
        </p:spPr>
        <p:txBody>
          <a:bodyPr>
            <a:normAutofit fontScale="62500" lnSpcReduction="20000"/>
          </a:bodyPr>
          <a:lstStyle/>
          <a:p>
            <a:r>
              <a:rPr lang="en-US" dirty="0" smtClean="0"/>
              <a:t>Ricardo </a:t>
            </a:r>
            <a:r>
              <a:rPr lang="en-US" dirty="0" err="1" smtClean="0"/>
              <a:t>Gonçalo</a:t>
            </a:r>
            <a:r>
              <a:rPr lang="en-US" dirty="0" smtClean="0"/>
              <a:t> (RHUL)</a:t>
            </a:r>
          </a:p>
          <a:p>
            <a:endParaRPr lang="en-US" dirty="0" smtClean="0"/>
          </a:p>
          <a:p>
            <a:r>
              <a:rPr lang="en-US" dirty="0" smtClean="0"/>
              <a:t>HSG5 H-&gt;bb Weekly Meeting,</a:t>
            </a:r>
            <a:r>
              <a:rPr lang="en-US" dirty="0" smtClean="0"/>
              <a:t> 5 April </a:t>
            </a:r>
            <a:r>
              <a:rPr lang="en-US" dirty="0" smtClean="0"/>
              <a:t>2011</a:t>
            </a:r>
            <a:endParaRPr lang="en-US" dirty="0"/>
          </a:p>
        </p:txBody>
      </p:sp>
      <p:pic>
        <p:nvPicPr>
          <p:cNvPr id="5" name="Picture 4" descr="Higgs_boson.png"/>
          <p:cNvPicPr>
            <a:picLocks noChangeAspect="1"/>
          </p:cNvPicPr>
          <p:nvPr/>
        </p:nvPicPr>
        <p:blipFill>
          <a:blip r:embed="rId2"/>
          <a:stretch>
            <a:fillRect/>
          </a:stretch>
        </p:blipFill>
        <p:spPr>
          <a:xfrm>
            <a:off x="2834783" y="1923412"/>
            <a:ext cx="3474433" cy="30111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972"/>
            <a:ext cx="8229600" cy="713140"/>
          </a:xfrm>
        </p:spPr>
        <p:txBody>
          <a:bodyPr>
            <a:normAutofit fontScale="90000"/>
          </a:bodyPr>
          <a:lstStyle/>
          <a:p>
            <a:r>
              <a:rPr lang="en-US" dirty="0" smtClean="0"/>
              <a:t>Proposed Roadmap for WH Analysis</a:t>
            </a:r>
            <a:endParaRPr lang="en-US" dirty="0"/>
          </a:p>
        </p:txBody>
      </p:sp>
      <p:sp>
        <p:nvSpPr>
          <p:cNvPr id="3" name="Content Placeholder 2"/>
          <p:cNvSpPr>
            <a:spLocks noGrp="1"/>
          </p:cNvSpPr>
          <p:nvPr>
            <p:ph idx="1"/>
          </p:nvPr>
        </p:nvSpPr>
        <p:spPr>
          <a:xfrm>
            <a:off x="253999" y="1058333"/>
            <a:ext cx="8720667" cy="5368572"/>
          </a:xfrm>
        </p:spPr>
        <p:txBody>
          <a:bodyPr>
            <a:normAutofit fontScale="62500" lnSpcReduction="20000"/>
          </a:bodyPr>
          <a:lstStyle/>
          <a:p>
            <a:pPr marL="514350" indent="-514350"/>
            <a:r>
              <a:rPr lang="en-US" dirty="0" smtClean="0"/>
              <a:t>After the effort on cut flows, we’re ready to start producing results!</a:t>
            </a:r>
          </a:p>
          <a:p>
            <a:pPr marL="914400" lvl="1" indent="-514350"/>
            <a:r>
              <a:rPr lang="en-US" dirty="0" smtClean="0"/>
              <a:t>Concentrating on un-boosted results here only  because it’s still unclear what would be feasible in boosted analysis until </a:t>
            </a:r>
            <a:r>
              <a:rPr lang="en-US" dirty="0" err="1" smtClean="0"/>
              <a:t>Dubna</a:t>
            </a:r>
            <a:r>
              <a:rPr lang="en-US" dirty="0" smtClean="0"/>
              <a:t> – commissioning work ongoing</a:t>
            </a:r>
          </a:p>
          <a:p>
            <a:pPr marL="914400" lvl="1" indent="-514350"/>
            <a:r>
              <a:rPr lang="en-US" dirty="0" smtClean="0"/>
              <a:t>BUT: work on boosted VH is starting in parallel – see e.g. Wahid’s talk today</a:t>
            </a:r>
          </a:p>
          <a:p>
            <a:pPr marL="514350" indent="-514350"/>
            <a:r>
              <a:rPr lang="en-US" dirty="0" smtClean="0"/>
              <a:t>Intended results:</a:t>
            </a:r>
          </a:p>
          <a:p>
            <a:pPr marL="914400" lvl="1" indent="-514350"/>
            <a:r>
              <a:rPr lang="en-US" dirty="0" smtClean="0"/>
              <a:t>Cut-based analysis focusing on WH -&gt; </a:t>
            </a:r>
            <a:r>
              <a:rPr lang="en-US" dirty="0" err="1" smtClean="0"/>
              <a:t>e/μ</a:t>
            </a:r>
            <a:r>
              <a:rPr lang="en-US" dirty="0" smtClean="0"/>
              <a:t> </a:t>
            </a:r>
            <a:r>
              <a:rPr lang="en-US" dirty="0" err="1" smtClean="0"/>
              <a:t>ν</a:t>
            </a:r>
            <a:r>
              <a:rPr lang="en-US" dirty="0" smtClean="0"/>
              <a:t> </a:t>
            </a:r>
            <a:r>
              <a:rPr lang="en-US" dirty="0" err="1" smtClean="0"/>
              <a:t>b</a:t>
            </a:r>
            <a:r>
              <a:rPr lang="en-US" dirty="0" smtClean="0"/>
              <a:t> </a:t>
            </a:r>
            <a:r>
              <a:rPr lang="en-US" dirty="0" err="1" smtClean="0"/>
              <a:t>b</a:t>
            </a:r>
            <a:endParaRPr lang="en-US" dirty="0" smtClean="0"/>
          </a:p>
          <a:p>
            <a:pPr marL="1314450" lvl="2" indent="-514350"/>
            <a:r>
              <a:rPr lang="en-US" dirty="0" smtClean="0"/>
              <a:t>I think there should be at least 2 analyses, for cross checking results</a:t>
            </a:r>
          </a:p>
          <a:p>
            <a:pPr marL="1314450" lvl="2" indent="-514350"/>
            <a:r>
              <a:rPr lang="en-US" dirty="0" smtClean="0"/>
              <a:t>Ideally using 2 different data formats (AOD </a:t>
            </a:r>
            <a:r>
              <a:rPr lang="en-US" dirty="0" err="1" smtClean="0"/>
              <a:t>vs</a:t>
            </a:r>
            <a:r>
              <a:rPr lang="en-US" dirty="0" smtClean="0"/>
              <a:t> D3PD)</a:t>
            </a:r>
          </a:p>
          <a:p>
            <a:pPr marL="914400" lvl="1" indent="-514350"/>
            <a:r>
              <a:rPr lang="en-US" dirty="0" smtClean="0"/>
              <a:t>Multivariate analysis in parallel, to improve on cut-based analysis</a:t>
            </a:r>
          </a:p>
          <a:p>
            <a:pPr marL="514350" indent="-514350"/>
            <a:r>
              <a:rPr lang="en-US" dirty="0" smtClean="0"/>
              <a:t>Timeline:</a:t>
            </a:r>
          </a:p>
          <a:p>
            <a:pPr marL="914400" lvl="1" indent="-514350"/>
            <a:r>
              <a:rPr lang="en-US" dirty="0" smtClean="0"/>
              <a:t>Analyses should be semi-frozen by </a:t>
            </a:r>
            <a:r>
              <a:rPr lang="en-US" dirty="0" err="1" smtClean="0"/>
              <a:t>Dubna</a:t>
            </a:r>
            <a:r>
              <a:rPr lang="en-US" dirty="0" smtClean="0"/>
              <a:t> (17 – 19 May)</a:t>
            </a:r>
          </a:p>
          <a:p>
            <a:pPr marL="914400" lvl="1" indent="-514350"/>
            <a:r>
              <a:rPr lang="en-US" dirty="0" smtClean="0"/>
              <a:t>This leaves around 7 weeks </a:t>
            </a:r>
          </a:p>
          <a:p>
            <a:pPr marL="514350" indent="-514350"/>
            <a:r>
              <a:rPr lang="en-US" dirty="0" smtClean="0"/>
              <a:t>Results in the form of:</a:t>
            </a:r>
          </a:p>
          <a:p>
            <a:pPr marL="914400" lvl="1" indent="-514350"/>
            <a:r>
              <a:rPr lang="en-US" dirty="0" smtClean="0"/>
              <a:t>Histogram with # events </a:t>
            </a:r>
            <a:r>
              <a:rPr lang="en-US" dirty="0" err="1" smtClean="0"/>
              <a:t>vs</a:t>
            </a:r>
            <a:r>
              <a:rPr lang="en-US" dirty="0" smtClean="0"/>
              <a:t> </a:t>
            </a:r>
            <a:r>
              <a:rPr lang="en-US" dirty="0" err="1" smtClean="0"/>
              <a:t>m</a:t>
            </a:r>
            <a:r>
              <a:rPr lang="en-US" baseline="-25000" dirty="0" err="1" smtClean="0"/>
              <a:t>H</a:t>
            </a:r>
            <a:r>
              <a:rPr lang="en-US" baseline="-25000" dirty="0" smtClean="0"/>
              <a:t> </a:t>
            </a:r>
          </a:p>
          <a:p>
            <a:pPr marL="914400" lvl="1" indent="-514350"/>
            <a:r>
              <a:rPr lang="en-US" dirty="0" smtClean="0"/>
              <a:t>Table of # events expected for each value of  </a:t>
            </a:r>
            <a:r>
              <a:rPr lang="en-US" dirty="0" err="1" smtClean="0"/>
              <a:t>m</a:t>
            </a:r>
            <a:r>
              <a:rPr lang="en-US" baseline="-25000" dirty="0" err="1" smtClean="0"/>
              <a:t>H</a:t>
            </a:r>
            <a:r>
              <a:rPr lang="en-US" dirty="0" smtClean="0"/>
              <a:t> and background type – including statistical and systematic uncertainties</a:t>
            </a:r>
          </a:p>
          <a:p>
            <a:pPr marL="914400" lvl="1" indent="-514350"/>
            <a:r>
              <a:rPr lang="en-US" dirty="0" smtClean="0"/>
              <a:t>Exclusion plot </a:t>
            </a:r>
            <a:r>
              <a:rPr lang="en-US" dirty="0" err="1" smtClean="0"/>
              <a:t>vs</a:t>
            </a:r>
            <a:r>
              <a:rPr lang="en-US" dirty="0" smtClean="0"/>
              <a:t> </a:t>
            </a:r>
            <a:r>
              <a:rPr lang="en-US" dirty="0" err="1" smtClean="0"/>
              <a:t>m</a:t>
            </a:r>
            <a:r>
              <a:rPr lang="en-US" baseline="-25000" dirty="0" err="1" smtClean="0"/>
              <a:t>H</a:t>
            </a:r>
            <a:r>
              <a:rPr lang="en-US" dirty="0" smtClean="0"/>
              <a:t> (95% C.L. limit on σ/σ</a:t>
            </a:r>
            <a:r>
              <a:rPr lang="en-US" baseline="-25000" dirty="0" smtClean="0"/>
              <a:t>SM</a:t>
            </a:r>
            <a:r>
              <a:rPr lang="en-US" dirty="0" smtClean="0"/>
              <a:t>)</a:t>
            </a:r>
            <a:endParaRPr lang="en-US" baseline="-25000" dirty="0" smtClean="0"/>
          </a:p>
          <a:p>
            <a:pPr marL="914400" lvl="1" indent="-514350"/>
            <a:r>
              <a:rPr lang="en-US" dirty="0" smtClean="0"/>
              <a:t>…plus control plots etc</a:t>
            </a:r>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5473"/>
          </a:xfrm>
        </p:spPr>
        <p:txBody>
          <a:bodyPr>
            <a:normAutofit fontScale="90000"/>
          </a:bodyPr>
          <a:lstStyle/>
          <a:p>
            <a:r>
              <a:rPr lang="en-US" dirty="0" smtClean="0"/>
              <a:t>Questions to be answered</a:t>
            </a:r>
            <a:endParaRPr lang="en-US" dirty="0"/>
          </a:p>
        </p:txBody>
      </p:sp>
      <p:sp>
        <p:nvSpPr>
          <p:cNvPr id="3" name="Content Placeholder 2"/>
          <p:cNvSpPr>
            <a:spLocks noGrp="1"/>
          </p:cNvSpPr>
          <p:nvPr>
            <p:ph idx="1"/>
          </p:nvPr>
        </p:nvSpPr>
        <p:spPr>
          <a:xfrm>
            <a:off x="457200" y="1030112"/>
            <a:ext cx="8229600" cy="5326238"/>
          </a:xfrm>
        </p:spPr>
        <p:txBody>
          <a:bodyPr>
            <a:normAutofit fontScale="62500" lnSpcReduction="20000"/>
          </a:bodyPr>
          <a:lstStyle/>
          <a:p>
            <a:pPr marL="514350" indent="-514350"/>
            <a:r>
              <a:rPr lang="en-US" dirty="0" smtClean="0"/>
              <a:t>Cut-based analysis focusing on WH -&gt; </a:t>
            </a:r>
            <a:r>
              <a:rPr lang="en-US" dirty="0" err="1" smtClean="0"/>
              <a:t>e/μ</a:t>
            </a:r>
            <a:r>
              <a:rPr lang="en-US" dirty="0" smtClean="0"/>
              <a:t> </a:t>
            </a:r>
            <a:r>
              <a:rPr lang="en-US" dirty="0" err="1" smtClean="0"/>
              <a:t>ν</a:t>
            </a:r>
            <a:r>
              <a:rPr lang="en-US" dirty="0" smtClean="0"/>
              <a:t> </a:t>
            </a:r>
            <a:r>
              <a:rPr lang="en-US" dirty="0" err="1" smtClean="0"/>
              <a:t>b</a:t>
            </a:r>
            <a:r>
              <a:rPr lang="en-US" dirty="0" smtClean="0"/>
              <a:t> </a:t>
            </a:r>
            <a:r>
              <a:rPr lang="en-US" dirty="0" err="1" smtClean="0"/>
              <a:t>b</a:t>
            </a:r>
            <a:endParaRPr lang="en-US" dirty="0" smtClean="0"/>
          </a:p>
          <a:p>
            <a:pPr marL="914400" lvl="1" indent="-514350"/>
            <a:r>
              <a:rPr lang="en-US" dirty="0" smtClean="0"/>
              <a:t>Establish analysis selection: why is each cut applied and why at each particular value? Are we convinced this is the right thing to do?</a:t>
            </a:r>
          </a:p>
          <a:p>
            <a:pPr marL="914400" lvl="1" indent="-514350"/>
            <a:r>
              <a:rPr lang="en-US" dirty="0" smtClean="0"/>
              <a:t>Establish set of systematic uncertainties: start from combined performance group recommendations. What are the most important? Are there any hidden pitfalls for us?</a:t>
            </a:r>
          </a:p>
          <a:p>
            <a:pPr marL="914400" lvl="1" indent="-514350"/>
            <a:r>
              <a:rPr lang="en-US" dirty="0" smtClean="0"/>
              <a:t>What </a:t>
            </a:r>
            <a:r>
              <a:rPr lang="en-US" dirty="0" err="1" smtClean="0"/>
              <a:t>b</a:t>
            </a:r>
            <a:r>
              <a:rPr lang="en-US" dirty="0" smtClean="0"/>
              <a:t>-taggers and why? What calibrations do we expect to be ready in time? What is the corresponding systematic uncertainty?</a:t>
            </a:r>
          </a:p>
          <a:p>
            <a:pPr marL="914400" lvl="1" indent="-514350"/>
            <a:r>
              <a:rPr lang="en-US" dirty="0" smtClean="0"/>
              <a:t>What sort of exclusion limits can we expect for 0.5, 1, 2 fb</a:t>
            </a:r>
            <a:r>
              <a:rPr lang="en-US" baseline="30000" dirty="0" smtClean="0"/>
              <a:t>-1</a:t>
            </a:r>
            <a:r>
              <a:rPr lang="en-US" dirty="0" smtClean="0"/>
              <a:t> ?</a:t>
            </a:r>
          </a:p>
          <a:p>
            <a:pPr marL="514350" indent="-514350"/>
            <a:endParaRPr lang="en-US" dirty="0" smtClean="0"/>
          </a:p>
          <a:p>
            <a:pPr marL="514350" indent="-514350"/>
            <a:r>
              <a:rPr lang="en-US" dirty="0" smtClean="0"/>
              <a:t>Multivariate analysis in parallel, to improve on cut-based analysis</a:t>
            </a:r>
          </a:p>
          <a:p>
            <a:pPr marL="914400" lvl="1" indent="-514350"/>
            <a:r>
              <a:rPr lang="en-US" dirty="0" smtClean="0"/>
              <a:t>What event </a:t>
            </a:r>
            <a:r>
              <a:rPr lang="en-US" dirty="0" err="1" smtClean="0"/>
              <a:t>preselection</a:t>
            </a:r>
            <a:r>
              <a:rPr lang="en-US" dirty="0" smtClean="0"/>
              <a:t> should be used and why?</a:t>
            </a:r>
          </a:p>
          <a:p>
            <a:pPr marL="914400" lvl="1" indent="-514350"/>
            <a:r>
              <a:rPr lang="en-US" dirty="0" smtClean="0"/>
              <a:t>Use for signal-background separation only or target particular backgrounds?</a:t>
            </a:r>
          </a:p>
          <a:p>
            <a:pPr marL="914400" lvl="1" indent="-514350"/>
            <a:r>
              <a:rPr lang="en-US" dirty="0" smtClean="0"/>
              <a:t>What are the possible bias? Where can it go wrong?</a:t>
            </a:r>
          </a:p>
          <a:p>
            <a:pPr marL="914400" lvl="1" indent="-514350"/>
            <a:r>
              <a:rPr lang="en-US" dirty="0" smtClean="0"/>
              <a:t>What improvement can be expected </a:t>
            </a:r>
            <a:r>
              <a:rPr lang="en-US" dirty="0" err="1" smtClean="0"/>
              <a:t>wrt</a:t>
            </a:r>
            <a:r>
              <a:rPr lang="en-US" dirty="0" smtClean="0"/>
              <a:t> cut-based analysis for 0.5, 1, 2 fb</a:t>
            </a:r>
            <a:r>
              <a:rPr lang="en-US" baseline="30000" dirty="0" smtClean="0"/>
              <a:t>-1 </a:t>
            </a:r>
            <a:r>
              <a:rPr lang="en-US" dirty="0" smtClean="0"/>
              <a:t>?</a:t>
            </a:r>
          </a:p>
          <a:p>
            <a:pPr marL="514350" indent="-514350"/>
            <a:endParaRPr lang="en-US" dirty="0" smtClean="0"/>
          </a:p>
          <a:p>
            <a:pPr marL="514350" indent="-514350"/>
            <a:r>
              <a:rPr lang="en-US" dirty="0" smtClean="0"/>
              <a:t>Exclusion plot </a:t>
            </a:r>
            <a:r>
              <a:rPr lang="en-US" dirty="0" err="1" smtClean="0"/>
              <a:t>vs</a:t>
            </a:r>
            <a:r>
              <a:rPr lang="en-US" dirty="0" smtClean="0"/>
              <a:t> </a:t>
            </a:r>
            <a:r>
              <a:rPr lang="en-US" dirty="0" err="1" smtClean="0"/>
              <a:t>m</a:t>
            </a:r>
            <a:r>
              <a:rPr lang="en-US" baseline="-25000" dirty="0" err="1" smtClean="0"/>
              <a:t>H</a:t>
            </a:r>
            <a:r>
              <a:rPr lang="en-US" dirty="0" smtClean="0"/>
              <a:t> (95% C.L. limit on σ/σ</a:t>
            </a:r>
            <a:r>
              <a:rPr lang="en-US" baseline="-25000" dirty="0" smtClean="0"/>
              <a:t>SM</a:t>
            </a:r>
            <a:r>
              <a:rPr lang="en-US" dirty="0" smtClean="0"/>
              <a:t>)</a:t>
            </a:r>
          </a:p>
          <a:p>
            <a:pPr marL="914400" lvl="1" indent="-514350"/>
            <a:r>
              <a:rPr lang="en-US" dirty="0" smtClean="0"/>
              <a:t>Need someone to implement </a:t>
            </a:r>
            <a:r>
              <a:rPr lang="en-US" dirty="0" err="1" smtClean="0"/>
              <a:t>RooStats</a:t>
            </a:r>
            <a:r>
              <a:rPr lang="en-US" dirty="0" smtClean="0"/>
              <a:t>  workspace</a:t>
            </a:r>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12</a:t>
            </a:fld>
            <a:endParaRPr lang="en-US"/>
          </a:p>
        </p:txBody>
      </p:sp>
      <p:graphicFrame>
        <p:nvGraphicFramePr>
          <p:cNvPr id="7" name="Content Placeholder 6"/>
          <p:cNvGraphicFramePr>
            <a:graphicFrameLocks noGrp="1"/>
          </p:cNvGraphicFramePr>
          <p:nvPr>
            <p:ph idx="1"/>
          </p:nvPr>
        </p:nvGraphicFramePr>
        <p:xfrm>
          <a:off x="0" y="1"/>
          <a:ext cx="9144000" cy="6857998"/>
        </p:xfrm>
        <a:graphic>
          <a:graphicData uri="http://schemas.openxmlformats.org/drawingml/2006/table">
            <a:tbl>
              <a:tblPr firstRow="1" bandRow="1">
                <a:tableStyleId>{5C22544A-7EE6-4342-B048-85BDC9FD1C3A}</a:tableStyleId>
              </a:tblPr>
              <a:tblGrid>
                <a:gridCol w="1201013"/>
                <a:gridCol w="7942987"/>
              </a:tblGrid>
              <a:tr h="352514">
                <a:tc>
                  <a:txBody>
                    <a:bodyPr/>
                    <a:lstStyle/>
                    <a:p>
                      <a:r>
                        <a:rPr lang="en-US" sz="1600" dirty="0" smtClean="0"/>
                        <a:t>Date</a:t>
                      </a:r>
                      <a:endParaRPr lang="en-US" sz="1600" dirty="0"/>
                    </a:p>
                  </a:txBody>
                  <a:tcPr/>
                </a:tc>
                <a:tc>
                  <a:txBody>
                    <a:bodyPr/>
                    <a:lstStyle/>
                    <a:p>
                      <a:r>
                        <a:rPr lang="en-US" sz="1600" dirty="0" smtClean="0"/>
                        <a:t>Milestones wish list </a:t>
                      </a:r>
                      <a:endParaRPr lang="en-US" sz="1600" dirty="0"/>
                    </a:p>
                  </a:txBody>
                  <a:tcPr/>
                </a:tc>
              </a:tr>
              <a:tr h="865261">
                <a:tc>
                  <a:txBody>
                    <a:bodyPr/>
                    <a:lstStyle/>
                    <a:p>
                      <a:r>
                        <a:rPr lang="en-US" sz="1600" dirty="0" smtClean="0"/>
                        <a:t>17 May</a:t>
                      </a:r>
                      <a:endParaRPr lang="en-US" sz="1600" dirty="0"/>
                    </a:p>
                  </a:txBody>
                  <a:tcPr/>
                </a:tc>
                <a:tc>
                  <a:txBody>
                    <a:bodyPr/>
                    <a:lstStyle/>
                    <a:p>
                      <a:r>
                        <a:rPr lang="en-US" sz="1600" dirty="0" err="1" smtClean="0"/>
                        <a:t>Dubna</a:t>
                      </a:r>
                      <a:r>
                        <a:rPr lang="en-US" sz="1600" dirty="0" smtClean="0"/>
                        <a:t> workshop – analysis frozen</a:t>
                      </a:r>
                    </a:p>
                    <a:p>
                      <a:r>
                        <a:rPr lang="en-US" sz="1600" dirty="0" smtClean="0"/>
                        <a:t>After</a:t>
                      </a:r>
                      <a:r>
                        <a:rPr lang="en-US" sz="1600" baseline="0" dirty="0" smtClean="0"/>
                        <a:t> this: add data to un-boosted analysis and prepare for result approval </a:t>
                      </a:r>
                    </a:p>
                    <a:p>
                      <a:r>
                        <a:rPr lang="en-US" sz="1600" baseline="0" dirty="0" smtClean="0"/>
                        <a:t>Concentrate more effort on boosted VH with a view to obtaining results quickly</a:t>
                      </a:r>
                      <a:endParaRPr lang="en-US" sz="1600" dirty="0" smtClean="0"/>
                    </a:p>
                  </a:txBody>
                  <a:tcPr/>
                </a:tc>
              </a:tr>
              <a:tr h="352514">
                <a:tc>
                  <a:txBody>
                    <a:bodyPr/>
                    <a:lstStyle/>
                    <a:p>
                      <a:r>
                        <a:rPr lang="en-US" sz="1600" dirty="0" smtClean="0"/>
                        <a:t>10 May</a:t>
                      </a:r>
                      <a:endParaRPr lang="en-US" sz="1600" dirty="0"/>
                    </a:p>
                  </a:txBody>
                  <a:tcPr/>
                </a:tc>
                <a:tc>
                  <a:txBody>
                    <a:bodyPr/>
                    <a:lstStyle/>
                    <a:p>
                      <a:r>
                        <a:rPr lang="en-US" sz="1600" dirty="0" smtClean="0"/>
                        <a:t>Review results with 2011 data from cut-based</a:t>
                      </a:r>
                      <a:r>
                        <a:rPr lang="en-US" sz="1600" baseline="0" dirty="0" smtClean="0"/>
                        <a:t> and multivariate analyses</a:t>
                      </a:r>
                      <a:endParaRPr lang="en-US" sz="1600" dirty="0"/>
                    </a:p>
                  </a:txBody>
                  <a:tcPr/>
                </a:tc>
              </a:tr>
              <a:tr h="352514">
                <a:tc>
                  <a:txBody>
                    <a:bodyPr/>
                    <a:lstStyle/>
                    <a:p>
                      <a:r>
                        <a:rPr lang="en-US" sz="1600" dirty="0" smtClean="0"/>
                        <a:t>3 May</a:t>
                      </a:r>
                      <a:endParaRPr lang="en-US" sz="1600" dirty="0"/>
                    </a:p>
                  </a:txBody>
                  <a:tcPr/>
                </a:tc>
                <a:tc>
                  <a:txBody>
                    <a:bodyPr/>
                    <a:lstStyle/>
                    <a:p>
                      <a:r>
                        <a:rPr lang="en-US" sz="1600" dirty="0" smtClean="0"/>
                        <a:t>Margin for dealing with unforeseen problems</a:t>
                      </a:r>
                      <a:endParaRPr lang="en-US" sz="1600" dirty="0"/>
                    </a:p>
                  </a:txBody>
                  <a:tcPr/>
                </a:tc>
              </a:tr>
              <a:tr h="865261">
                <a:tc>
                  <a:txBody>
                    <a:bodyPr/>
                    <a:lstStyle/>
                    <a:p>
                      <a:r>
                        <a:rPr lang="en-US" sz="1600" dirty="0" smtClean="0"/>
                        <a:t>26 April</a:t>
                      </a:r>
                      <a:endParaRPr lang="en-US" sz="1600" dirty="0"/>
                    </a:p>
                  </a:txBody>
                  <a:tcPr/>
                </a:tc>
                <a:tc>
                  <a:txBody>
                    <a:bodyPr/>
                    <a:lstStyle/>
                    <a:p>
                      <a:r>
                        <a:rPr lang="en-US" sz="1600" dirty="0" smtClean="0"/>
                        <a:t>Start looking</a:t>
                      </a:r>
                      <a:r>
                        <a:rPr lang="en-US" sz="1600" baseline="0" dirty="0" smtClean="0"/>
                        <a:t> at 2011 data if enough is available. </a:t>
                      </a:r>
                    </a:p>
                    <a:p>
                      <a:r>
                        <a:rPr lang="en-US" sz="1600" baseline="0" dirty="0" smtClean="0"/>
                        <a:t>Any surprises? How does the MC describe the new data? </a:t>
                      </a:r>
                    </a:p>
                    <a:p>
                      <a:r>
                        <a:rPr lang="en-US" sz="1600" baseline="0" dirty="0" smtClean="0"/>
                        <a:t>By now we should have a reasonable idea of results from the multivariate analysis</a:t>
                      </a:r>
                      <a:endParaRPr lang="en-US" sz="1600" dirty="0"/>
                    </a:p>
                  </a:txBody>
                  <a:tcPr/>
                </a:tc>
              </a:tr>
              <a:tr h="352514">
                <a:tc>
                  <a:txBody>
                    <a:bodyPr/>
                    <a:lstStyle/>
                    <a:p>
                      <a:r>
                        <a:rPr lang="en-US" sz="1600" dirty="0" smtClean="0"/>
                        <a:t>19 April</a:t>
                      </a:r>
                      <a:endParaRPr lang="en-US" sz="1600" dirty="0"/>
                    </a:p>
                  </a:txBody>
                  <a:tcPr/>
                </a:tc>
                <a:tc>
                  <a:txBody>
                    <a:bodyPr/>
                    <a:lstStyle/>
                    <a:p>
                      <a:r>
                        <a:rPr lang="en-US" sz="1600" dirty="0" smtClean="0"/>
                        <a:t>End</a:t>
                      </a:r>
                      <a:r>
                        <a:rPr lang="en-US" sz="1600" baseline="0" dirty="0" smtClean="0"/>
                        <a:t> of 2 weeks of beam scrubbing. (</a:t>
                      </a:r>
                      <a:r>
                        <a:rPr lang="en-US" sz="1600" dirty="0" smtClean="0"/>
                        <a:t>I’m away for Easter)</a:t>
                      </a:r>
                    </a:p>
                  </a:txBody>
                  <a:tcPr/>
                </a:tc>
              </a:tr>
              <a:tr h="608888">
                <a:tc>
                  <a:txBody>
                    <a:bodyPr/>
                    <a:lstStyle/>
                    <a:p>
                      <a:r>
                        <a:rPr lang="en-US" sz="1600" dirty="0" smtClean="0"/>
                        <a:t>12 April</a:t>
                      </a:r>
                      <a:endParaRPr lang="en-US" sz="1600" dirty="0"/>
                    </a:p>
                  </a:txBody>
                  <a:tcPr/>
                </a:tc>
                <a:tc>
                  <a:txBody>
                    <a:bodyPr/>
                    <a:lstStyle/>
                    <a:p>
                      <a:r>
                        <a:rPr lang="en-US" sz="1600" dirty="0" smtClean="0"/>
                        <a:t>By</a:t>
                      </a:r>
                      <a:r>
                        <a:rPr lang="en-US" sz="1600" baseline="0" dirty="0" smtClean="0"/>
                        <a:t> now w</a:t>
                      </a:r>
                      <a:r>
                        <a:rPr lang="en-US" sz="1600" dirty="0" smtClean="0"/>
                        <a:t>e should have a</a:t>
                      </a:r>
                      <a:r>
                        <a:rPr lang="en-US" sz="1600" baseline="0" dirty="0" smtClean="0"/>
                        <a:t> reasonable</a:t>
                      </a:r>
                      <a:r>
                        <a:rPr lang="en-US" sz="1600" dirty="0" smtClean="0"/>
                        <a:t> idea of the</a:t>
                      </a:r>
                      <a:r>
                        <a:rPr lang="en-US" sz="1600" baseline="0" dirty="0" smtClean="0"/>
                        <a:t> exclusion </a:t>
                      </a:r>
                      <a:r>
                        <a:rPr lang="en-US" sz="1600" dirty="0" smtClean="0"/>
                        <a:t>of</a:t>
                      </a:r>
                      <a:r>
                        <a:rPr lang="en-US" sz="1600" baseline="0" dirty="0" smtClean="0"/>
                        <a:t> the cut-based analysis </a:t>
                      </a:r>
                    </a:p>
                    <a:p>
                      <a:r>
                        <a:rPr lang="en-US" sz="1600" dirty="0" smtClean="0"/>
                        <a:t>First report</a:t>
                      </a:r>
                      <a:r>
                        <a:rPr lang="en-US" sz="1600" baseline="0" dirty="0" smtClean="0"/>
                        <a:t> on MVA preliminary results – establish plan for getting results by </a:t>
                      </a:r>
                      <a:r>
                        <a:rPr lang="en-US" sz="1600" baseline="0" dirty="0" err="1" smtClean="0"/>
                        <a:t>Dubna</a:t>
                      </a:r>
                      <a:endParaRPr lang="en-US" sz="1600" baseline="0" dirty="0" smtClean="0"/>
                    </a:p>
                  </a:txBody>
                  <a:tcPr/>
                </a:tc>
              </a:tr>
              <a:tr h="1378009">
                <a:tc>
                  <a:txBody>
                    <a:bodyPr/>
                    <a:lstStyle/>
                    <a:p>
                      <a:r>
                        <a:rPr lang="en-US" sz="1600" dirty="0" smtClean="0"/>
                        <a:t>5 April</a:t>
                      </a:r>
                      <a:endParaRPr lang="en-US" sz="1600" dirty="0"/>
                    </a:p>
                  </a:txBody>
                  <a:tcPr/>
                </a:tc>
                <a:tc>
                  <a:txBody>
                    <a:bodyPr/>
                    <a:lstStyle/>
                    <a:p>
                      <a:r>
                        <a:rPr lang="en-US" sz="1600" dirty="0" smtClean="0"/>
                        <a:t>Identify the worst </a:t>
                      </a:r>
                      <a:r>
                        <a:rPr lang="en-US" sz="1600" dirty="0" err="1" smtClean="0"/>
                        <a:t>systematics</a:t>
                      </a:r>
                      <a:r>
                        <a:rPr lang="en-US" sz="1600" dirty="0" smtClean="0"/>
                        <a:t> and discuss any possible improvements:</a:t>
                      </a:r>
                    </a:p>
                    <a:p>
                      <a:pPr>
                        <a:buFont typeface="Arial"/>
                        <a:buChar char="•"/>
                      </a:pPr>
                      <a:r>
                        <a:rPr lang="en-US" sz="1600" dirty="0" smtClean="0"/>
                        <a:t>Any</a:t>
                      </a:r>
                      <a:r>
                        <a:rPr lang="en-US" sz="1600" baseline="0" dirty="0" smtClean="0"/>
                        <a:t> changes needed in analysis cuts? </a:t>
                      </a:r>
                    </a:p>
                    <a:p>
                      <a:pPr>
                        <a:buFont typeface="Arial"/>
                        <a:buChar char="•"/>
                      </a:pPr>
                      <a:r>
                        <a:rPr lang="en-US" sz="1600" baseline="0" dirty="0" smtClean="0"/>
                        <a:t>Any study necessary for corrections to some systematic effect? </a:t>
                      </a:r>
                    </a:p>
                    <a:p>
                      <a:r>
                        <a:rPr lang="en-US" sz="1600" baseline="0" dirty="0" smtClean="0"/>
                        <a:t>Multivariate analysis: iterate on </a:t>
                      </a:r>
                      <a:r>
                        <a:rPr lang="en-US" sz="1600" baseline="0" dirty="0" err="1" smtClean="0"/>
                        <a:t>preselection</a:t>
                      </a:r>
                      <a:r>
                        <a:rPr lang="en-US" sz="1600" baseline="0" dirty="0" smtClean="0"/>
                        <a:t> cuts, methods, questions</a:t>
                      </a:r>
                    </a:p>
                    <a:p>
                      <a:r>
                        <a:rPr lang="en-US" sz="1600" baseline="0" dirty="0" smtClean="0"/>
                        <a:t>Assign tasks – divide the work to achieve better results!</a:t>
                      </a:r>
                    </a:p>
                  </a:txBody>
                  <a:tcPr/>
                </a:tc>
              </a:tr>
              <a:tr h="1121635">
                <a:tc>
                  <a:txBody>
                    <a:bodyPr/>
                    <a:lstStyle/>
                    <a:p>
                      <a:endParaRPr lang="en-US" sz="1600" dirty="0" smtClean="0"/>
                    </a:p>
                    <a:p>
                      <a:r>
                        <a:rPr lang="en-US" sz="1600" dirty="0" smtClean="0"/>
                        <a:t>29 March</a:t>
                      </a:r>
                      <a:endParaRPr lang="en-US" sz="1600" dirty="0"/>
                    </a:p>
                  </a:txBody>
                  <a:tcPr/>
                </a:tc>
                <a:tc>
                  <a:txBody>
                    <a:bodyPr/>
                    <a:lstStyle/>
                    <a:p>
                      <a:r>
                        <a:rPr lang="en-US" sz="1600" dirty="0" smtClean="0"/>
                        <a:t>Establish analysis</a:t>
                      </a:r>
                      <a:r>
                        <a:rPr lang="en-US" sz="1600" baseline="0" dirty="0" smtClean="0"/>
                        <a:t> cuts:</a:t>
                      </a:r>
                    </a:p>
                    <a:p>
                      <a:pPr>
                        <a:buFont typeface="Arial"/>
                        <a:buChar char="•"/>
                      </a:pPr>
                      <a:r>
                        <a:rPr lang="en-US" sz="1600" baseline="0" dirty="0" smtClean="0"/>
                        <a:t>If possible as result of optimization</a:t>
                      </a:r>
                    </a:p>
                    <a:p>
                      <a:pPr>
                        <a:buFont typeface="Arial"/>
                        <a:buChar char="•"/>
                      </a:pPr>
                      <a:r>
                        <a:rPr lang="en-US" sz="1600" baseline="0" dirty="0" smtClean="0"/>
                        <a:t>Use 2010 data to develop cuts and show that data is well described by background MC</a:t>
                      </a:r>
                    </a:p>
                    <a:p>
                      <a:r>
                        <a:rPr lang="en-US" sz="1600" baseline="0" dirty="0" smtClean="0"/>
                        <a:t>Start evaluating </a:t>
                      </a:r>
                      <a:r>
                        <a:rPr lang="en-US" sz="1600" baseline="0" dirty="0" err="1" smtClean="0"/>
                        <a:t>systematics</a:t>
                      </a:r>
                      <a:endParaRPr lang="en-US" sz="1600" baseline="0" dirty="0" smtClean="0"/>
                    </a:p>
                  </a:txBody>
                  <a:tcPr/>
                </a:tc>
              </a:tr>
              <a:tr h="608888">
                <a:tc>
                  <a:txBody>
                    <a:bodyPr/>
                    <a:lstStyle/>
                    <a:p>
                      <a:r>
                        <a:rPr lang="en-US" sz="1600" dirty="0" smtClean="0"/>
                        <a:t>22 March</a:t>
                      </a:r>
                      <a:endParaRPr lang="en-US" sz="1600" dirty="0"/>
                    </a:p>
                  </a:txBody>
                  <a:tcPr/>
                </a:tc>
                <a:tc>
                  <a:txBody>
                    <a:bodyPr/>
                    <a:lstStyle/>
                    <a:p>
                      <a:r>
                        <a:rPr lang="en-US" sz="1600" dirty="0" smtClean="0"/>
                        <a:t>Iterate on</a:t>
                      </a:r>
                      <a:r>
                        <a:rPr lang="en-US" sz="1600" baseline="0" dirty="0" smtClean="0"/>
                        <a:t> analysis cuts – </a:t>
                      </a:r>
                      <a:r>
                        <a:rPr lang="en-US" sz="1600" dirty="0" smtClean="0"/>
                        <a:t>why is each cut applied at each particular value?</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Start iteration on multivariate methods to improve analysis</a:t>
                      </a: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5534"/>
            <a:ext cx="8229600" cy="724081"/>
          </a:xfrm>
        </p:spPr>
        <p:txBody>
          <a:bodyPr>
            <a:normAutofit fontScale="90000"/>
          </a:bodyPr>
          <a:lstStyle/>
          <a:p>
            <a:r>
              <a:rPr lang="en-US" dirty="0" smtClean="0"/>
              <a:t>Reconstruction issues</a:t>
            </a:r>
            <a:endParaRPr lang="en-US" dirty="0"/>
          </a:p>
        </p:txBody>
      </p:sp>
      <p:sp>
        <p:nvSpPr>
          <p:cNvPr id="3" name="Content Placeholder 2"/>
          <p:cNvSpPr>
            <a:spLocks noGrp="1"/>
          </p:cNvSpPr>
          <p:nvPr>
            <p:ph idx="1"/>
          </p:nvPr>
        </p:nvSpPr>
        <p:spPr>
          <a:xfrm>
            <a:off x="225778" y="1115797"/>
            <a:ext cx="8706555" cy="5240553"/>
          </a:xfrm>
          <a:solidFill>
            <a:schemeClr val="bg1">
              <a:alpha val="74000"/>
            </a:schemeClr>
          </a:solidFill>
          <a:effectLst/>
        </p:spPr>
        <p:txBody>
          <a:bodyPr>
            <a:normAutofit fontScale="55000" lnSpcReduction="20000"/>
          </a:bodyPr>
          <a:lstStyle/>
          <a:p>
            <a:r>
              <a:rPr lang="en-US" b="1" dirty="0" err="1" smtClean="0"/>
              <a:t>Muon</a:t>
            </a:r>
            <a:r>
              <a:rPr lang="en-US" dirty="0" smtClean="0"/>
              <a:t> CP group recommendations for release 16: </a:t>
            </a:r>
          </a:p>
          <a:p>
            <a:pPr lvl="1"/>
            <a:r>
              <a:rPr lang="en-US" dirty="0" smtClean="0"/>
              <a:t>Reconstruction efficiency and isolation efficiency scale factors, momentum smearing functions</a:t>
            </a:r>
          </a:p>
          <a:p>
            <a:pPr lvl="1"/>
            <a:r>
              <a:rPr lang="en-US" dirty="0" smtClean="0">
                <a:hlinkClick r:id="rId2"/>
              </a:rPr>
              <a:t>https://twiki.cern.ch/twiki/bin/view/AtlasProtected/MCPAnalysisGuidelinesRel16</a:t>
            </a:r>
            <a:endParaRPr lang="en-US" dirty="0" smtClean="0"/>
          </a:p>
          <a:p>
            <a:endParaRPr lang="en-US" dirty="0" smtClean="0"/>
          </a:p>
          <a:p>
            <a:r>
              <a:rPr lang="en-US" dirty="0" smtClean="0"/>
              <a:t>Jet/</a:t>
            </a:r>
            <a:r>
              <a:rPr lang="en-US" dirty="0" err="1" smtClean="0"/>
              <a:t>Etmiss</a:t>
            </a:r>
            <a:r>
              <a:rPr lang="en-US" dirty="0" smtClean="0"/>
              <a:t> recommendations for </a:t>
            </a:r>
            <a:r>
              <a:rPr lang="en-US" b="1" dirty="0" smtClean="0"/>
              <a:t>jet cleaning </a:t>
            </a:r>
            <a:r>
              <a:rPr lang="en-US" dirty="0" smtClean="0"/>
              <a:t>in release 16:</a:t>
            </a:r>
          </a:p>
          <a:p>
            <a:pPr lvl="1"/>
            <a:r>
              <a:rPr lang="en-US" dirty="0" smtClean="0"/>
              <a:t>Medium jet cleaning should give similar rejection to </a:t>
            </a:r>
            <a:r>
              <a:rPr lang="en-US" dirty="0" err="1" smtClean="0"/>
              <a:t>rel</a:t>
            </a:r>
            <a:r>
              <a:rPr lang="en-US" dirty="0" smtClean="0"/>
              <a:t> 15 cleaning but with better efficiency</a:t>
            </a:r>
          </a:p>
          <a:p>
            <a:pPr lvl="1"/>
            <a:r>
              <a:rPr lang="en-US" dirty="0" smtClean="0"/>
              <a:t>Tight jet cleaning should not be used – still under discussion</a:t>
            </a:r>
          </a:p>
          <a:p>
            <a:pPr lvl="1"/>
            <a:r>
              <a:rPr lang="en-US" dirty="0" smtClean="0">
                <a:hlinkClick r:id="rId3"/>
              </a:rPr>
              <a:t>https://twiki.cern.ch/twiki/bin/view/AtlasProtected/HowToCleanJets#Bad_jets_rel16_data</a:t>
            </a:r>
            <a:endParaRPr lang="en-US" dirty="0" smtClean="0"/>
          </a:p>
          <a:p>
            <a:endParaRPr lang="en-US" dirty="0" smtClean="0">
              <a:solidFill>
                <a:srgbClr val="FF0000"/>
              </a:solidFill>
            </a:endParaRPr>
          </a:p>
          <a:p>
            <a:r>
              <a:rPr lang="en-US" dirty="0" smtClean="0"/>
              <a:t>New!: </a:t>
            </a:r>
            <a:r>
              <a:rPr lang="en-US" dirty="0" smtClean="0">
                <a:solidFill>
                  <a:srgbClr val="FF0000"/>
                </a:solidFill>
              </a:rPr>
              <a:t>Final</a:t>
            </a:r>
            <a:r>
              <a:rPr lang="en-US" dirty="0" smtClean="0"/>
              <a:t> </a:t>
            </a:r>
            <a:r>
              <a:rPr lang="en-US" b="1" dirty="0" err="1" smtClean="0"/>
              <a:t>b</a:t>
            </a:r>
            <a:r>
              <a:rPr lang="en-US" b="1" dirty="0" smtClean="0"/>
              <a:t>-tagging calibrations</a:t>
            </a:r>
            <a:r>
              <a:rPr lang="en-US" dirty="0" smtClean="0"/>
              <a:t> for release 16 based on full 2010 data:</a:t>
            </a:r>
          </a:p>
          <a:p>
            <a:pPr lvl="1"/>
            <a:r>
              <a:rPr lang="en-US" dirty="0" smtClean="0">
                <a:hlinkClick r:id="rId4"/>
              </a:rPr>
              <a:t>https://twiki.cern.ch/twiki/bin/view/AtlasProtected/Analysis16</a:t>
            </a:r>
            <a:endParaRPr lang="en-US" dirty="0" smtClean="0"/>
          </a:p>
          <a:p>
            <a:endParaRPr lang="en-US" dirty="0" smtClean="0"/>
          </a:p>
          <a:p>
            <a:r>
              <a:rPr lang="en-US" dirty="0" err="1" smtClean="0"/>
              <a:t>e</a:t>
            </a:r>
            <a:r>
              <a:rPr lang="en-US" dirty="0" smtClean="0"/>
              <a:t>/gamma recommendations for </a:t>
            </a:r>
            <a:r>
              <a:rPr lang="en-US" b="1" dirty="0" smtClean="0"/>
              <a:t>energy scale and resolution</a:t>
            </a:r>
            <a:r>
              <a:rPr lang="en-US" dirty="0" smtClean="0"/>
              <a:t> in release 16:</a:t>
            </a:r>
          </a:p>
          <a:p>
            <a:pPr lvl="1"/>
            <a:r>
              <a:rPr lang="en-US" dirty="0" smtClean="0">
                <a:hlinkClick r:id="rId5"/>
              </a:rPr>
              <a:t>https://twiki.cern.ch/twiki/bin/view/AtlasProtected/EnergyScaleResolutionRecommendations</a:t>
            </a:r>
            <a:endParaRPr lang="en-US" dirty="0" smtClean="0"/>
          </a:p>
          <a:p>
            <a:pPr lvl="1"/>
            <a:r>
              <a:rPr lang="en-US" dirty="0" smtClean="0"/>
              <a:t>And </a:t>
            </a:r>
            <a:r>
              <a:rPr lang="en-US" dirty="0" err="1" smtClean="0"/>
              <a:t>rescaler</a:t>
            </a:r>
            <a:r>
              <a:rPr lang="en-US" dirty="0" smtClean="0"/>
              <a:t> tool: </a:t>
            </a:r>
            <a:r>
              <a:rPr lang="en-US" u="sng" dirty="0" smtClean="0">
                <a:hlinkClick r:id="rId6"/>
              </a:rPr>
              <a:t>https://twiki.cern.ch/twiki/bin/view/AtlasProtected/EnergyRescaler</a:t>
            </a:r>
            <a:endParaRPr lang="en-US" dirty="0" smtClean="0"/>
          </a:p>
          <a:p>
            <a:endParaRPr lang="en-US" dirty="0" smtClean="0"/>
          </a:p>
          <a:p>
            <a:r>
              <a:rPr lang="en-US" dirty="0" smtClean="0"/>
              <a:t>Standard Model </a:t>
            </a:r>
            <a:r>
              <a:rPr lang="en-US" b="1" dirty="0" smtClean="0"/>
              <a:t>W/Z </a:t>
            </a:r>
            <a:r>
              <a:rPr lang="en-US" dirty="0" smtClean="0"/>
              <a:t>group </a:t>
            </a:r>
            <a:r>
              <a:rPr lang="en-US" b="1" dirty="0" smtClean="0">
                <a:solidFill>
                  <a:srgbClr val="FF0000"/>
                </a:solidFill>
              </a:rPr>
              <a:t>baseline selection </a:t>
            </a:r>
            <a:r>
              <a:rPr lang="en-US" dirty="0" smtClean="0"/>
              <a:t>for release 16 (next 4 slides):</a:t>
            </a:r>
          </a:p>
          <a:p>
            <a:pPr lvl="1"/>
            <a:r>
              <a:rPr lang="en-US" dirty="0" smtClean="0"/>
              <a:t>See </a:t>
            </a:r>
            <a:r>
              <a:rPr lang="en-US" dirty="0" smtClean="0">
                <a:hlinkClick r:id="rId7"/>
              </a:rPr>
              <a:t>discussion</a:t>
            </a:r>
            <a:r>
              <a:rPr lang="en-US" dirty="0" smtClean="0"/>
              <a:t> in W/Z group </a:t>
            </a:r>
            <a:r>
              <a:rPr lang="en-US" dirty="0" smtClean="0">
                <a:hlinkClick r:id="rId8"/>
              </a:rPr>
              <a:t>Sharepoint</a:t>
            </a:r>
            <a:endParaRPr lang="en-US" dirty="0" smtClean="0"/>
          </a:p>
          <a:p>
            <a:pPr lvl="1"/>
            <a:r>
              <a:rPr lang="en-US" dirty="0" smtClean="0"/>
              <a:t>Also, finer points (and perhaps the not so fine) still being discussed</a:t>
            </a:r>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Slide Number Placeholder 4"/>
          <p:cNvSpPr>
            <a:spLocks noGrp="1"/>
          </p:cNvSpPr>
          <p:nvPr>
            <p:ph type="sldNum" sz="quarter" idx="12"/>
          </p:nvPr>
        </p:nvSpPr>
        <p:spPr/>
        <p:txBody>
          <a:bodyPr/>
          <a:lstStyle/>
          <a:p>
            <a:fld id="{3995F5EE-9017-3A4B-80FC-7B6F6544F636}"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HSG5 H-&gt;bb - 22/3/2011</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7419"/>
          </a:xfrm>
        </p:spPr>
        <p:txBody>
          <a:bodyPr>
            <a:normAutofit/>
          </a:bodyPr>
          <a:lstStyle/>
          <a:p>
            <a:r>
              <a:rPr lang="en-US" dirty="0" smtClean="0"/>
              <a:t>News! News! News</a:t>
            </a:r>
            <a:r>
              <a:rPr lang="en-US" dirty="0" smtClean="0"/>
              <a:t>!</a:t>
            </a:r>
            <a:endParaRPr lang="en-US" dirty="0"/>
          </a:p>
        </p:txBody>
      </p:sp>
      <p:sp>
        <p:nvSpPr>
          <p:cNvPr id="3" name="Content Placeholder 2"/>
          <p:cNvSpPr>
            <a:spLocks noGrp="1"/>
          </p:cNvSpPr>
          <p:nvPr>
            <p:ph idx="1"/>
          </p:nvPr>
        </p:nvSpPr>
        <p:spPr>
          <a:xfrm>
            <a:off x="457199" y="1210756"/>
            <a:ext cx="8528045" cy="5145593"/>
          </a:xfrm>
        </p:spPr>
        <p:txBody>
          <a:bodyPr>
            <a:normAutofit fontScale="77500" lnSpcReduction="20000"/>
          </a:bodyPr>
          <a:lstStyle/>
          <a:p>
            <a:pPr>
              <a:buNone/>
            </a:pPr>
            <a:r>
              <a:rPr lang="en-US" dirty="0" smtClean="0"/>
              <a:t>Forthcoming meetings:</a:t>
            </a:r>
          </a:p>
          <a:p>
            <a:endParaRPr lang="en-US" dirty="0" smtClean="0"/>
          </a:p>
          <a:p>
            <a:r>
              <a:rPr lang="en-US" dirty="0" smtClean="0"/>
              <a:t>Simulation workshop tomorrow </a:t>
            </a:r>
            <a:r>
              <a:rPr lang="en-US" dirty="0" smtClean="0"/>
              <a:t>aimed at</a:t>
            </a:r>
            <a:r>
              <a:rPr lang="en-US" dirty="0" smtClean="0"/>
              <a:t> the </a:t>
            </a:r>
            <a:r>
              <a:rPr lang="en-US" dirty="0" smtClean="0"/>
              <a:t>physics needs for 2011-2012 data analysis: </a:t>
            </a:r>
            <a:r>
              <a:rPr lang="en-US" dirty="0" smtClean="0">
                <a:hlinkClick r:id="rId2"/>
              </a:rPr>
              <a:t>https://indico.cern.ch/conferenceDisplay.py?confId=</a:t>
            </a:r>
            <a:r>
              <a:rPr lang="en-US" dirty="0" smtClean="0">
                <a:hlinkClick r:id="rId2"/>
              </a:rPr>
              <a:t>133590</a:t>
            </a:r>
            <a:endParaRPr lang="en-US" dirty="0" smtClean="0"/>
          </a:p>
          <a:p>
            <a:endParaRPr lang="en-US" dirty="0" smtClean="0"/>
          </a:p>
          <a:p>
            <a:r>
              <a:rPr lang="en-US" dirty="0" smtClean="0"/>
              <a:t>New </a:t>
            </a:r>
            <a:r>
              <a:rPr lang="en-US" dirty="0" smtClean="0"/>
              <a:t>meeting on procedures </a:t>
            </a:r>
            <a:r>
              <a:rPr lang="en-US" dirty="0" smtClean="0"/>
              <a:t>for</a:t>
            </a:r>
            <a:r>
              <a:rPr lang="en-US" dirty="0" smtClean="0"/>
              <a:t> statistical interpretation </a:t>
            </a:r>
            <a:r>
              <a:rPr lang="en-US" dirty="0" smtClean="0"/>
              <a:t>of ATLAS</a:t>
            </a:r>
            <a:r>
              <a:rPr lang="en-US" dirty="0" smtClean="0"/>
              <a:t> results on April 15: </a:t>
            </a:r>
            <a:r>
              <a:rPr lang="en-US" dirty="0" smtClean="0">
                <a:hlinkClick r:id="rId3"/>
              </a:rPr>
              <a:t>https://indico.cern.ch/conferenceDisplay.py?confId=</a:t>
            </a:r>
            <a:r>
              <a:rPr lang="en-US" dirty="0" smtClean="0">
                <a:hlinkClick r:id="rId3"/>
              </a:rPr>
              <a:t>132499</a:t>
            </a:r>
            <a:endParaRPr lang="en-US" dirty="0" smtClean="0"/>
          </a:p>
          <a:p>
            <a:endParaRPr lang="en-US" dirty="0" smtClean="0"/>
          </a:p>
          <a:p>
            <a:r>
              <a:rPr lang="en-US" dirty="0" smtClean="0"/>
              <a:t>Workshop on combined p</a:t>
            </a:r>
            <a:r>
              <a:rPr lang="en-US" dirty="0" smtClean="0"/>
              <a:t>erformance for 2011, on 14 April: </a:t>
            </a:r>
            <a:r>
              <a:rPr lang="en-US" dirty="0" smtClean="0">
                <a:hlinkClick r:id="rId4"/>
              </a:rPr>
              <a:t>https</a:t>
            </a:r>
            <a:r>
              <a:rPr lang="en-US" dirty="0" smtClean="0">
                <a:hlinkClick r:id="rId4"/>
              </a:rPr>
              <a:t>://indico.cern.ch/conferenceDisplay.py?confId=</a:t>
            </a:r>
            <a:r>
              <a:rPr lang="en-US" dirty="0" smtClean="0">
                <a:hlinkClick r:id="rId4"/>
              </a:rPr>
              <a:t>132123</a:t>
            </a:r>
            <a:endParaRPr lang="en-US" dirty="0" smtClean="0"/>
          </a:p>
          <a:p>
            <a:endParaRPr lang="en-US" dirty="0" smtClean="0"/>
          </a:p>
          <a:p>
            <a:pPr>
              <a:buNone/>
            </a:pPr>
            <a:endParaRPr lang="en-US" dirty="0"/>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6121"/>
          </a:xfrm>
        </p:spPr>
        <p:txBody>
          <a:bodyPr/>
          <a:lstStyle/>
          <a:p>
            <a:r>
              <a:rPr lang="en-US" dirty="0" smtClean="0"/>
              <a:t>News! News! News!</a:t>
            </a:r>
            <a:endParaRPr lang="en-US" dirty="0"/>
          </a:p>
        </p:txBody>
      </p:sp>
      <p:sp>
        <p:nvSpPr>
          <p:cNvPr id="3" name="Content Placeholder 2"/>
          <p:cNvSpPr>
            <a:spLocks noGrp="1"/>
          </p:cNvSpPr>
          <p:nvPr>
            <p:ph idx="1"/>
          </p:nvPr>
        </p:nvSpPr>
        <p:spPr>
          <a:xfrm>
            <a:off x="457200" y="1388812"/>
            <a:ext cx="8229600" cy="4967538"/>
          </a:xfrm>
        </p:spPr>
        <p:txBody>
          <a:bodyPr>
            <a:normAutofit fontScale="62500" lnSpcReduction="20000"/>
          </a:bodyPr>
          <a:lstStyle/>
          <a:p>
            <a:r>
              <a:rPr lang="en-US" sz="4480" dirty="0" smtClean="0"/>
              <a:t>Two very interesting combined performance talks in last Higgs WG meeting</a:t>
            </a:r>
          </a:p>
          <a:p>
            <a:r>
              <a:rPr lang="en-US" sz="4480" dirty="0" smtClean="0"/>
              <a:t>May points I took: we’ll need segment-tagged </a:t>
            </a:r>
            <a:r>
              <a:rPr lang="en-US" sz="4480" dirty="0" err="1" smtClean="0"/>
              <a:t>muons</a:t>
            </a:r>
            <a:r>
              <a:rPr lang="en-US" sz="4480" dirty="0" smtClean="0"/>
              <a:t> and we’ll need to pay close attention to jets group activities:</a:t>
            </a:r>
          </a:p>
          <a:p>
            <a:pPr>
              <a:buNone/>
            </a:pPr>
            <a:endParaRPr lang="en-US" dirty="0" smtClean="0"/>
          </a:p>
          <a:p>
            <a:pPr>
              <a:buNone/>
            </a:pPr>
            <a:r>
              <a:rPr lang="en-US" sz="2560" dirty="0" smtClean="0"/>
              <a:t>Two main jet calibration schemes will be available for 2011/2012 data analysis:</a:t>
            </a:r>
          </a:p>
          <a:p>
            <a:pPr marL="514350" indent="-514350">
              <a:buAutoNum type="arabicParenR"/>
            </a:pPr>
            <a:r>
              <a:rPr lang="en-US" sz="2560" dirty="0" smtClean="0"/>
              <a:t>A simple-robust scheme based on EM+JES that is presently recommended for physics analysis   supplemented with the GSC schemes (exploiting jet properties to improve the resolution   without changing the mean energy). Here, cluster and tower jet will be supported.</a:t>
            </a:r>
          </a:p>
          <a:p>
            <a:pPr marL="514350" indent="-514350">
              <a:buAutoNum type="arabicParenR"/>
            </a:pPr>
            <a:r>
              <a:rPr lang="en-US" sz="2560" dirty="0" smtClean="0"/>
              <a:t>The LC calibration scheme using LC-calibrated clusters as jet inputs using numerical inversion to set the final JES.I would like to point out that we seek help to work-out pile-</a:t>
            </a:r>
            <a:r>
              <a:rPr lang="en-US" sz="2560" dirty="0" err="1" smtClean="0"/>
              <a:t>upcorrections</a:t>
            </a:r>
            <a:r>
              <a:rPr lang="en-US" sz="2560" dirty="0" smtClean="0"/>
              <a:t> and uncertainties for the LC-scheme for the early analysis the new </a:t>
            </a:r>
            <a:r>
              <a:rPr lang="en-US" sz="2560" dirty="0" err="1" smtClean="0"/>
              <a:t>data.Regards</a:t>
            </a:r>
            <a:r>
              <a:rPr lang="en-US" sz="2560" dirty="0" smtClean="0"/>
              <a:t>, </a:t>
            </a:r>
          </a:p>
          <a:p>
            <a:pPr marL="514350" indent="-514350">
              <a:buAutoNum type="arabicParenR"/>
            </a:pPr>
            <a:r>
              <a:rPr lang="en-US" sz="2560" dirty="0" smtClean="0"/>
              <a:t>The slides of the discussion </a:t>
            </a:r>
            <a:r>
              <a:rPr lang="en-US" sz="2560" dirty="0" err="1" smtClean="0"/>
              <a:t>int</a:t>
            </a:r>
            <a:r>
              <a:rPr lang="en-US" sz="2560" dirty="0" smtClean="0"/>
              <a:t> he last jet/</a:t>
            </a:r>
            <a:r>
              <a:rPr lang="en-US" sz="2560" dirty="0" err="1" smtClean="0"/>
              <a:t>etmiss</a:t>
            </a:r>
            <a:r>
              <a:rPr lang="en-US" sz="2560" dirty="0" smtClean="0"/>
              <a:t> meeting can be found </a:t>
            </a:r>
            <a:r>
              <a:rPr lang="en-US" sz="2560" dirty="0" err="1" smtClean="0"/>
              <a:t>here.</a:t>
            </a:r>
            <a:r>
              <a:rPr lang="en-US" sz="2560" u="sng" dirty="0" err="1" smtClean="0">
                <a:hlinkClick r:id="rId2"/>
              </a:rPr>
              <a:t>https://indico.cern.ch/getFile.py/access?contribId</a:t>
            </a:r>
            <a:r>
              <a:rPr lang="en-US" sz="2560" u="sng" dirty="0" smtClean="0">
                <a:hlinkClick r:id="rId2"/>
              </a:rPr>
              <a:t>=6&amp;resId=0&amp;materialId=slides&amp;confId=131195</a:t>
            </a:r>
            <a:endParaRPr lang="en-US" sz="2560" dirty="0" smtClean="0"/>
          </a:p>
          <a:p>
            <a:endParaRPr lang="en-US" dirty="0"/>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0510"/>
          </a:xfrm>
        </p:spPr>
        <p:txBody>
          <a:bodyPr/>
          <a:lstStyle/>
          <a:p>
            <a:r>
              <a:rPr lang="en-US" dirty="0" smtClean="0"/>
              <a:t>Monte Carlo Samples</a:t>
            </a:r>
            <a:endParaRPr lang="en-US" dirty="0"/>
          </a:p>
        </p:txBody>
      </p:sp>
      <p:sp>
        <p:nvSpPr>
          <p:cNvPr id="3" name="Content Placeholder 2"/>
          <p:cNvSpPr>
            <a:spLocks noGrp="1"/>
          </p:cNvSpPr>
          <p:nvPr>
            <p:ph idx="1"/>
          </p:nvPr>
        </p:nvSpPr>
        <p:spPr>
          <a:xfrm>
            <a:off x="457200" y="1175148"/>
            <a:ext cx="8229600" cy="4951015"/>
          </a:xfrm>
        </p:spPr>
        <p:txBody>
          <a:bodyPr>
            <a:normAutofit fontScale="85000" lnSpcReduction="20000"/>
          </a:bodyPr>
          <a:lstStyle/>
          <a:p>
            <a:r>
              <a:rPr lang="en-US" dirty="0" smtClean="0"/>
              <a:t>Need to review what we have and what we need for the coming year:</a:t>
            </a:r>
          </a:p>
          <a:p>
            <a:r>
              <a:rPr lang="en-US" dirty="0" smtClean="0"/>
              <a:t>Several ongoing strands:</a:t>
            </a:r>
          </a:p>
          <a:p>
            <a:pPr lvl="1"/>
            <a:r>
              <a:rPr lang="en-US" dirty="0" err="1" smtClean="0"/>
              <a:t>Giacinto</a:t>
            </a:r>
            <a:r>
              <a:rPr lang="en-US" dirty="0" smtClean="0"/>
              <a:t> looking </a:t>
            </a:r>
            <a:r>
              <a:rPr lang="en-US" dirty="0" smtClean="0"/>
              <a:t>into </a:t>
            </a:r>
            <a:r>
              <a:rPr lang="en-US" dirty="0" err="1" smtClean="0"/>
              <a:t>Wbb</a:t>
            </a:r>
            <a:r>
              <a:rPr lang="en-US" dirty="0" smtClean="0"/>
              <a:t> in </a:t>
            </a:r>
            <a:r>
              <a:rPr lang="en-US" dirty="0" err="1" smtClean="0"/>
              <a:t>Powheg</a:t>
            </a:r>
            <a:endParaRPr lang="en-US" dirty="0" smtClean="0"/>
          </a:p>
          <a:p>
            <a:pPr lvl="1"/>
            <a:r>
              <a:rPr lang="en-US" dirty="0" err="1" smtClean="0"/>
              <a:t>Michiel</a:t>
            </a:r>
            <a:r>
              <a:rPr lang="en-US" dirty="0" smtClean="0"/>
              <a:t> looking </a:t>
            </a:r>
            <a:r>
              <a:rPr lang="en-US" dirty="0" smtClean="0"/>
              <a:t>into MC@NLO for VH </a:t>
            </a:r>
            <a:r>
              <a:rPr lang="en-US" dirty="0" smtClean="0"/>
              <a:t>signal</a:t>
            </a:r>
          </a:p>
          <a:p>
            <a:pPr lvl="1"/>
            <a:r>
              <a:rPr lang="en-US" dirty="0" err="1" smtClean="0"/>
              <a:t>Michiel</a:t>
            </a:r>
            <a:r>
              <a:rPr lang="en-US" dirty="0" smtClean="0"/>
              <a:t>/Chris C-T, Aurelio: discussion of </a:t>
            </a:r>
            <a:r>
              <a:rPr lang="en-US" dirty="0" err="1" smtClean="0"/>
              <a:t>ttbb</a:t>
            </a:r>
            <a:r>
              <a:rPr lang="en-US" dirty="0" smtClean="0"/>
              <a:t> ME production in </a:t>
            </a:r>
            <a:r>
              <a:rPr lang="en-US" dirty="0" err="1" smtClean="0"/>
              <a:t>Alpgen</a:t>
            </a:r>
            <a:endParaRPr lang="en-US" dirty="0" smtClean="0"/>
          </a:p>
          <a:p>
            <a:pPr lvl="1"/>
            <a:r>
              <a:rPr lang="en-US" dirty="0" smtClean="0"/>
              <a:t>Mass </a:t>
            </a:r>
            <a:r>
              <a:rPr lang="en-US" dirty="0" smtClean="0"/>
              <a:t>points</a:t>
            </a:r>
            <a:r>
              <a:rPr lang="en-US" dirty="0" smtClean="0"/>
              <a:t>:</a:t>
            </a:r>
          </a:p>
          <a:p>
            <a:pPr lvl="1"/>
            <a:r>
              <a:rPr lang="en-US" dirty="0" err="1" smtClean="0"/>
              <a:t>ZH</a:t>
            </a:r>
            <a:r>
              <a:rPr lang="en-US" dirty="0" err="1" smtClean="0"/>
              <a:t>(Zll</a:t>
            </a:r>
            <a:r>
              <a:rPr lang="en-US" dirty="0" smtClean="0"/>
              <a:t>), </a:t>
            </a:r>
            <a:r>
              <a:rPr lang="en-US" dirty="0" err="1" smtClean="0"/>
              <a:t>WH(Wlnu</a:t>
            </a:r>
            <a:r>
              <a:rPr lang="en-US" dirty="0" smtClean="0"/>
              <a:t>), </a:t>
            </a:r>
            <a:r>
              <a:rPr lang="en-US" dirty="0" err="1" smtClean="0"/>
              <a:t>ttH</a:t>
            </a:r>
            <a:r>
              <a:rPr lang="en-US" dirty="0" smtClean="0"/>
              <a:t>, </a:t>
            </a:r>
            <a:r>
              <a:rPr lang="en-US" dirty="0" err="1" smtClean="0"/>
              <a:t>VBF(Hbb</a:t>
            </a:r>
            <a:r>
              <a:rPr lang="en-US" dirty="0" smtClean="0"/>
              <a:t>) analyses have</a:t>
            </a:r>
            <a:r>
              <a:rPr lang="en-US" dirty="0" smtClean="0"/>
              <a:t> mass points: 115, 120, 125, 130 GeV/c2</a:t>
            </a:r>
          </a:p>
          <a:p>
            <a:r>
              <a:rPr lang="en-US" dirty="0" smtClean="0"/>
              <a:t>Any </a:t>
            </a:r>
            <a:r>
              <a:rPr lang="en-US" dirty="0" smtClean="0"/>
              <a:t>more WH/ZH</a:t>
            </a:r>
            <a:r>
              <a:rPr lang="en-US" dirty="0" smtClean="0"/>
              <a:t> (boosted/non-boosted) </a:t>
            </a:r>
            <a:r>
              <a:rPr lang="en-US" dirty="0" smtClean="0"/>
              <a:t>samples needed</a:t>
            </a:r>
            <a:r>
              <a:rPr lang="en-US" dirty="0" smtClean="0"/>
              <a:t>?</a:t>
            </a:r>
          </a:p>
          <a:p>
            <a:r>
              <a:rPr lang="en-US" dirty="0" smtClean="0"/>
              <a:t>Additional </a:t>
            </a:r>
            <a:r>
              <a:rPr lang="en-US" dirty="0" smtClean="0"/>
              <a:t>backgrounds</a:t>
            </a:r>
            <a:r>
              <a:rPr lang="en-US" dirty="0" smtClean="0"/>
              <a:t>?</a:t>
            </a:r>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Fast Monitoring </a:t>
            </a:r>
            <a:endParaRPr lang="en-US" dirty="0"/>
          </a:p>
        </p:txBody>
      </p:sp>
      <p:sp>
        <p:nvSpPr>
          <p:cNvPr id="3" name="Content Placeholder 2"/>
          <p:cNvSpPr>
            <a:spLocks noGrp="1"/>
          </p:cNvSpPr>
          <p:nvPr>
            <p:ph idx="1"/>
          </p:nvPr>
        </p:nvSpPr>
        <p:spPr>
          <a:xfrm>
            <a:off x="457200" y="1417638"/>
            <a:ext cx="8229600" cy="1365923"/>
          </a:xfrm>
        </p:spPr>
        <p:txBody>
          <a:bodyPr>
            <a:normAutofit fontScale="92500" lnSpcReduction="10000"/>
          </a:bodyPr>
          <a:lstStyle/>
          <a:p>
            <a:r>
              <a:rPr lang="en-US" dirty="0" smtClean="0"/>
              <a:t>H-&gt;gamma gamma: </a:t>
            </a:r>
            <a:r>
              <a:rPr lang="en-US" dirty="0" smtClean="0">
                <a:hlinkClick r:id="rId2"/>
              </a:rPr>
              <a:t>http</a:t>
            </a:r>
            <a:r>
              <a:rPr lang="en-US" dirty="0" smtClean="0">
                <a:hlinkClick r:id="rId2"/>
              </a:rPr>
              <a:t>://www-wisconsin.cern.ch/~fang/MonitoringHtoGamGam_d3pd</a:t>
            </a:r>
            <a:r>
              <a:rPr lang="en-US" dirty="0" smtClean="0">
                <a:hlinkClick r:id="rId2"/>
              </a:rPr>
              <a:t>/</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5</a:t>
            </a:fld>
            <a:endParaRPr lang="en-US"/>
          </a:p>
        </p:txBody>
      </p:sp>
      <p:pic>
        <p:nvPicPr>
          <p:cNvPr id="8" name="Picture 7"/>
          <p:cNvPicPr>
            <a:picLocks noChangeAspect="1"/>
          </p:cNvPicPr>
          <p:nvPr/>
        </p:nvPicPr>
        <p:blipFill>
          <a:blip r:embed="rId3"/>
          <a:stretch>
            <a:fillRect/>
          </a:stretch>
        </p:blipFill>
        <p:spPr>
          <a:xfrm>
            <a:off x="219809" y="2884672"/>
            <a:ext cx="4140041" cy="3973328"/>
          </a:xfrm>
          <a:prstGeom prst="rect">
            <a:avLst/>
          </a:prstGeom>
        </p:spPr>
      </p:pic>
      <p:pic>
        <p:nvPicPr>
          <p:cNvPr id="9" name="Picture 8"/>
          <p:cNvPicPr>
            <a:picLocks noChangeAspect="1"/>
          </p:cNvPicPr>
          <p:nvPr/>
        </p:nvPicPr>
        <p:blipFill>
          <a:blip r:embed="rId4"/>
          <a:stretch>
            <a:fillRect/>
          </a:stretch>
        </p:blipFill>
        <p:spPr>
          <a:xfrm>
            <a:off x="4943443" y="2966123"/>
            <a:ext cx="3743357" cy="359261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 Baseline Selection</a:t>
            </a:r>
            <a:endParaRPr lang="en-US" dirty="0"/>
          </a:p>
        </p:txBody>
      </p:sp>
      <p:sp>
        <p:nvSpPr>
          <p:cNvPr id="3" name="Content Placeholder 2"/>
          <p:cNvSpPr>
            <a:spLocks noGrp="1"/>
          </p:cNvSpPr>
          <p:nvPr>
            <p:ph idx="1"/>
          </p:nvPr>
        </p:nvSpPr>
        <p:spPr>
          <a:xfrm>
            <a:off x="457200" y="1600201"/>
            <a:ext cx="8229600" cy="2293220"/>
          </a:xfrm>
        </p:spPr>
        <p:txBody>
          <a:bodyPr>
            <a:normAutofit/>
          </a:bodyPr>
          <a:lstStyle/>
          <a:p>
            <a:r>
              <a:rPr lang="en-US" dirty="0" smtClean="0"/>
              <a:t>See discussion in </a:t>
            </a:r>
            <a:r>
              <a:rPr lang="en-US" dirty="0" err="1" smtClean="0"/>
              <a:t>Sharepoint</a:t>
            </a:r>
            <a:r>
              <a:rPr lang="en-US" dirty="0" smtClean="0"/>
              <a:t>: </a:t>
            </a:r>
            <a:r>
              <a:rPr lang="en-US" dirty="0" smtClean="0">
                <a:hlinkClick r:id="rId2"/>
              </a:rPr>
              <a:t>https://espace.cern.ch/atlas-project-HSG5-H2bb/default.</a:t>
            </a:r>
            <a:r>
              <a:rPr lang="en-US" dirty="0" smtClean="0">
                <a:hlinkClick r:id="rId2"/>
              </a:rPr>
              <a:t>aspx</a:t>
            </a:r>
            <a:endParaRPr lang="en-US" dirty="0" smtClean="0"/>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7</a:t>
            </a:fld>
            <a:endParaRPr lang="en-US"/>
          </a:p>
        </p:txBody>
      </p:sp>
      <p:pic>
        <p:nvPicPr>
          <p:cNvPr id="7" name="Picture 6" descr="BaselineSelection_v2.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423333" y="0"/>
            <a:ext cx="10145889" cy="6858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Next…</a:t>
            </a:r>
            <a:endParaRPr lang="en-US" dirty="0"/>
          </a:p>
        </p:txBody>
      </p:sp>
      <p:sp>
        <p:nvSpPr>
          <p:cNvPr id="6" name="Content Placeholder 5"/>
          <p:cNvSpPr>
            <a:spLocks noGrp="1"/>
          </p:cNvSpPr>
          <p:nvPr>
            <p:ph idx="1"/>
          </p:nvPr>
        </p:nvSpPr>
        <p:spPr/>
        <p:txBody>
          <a:bodyPr>
            <a:normAutofit lnSpcReduction="10000"/>
          </a:bodyPr>
          <a:lstStyle/>
          <a:p>
            <a:r>
              <a:rPr lang="en-US" dirty="0" smtClean="0"/>
              <a:t>Need to assign tasks:</a:t>
            </a:r>
          </a:p>
          <a:p>
            <a:r>
              <a:rPr lang="en-US" dirty="0" smtClean="0"/>
              <a:t>Triggers for 2011 data</a:t>
            </a:r>
          </a:p>
          <a:p>
            <a:r>
              <a:rPr lang="en-US" dirty="0" smtClean="0"/>
              <a:t>Choice </a:t>
            </a:r>
            <a:r>
              <a:rPr lang="en-US" dirty="0" smtClean="0"/>
              <a:t>of </a:t>
            </a:r>
            <a:r>
              <a:rPr lang="en-US" dirty="0" err="1" smtClean="0"/>
              <a:t>muon</a:t>
            </a:r>
            <a:r>
              <a:rPr lang="en-US" dirty="0" smtClean="0"/>
              <a:t> algorithms</a:t>
            </a:r>
          </a:p>
          <a:p>
            <a:r>
              <a:rPr lang="en-US" dirty="0" smtClean="0"/>
              <a:t>Choice of electron </a:t>
            </a:r>
            <a:r>
              <a:rPr lang="en-US" dirty="0" smtClean="0"/>
              <a:t>PID and </a:t>
            </a:r>
            <a:r>
              <a:rPr lang="en-US" dirty="0" err="1" smtClean="0"/>
              <a:t>fiducial</a:t>
            </a:r>
            <a:r>
              <a:rPr lang="en-US" dirty="0" smtClean="0"/>
              <a:t> cuts</a:t>
            </a:r>
          </a:p>
          <a:p>
            <a:r>
              <a:rPr lang="en-US" dirty="0" smtClean="0"/>
              <a:t>Jet calibration and JES systematic uncertainties</a:t>
            </a:r>
          </a:p>
          <a:p>
            <a:r>
              <a:rPr lang="en-US" dirty="0" smtClean="0"/>
              <a:t>B-tagging</a:t>
            </a:r>
          </a:p>
          <a:p>
            <a:r>
              <a:rPr lang="en-US" dirty="0" smtClean="0"/>
              <a:t>…</a:t>
            </a:r>
          </a:p>
          <a:p>
            <a:r>
              <a:rPr lang="en-US" dirty="0" smtClean="0"/>
              <a:t>C</a:t>
            </a:r>
            <a:r>
              <a:rPr lang="en-US" dirty="0" smtClean="0"/>
              <a:t>omments?</a:t>
            </a:r>
            <a:endParaRPr lang="en-US" dirty="0"/>
          </a:p>
        </p:txBody>
      </p:sp>
      <p:sp>
        <p:nvSpPr>
          <p:cNvPr id="2" name="Date Placeholder 1"/>
          <p:cNvSpPr>
            <a:spLocks noGrp="1"/>
          </p:cNvSpPr>
          <p:nvPr>
            <p:ph type="dt" sz="half" idx="10"/>
          </p:nvPr>
        </p:nvSpPr>
        <p:spPr/>
        <p:txBody>
          <a:bodyPr/>
          <a:lstStyle/>
          <a:p>
            <a:r>
              <a:rPr lang="en-US" smtClean="0"/>
              <a:t>Ricardo Gonçalo</a:t>
            </a:r>
            <a:endParaRPr lang="en-US"/>
          </a:p>
        </p:txBody>
      </p:sp>
      <p:sp>
        <p:nvSpPr>
          <p:cNvPr id="3" name="Footer Placeholder 2"/>
          <p:cNvSpPr>
            <a:spLocks noGrp="1"/>
          </p:cNvSpPr>
          <p:nvPr>
            <p:ph type="ftr" sz="quarter" idx="11"/>
          </p:nvPr>
        </p:nvSpPr>
        <p:spPr/>
        <p:txBody>
          <a:bodyPr/>
          <a:lstStyle/>
          <a:p>
            <a:r>
              <a:rPr lang="en-US" smtClean="0"/>
              <a:t>HSG5 H-&gt;bb - 22/3/2011</a:t>
            </a:r>
            <a:endParaRPr lang="en-US"/>
          </a:p>
        </p:txBody>
      </p:sp>
      <p:sp>
        <p:nvSpPr>
          <p:cNvPr id="4" name="Slide Number Placeholder 3"/>
          <p:cNvSpPr>
            <a:spLocks noGrp="1"/>
          </p:cNvSpPr>
          <p:nvPr>
            <p:ph type="sldNum" sz="quarter" idx="12"/>
          </p:nvPr>
        </p:nvSpPr>
        <p:spPr/>
        <p:txBody>
          <a:bodyPr/>
          <a:lstStyle/>
          <a:p>
            <a:fld id="{3995F5EE-9017-3A4B-80FC-7B6F6544F636}"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016113"/>
            <a:ext cx="8229600" cy="1519832"/>
          </a:xfrm>
        </p:spPr>
        <p:txBody>
          <a:bodyPr>
            <a:noAutofit/>
          </a:bodyPr>
          <a:lstStyle/>
          <a:p>
            <a:r>
              <a:rPr lang="en-US" sz="9600" dirty="0" smtClean="0"/>
              <a:t>Backup</a:t>
            </a:r>
            <a:endParaRPr lang="en-US" sz="9600" dirty="0"/>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- 22/3/2011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66873</TotalTime>
  <Words>1576</Words>
  <Application>Microsoft Macintosh PowerPoint</Application>
  <PresentationFormat>On-screen Show (4:3)</PresentationFormat>
  <Paragraphs>166</Paragraphs>
  <Slides>13</Slides>
  <Notes>0</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Office Theme</vt:lpstr>
      <vt:lpstr>H-&gt;bb Weekly Meeting</vt:lpstr>
      <vt:lpstr>News! News! News!</vt:lpstr>
      <vt:lpstr>News! News! News!</vt:lpstr>
      <vt:lpstr>Monte Carlo Samples</vt:lpstr>
      <vt:lpstr>Fast Monitoring </vt:lpstr>
      <vt:lpstr>WH Baseline Selection</vt:lpstr>
      <vt:lpstr>Slide 7</vt:lpstr>
      <vt:lpstr>Next…</vt:lpstr>
      <vt:lpstr>Backup</vt:lpstr>
      <vt:lpstr>Proposed Roadmap for WH Analysis</vt:lpstr>
      <vt:lpstr>Questions to be answered</vt:lpstr>
      <vt:lpstr>Slide 12</vt:lpstr>
      <vt:lpstr>Reconstruction issues</vt:lpstr>
    </vt:vector>
  </TitlesOfParts>
  <Company>Royal Holloway University of London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H-&gt;bb Winter Note</dc:title>
  <dc:creator>Ricardo Goncalo</dc:creator>
  <cp:lastModifiedBy>Ricardo Goncalo</cp:lastModifiedBy>
  <cp:revision>89</cp:revision>
  <cp:lastPrinted>2011-03-09T00:38:09Z</cp:lastPrinted>
  <dcterms:created xsi:type="dcterms:W3CDTF">2011-03-29T07:19:41Z</dcterms:created>
  <dcterms:modified xsi:type="dcterms:W3CDTF">2011-04-07T14:40:24Z</dcterms:modified>
</cp:coreProperties>
</file>