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457" r:id="rId3"/>
    <p:sldId id="459" r:id="rId4"/>
    <p:sldId id="463" r:id="rId5"/>
    <p:sldId id="464" r:id="rId6"/>
    <p:sldId id="462" r:id="rId7"/>
    <p:sldId id="4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7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10/3/11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df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Weekly Meeting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828260"/>
            <a:ext cx="6400800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weekly meeting</a:t>
            </a:r>
            <a:r>
              <a:rPr lang="en-US" smtClean="0"/>
              <a:t>,</a:t>
            </a:r>
            <a:r>
              <a:rPr lang="en-US" smtClean="0"/>
              <a:t> 4 October </a:t>
            </a:r>
            <a:r>
              <a:rPr lang="en-US" dirty="0" smtClean="0"/>
              <a:t>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46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46" y="1664776"/>
            <a:ext cx="4556707" cy="41409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Peak stable </a:t>
            </a:r>
            <a:r>
              <a:rPr lang="en-US" dirty="0" err="1" smtClean="0"/>
              <a:t>lumi</a:t>
            </a:r>
            <a:r>
              <a:rPr lang="en-US" dirty="0" smtClean="0"/>
              <a:t> 3.31x10</a:t>
            </a:r>
            <a:r>
              <a:rPr lang="en-US" baseline="30000" dirty="0" smtClean="0"/>
              <a:t>33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</a:p>
          <a:p>
            <a:endParaRPr lang="en-US" dirty="0" smtClean="0"/>
          </a:p>
          <a:p>
            <a:r>
              <a:rPr lang="en-US" dirty="0" smtClean="0"/>
              <a:t>3.99 fb</a:t>
            </a:r>
            <a:r>
              <a:rPr lang="en-US" baseline="30000" dirty="0" smtClean="0"/>
              <a:t>-1</a:t>
            </a:r>
            <a:r>
              <a:rPr lang="en-US" dirty="0" smtClean="0"/>
              <a:t> with stable beams collected so </a:t>
            </a:r>
            <a:r>
              <a:rPr lang="en-US" dirty="0" smtClean="0"/>
              <a:t>far – 320 pb</a:t>
            </a:r>
            <a:r>
              <a:rPr lang="en-US" baseline="30000" dirty="0" smtClean="0"/>
              <a:t>-1</a:t>
            </a:r>
            <a:r>
              <a:rPr lang="en-US" dirty="0" smtClean="0"/>
              <a:t> during th</a:t>
            </a:r>
            <a:r>
              <a:rPr lang="en-US" dirty="0" smtClean="0"/>
              <a:t>e last week – 4.23 fb</a:t>
            </a:r>
            <a:r>
              <a:rPr lang="en-US" baseline="30000" dirty="0" smtClean="0"/>
              <a:t>-1</a:t>
            </a:r>
            <a:r>
              <a:rPr lang="en-US" dirty="0" smtClean="0"/>
              <a:t> delivered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Pileup at &lt;</a:t>
            </a:r>
            <a:r>
              <a:rPr lang="en-US" dirty="0" err="1" smtClean="0"/>
              <a:t>μ</a:t>
            </a:r>
            <a:r>
              <a:rPr lang="en-US" dirty="0" smtClean="0"/>
              <a:t>&gt; ≈ </a:t>
            </a:r>
            <a:r>
              <a:rPr lang="en-US" dirty="0" smtClean="0"/>
              <a:t>15.5, </a:t>
            </a:r>
            <a:r>
              <a:rPr lang="en-US" dirty="0" smtClean="0"/>
              <a:t>peak around 19 – 21 (!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May go to 25ns running this week!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8174" y="3717034"/>
            <a:ext cx="3658626" cy="26290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173" y="1087972"/>
            <a:ext cx="3658625" cy="2629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7878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Inclusive and boosted H-&gt;bb samples for MC11b:</a:t>
            </a:r>
          </a:p>
          <a:p>
            <a:pPr lvl="1"/>
            <a:r>
              <a:rPr lang="en-US" dirty="0" err="1" smtClean="0"/>
              <a:t>Herwig</a:t>
            </a:r>
            <a:r>
              <a:rPr lang="en-US" dirty="0" smtClean="0"/>
              <a:t>++ in </a:t>
            </a:r>
            <a:r>
              <a:rPr lang="en-US" dirty="0" err="1" smtClean="0"/>
              <a:t>Powheg</a:t>
            </a:r>
            <a:endParaRPr lang="en-US" dirty="0" smtClean="0"/>
          </a:p>
          <a:p>
            <a:pPr lvl="1"/>
            <a:r>
              <a:rPr lang="en-US" dirty="0" smtClean="0"/>
              <a:t>Mass points: M</a:t>
            </a:r>
            <a:r>
              <a:rPr lang="en-US" baseline="-25000" dirty="0" smtClean="0"/>
              <a:t>H</a:t>
            </a:r>
            <a:r>
              <a:rPr lang="en-US" dirty="0" smtClean="0"/>
              <a:t> = 110, 115, 120, 125, 130, 135, 140, 145, 150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WH-&gt;</a:t>
            </a:r>
            <a:r>
              <a:rPr lang="en-US" dirty="0" err="1" smtClean="0"/>
              <a:t>lνbb</a:t>
            </a:r>
            <a:r>
              <a:rPr lang="en-US" dirty="0" smtClean="0"/>
              <a:t>, ZH-&gt;</a:t>
            </a:r>
            <a:r>
              <a:rPr lang="en-US" dirty="0" err="1" smtClean="0"/>
              <a:t>llbb</a:t>
            </a:r>
            <a:r>
              <a:rPr lang="en-US" dirty="0" smtClean="0"/>
              <a:t>, ZH-&gt;</a:t>
            </a:r>
            <a:r>
              <a:rPr lang="en-US" dirty="0" err="1" smtClean="0"/>
              <a:t>ννbb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Both boosted and inclusive for each mass</a:t>
            </a:r>
          </a:p>
          <a:p>
            <a:r>
              <a:rPr lang="en-US" dirty="0" smtClean="0"/>
              <a:t>Approved for production –</a:t>
            </a:r>
            <a:r>
              <a:rPr lang="en-US" dirty="0" smtClean="0"/>
              <a:t> in waiting list for MC11b production (delays in MC11a)</a:t>
            </a:r>
          </a:p>
          <a:p>
            <a:endParaRPr lang="en-US" dirty="0" smtClean="0"/>
          </a:p>
          <a:p>
            <a:r>
              <a:rPr lang="en-US" dirty="0" smtClean="0"/>
              <a:t>Next: </a:t>
            </a:r>
            <a:r>
              <a:rPr lang="en-US" dirty="0" smtClean="0"/>
              <a:t>need to discuss</a:t>
            </a:r>
            <a:r>
              <a:rPr lang="en-US" dirty="0" smtClean="0"/>
              <a:t> </a:t>
            </a:r>
            <a:r>
              <a:rPr lang="en-US" dirty="0" err="1" smtClean="0"/>
              <a:t>W+</a:t>
            </a:r>
            <a:r>
              <a:rPr lang="en-US" dirty="0" err="1" smtClean="0"/>
              <a:t>jets/Z+jets</a:t>
            </a:r>
            <a:endParaRPr lang="en-US" dirty="0" smtClean="0"/>
          </a:p>
          <a:p>
            <a:r>
              <a:rPr lang="en-US" dirty="0" smtClean="0"/>
              <a:t>Sherpa samples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Alpgen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Powheg</a:t>
            </a:r>
            <a:r>
              <a:rPr lang="en-US" dirty="0" smtClean="0"/>
              <a:t> </a:t>
            </a:r>
          </a:p>
          <a:p>
            <a:r>
              <a:rPr lang="en-US" dirty="0" smtClean="0"/>
              <a:t>Fast simulation: 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eing validated/used by SUSY and top groups</a:t>
            </a:r>
          </a:p>
          <a:p>
            <a:pPr lvl="1"/>
            <a:r>
              <a:rPr lang="en-US" dirty="0" smtClean="0"/>
              <a:t>Would be very useful for us (and several others) to produce large background samples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10" y="1800421"/>
            <a:ext cx="4350364" cy="32379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10" y="1800420"/>
            <a:ext cx="4274322" cy="323796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2bbLimitsWithoutJES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383699" y="3400419"/>
            <a:ext cx="4760301" cy="2955931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15849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Jet  energy 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3715849" cy="470852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Top:</a:t>
            </a:r>
          </a:p>
          <a:p>
            <a:r>
              <a:rPr lang="en-US" dirty="0" err="1" smtClean="0"/>
              <a:t>mjj</a:t>
            </a:r>
            <a:r>
              <a:rPr lang="en-US" dirty="0" smtClean="0"/>
              <a:t> for W-&gt;</a:t>
            </a:r>
            <a:r>
              <a:rPr lang="en-US" dirty="0" err="1" smtClean="0"/>
              <a:t>jj</a:t>
            </a:r>
            <a:r>
              <a:rPr lang="en-US" dirty="0" smtClean="0"/>
              <a:t> in top events</a:t>
            </a:r>
          </a:p>
          <a:p>
            <a:r>
              <a:rPr lang="en-US" dirty="0" smtClean="0"/>
              <a:t>Cuts used: </a:t>
            </a:r>
            <a:r>
              <a:rPr lang="en-US" dirty="0" err="1" smtClean="0"/>
              <a:t>pTjet</a:t>
            </a:r>
            <a:r>
              <a:rPr lang="en-US" dirty="0" smtClean="0"/>
              <a:t> &gt; 25 </a:t>
            </a:r>
            <a:r>
              <a:rPr lang="en-US" dirty="0" err="1" smtClean="0"/>
              <a:t>GeV</a:t>
            </a:r>
            <a:r>
              <a:rPr lang="en-US" dirty="0" smtClean="0"/>
              <a:t>, </a:t>
            </a:r>
            <a:r>
              <a:rPr lang="en-US" dirty="0" err="1" smtClean="0"/>
              <a:t>η</a:t>
            </a:r>
            <a:r>
              <a:rPr lang="en-US" dirty="0" smtClean="0"/>
              <a:t> &lt; 2.5</a:t>
            </a:r>
          </a:p>
          <a:p>
            <a:r>
              <a:rPr lang="en-US" dirty="0" smtClean="0"/>
              <a:t>The JES uncertainty seems overestimated 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Bottom:</a:t>
            </a:r>
          </a:p>
          <a:p>
            <a:r>
              <a:rPr lang="en-US" dirty="0" smtClean="0"/>
              <a:t>Effect of JES uncertainty on WH-&gt;</a:t>
            </a:r>
            <a:r>
              <a:rPr lang="en-US" dirty="0" err="1" smtClean="0"/>
              <a:t>lνbb</a:t>
            </a:r>
            <a:r>
              <a:rPr lang="en-US" dirty="0" smtClean="0"/>
              <a:t> analysis expected limit (1fb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Note CMS quote 1% rather than our ≈7%</a:t>
            </a:r>
          </a:p>
          <a:p>
            <a:r>
              <a:rPr lang="en-US" dirty="0" smtClean="0"/>
              <a:t>B-tag efficiency systematic is still dominant (≈16%) – can we improve on 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 descr="DijetMassWjj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173049" y="147735"/>
            <a:ext cx="4760301" cy="34170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28812" y="-36931"/>
            <a:ext cx="2215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Paul Thompson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65052" y="3410431"/>
            <a:ext cx="1293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Ricardo 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85271" cy="13255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Di-jet mass resolution and limits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5271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Fitted signal by a </a:t>
            </a:r>
            <a:r>
              <a:rPr lang="en-US" dirty="0" err="1" smtClean="0"/>
              <a:t>gaussian</a:t>
            </a:r>
            <a:r>
              <a:rPr lang="en-US" dirty="0" smtClean="0"/>
              <a:t> and re-did fits (modified code from </a:t>
            </a:r>
            <a:r>
              <a:rPr lang="en-US" dirty="0" err="1" smtClean="0"/>
              <a:t>Lianliang</a:t>
            </a:r>
            <a:r>
              <a:rPr lang="en-US" dirty="0" smtClean="0"/>
              <a:t>) after thinning signal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</a:t>
            </a:r>
            <a:r>
              <a:rPr lang="en-US" dirty="0" err="1" smtClean="0"/>
              <a:t>histo</a:t>
            </a:r>
            <a:r>
              <a:rPr lang="en-US" dirty="0" smtClean="0"/>
              <a:t> by several factors</a:t>
            </a:r>
          </a:p>
          <a:p>
            <a:endParaRPr lang="en-US" dirty="0" smtClean="0"/>
          </a:p>
          <a:p>
            <a:r>
              <a:rPr lang="en-US" dirty="0" smtClean="0"/>
              <a:t>Plot shows effect of improved </a:t>
            </a:r>
            <a:r>
              <a:rPr lang="en-US" dirty="0" err="1" smtClean="0"/>
              <a:t>di</a:t>
            </a:r>
            <a:r>
              <a:rPr lang="en-US" dirty="0" smtClean="0"/>
              <a:t>-jet mass: </a:t>
            </a:r>
          </a:p>
          <a:p>
            <a:pPr lvl="1"/>
            <a:r>
              <a:rPr lang="en-US" dirty="0" smtClean="0"/>
              <a:t>Basically linear in range of interest</a:t>
            </a:r>
          </a:p>
          <a:p>
            <a:pPr lvl="1"/>
            <a:r>
              <a:rPr lang="en-US" dirty="0" smtClean="0"/>
              <a:t>10% improvement in </a:t>
            </a:r>
            <a:r>
              <a:rPr lang="en-US" dirty="0" err="1" smtClean="0"/>
              <a:t>m(bb</a:t>
            </a:r>
            <a:r>
              <a:rPr lang="en-US" dirty="0" smtClean="0"/>
              <a:t>) gives 4% improvement in limit across all masses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- 4/10/2011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 descr="H2bbThinSignal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645" y="3359264"/>
            <a:ext cx="4292591" cy="3084626"/>
          </a:xfrm>
          <a:prstGeom prst="rect">
            <a:avLst/>
          </a:prstGeom>
        </p:spPr>
      </p:pic>
      <p:pic>
        <p:nvPicPr>
          <p:cNvPr id="10" name="Picture 9" descr="compared_limit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3645" y="274638"/>
            <a:ext cx="4292591" cy="30846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139510</TotalTime>
  <Words>453</Words>
  <Application>Microsoft Macintosh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H-&gt;bb Weekly Meeting</vt:lpstr>
      <vt:lpstr>News! News! News!</vt:lpstr>
      <vt:lpstr>MC requests</vt:lpstr>
      <vt:lpstr>Slide 4</vt:lpstr>
      <vt:lpstr>Backup</vt:lpstr>
      <vt:lpstr>Jet  energy scale</vt:lpstr>
      <vt:lpstr>Di-jet mass resolution and limits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246</cp:revision>
  <cp:lastPrinted>2011-04-11T11:26:17Z</cp:lastPrinted>
  <dcterms:created xsi:type="dcterms:W3CDTF">2011-10-03T21:19:34Z</dcterms:created>
  <dcterms:modified xsi:type="dcterms:W3CDTF">2011-10-07T12:24:38Z</dcterms:modified>
</cp:coreProperties>
</file>