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336" r:id="rId4"/>
    <p:sldId id="338" r:id="rId5"/>
    <p:sldId id="349" r:id="rId6"/>
    <p:sldId id="350" r:id="rId7"/>
    <p:sldId id="351" r:id="rId8"/>
    <p:sldId id="263" r:id="rId9"/>
    <p:sldId id="333" r:id="rId10"/>
    <p:sldId id="345" r:id="rId11"/>
    <p:sldId id="344" r:id="rId12"/>
    <p:sldId id="34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39564?ln=en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4026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40874?ln=en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indico.cern.ch/conferenceDisplay.py?confId=187283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556"/>
            <a:ext cx="7772400" cy="14700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9110"/>
            <a:ext cx="6400800" cy="7859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Higgs Weekly Meeting </a:t>
            </a:r>
            <a:r>
              <a:rPr lang="en-US" dirty="0" smtClean="0"/>
              <a:t>–</a:t>
            </a:r>
            <a:r>
              <a:rPr lang="en-US" dirty="0" smtClean="0"/>
              <a:t> 3 May</a:t>
            </a:r>
            <a:r>
              <a:rPr lang="en-US" dirty="0" smtClean="0"/>
              <a:t> </a:t>
            </a:r>
            <a:r>
              <a:rPr lang="en-US" dirty="0" smtClean="0"/>
              <a:t>2012</a:t>
            </a:r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couplings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123"/>
            <a:ext cx="4432300" cy="54326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Fit Higgs couplings using all available final states and injecting some theory assumption, i.e. Γ</a:t>
            </a:r>
            <a:r>
              <a:rPr lang="en-US" baseline="-25000" dirty="0" smtClean="0"/>
              <a:t>V</a:t>
            </a:r>
            <a:r>
              <a:rPr lang="en-US" dirty="0" smtClean="0"/>
              <a:t> ≤ Γ</a:t>
            </a:r>
            <a:r>
              <a:rPr lang="en-US" baseline="-25000" dirty="0" smtClean="0"/>
              <a:t>V</a:t>
            </a:r>
            <a:r>
              <a:rPr lang="en-US" baseline="30000" dirty="0" smtClean="0"/>
              <a:t>SM</a:t>
            </a:r>
            <a:r>
              <a:rPr lang="en-US" dirty="0" smtClean="0"/>
              <a:t> (V=W,Z)</a:t>
            </a:r>
          </a:p>
          <a:p>
            <a:r>
              <a:rPr lang="en-US" dirty="0" smtClean="0"/>
              <a:t>Δg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VV</a:t>
            </a:r>
            <a:r>
              <a:rPr lang="en-US" dirty="0" smtClean="0"/>
              <a:t>/g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VV</a:t>
            </a:r>
            <a:r>
              <a:rPr lang="en-US" dirty="0" smtClean="0"/>
              <a:t> can be determined with an uncertainty of ~ 20% (2x300/fb)</a:t>
            </a:r>
          </a:p>
          <a:p>
            <a:r>
              <a:rPr lang="en-US" dirty="0" smtClean="0"/>
              <a:t>Δg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bb</a:t>
            </a:r>
            <a:r>
              <a:rPr lang="en-US" dirty="0" smtClean="0"/>
              <a:t>/g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bb</a:t>
            </a:r>
            <a:r>
              <a:rPr lang="en-US" dirty="0" smtClean="0"/>
              <a:t> can be determined with an uncertainty of ~ 40% (2x300/fb)</a:t>
            </a:r>
          </a:p>
          <a:p>
            <a:r>
              <a:rPr lang="en-US" dirty="0" smtClean="0"/>
              <a:t>Find the optimal point in the luminosity-pileup plane to perform the best measurements </a:t>
            </a:r>
            <a:r>
              <a:rPr lang="en-US" dirty="0" smtClean="0">
                <a:sym typeface="Wingdings"/>
              </a:rPr>
              <a:t>in particular </a:t>
            </a:r>
            <a:r>
              <a:rPr lang="en-US" dirty="0" smtClean="0"/>
              <a:t>for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/>
              </a:rPr>
              <a:t>bb</a:t>
            </a:r>
            <a:r>
              <a:rPr lang="en-US" dirty="0" smtClean="0">
                <a:sym typeface="Wingdings"/>
              </a:rPr>
              <a:t> and Hττ?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999646"/>
            <a:ext cx="3797300" cy="51662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B9A-0B35-3F4C-BF31-B72DCBB0B2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2660" y="6400074"/>
            <a:ext cx="431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Duhrssen</a:t>
            </a:r>
            <a:r>
              <a:rPr lang="en-US" sz="1600" dirty="0" smtClean="0"/>
              <a:t> </a:t>
            </a:r>
            <a:r>
              <a:rPr lang="en-US" sz="1500" dirty="0" smtClean="0"/>
              <a:t>PHYSICAL REVIEW D 70, 113009 (2004)</a:t>
            </a:r>
            <a:endParaRPr lang="en-US" sz="15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3908259" y="3376646"/>
            <a:ext cx="4645048" cy="651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couplings with up to 2012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813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Fit Higgs couplings using all available possible final states and injecting some theory assumption, i.e.  Γ</a:t>
            </a:r>
            <a:r>
              <a:rPr lang="en-US" baseline="-25000" dirty="0" smtClean="0"/>
              <a:t>V</a:t>
            </a:r>
            <a:r>
              <a:rPr lang="en-US" dirty="0" smtClean="0"/>
              <a:t> ≤ Γ</a:t>
            </a:r>
            <a:r>
              <a:rPr lang="en-US" baseline="-25000" dirty="0" smtClean="0"/>
              <a:t>V</a:t>
            </a:r>
            <a:r>
              <a:rPr lang="en-US" baseline="30000" dirty="0" smtClean="0"/>
              <a:t>SM</a:t>
            </a:r>
            <a:r>
              <a:rPr lang="en-US" dirty="0" smtClean="0"/>
              <a:t> (V=W,Z)</a:t>
            </a:r>
          </a:p>
          <a:p>
            <a:r>
              <a:rPr lang="en-US" dirty="0" smtClean="0"/>
              <a:t>Δg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VV</a:t>
            </a:r>
            <a:r>
              <a:rPr lang="en-US" dirty="0" smtClean="0"/>
              <a:t>/g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VV</a:t>
            </a:r>
            <a:r>
              <a:rPr lang="en-US" dirty="0" smtClean="0"/>
              <a:t> can be determined with an uncertainty of ~ 35% (2x30/fb)</a:t>
            </a:r>
          </a:p>
          <a:p>
            <a:r>
              <a:rPr lang="en-US" dirty="0" smtClean="0"/>
              <a:t>Δg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bb</a:t>
            </a:r>
            <a:r>
              <a:rPr lang="en-US" dirty="0" smtClean="0"/>
              <a:t>/g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bb</a:t>
            </a:r>
            <a:r>
              <a:rPr lang="en-US" dirty="0" smtClean="0"/>
              <a:t> can be determined with an uncertainty of ~ 65% (2x30/fb)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339" y="896938"/>
            <a:ext cx="4021219" cy="55800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04862"/>
          </a:xfrm>
        </p:spPr>
        <p:txBody>
          <a:bodyPr/>
          <a:lstStyle/>
          <a:p>
            <a:r>
              <a:rPr lang="en-US" dirty="0" smtClean="0"/>
              <a:t>Higgs self-couplings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700"/>
            <a:ext cx="4089400" cy="5956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complete verification of the Standard Model prediction requires the measurements of the Higgs self-couplings.</a:t>
            </a:r>
          </a:p>
          <a:p>
            <a:pPr lvl="1"/>
            <a:r>
              <a:rPr lang="en-US" dirty="0" err="1" smtClean="0"/>
              <a:t>Trilinear</a:t>
            </a:r>
            <a:r>
              <a:rPr lang="en-US" dirty="0" smtClean="0"/>
              <a:t> and </a:t>
            </a:r>
            <a:r>
              <a:rPr lang="en-US" dirty="0" err="1" smtClean="0"/>
              <a:t>quartic</a:t>
            </a:r>
            <a:r>
              <a:rPr lang="en-US" dirty="0" smtClean="0"/>
              <a:t> interactions</a:t>
            </a:r>
          </a:p>
          <a:p>
            <a:r>
              <a:rPr lang="en-US" dirty="0" smtClean="0"/>
              <a:t>Direct </a:t>
            </a:r>
            <a:r>
              <a:rPr lang="en-US" dirty="0" err="1" smtClean="0"/>
              <a:t>trilinear</a:t>
            </a:r>
            <a:r>
              <a:rPr lang="en-US" dirty="0" smtClean="0"/>
              <a:t> interaction: H*</a:t>
            </a:r>
            <a:r>
              <a:rPr lang="en-US" dirty="0" smtClean="0">
                <a:sym typeface="Wingdings"/>
              </a:rPr>
              <a:t>HH</a:t>
            </a:r>
          </a:p>
          <a:p>
            <a:pPr lvl="1"/>
            <a:r>
              <a:rPr lang="en-US" dirty="0" smtClean="0">
                <a:sym typeface="Wingdings"/>
              </a:rPr>
              <a:t>SM: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= 3m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baseline="-25000" dirty="0" smtClean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/v </a:t>
            </a:r>
          </a:p>
          <a:p>
            <a:r>
              <a:rPr lang="en-US" dirty="0" smtClean="0">
                <a:sym typeface="Wingdings"/>
              </a:rPr>
              <a:t>Processes of interest: </a:t>
            </a:r>
            <a:r>
              <a:rPr lang="en-US" dirty="0" err="1" smtClean="0">
                <a:sym typeface="Wingdings"/>
              </a:rPr>
              <a:t>gg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HH, VBF </a:t>
            </a:r>
            <a:r>
              <a:rPr lang="en-US" dirty="0" err="1" smtClean="0">
                <a:sym typeface="Wingdings"/>
              </a:rPr>
              <a:t>qqqqHH</a:t>
            </a:r>
            <a:r>
              <a:rPr lang="en-US" dirty="0" smtClean="0">
                <a:sym typeface="Wingdings"/>
              </a:rPr>
              <a:t>, associated production (</a:t>
            </a:r>
            <a:r>
              <a:rPr lang="en-US" dirty="0" err="1" smtClean="0">
                <a:sym typeface="Wingdings"/>
              </a:rPr>
              <a:t>ttH,VH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Most interesting final state so far studied: </a:t>
            </a:r>
            <a:r>
              <a:rPr lang="en-US" dirty="0" err="1" smtClean="0">
                <a:sym typeface="Wingdings"/>
              </a:rPr>
              <a:t>HHWWWWlνjj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lνjj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86" y="1185800"/>
            <a:ext cx="5156314" cy="3060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92600" y="4254500"/>
            <a:ext cx="4787900" cy="1625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/>
              </a:rPr>
              <a:t>ggF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/>
              </a:rPr>
              <a:t> cross section: ~30/fb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/>
              </a:rPr>
              <a:t>Quartic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/>
              </a:rPr>
              <a:t> </a:t>
            </a:r>
            <a:r>
              <a:rPr lang="en-US" sz="3200" dirty="0" smtClean="0">
                <a:latin typeface="Times New Roman"/>
                <a:sym typeface="Wingdings"/>
              </a:rPr>
              <a:t>interactions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/>
              </a:rPr>
              <a:t>: very likely not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/>
              </a:rPr>
              <a:t>feasable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/>
              </a:rPr>
              <a:t> at the LHC/HL-LHC, but it is worth to review this process as well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latin typeface="Times New Roman"/>
                <a:sym typeface="Wingdings"/>
              </a:rPr>
              <a:t>SM: </a:t>
            </a:r>
            <a:r>
              <a:rPr lang="en-US" sz="3200" dirty="0" err="1" smtClean="0">
                <a:latin typeface="Times New Roman"/>
                <a:sym typeface="Wingdings"/>
              </a:rPr>
              <a:t>g</a:t>
            </a:r>
            <a:r>
              <a:rPr lang="en-US" sz="3200" dirty="0" smtClean="0">
                <a:latin typeface="Times New Roman"/>
                <a:sym typeface="Wingdings"/>
              </a:rPr>
              <a:t> = 3m</a:t>
            </a:r>
            <a:r>
              <a:rPr lang="en-US" sz="3200" baseline="30000" dirty="0" smtClean="0">
                <a:latin typeface="Times New Roman"/>
                <a:sym typeface="Wingdings"/>
              </a:rPr>
              <a:t>2</a:t>
            </a:r>
            <a:r>
              <a:rPr lang="en-US" sz="3200" baseline="-25000" dirty="0" smtClean="0">
                <a:latin typeface="Times New Roman"/>
                <a:sym typeface="Wingdings"/>
              </a:rPr>
              <a:t>H</a:t>
            </a:r>
            <a:r>
              <a:rPr lang="en-US" sz="3200" dirty="0" smtClean="0">
                <a:latin typeface="Times New Roman"/>
                <a:sym typeface="Wingdings"/>
              </a:rPr>
              <a:t>/v</a:t>
            </a:r>
            <a:r>
              <a:rPr lang="en-US" sz="3200" baseline="30000" dirty="0" smtClean="0">
                <a:latin typeface="Times New Roman"/>
                <a:sym typeface="Wingdings"/>
              </a:rPr>
              <a:t>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790" y="977578"/>
            <a:ext cx="390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http://arxiv.org/abs/hep-ph/9904287v1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B9A-0B35-3F4C-BF31-B72DCBB0B2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0844" y="5880099"/>
            <a:ext cx="439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Recent internal studies done in ATLAS by A. </a:t>
            </a:r>
            <a:r>
              <a:rPr lang="en-US" b="1" dirty="0" err="1" smtClean="0">
                <a:solidFill>
                  <a:srgbClr val="000090"/>
                </a:solidFill>
              </a:rPr>
              <a:t>Dahlhoff</a:t>
            </a:r>
            <a:r>
              <a:rPr lang="en-US" b="1" dirty="0" smtClean="0">
                <a:solidFill>
                  <a:srgbClr val="000090"/>
                </a:solidFill>
              </a:rPr>
              <a:t> and M. </a:t>
            </a:r>
            <a:r>
              <a:rPr lang="en-US" b="1" dirty="0" err="1" smtClean="0">
                <a:solidFill>
                  <a:srgbClr val="000090"/>
                </a:solidFill>
              </a:rPr>
              <a:t>Duhrssen</a:t>
            </a:r>
            <a:r>
              <a:rPr lang="en-US" b="1" dirty="0" smtClean="0">
                <a:solidFill>
                  <a:srgbClr val="000090"/>
                </a:solidFill>
              </a:rPr>
              <a:t> (based on fast simulation).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743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94" y="1791128"/>
            <a:ext cx="4696153" cy="32767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Peak </a:t>
            </a:r>
            <a:r>
              <a:rPr lang="en-US" dirty="0" smtClean="0"/>
              <a:t>&lt;</a:t>
            </a:r>
            <a:r>
              <a:rPr lang="en-US" dirty="0" err="1" smtClean="0"/>
              <a:t>evts</a:t>
            </a:r>
            <a:r>
              <a:rPr lang="en-US" dirty="0" smtClean="0"/>
              <a:t>&gt;/bunch crossing 20 – </a:t>
            </a:r>
            <a:r>
              <a:rPr lang="en-US" dirty="0" smtClean="0"/>
              <a:t>29</a:t>
            </a:r>
          </a:p>
          <a:p>
            <a:r>
              <a:rPr lang="en-US" dirty="0" smtClean="0"/>
              <a:t>Peak stable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5x10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Lumi</a:t>
            </a:r>
            <a:r>
              <a:rPr lang="en-US" dirty="0" smtClean="0"/>
              <a:t> with stable beams </a:t>
            </a:r>
            <a:r>
              <a:rPr lang="en-US" dirty="0" smtClean="0"/>
              <a:t>0.93fb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≈ </a:t>
            </a:r>
            <a:r>
              <a:rPr lang="en-US" dirty="0" smtClean="0"/>
              <a:t>0.13fb</a:t>
            </a:r>
            <a:r>
              <a:rPr lang="en-US" baseline="30000" dirty="0" smtClean="0"/>
              <a:t>-1</a:t>
            </a:r>
            <a:r>
              <a:rPr lang="en-US" dirty="0" smtClean="0"/>
              <a:t> collected since</a:t>
            </a:r>
            <a:r>
              <a:rPr lang="en-US" dirty="0" smtClean="0"/>
              <a:t> technical stop</a:t>
            </a:r>
            <a:endParaRPr lang="en-US" dirty="0" smtClean="0"/>
          </a:p>
          <a:p>
            <a:r>
              <a:rPr lang="en-US" dirty="0" smtClean="0"/>
              <a:t>(Emanuel) After cuts adjusted high rate in </a:t>
            </a:r>
            <a:r>
              <a:rPr lang="en-US" dirty="0" err="1" smtClean="0"/>
              <a:t>b</a:t>
            </a:r>
            <a:r>
              <a:rPr lang="en-US" dirty="0" smtClean="0"/>
              <a:t>-tag triggers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33" y="1791128"/>
            <a:ext cx="4389567" cy="3154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4824610" cy="470852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H-&gt;bb analysis approved by to go for second circulation</a:t>
            </a:r>
          </a:p>
          <a:p>
            <a:r>
              <a:rPr lang="en-US" dirty="0" smtClean="0">
                <a:hlinkClick r:id="rId2"/>
              </a:rPr>
              <a:t>https://cdsweb.cern.ch/record/1440266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version in CDS for last updates and reading by EB</a:t>
            </a:r>
          </a:p>
          <a:p>
            <a:r>
              <a:rPr lang="en-US" dirty="0" smtClean="0">
                <a:hlinkClick r:id="rId3"/>
              </a:rPr>
              <a:t>https://cdsweb.cern.ch/record/1439564?ln=en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Due to SVN problems, moved to: </a:t>
            </a:r>
          </a:p>
          <a:p>
            <a:pPr>
              <a:buNone/>
            </a:pPr>
            <a:r>
              <a:rPr lang="en-US" dirty="0" smtClean="0"/>
              <a:t>	atlasusr/jgoncalo/ATL_COM_PHYS_2011_1648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Should</a:t>
            </a:r>
            <a:r>
              <a:rPr lang="en-US" dirty="0" smtClean="0"/>
              <a:t> </a:t>
            </a:r>
            <a:r>
              <a:rPr lang="en-US" dirty="0" smtClean="0"/>
              <a:t>go for 2nd</a:t>
            </a:r>
            <a:r>
              <a:rPr lang="en-US" dirty="0" smtClean="0"/>
              <a:t> circulation </a:t>
            </a:r>
            <a:r>
              <a:rPr lang="en-US" dirty="0" smtClean="0"/>
              <a:t>soon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Updated version </a:t>
            </a:r>
            <a:r>
              <a:rPr lang="en-US" dirty="0" smtClean="0"/>
              <a:t>next </a:t>
            </a:r>
            <a:r>
              <a:rPr lang="en-US" dirty="0" smtClean="0"/>
              <a:t>few </a:t>
            </a:r>
            <a:r>
              <a:rPr lang="en-US" dirty="0" smtClean="0"/>
              <a:t>days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next:</a:t>
            </a:r>
          </a:p>
          <a:p>
            <a:pPr lvl="1"/>
            <a:r>
              <a:rPr lang="en-US" dirty="0" smtClean="0"/>
              <a:t>Second circulation</a:t>
            </a:r>
          </a:p>
          <a:p>
            <a:pPr lvl="1"/>
            <a:r>
              <a:rPr lang="en-US" dirty="0" smtClean="0"/>
              <a:t>1 week of comments by collaboration and management</a:t>
            </a:r>
          </a:p>
          <a:p>
            <a:pPr lvl="1"/>
            <a:r>
              <a:rPr lang="en-US" dirty="0" smtClean="0"/>
              <a:t>Second reading</a:t>
            </a:r>
          </a:p>
          <a:p>
            <a:pPr lvl="1"/>
            <a:r>
              <a:rPr lang="en-US" dirty="0" smtClean="0"/>
              <a:t>Send to journal</a:t>
            </a:r>
          </a:p>
          <a:p>
            <a:pPr lvl="1"/>
            <a:r>
              <a:rPr lang="en-US" dirty="0" smtClean="0"/>
              <a:t>More comments…</a:t>
            </a:r>
          </a:p>
          <a:p>
            <a:pPr lvl="1"/>
            <a:r>
              <a:rPr lang="en-US" dirty="0" smtClean="0"/>
              <a:t>Publication!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810" y="1417637"/>
            <a:ext cx="3404990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05"/>
          </a:xfrm>
        </p:spPr>
        <p:txBody>
          <a:bodyPr/>
          <a:lstStyle/>
          <a:p>
            <a:r>
              <a:rPr lang="en-US" dirty="0" smtClean="0"/>
              <a:t>Internal note with 2012 plans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00" y="1269892"/>
            <a:ext cx="4558800" cy="508645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Not much progress… but need to put something on paper before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(in 1 week)</a:t>
            </a:r>
            <a:endParaRPr lang="en-US" dirty="0" smtClean="0"/>
          </a:p>
          <a:p>
            <a:pPr lvl="1"/>
            <a:r>
              <a:rPr lang="en-US" dirty="0" smtClean="0"/>
              <a:t>Cannot </a:t>
            </a:r>
            <a:r>
              <a:rPr lang="en-US" dirty="0" smtClean="0"/>
              <a:t>make fully detailed note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have enough information to predict 2012 changes</a:t>
            </a:r>
          </a:p>
          <a:p>
            <a:pPr lvl="1"/>
            <a:r>
              <a:rPr lang="en-US" dirty="0" smtClean="0"/>
              <a:t>Argument was taken into account</a:t>
            </a:r>
          </a:p>
          <a:p>
            <a:pPr lvl="1"/>
            <a:r>
              <a:rPr lang="en-US" dirty="0" smtClean="0"/>
              <a:t>Should still make “declaration of intentions” for 2012 analyses</a:t>
            </a:r>
          </a:p>
          <a:p>
            <a:pPr lvl="1"/>
            <a:r>
              <a:rPr lang="en-US" dirty="0" smtClean="0"/>
              <a:t>Useful to prepare roadmap but no legal bound to detailed cuts (impossible)</a:t>
            </a:r>
          </a:p>
          <a:p>
            <a:pPr lvl="1"/>
            <a:r>
              <a:rPr lang="en-US" dirty="0" smtClean="0"/>
              <a:t>To be ready for 10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</a:p>
          <a:p>
            <a:endParaRPr lang="en-US" dirty="0" smtClean="0"/>
          </a:p>
          <a:p>
            <a:r>
              <a:rPr lang="en-US" dirty="0" smtClean="0"/>
              <a:t>Content:</a:t>
            </a:r>
          </a:p>
          <a:p>
            <a:pPr lvl="1"/>
            <a:r>
              <a:rPr lang="en-US" dirty="0" smtClean="0"/>
              <a:t>WH/ZH</a:t>
            </a:r>
          </a:p>
          <a:p>
            <a:pPr lvl="1"/>
            <a:r>
              <a:rPr lang="en-US" dirty="0" smtClean="0"/>
              <a:t>Boosted VH</a:t>
            </a:r>
          </a:p>
          <a:p>
            <a:pPr lvl="1"/>
            <a:r>
              <a:rPr lang="en-US" dirty="0" err="1" smtClean="0"/>
              <a:t>ttH</a:t>
            </a:r>
            <a:endParaRPr lang="en-US" dirty="0" smtClean="0"/>
          </a:p>
          <a:p>
            <a:pPr lvl="1"/>
            <a:r>
              <a:rPr lang="en-US" dirty="0" smtClean="0"/>
              <a:t>MSSM </a:t>
            </a:r>
            <a:r>
              <a:rPr lang="en-US" dirty="0" err="1" smtClean="0"/>
              <a:t>bH</a:t>
            </a:r>
            <a:r>
              <a:rPr lang="en-US" dirty="0" smtClean="0"/>
              <a:t>/A-&gt;</a:t>
            </a:r>
            <a:r>
              <a:rPr lang="en-US" dirty="0" err="1" smtClean="0"/>
              <a:t>bbb</a:t>
            </a:r>
            <a:endParaRPr lang="en-US" dirty="0" smtClean="0"/>
          </a:p>
          <a:p>
            <a:pPr lvl="1"/>
            <a:r>
              <a:rPr lang="en-US" dirty="0" smtClean="0"/>
              <a:t>MWT? VBF?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Due to SVN problems, moved to: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atlasusr</a:t>
            </a:r>
            <a:r>
              <a:rPr lang="en-US" dirty="0" smtClean="0"/>
              <a:t>/jgoncalo/</a:t>
            </a:r>
            <a:r>
              <a:rPr lang="en-US" dirty="0" smtClean="0"/>
              <a:t>ATL_COM_PHYS_2012_416</a:t>
            </a:r>
          </a:p>
          <a:p>
            <a:endParaRPr lang="en-US" dirty="0" smtClean="0"/>
          </a:p>
          <a:p>
            <a:r>
              <a:rPr lang="en-US" dirty="0" smtClean="0"/>
              <a:t>CDS record (skeleton only):</a:t>
            </a:r>
            <a:r>
              <a:rPr lang="en-US" dirty="0" smtClean="0">
                <a:hlinkClick r:id="rId2"/>
              </a:rPr>
              <a:t>ATL</a:t>
            </a:r>
            <a:r>
              <a:rPr lang="en-US" dirty="0" smtClean="0">
                <a:hlinkClick r:id="rId2"/>
              </a:rPr>
              <a:t>-COM-PHYS-2012-416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800" y="1269891"/>
            <a:ext cx="3855000" cy="50864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</a:t>
            </a:r>
            <a:r>
              <a:rPr lang="en-US" dirty="0" err="1" smtClean="0"/>
              <a:t>Subconveners</a:t>
            </a: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620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Combination:</a:t>
            </a:r>
            <a:endParaRPr lang="en-US" dirty="0" smtClean="0"/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ill </a:t>
            </a:r>
            <a:r>
              <a:rPr lang="en-US" dirty="0" smtClean="0"/>
              <a:t>use new asymptotic bands only in the combination paper, won't change ongoing </a:t>
            </a:r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 err="1" smtClean="0"/>
              <a:t>modelling</a:t>
            </a:r>
            <a:r>
              <a:rPr lang="en-US" dirty="0" smtClean="0"/>
              <a:t> workshop on Wednesday</a:t>
            </a:r>
          </a:p>
          <a:p>
            <a:endParaRPr lang="en-US" dirty="0" smtClean="0"/>
          </a:p>
          <a:p>
            <a:r>
              <a:rPr lang="en-US" dirty="0" smtClean="0"/>
              <a:t>MC</a:t>
            </a:r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problem found in Py8 H-&gt;WW-&gt;</a:t>
            </a:r>
            <a:r>
              <a:rPr lang="en-US" dirty="0" err="1" smtClean="0"/>
              <a:t>tautau</a:t>
            </a:r>
            <a:r>
              <a:rPr lang="en-US" dirty="0" smtClean="0"/>
              <a:t>-&gt;</a:t>
            </a:r>
            <a:r>
              <a:rPr lang="en-US" dirty="0" err="1" smtClean="0"/>
              <a:t>llvvvv</a:t>
            </a:r>
            <a:r>
              <a:rPr lang="en-US" dirty="0" smtClean="0"/>
              <a:t>: polarization of Ws now ok, but tau polarization still wrong; will also affect H-&gt;ZZ-&gt;4tau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Pow+Py6, some Z in H-&gt;ZZ have negative mass</a:t>
            </a:r>
            <a:endParaRPr lang="en-US" dirty="0" smtClean="0"/>
          </a:p>
          <a:p>
            <a:pPr lvl="1"/>
            <a:r>
              <a:rPr lang="en-US" dirty="0" smtClean="0"/>
              <a:t>MC</a:t>
            </a:r>
            <a:r>
              <a:rPr lang="en-US" dirty="0" smtClean="0"/>
              <a:t>@NLO WW had problems (now fixed and being re-launched)</a:t>
            </a:r>
            <a:endParaRPr lang="en-US" dirty="0" smtClean="0"/>
          </a:p>
          <a:p>
            <a:pPr lvl="1"/>
            <a:r>
              <a:rPr lang="en-US" dirty="0" smtClean="0"/>
              <a:t>Py8 </a:t>
            </a:r>
            <a:r>
              <a:rPr lang="en-US" dirty="0" smtClean="0"/>
              <a:t>inclusive </a:t>
            </a:r>
            <a:r>
              <a:rPr lang="en-US" dirty="0" err="1" smtClean="0"/>
              <a:t>dibosons</a:t>
            </a:r>
            <a:r>
              <a:rPr lang="en-US" dirty="0" smtClean="0"/>
              <a:t> (inclusive, all decay modes incl. </a:t>
            </a:r>
            <a:r>
              <a:rPr lang="en-US" dirty="0" err="1" smtClean="0"/>
              <a:t>hadronic</a:t>
            </a:r>
            <a:r>
              <a:rPr lang="en-US" dirty="0" smtClean="0"/>
              <a:t> and vv) ready for validation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5"/>
          <p:cNvGrpSpPr/>
          <p:nvPr/>
        </p:nvGrpSpPr>
        <p:grpSpPr>
          <a:xfrm>
            <a:off x="5355115" y="2206822"/>
            <a:ext cx="3766644" cy="2947022"/>
            <a:chOff x="5355115" y="2206822"/>
            <a:chExt cx="3766644" cy="294702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5115" y="2206822"/>
              <a:ext cx="3766644" cy="294702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832405" y="2586815"/>
              <a:ext cx="7207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 smtClean="0"/>
                <a:t>bA</a:t>
              </a:r>
              <a:r>
                <a:rPr lang="en-US" sz="900" dirty="0" smtClean="0"/>
                <a:t>/H-&gt;</a:t>
              </a:r>
              <a:r>
                <a:rPr lang="en-US" sz="900" dirty="0" err="1" smtClean="0"/>
                <a:t>bbb</a:t>
              </a:r>
              <a:endParaRPr lang="en-US" sz="900" dirty="0"/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5507981" y="799561"/>
            <a:ext cx="3292183" cy="5475510"/>
            <a:chOff x="5394618" y="810292"/>
            <a:chExt cx="3292183" cy="54755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618" y="810292"/>
              <a:ext cx="3292182" cy="24599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4619" y="3258923"/>
              <a:ext cx="3292182" cy="302687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370707" cy="52492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News &amp;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88" y="799561"/>
            <a:ext cx="5208127" cy="57262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MC requests: </a:t>
            </a:r>
          </a:p>
          <a:p>
            <a:r>
              <a:rPr lang="en-US" dirty="0" smtClean="0"/>
              <a:t>W/</a:t>
            </a:r>
            <a:r>
              <a:rPr lang="en-US" dirty="0" err="1" smtClean="0"/>
              <a:t>Z+h.f</a:t>
            </a:r>
            <a:r>
              <a:rPr lang="en-US" dirty="0" smtClean="0"/>
              <a:t>.</a:t>
            </a:r>
            <a:r>
              <a:rPr lang="en-US" dirty="0" smtClean="0"/>
              <a:t> – asking for large AFII Sherpa samples</a:t>
            </a:r>
          </a:p>
          <a:p>
            <a:pPr lvl="1"/>
            <a:r>
              <a:rPr lang="en-US" dirty="0" smtClean="0"/>
              <a:t>Possible problem: looks like a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&gt;20GeV truth-level cut </a:t>
            </a:r>
            <a:endParaRPr lang="en-US" dirty="0" smtClean="0"/>
          </a:p>
          <a:p>
            <a:r>
              <a:rPr lang="en-US" dirty="0" smtClean="0"/>
              <a:t>A few other ongoing requests</a:t>
            </a:r>
          </a:p>
          <a:p>
            <a:pPr>
              <a:buNone/>
            </a:pPr>
            <a:r>
              <a:rPr lang="en-US" dirty="0" smtClean="0"/>
              <a:t>Other </a:t>
            </a:r>
            <a:r>
              <a:rPr lang="en-US" dirty="0" smtClean="0"/>
              <a:t>channels:</a:t>
            </a:r>
            <a:endParaRPr lang="en-US" dirty="0" smtClean="0"/>
          </a:p>
          <a:p>
            <a:r>
              <a:rPr lang="en-US" dirty="0" smtClean="0"/>
              <a:t>Boosted </a:t>
            </a:r>
            <a:r>
              <a:rPr lang="en-US" dirty="0" smtClean="0"/>
              <a:t>H-&gt;bb</a:t>
            </a:r>
            <a:r>
              <a:rPr lang="en-US" dirty="0" smtClean="0"/>
              <a:t> </a:t>
            </a:r>
            <a:r>
              <a:rPr lang="en-US" dirty="0" smtClean="0"/>
              <a:t>– aim for results in Summer</a:t>
            </a:r>
            <a:endParaRPr lang="en-US" dirty="0" smtClean="0"/>
          </a:p>
          <a:p>
            <a:pPr lvl="1"/>
            <a:r>
              <a:rPr lang="en-US" dirty="0" smtClean="0"/>
              <a:t>Improvement on inclusive sensitivity clear</a:t>
            </a:r>
          </a:p>
          <a:p>
            <a:pPr lvl="1"/>
            <a:r>
              <a:rPr lang="en-US" dirty="0" smtClean="0"/>
              <a:t>Ongoing: progress in cut-</a:t>
            </a:r>
            <a:r>
              <a:rPr lang="en-US" dirty="0" smtClean="0"/>
              <a:t>f</a:t>
            </a:r>
            <a:r>
              <a:rPr lang="en-US" dirty="0" smtClean="0"/>
              <a:t>low comparison</a:t>
            </a:r>
          </a:p>
          <a:p>
            <a:r>
              <a:rPr lang="en-US" dirty="0" err="1" smtClean="0"/>
              <a:t>ttH</a:t>
            </a:r>
            <a:r>
              <a:rPr lang="en-US" dirty="0" smtClean="0"/>
              <a:t> </a:t>
            </a:r>
            <a:r>
              <a:rPr lang="en-US" dirty="0" smtClean="0"/>
              <a:t>working for 2011 analysis in mid May</a:t>
            </a:r>
            <a:endParaRPr lang="en-US" dirty="0" smtClean="0"/>
          </a:p>
          <a:p>
            <a:pPr lvl="1"/>
            <a:r>
              <a:rPr lang="en-US" dirty="0" smtClean="0"/>
              <a:t>Ongoing: control region </a:t>
            </a:r>
            <a:r>
              <a:rPr lang="en-US" dirty="0" smtClean="0"/>
              <a:t>checks, estimating model uncertainties; detailed </a:t>
            </a:r>
            <a:r>
              <a:rPr lang="en-US" dirty="0" err="1" smtClean="0"/>
              <a:t>systematics</a:t>
            </a:r>
            <a:r>
              <a:rPr lang="en-US" dirty="0" smtClean="0"/>
              <a:t> with rel.16 (</a:t>
            </a:r>
            <a:r>
              <a:rPr lang="en-US" dirty="0" err="1" smtClean="0"/>
              <a:t>b</a:t>
            </a:r>
            <a:r>
              <a:rPr lang="en-US" dirty="0" smtClean="0"/>
              <a:t>-tagging is dominant)</a:t>
            </a:r>
          </a:p>
          <a:p>
            <a:pPr lvl="1"/>
            <a:r>
              <a:rPr lang="en-US" dirty="0" smtClean="0"/>
              <a:t>From 1-b control region: scale top down by 25%</a:t>
            </a:r>
          </a:p>
          <a:p>
            <a:r>
              <a:rPr lang="en-US" dirty="0" smtClean="0"/>
              <a:t>Walking </a:t>
            </a:r>
            <a:r>
              <a:rPr lang="en-US" dirty="0" err="1" smtClean="0"/>
              <a:t>technicolor</a:t>
            </a:r>
            <a:r>
              <a:rPr lang="en-US" dirty="0" smtClean="0"/>
              <a:t> analysis with </a:t>
            </a:r>
            <a:r>
              <a:rPr lang="en-US" dirty="0" err="1" smtClean="0"/>
              <a:t>Exo</a:t>
            </a:r>
            <a:r>
              <a:rPr lang="en-US" dirty="0" smtClean="0"/>
              <a:t> group:</a:t>
            </a:r>
            <a:endParaRPr lang="en-US" dirty="0" smtClean="0"/>
          </a:p>
          <a:p>
            <a:pPr lvl="1"/>
            <a:r>
              <a:rPr lang="en-US" dirty="0" smtClean="0"/>
              <a:t>Preliminary results shown some sensitivity with ≈zero effort:  </a:t>
            </a:r>
          </a:p>
          <a:p>
            <a:pPr lvl="1"/>
            <a:r>
              <a:rPr lang="en-US" dirty="0" smtClean="0">
                <a:hlinkClick r:id="rId5"/>
              </a:rPr>
              <a:t>https://indico.cern.ch/conferenceDisplay.py?confId=187283</a:t>
            </a:r>
            <a:endParaRPr lang="en-US" dirty="0" smtClean="0"/>
          </a:p>
          <a:p>
            <a:pPr lvl="1"/>
            <a:r>
              <a:rPr lang="en-US" dirty="0" smtClean="0"/>
              <a:t>Waiting for MC for 1 model point to see if we have exclusion: all channels</a:t>
            </a:r>
          </a:p>
          <a:p>
            <a:r>
              <a:rPr lang="en-US" dirty="0" smtClean="0"/>
              <a:t>WZ-&gt;</a:t>
            </a:r>
            <a:r>
              <a:rPr lang="en-US" dirty="0" err="1" smtClean="0"/>
              <a:t>lνbb</a:t>
            </a:r>
            <a:r>
              <a:rPr lang="en-US" dirty="0" smtClean="0"/>
              <a:t>: use as a calibration for H-&gt;bb mass peak</a:t>
            </a:r>
          </a:p>
          <a:p>
            <a:pPr lvl="1"/>
            <a:r>
              <a:rPr lang="en-US" dirty="0" smtClean="0"/>
              <a:t>Simple </a:t>
            </a:r>
            <a:r>
              <a:rPr lang="en-US" dirty="0" err="1" smtClean="0"/>
              <a:t>mods</a:t>
            </a:r>
            <a:r>
              <a:rPr lang="en-US" dirty="0" smtClean="0"/>
              <a:t> from existing analysis</a:t>
            </a:r>
          </a:p>
          <a:p>
            <a:pPr lvl="1"/>
            <a:r>
              <a:rPr lang="en-US" dirty="0" smtClean="0"/>
              <a:t>Expect preliminary results </a:t>
            </a:r>
            <a:r>
              <a:rPr lang="en-US" dirty="0" smtClean="0"/>
              <a:t>today</a:t>
            </a:r>
          </a:p>
          <a:p>
            <a:r>
              <a:rPr lang="en-US" dirty="0" smtClean="0"/>
              <a:t>First look at 2012 data – exploratory</a:t>
            </a:r>
          </a:p>
          <a:p>
            <a:pPr lvl="1"/>
            <a:r>
              <a:rPr lang="en-US" dirty="0" smtClean="0"/>
              <a:t>Using PDF reweighting</a:t>
            </a:r>
          </a:p>
          <a:p>
            <a:pPr lvl="1"/>
            <a:r>
              <a:rPr lang="en-US" dirty="0" smtClean="0"/>
              <a:t>Needed to scale down MC by 20% (</a:t>
            </a:r>
            <a:r>
              <a:rPr lang="en-US" dirty="0" err="1" smtClean="0"/>
              <a:t>lumi</a:t>
            </a:r>
            <a:r>
              <a:rPr lang="en-US" dirty="0" smtClean="0"/>
              <a:t>? Pileup? JES?)</a:t>
            </a:r>
          </a:p>
          <a:p>
            <a:r>
              <a:rPr lang="en-US" dirty="0" smtClean="0"/>
              <a:t>Other: </a:t>
            </a:r>
          </a:p>
          <a:p>
            <a:pPr lvl="1"/>
            <a:r>
              <a:rPr lang="en-US" dirty="0" err="1" smtClean="0"/>
              <a:t>bA</a:t>
            </a:r>
            <a:r>
              <a:rPr lang="en-US" dirty="0" smtClean="0"/>
              <a:t>/H-&gt;</a:t>
            </a:r>
            <a:r>
              <a:rPr lang="en-US" dirty="0" err="1" smtClean="0"/>
              <a:t>bbb</a:t>
            </a:r>
            <a:r>
              <a:rPr lang="en-US" dirty="0" smtClean="0"/>
              <a:t>: ongoing – MC requests</a:t>
            </a:r>
          </a:p>
          <a:p>
            <a:pPr lvl="1"/>
            <a:r>
              <a:rPr lang="en-US" dirty="0" smtClean="0"/>
              <a:t>VBF </a:t>
            </a:r>
            <a:r>
              <a:rPr lang="en-US" dirty="0" smtClean="0"/>
              <a:t>H-&gt;</a:t>
            </a:r>
            <a:r>
              <a:rPr lang="en-US" dirty="0" smtClean="0"/>
              <a:t>bb: ongoing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1" name="Group 12"/>
          <p:cNvGrpSpPr/>
          <p:nvPr/>
        </p:nvGrpSpPr>
        <p:grpSpPr>
          <a:xfrm>
            <a:off x="5321304" y="2002212"/>
            <a:ext cx="3155321" cy="2927246"/>
            <a:chOff x="5693089" y="1536274"/>
            <a:chExt cx="3155321" cy="29272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3089" y="3733718"/>
              <a:ext cx="3155321" cy="7298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3281" y="1536274"/>
              <a:ext cx="2753519" cy="2075622"/>
            </a:xfrm>
            <a:prstGeom prst="rect">
              <a:avLst/>
            </a:prstGeom>
          </p:spPr>
        </p:pic>
      </p:grpSp>
      <p:grpSp>
        <p:nvGrpSpPr>
          <p:cNvPr id="13" name="Group 19"/>
          <p:cNvGrpSpPr/>
          <p:nvPr/>
        </p:nvGrpSpPr>
        <p:grpSpPr>
          <a:xfrm>
            <a:off x="5321304" y="1476312"/>
            <a:ext cx="3751617" cy="3899167"/>
            <a:chOff x="5693089" y="2577940"/>
            <a:chExt cx="3797300" cy="40021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93089" y="4840151"/>
              <a:ext cx="3797300" cy="17399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8772" y="2577940"/>
              <a:ext cx="3751617" cy="226221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37738" y="2680884"/>
              <a:ext cx="1140196" cy="34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Lead jet </a:t>
              </a:r>
              <a:r>
                <a:rPr lang="en-US" sz="1600" dirty="0" err="1" smtClean="0"/>
                <a:t>p</a:t>
              </a:r>
              <a:r>
                <a:rPr lang="en-US" sz="1600" baseline="-25000" dirty="0" err="1" smtClean="0"/>
                <a:t>T</a:t>
              </a:r>
              <a:endParaRPr lang="en-US" sz="1600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7981" y="2913226"/>
            <a:ext cx="3381535" cy="1840132"/>
            <a:chOff x="3355163" y="952418"/>
            <a:chExt cx="3981101" cy="22961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55163" y="952418"/>
              <a:ext cx="3981101" cy="22961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61654" y="952418"/>
              <a:ext cx="1174610" cy="3456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T</a:t>
              </a:r>
              <a:r>
                <a:rPr lang="en-US" sz="1200" baseline="30000" dirty="0" err="1" smtClean="0"/>
                <a:t>W</a:t>
              </a:r>
              <a:r>
                <a:rPr lang="en-US" sz="1200" dirty="0" smtClean="0"/>
                <a:t>&gt;200GeV</a:t>
              </a:r>
              <a:endParaRPr lang="en-US" sz="12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1304" y="1425783"/>
            <a:ext cx="3673405" cy="364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June seems best option (just before ICHEP)</a:t>
            </a:r>
          </a:p>
          <a:p>
            <a:r>
              <a:rPr lang="en-US" dirty="0" smtClean="0"/>
              <a:t>Proposals? CERN?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912"/>
          </a:xfrm>
        </p:spPr>
        <p:txBody>
          <a:bodyPr>
            <a:normAutofit/>
          </a:bodyPr>
          <a:lstStyle/>
          <a:p>
            <a:r>
              <a:rPr lang="en-US" dirty="0" smtClean="0"/>
              <a:t>Planning for 2012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2" y="1140550"/>
            <a:ext cx="8854098" cy="521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 rest for the weary!…</a:t>
            </a:r>
          </a:p>
          <a:p>
            <a:endParaRPr lang="en-US" dirty="0" smtClean="0"/>
          </a:p>
          <a:p>
            <a:r>
              <a:rPr lang="en-US" dirty="0" smtClean="0"/>
              <a:t>Next issue for the whole group is an internal note on plans for 2012 analyses</a:t>
            </a:r>
          </a:p>
          <a:p>
            <a:pPr lvl="1"/>
            <a:r>
              <a:rPr lang="en-US" dirty="0" smtClean="0"/>
              <a:t>The plan is not completely clear to me yet (e.g. which MC to use)</a:t>
            </a:r>
          </a:p>
          <a:p>
            <a:pPr lvl="1"/>
            <a:r>
              <a:rPr lang="en-US" dirty="0" smtClean="0"/>
              <a:t>But main goal is to make unbiased decisions: </a:t>
            </a:r>
          </a:p>
          <a:p>
            <a:pPr lvl="1"/>
            <a:r>
              <a:rPr lang="en-US" dirty="0" smtClean="0"/>
              <a:t>Decide on cuts and strategy before looking at new data</a:t>
            </a:r>
          </a:p>
          <a:p>
            <a:endParaRPr lang="en-US" dirty="0" smtClean="0"/>
          </a:p>
          <a:p>
            <a:r>
              <a:rPr lang="en-US" dirty="0" smtClean="0"/>
              <a:t>Should take this as an opportunity to think ahead:</a:t>
            </a:r>
          </a:p>
          <a:p>
            <a:pPr lvl="1"/>
            <a:r>
              <a:rPr lang="en-US" dirty="0" smtClean="0"/>
              <a:t>Boosted VH analyses and how to merge with inclusive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, VBF, BSM analyses (see e.g. Javier and Merlin’s talk today)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MVAs</a:t>
            </a:r>
            <a:r>
              <a:rPr lang="en-US" dirty="0" smtClean="0"/>
              <a:t> (see e.g. Jan’s talk today)</a:t>
            </a:r>
          </a:p>
          <a:p>
            <a:pPr lvl="1"/>
            <a:r>
              <a:rPr lang="en-US" dirty="0" smtClean="0"/>
              <a:t>Study trigger constraints and where we can gain signal (ongoing)</a:t>
            </a:r>
          </a:p>
          <a:p>
            <a:pPr lvl="1"/>
            <a:r>
              <a:rPr lang="en-US" dirty="0" smtClean="0"/>
              <a:t>Needs from MC: generators, where MC improvements can help most – e.g. </a:t>
            </a:r>
            <a:r>
              <a:rPr lang="en-US" dirty="0" err="1" smtClean="0"/>
              <a:t>W+jets</a:t>
            </a:r>
            <a:r>
              <a:rPr lang="en-US" dirty="0" smtClean="0"/>
              <a:t> background,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 description, where can theory help?</a:t>
            </a:r>
          </a:p>
          <a:p>
            <a:pPr lvl="1"/>
            <a:r>
              <a:rPr lang="en-US" dirty="0" smtClean="0"/>
              <a:t>CP performance gains needed: </a:t>
            </a:r>
            <a:r>
              <a:rPr lang="en-US" dirty="0" err="1" smtClean="0"/>
              <a:t>b</a:t>
            </a:r>
            <a:r>
              <a:rPr lang="en-US" dirty="0" smtClean="0"/>
              <a:t>-tagging, </a:t>
            </a:r>
            <a:r>
              <a:rPr lang="en-US" dirty="0" err="1" smtClean="0"/>
              <a:t>bJES</a:t>
            </a:r>
            <a:r>
              <a:rPr lang="en-US" dirty="0" smtClean="0"/>
              <a:t>, MET (see e.g. </a:t>
            </a:r>
            <a:r>
              <a:rPr lang="en-US" dirty="0" err="1" smtClean="0"/>
              <a:t>Jike’s</a:t>
            </a:r>
            <a:r>
              <a:rPr lang="en-US" dirty="0" smtClean="0"/>
              <a:t> and David’s talk)</a:t>
            </a:r>
          </a:p>
          <a:p>
            <a:pPr lvl="2"/>
            <a:r>
              <a:rPr lang="en-US" dirty="0" smtClean="0"/>
              <a:t>Remember WH/ZH analyses are now </a:t>
            </a:r>
            <a:r>
              <a:rPr lang="en-US" dirty="0" err="1" smtClean="0"/>
              <a:t>systematics</a:t>
            </a:r>
            <a:r>
              <a:rPr lang="en-US" dirty="0" smtClean="0"/>
              <a:t> limited!</a:t>
            </a:r>
          </a:p>
          <a:p>
            <a:pPr lvl="1"/>
            <a:r>
              <a:rPr lang="en-US" dirty="0" smtClean="0"/>
              <a:t>How to optimize analyses to prepare for 125GeV Higgs property measurements?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- 3/5/2012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212427</TotalTime>
  <Words>1300</Words>
  <Application>Microsoft Macintosh PowerPoint</Application>
  <PresentationFormat>On-screen Show (4:3)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Introduction</vt:lpstr>
      <vt:lpstr>News! News! News!</vt:lpstr>
      <vt:lpstr>News! News! News!</vt:lpstr>
      <vt:lpstr>Internal note with 2012 plans - I</vt:lpstr>
      <vt:lpstr>Higgs Subconveners Meeting</vt:lpstr>
      <vt:lpstr>News &amp; activity</vt:lpstr>
      <vt:lpstr>Workshop?</vt:lpstr>
      <vt:lpstr>Bonus slides</vt:lpstr>
      <vt:lpstr>Planning for 2012 analyses</vt:lpstr>
      <vt:lpstr>Higgs couplings</vt:lpstr>
      <vt:lpstr>Higgs couplings with up to 2012 data</vt:lpstr>
      <vt:lpstr>Higgs self-couplings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387</cp:revision>
  <cp:lastPrinted>2012-04-04T17:01:46Z</cp:lastPrinted>
  <dcterms:created xsi:type="dcterms:W3CDTF">2012-05-03T10:23:48Z</dcterms:created>
  <dcterms:modified xsi:type="dcterms:W3CDTF">2012-05-03T20:19:26Z</dcterms:modified>
</cp:coreProperties>
</file>