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47" r:id="rId3"/>
    <p:sldId id="357" r:id="rId4"/>
    <p:sldId id="348" r:id="rId5"/>
    <p:sldId id="352" r:id="rId6"/>
    <p:sldId id="356" r:id="rId7"/>
    <p:sldId id="351" r:id="rId8"/>
    <p:sldId id="286" r:id="rId9"/>
    <p:sldId id="342" r:id="rId10"/>
    <p:sldId id="303" r:id="rId11"/>
    <p:sldId id="28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8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esProps" Target="presProps.xml"/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printerSettings" Target="printerSettings/printerSettings1.bin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19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4/25/11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4/25/11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- 3/5/2011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- 3/5/2011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- 3/5/2011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- 3/5/2011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- 3/5/2011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- 3/5/2011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- 3/5/2011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espace.cern.ch/atlas-sm-wz-physics/default.aspx" TargetMode="External"/><Relationship Id="rId4" Type="http://schemas.openxmlformats.org/officeDocument/2006/relationships/hyperlink" Target="https://twiki.cern.ch/twiki/bin/view/AtlasProtected/Analysis16" TargetMode="External"/><Relationship Id="rId5" Type="http://schemas.openxmlformats.org/officeDocument/2006/relationships/hyperlink" Target="https://twiki.cern.ch/twiki/bin/view/AtlasProtected/EnergyScaleResolutionRecommendations" TargetMode="External"/><Relationship Id="rId7" Type="http://schemas.openxmlformats.org/officeDocument/2006/relationships/hyperlink" Target="https://espace.cern.ch/atlas-sm-wz-physics/Lists/Common%20Selection/Flat.aspx?RootFolder=/atlas-sm-wz-physics/Lists/Common%20Selection/Baseline%20Selection%20v1.0&amp;FolderCTID=0x0120020089CD65DCB70FDA479AB77EB366E7C9F0&amp;TopicsView=https://espace.cern.ch/atlas-sm-wz-physics/Lists/Common%20Selection/AllItems.asp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/AtlasProtected/MCPAnalysisGuidelinesRel16" TargetMode="External"/><Relationship Id="rId3" Type="http://schemas.openxmlformats.org/officeDocument/2006/relationships/hyperlink" Target="https://twiki.cern.ch/twiki/bin/view/AtlasProtected/HowToCleanJets%23Bad_jets_rel16_data" TargetMode="External"/><Relationship Id="rId6" Type="http://schemas.openxmlformats.org/officeDocument/2006/relationships/hyperlink" Target="https://twiki.cern.ch/twiki/bin/view/AtlasProtected/EnergyRescale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hyperlink" Target="http://www.bnl.gov/hcs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/AtlasProtected/MCPAnalysisGuidelinesPLHC2011" TargetMode="External"/><Relationship Id="rId3" Type="http://schemas.openxmlformats.org/officeDocument/2006/relationships/hyperlink" Target="http://cdsweb.cern.ch/record/1348030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g.infn.it/plhc2011/" TargetMode="External"/><Relationship Id="rId3" Type="http://schemas.openxmlformats.org/officeDocument/2006/relationships/hyperlink" Target="http://eps-hep2011.e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cern.ch/conferenceDisplay.py?confId=124954" TargetMode="External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df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/>
              <a:t>H-&gt;bb Weekly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34085"/>
            <a:ext cx="6400800" cy="1009427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</a:p>
          <a:p>
            <a:endParaRPr lang="en-US" dirty="0" smtClean="0"/>
          </a:p>
          <a:p>
            <a:r>
              <a:rPr lang="en-US" dirty="0" smtClean="0"/>
              <a:t>HSG5 H-&gt;bb Weekly Meeting,</a:t>
            </a:r>
            <a:r>
              <a:rPr lang="en-US" dirty="0" smtClean="0"/>
              <a:t> 3 May </a:t>
            </a:r>
            <a:r>
              <a:rPr lang="en-US" dirty="0" smtClean="0"/>
              <a:t>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1923412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4000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1013"/>
                <a:gridCol w="7942987"/>
              </a:tblGrid>
              <a:tr h="35251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Milestones wish list </a:t>
                      </a:r>
                      <a:endParaRPr lang="en-US" sz="1600" dirty="0"/>
                    </a:p>
                  </a:txBody>
                  <a:tcPr/>
                </a:tc>
              </a:tr>
              <a:tr h="86526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 May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Dubna</a:t>
                      </a:r>
                      <a:r>
                        <a:rPr lang="en-US" sz="1600" dirty="0" smtClean="0"/>
                        <a:t> workshop – analysis frozen</a:t>
                      </a:r>
                    </a:p>
                    <a:p>
                      <a:r>
                        <a:rPr lang="en-US" sz="1600" dirty="0" smtClean="0"/>
                        <a:t>After</a:t>
                      </a:r>
                      <a:r>
                        <a:rPr lang="en-US" sz="1600" baseline="0" dirty="0" smtClean="0"/>
                        <a:t> this: add data to un-boosted analysis and prepare for result approval </a:t>
                      </a:r>
                    </a:p>
                    <a:p>
                      <a:r>
                        <a:rPr lang="en-US" sz="1600" baseline="0" dirty="0" smtClean="0"/>
                        <a:t>Concentrate more effort on boosted VH with a view to obtaining results quickly</a:t>
                      </a:r>
                      <a:endParaRPr lang="en-US" sz="1600" dirty="0" smtClean="0"/>
                    </a:p>
                  </a:txBody>
                  <a:tcPr/>
                </a:tc>
              </a:tr>
              <a:tr h="35251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 May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Review results with 2011 data from cut-based</a:t>
                      </a:r>
                      <a:r>
                        <a:rPr lang="en-US" sz="1600" baseline="0" dirty="0" smtClean="0"/>
                        <a:t> and multivariate analyses</a:t>
                      </a:r>
                      <a:endParaRPr lang="en-US" sz="1600" dirty="0"/>
                    </a:p>
                  </a:txBody>
                  <a:tcPr/>
                </a:tc>
              </a:tr>
              <a:tr h="35251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 May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Margin for dealing with unforeseen problems</a:t>
                      </a:r>
                      <a:endParaRPr lang="en-US" sz="1600" dirty="0"/>
                    </a:p>
                  </a:txBody>
                  <a:tcPr/>
                </a:tc>
              </a:tr>
              <a:tr h="86526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 April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Start looking</a:t>
                      </a:r>
                      <a:r>
                        <a:rPr lang="en-US" sz="1600" baseline="0" dirty="0" smtClean="0"/>
                        <a:t> at 2011 data if enough is available. </a:t>
                      </a:r>
                    </a:p>
                    <a:p>
                      <a:r>
                        <a:rPr lang="en-US" sz="1600" baseline="0" dirty="0" smtClean="0"/>
                        <a:t>Any surprises? How does the MC describe the new data? </a:t>
                      </a:r>
                    </a:p>
                    <a:p>
                      <a:r>
                        <a:rPr lang="en-US" sz="1600" baseline="0" dirty="0" smtClean="0"/>
                        <a:t>By now we should have a reasonable idea of results from the multivariate analysis</a:t>
                      </a:r>
                      <a:endParaRPr lang="en-US" sz="1600" dirty="0"/>
                    </a:p>
                  </a:txBody>
                  <a:tcPr/>
                </a:tc>
              </a:tr>
              <a:tr h="35251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 April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End</a:t>
                      </a:r>
                      <a:r>
                        <a:rPr lang="en-US" sz="1600" baseline="0" dirty="0" smtClean="0"/>
                        <a:t> of 2 weeks of beam scrubbing. (</a:t>
                      </a:r>
                      <a:r>
                        <a:rPr lang="en-US" sz="1600" dirty="0" smtClean="0"/>
                        <a:t>I’m away for Easter)</a:t>
                      </a:r>
                    </a:p>
                  </a:txBody>
                  <a:tcPr/>
                </a:tc>
              </a:tr>
              <a:tr h="60888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 April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By</a:t>
                      </a:r>
                      <a:r>
                        <a:rPr lang="en-US" sz="1600" baseline="0" dirty="0" smtClean="0"/>
                        <a:t> now w</a:t>
                      </a:r>
                      <a:r>
                        <a:rPr lang="en-US" sz="1600" dirty="0" smtClean="0"/>
                        <a:t>e should have a</a:t>
                      </a:r>
                      <a:r>
                        <a:rPr lang="en-US" sz="1600" baseline="0" dirty="0" smtClean="0"/>
                        <a:t> reasonable</a:t>
                      </a:r>
                      <a:r>
                        <a:rPr lang="en-US" sz="1600" dirty="0" smtClean="0"/>
                        <a:t> idea of the</a:t>
                      </a:r>
                      <a:r>
                        <a:rPr lang="en-US" sz="1600" baseline="0" dirty="0" smtClean="0"/>
                        <a:t> exclusion </a:t>
                      </a:r>
                      <a:r>
                        <a:rPr lang="en-US" sz="1600" dirty="0" smtClean="0"/>
                        <a:t>of</a:t>
                      </a:r>
                      <a:r>
                        <a:rPr lang="en-US" sz="1600" baseline="0" dirty="0" smtClean="0"/>
                        <a:t> the cut-based analysis </a:t>
                      </a:r>
                    </a:p>
                    <a:p>
                      <a:r>
                        <a:rPr lang="en-US" sz="1600" dirty="0" smtClean="0"/>
                        <a:t>First report</a:t>
                      </a:r>
                      <a:r>
                        <a:rPr lang="en-US" sz="1600" baseline="0" dirty="0" smtClean="0"/>
                        <a:t> on MVA preliminary results – establish plan for getting results by </a:t>
                      </a:r>
                      <a:r>
                        <a:rPr lang="en-US" sz="1600" baseline="0" dirty="0" err="1" smtClean="0"/>
                        <a:t>Dubna</a:t>
                      </a:r>
                      <a:endParaRPr lang="en-US" sz="1600" baseline="0" dirty="0" smtClean="0"/>
                    </a:p>
                  </a:txBody>
                  <a:tcPr/>
                </a:tc>
              </a:tr>
              <a:tr h="137800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 April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Identify the worst </a:t>
                      </a:r>
                      <a:r>
                        <a:rPr lang="en-US" sz="1600" dirty="0" err="1" smtClean="0"/>
                        <a:t>systematics</a:t>
                      </a:r>
                      <a:r>
                        <a:rPr lang="en-US" sz="1600" dirty="0" smtClean="0"/>
                        <a:t> and discuss any possible improvements: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 smtClean="0"/>
                        <a:t>Any</a:t>
                      </a:r>
                      <a:r>
                        <a:rPr lang="en-US" sz="1600" baseline="0" dirty="0" smtClean="0"/>
                        <a:t> changes needed in analysis cuts?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Any study necessary for corrections to some systematic effect? </a:t>
                      </a:r>
                    </a:p>
                    <a:p>
                      <a:r>
                        <a:rPr lang="en-US" sz="1600" baseline="0" dirty="0" smtClean="0"/>
                        <a:t>Multivariate analysis: iterate on </a:t>
                      </a:r>
                      <a:r>
                        <a:rPr lang="en-US" sz="1600" baseline="0" dirty="0" err="1" smtClean="0"/>
                        <a:t>preselection</a:t>
                      </a:r>
                      <a:r>
                        <a:rPr lang="en-US" sz="1600" baseline="0" dirty="0" smtClean="0"/>
                        <a:t> cuts, methods, questions</a:t>
                      </a:r>
                    </a:p>
                    <a:p>
                      <a:r>
                        <a:rPr lang="en-US" sz="1600" baseline="0" dirty="0" smtClean="0"/>
                        <a:t>Assign tasks – divide the work to achieve better results!</a:t>
                      </a:r>
                    </a:p>
                  </a:txBody>
                  <a:tcPr/>
                </a:tc>
              </a:tr>
              <a:tr h="1121635"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29 March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Establish analysis</a:t>
                      </a:r>
                      <a:r>
                        <a:rPr lang="en-US" sz="1600" baseline="0" dirty="0" smtClean="0"/>
                        <a:t> cuts: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If possible as result of optimization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Use 2010 data to develop cuts and show that data is well described by background MC</a:t>
                      </a:r>
                    </a:p>
                    <a:p>
                      <a:r>
                        <a:rPr lang="en-US" sz="1600" baseline="0" dirty="0" smtClean="0"/>
                        <a:t>Start evaluating </a:t>
                      </a:r>
                      <a:r>
                        <a:rPr lang="en-US" sz="1600" baseline="0" dirty="0" err="1" smtClean="0"/>
                        <a:t>systematics</a:t>
                      </a:r>
                      <a:endParaRPr lang="en-US" sz="1600" baseline="0" dirty="0" smtClean="0"/>
                    </a:p>
                  </a:txBody>
                  <a:tcPr/>
                </a:tc>
              </a:tr>
              <a:tr h="60888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22 March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Iterate on</a:t>
                      </a:r>
                      <a:r>
                        <a:rPr lang="en-US" sz="1600" baseline="0" dirty="0" smtClean="0"/>
                        <a:t> analysis cuts – </a:t>
                      </a:r>
                      <a:r>
                        <a:rPr lang="en-US" sz="1600" dirty="0" smtClean="0"/>
                        <a:t>why is each cut applied at each particular value?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Start iteration on multivariate methods to improve analysis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534"/>
            <a:ext cx="8229600" cy="72408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Reconstruction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778" y="1115797"/>
            <a:ext cx="8706555" cy="5240553"/>
          </a:xfrm>
          <a:solidFill>
            <a:schemeClr val="bg1">
              <a:alpha val="74000"/>
            </a:schemeClr>
          </a:solidFill>
          <a:effectLst/>
        </p:spPr>
        <p:txBody>
          <a:bodyPr>
            <a:normAutofit fontScale="55000" lnSpcReduction="20000"/>
          </a:bodyPr>
          <a:lstStyle/>
          <a:p>
            <a:r>
              <a:rPr lang="en-US" b="1" dirty="0" err="1" smtClean="0"/>
              <a:t>Muon</a:t>
            </a:r>
            <a:r>
              <a:rPr lang="en-US" dirty="0" smtClean="0"/>
              <a:t> CP group recommendations for release 16: </a:t>
            </a:r>
          </a:p>
          <a:p>
            <a:pPr lvl="1"/>
            <a:r>
              <a:rPr lang="en-US" dirty="0" smtClean="0"/>
              <a:t>Reconstruction efficiency and isolation efficiency scale factors, momentum smearing functions</a:t>
            </a:r>
          </a:p>
          <a:p>
            <a:pPr lvl="1"/>
            <a:r>
              <a:rPr lang="en-US" dirty="0" smtClean="0">
                <a:hlinkClick r:id="rId2"/>
              </a:rPr>
              <a:t>https://twiki.cern.ch/twiki/bin/view/AtlasProtected/MCPAnalysisGuidelinesRel16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Jet/</a:t>
            </a:r>
            <a:r>
              <a:rPr lang="en-US" dirty="0" err="1" smtClean="0"/>
              <a:t>Etmiss</a:t>
            </a:r>
            <a:r>
              <a:rPr lang="en-US" dirty="0" smtClean="0"/>
              <a:t> recommendations for </a:t>
            </a:r>
            <a:r>
              <a:rPr lang="en-US" b="1" dirty="0" smtClean="0"/>
              <a:t>jet cleaning </a:t>
            </a:r>
            <a:r>
              <a:rPr lang="en-US" dirty="0" smtClean="0"/>
              <a:t>in release 16:</a:t>
            </a:r>
          </a:p>
          <a:p>
            <a:pPr lvl="1"/>
            <a:r>
              <a:rPr lang="en-US" dirty="0" smtClean="0"/>
              <a:t>Medium jet cleaning should give similar rejection to </a:t>
            </a:r>
            <a:r>
              <a:rPr lang="en-US" dirty="0" err="1" smtClean="0"/>
              <a:t>rel</a:t>
            </a:r>
            <a:r>
              <a:rPr lang="en-US" dirty="0" smtClean="0"/>
              <a:t> 15 cleaning but with better efficiency</a:t>
            </a:r>
          </a:p>
          <a:p>
            <a:pPr lvl="1"/>
            <a:r>
              <a:rPr lang="en-US" dirty="0" smtClean="0"/>
              <a:t>Tight jet cleaning should not be used – still under discussion</a:t>
            </a:r>
          </a:p>
          <a:p>
            <a:pPr lvl="1"/>
            <a:r>
              <a:rPr lang="en-US" dirty="0" smtClean="0">
                <a:hlinkClick r:id="rId3"/>
              </a:rPr>
              <a:t>https://twiki.cern.ch/twiki/bin/view/AtlasProtected/HowToCleanJets#Bad_jets_rel16_data</a:t>
            </a:r>
            <a:endParaRPr lang="en-US" dirty="0" smtClean="0"/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New!: </a:t>
            </a:r>
            <a:r>
              <a:rPr lang="en-US" dirty="0" smtClean="0">
                <a:solidFill>
                  <a:srgbClr val="FF0000"/>
                </a:solidFill>
              </a:rPr>
              <a:t>Final</a:t>
            </a:r>
            <a:r>
              <a:rPr lang="en-US" dirty="0" smtClean="0"/>
              <a:t> </a:t>
            </a:r>
            <a:r>
              <a:rPr lang="en-US" b="1" dirty="0" err="1" smtClean="0"/>
              <a:t>b</a:t>
            </a:r>
            <a:r>
              <a:rPr lang="en-US" b="1" dirty="0" smtClean="0"/>
              <a:t>-tagging calibrations</a:t>
            </a:r>
            <a:r>
              <a:rPr lang="en-US" dirty="0" smtClean="0"/>
              <a:t> for release 16 based on full 2010 data:</a:t>
            </a:r>
          </a:p>
          <a:p>
            <a:pPr lvl="1"/>
            <a:r>
              <a:rPr lang="en-US" dirty="0" smtClean="0">
                <a:hlinkClick r:id="rId4"/>
              </a:rPr>
              <a:t>https://twiki.cern.ch/twiki/bin/view/AtlasProtected/Analysis16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</a:t>
            </a:r>
            <a:r>
              <a:rPr lang="en-US" dirty="0" smtClean="0"/>
              <a:t>/gamma recommendations for </a:t>
            </a:r>
            <a:r>
              <a:rPr lang="en-US" b="1" dirty="0" smtClean="0"/>
              <a:t>energy scale and resolution</a:t>
            </a:r>
            <a:r>
              <a:rPr lang="en-US" dirty="0" smtClean="0"/>
              <a:t> in release 16:</a:t>
            </a:r>
          </a:p>
          <a:p>
            <a:pPr lvl="1"/>
            <a:r>
              <a:rPr lang="en-US" dirty="0" smtClean="0">
                <a:hlinkClick r:id="rId5"/>
              </a:rPr>
              <a:t>https://twiki.cern.ch/twiki/bin/view/AtlasProtected/EnergyScaleResolutionRecommendations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 err="1" smtClean="0"/>
              <a:t>rescaler</a:t>
            </a:r>
            <a:r>
              <a:rPr lang="en-US" dirty="0" smtClean="0"/>
              <a:t> tool: </a:t>
            </a:r>
            <a:r>
              <a:rPr lang="en-US" u="sng" dirty="0" smtClean="0">
                <a:hlinkClick r:id="rId6"/>
              </a:rPr>
              <a:t>https://twiki.cern.ch/twiki/bin/view/AtlasProtected/EnergyRescaler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Standard Model </a:t>
            </a:r>
            <a:r>
              <a:rPr lang="en-US" b="1" dirty="0" smtClean="0"/>
              <a:t>W/Z </a:t>
            </a:r>
            <a:r>
              <a:rPr lang="en-US" dirty="0" smtClean="0"/>
              <a:t>group </a:t>
            </a:r>
            <a:r>
              <a:rPr lang="en-US" b="1" dirty="0" smtClean="0">
                <a:solidFill>
                  <a:srgbClr val="FF0000"/>
                </a:solidFill>
              </a:rPr>
              <a:t>baseline selection </a:t>
            </a:r>
            <a:r>
              <a:rPr lang="en-US" dirty="0" smtClean="0"/>
              <a:t>for release 16 (next 4 slides):</a:t>
            </a:r>
          </a:p>
          <a:p>
            <a:pPr lvl="1"/>
            <a:r>
              <a:rPr lang="en-US" dirty="0" smtClean="0"/>
              <a:t>See </a:t>
            </a:r>
            <a:r>
              <a:rPr lang="en-US" dirty="0" smtClean="0">
                <a:hlinkClick r:id="rId7"/>
              </a:rPr>
              <a:t>discussion</a:t>
            </a:r>
            <a:r>
              <a:rPr lang="en-US" dirty="0" smtClean="0"/>
              <a:t> in W/Z group </a:t>
            </a:r>
            <a:r>
              <a:rPr lang="en-US" dirty="0" smtClean="0">
                <a:hlinkClick r:id="rId8"/>
              </a:rPr>
              <a:t>Sharepoint</a:t>
            </a:r>
            <a:endParaRPr lang="en-US" dirty="0" smtClean="0"/>
          </a:p>
          <a:p>
            <a:pPr lvl="1"/>
            <a:r>
              <a:rPr lang="en-US" dirty="0" smtClean="0"/>
              <a:t>Also, finer points (and perhaps the not so fine) still being discussed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- 3/5/2011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46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News! News! News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4062"/>
            <a:ext cx="4378892" cy="405155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About 0.27 </a:t>
            </a:r>
            <a:r>
              <a:rPr lang="en-US" dirty="0" smtClean="0"/>
              <a:t>f</a:t>
            </a:r>
            <a:r>
              <a:rPr lang="en-US" dirty="0" smtClean="0"/>
              <a:t>b</a:t>
            </a:r>
            <a:r>
              <a:rPr lang="en-US" baseline="30000" dirty="0" smtClean="0"/>
              <a:t>-1</a:t>
            </a:r>
            <a:r>
              <a:rPr lang="en-US" dirty="0" smtClean="0"/>
              <a:t> collected with stable beams so far</a:t>
            </a:r>
          </a:p>
          <a:p>
            <a:pPr lvl="1"/>
            <a:r>
              <a:rPr lang="en-US" dirty="0" smtClean="0"/>
              <a:t>50ns bunch spacing </a:t>
            </a:r>
          </a:p>
          <a:p>
            <a:pPr lvl="1"/>
            <a:r>
              <a:rPr lang="en-US" dirty="0" smtClean="0"/>
              <a:t>768 colliding bunches</a:t>
            </a:r>
          </a:p>
          <a:p>
            <a:pPr lvl="1"/>
            <a:r>
              <a:rPr lang="en-US" dirty="0" smtClean="0"/>
              <a:t>700 bunches in ATLAS</a:t>
            </a:r>
          </a:p>
          <a:p>
            <a:endParaRPr lang="en-US" dirty="0" smtClean="0"/>
          </a:p>
          <a:p>
            <a:r>
              <a:rPr lang="en-US" dirty="0" smtClean="0"/>
              <a:t>Inst </a:t>
            </a:r>
            <a:r>
              <a:rPr lang="en-US" dirty="0" err="1" smtClean="0"/>
              <a:t>Lumi</a:t>
            </a:r>
            <a:r>
              <a:rPr lang="en-US" dirty="0" smtClean="0"/>
              <a:t> up to ≈9x10</a:t>
            </a:r>
            <a:r>
              <a:rPr lang="en-US" baseline="30000" dirty="0" smtClean="0"/>
              <a:t>32</a:t>
            </a:r>
            <a:r>
              <a:rPr lang="en-US" dirty="0" smtClean="0"/>
              <a:t>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From increased nr of bunches, so peak pileup stays ≈ 10 - 14 collisions per bunch crossing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7065" y="3712504"/>
            <a:ext cx="3803574" cy="273322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7065" y="979283"/>
            <a:ext cx="3803575" cy="273322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5549"/>
          </a:xfrm>
        </p:spPr>
        <p:txBody>
          <a:bodyPr/>
          <a:lstStyle/>
          <a:p>
            <a:r>
              <a:rPr lang="en-US" dirty="0" smtClean="0"/>
              <a:t>News! </a:t>
            </a:r>
            <a:r>
              <a:rPr lang="en-US" dirty="0" smtClean="0"/>
              <a:t>News!</a:t>
            </a:r>
            <a:r>
              <a:rPr lang="en-US" dirty="0" smtClean="0"/>
              <a:t> </a:t>
            </a:r>
            <a:r>
              <a:rPr lang="en-US" dirty="0" smtClean="0"/>
              <a:t>News!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869" y="805549"/>
            <a:ext cx="8605419" cy="572305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Data preparation for PLHC: </a:t>
            </a:r>
          </a:p>
          <a:p>
            <a:pPr lvl="1"/>
            <a:r>
              <a:rPr lang="en-US" dirty="0" smtClean="0"/>
              <a:t>Last </a:t>
            </a:r>
            <a:r>
              <a:rPr lang="en-US" dirty="0" smtClean="0"/>
              <a:t>run</a:t>
            </a:r>
            <a:r>
              <a:rPr lang="en-US" dirty="0" smtClean="0"/>
              <a:t> will </a:t>
            </a:r>
            <a:r>
              <a:rPr lang="en-US" dirty="0" smtClean="0"/>
              <a:t>be taken on Wednesday, May </a:t>
            </a:r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Data </a:t>
            </a:r>
            <a:r>
              <a:rPr lang="en-US" dirty="0" smtClean="0"/>
              <a:t>processing should</a:t>
            </a:r>
            <a:r>
              <a:rPr lang="en-US" dirty="0" smtClean="0"/>
              <a:t> finish </a:t>
            </a:r>
            <a:r>
              <a:rPr lang="en-US" dirty="0" smtClean="0"/>
              <a:t>by May </a:t>
            </a:r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GRL available </a:t>
            </a:r>
            <a:r>
              <a:rPr lang="en-US" dirty="0" smtClean="0"/>
              <a:t>by May </a:t>
            </a:r>
            <a:r>
              <a:rPr lang="en-US" dirty="0" smtClean="0"/>
              <a:t>10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for all 2011 </a:t>
            </a:r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Luminosity currently overestimated </a:t>
            </a:r>
            <a:r>
              <a:rPr lang="en-US" dirty="0" smtClean="0"/>
              <a:t>by</a:t>
            </a:r>
            <a:r>
              <a:rPr lang="en-US" dirty="0" smtClean="0"/>
              <a:t> 4</a:t>
            </a:r>
            <a:r>
              <a:rPr lang="en-US" dirty="0" smtClean="0"/>
              <a:t>-8</a:t>
            </a:r>
            <a:r>
              <a:rPr lang="en-US" dirty="0" smtClean="0"/>
              <a:t>%</a:t>
            </a:r>
          </a:p>
          <a:p>
            <a:pPr lvl="1"/>
            <a:r>
              <a:rPr lang="en-US" dirty="0" err="1" smtClean="0"/>
              <a:t>Lumi</a:t>
            </a:r>
            <a:r>
              <a:rPr lang="en-US" dirty="0" smtClean="0"/>
              <a:t> uncertainty of </a:t>
            </a:r>
            <a:r>
              <a:rPr lang="en-US" dirty="0" smtClean="0"/>
              <a:t>a few % larger </a:t>
            </a:r>
            <a:r>
              <a:rPr lang="en-US" dirty="0" smtClean="0"/>
              <a:t>than 2010 (available by </a:t>
            </a:r>
            <a:r>
              <a:rPr lang="en-US" dirty="0" smtClean="0"/>
              <a:t>May </a:t>
            </a:r>
            <a:r>
              <a:rPr lang="en-US" dirty="0" smtClean="0"/>
              <a:t>10</a:t>
            </a:r>
            <a:r>
              <a:rPr lang="en-US" baseline="30000" dirty="0" smtClean="0"/>
              <a:t>th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err="1" smtClean="0"/>
              <a:t>Muon</a:t>
            </a:r>
            <a:r>
              <a:rPr lang="en-US" dirty="0" smtClean="0"/>
              <a:t> CP recommendations for PLHC:</a:t>
            </a:r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://twiki.cern.ch/twiki/bin/view/AtlasProtected/</a:t>
            </a:r>
            <a:r>
              <a:rPr lang="en-US" dirty="0" smtClean="0">
                <a:hlinkClick r:id="rId2"/>
              </a:rPr>
              <a:t>MCPAnalysisGuidelinesPLHC2011</a:t>
            </a:r>
            <a:endParaRPr lang="en-US" dirty="0" smtClean="0"/>
          </a:p>
          <a:p>
            <a:pPr lvl="1"/>
            <a:r>
              <a:rPr lang="en-US" dirty="0" smtClean="0"/>
              <a:t>Same selection as for </a:t>
            </a:r>
            <a:r>
              <a:rPr lang="en-US" dirty="0" smtClean="0"/>
              <a:t>2010 data.</a:t>
            </a:r>
            <a:r>
              <a:rPr lang="en-US" dirty="0" smtClean="0"/>
              <a:t> </a:t>
            </a:r>
            <a:r>
              <a:rPr lang="en-US" dirty="0" err="1" smtClean="0"/>
              <a:t>Muon</a:t>
            </a:r>
            <a:r>
              <a:rPr lang="en-US" dirty="0" smtClean="0"/>
              <a:t> </a:t>
            </a:r>
            <a:r>
              <a:rPr lang="en-US" dirty="0" smtClean="0"/>
              <a:t>efficiency scale factors and the </a:t>
            </a:r>
            <a:r>
              <a:rPr lang="en-US" dirty="0" err="1" smtClean="0"/>
              <a:t>muon</a:t>
            </a:r>
            <a:r>
              <a:rPr lang="en-US" dirty="0" smtClean="0"/>
              <a:t> momentum smearing </a:t>
            </a:r>
            <a:r>
              <a:rPr lang="en-US" dirty="0" smtClean="0"/>
              <a:t>code </a:t>
            </a:r>
            <a:r>
              <a:rPr lang="en-US" dirty="0" smtClean="0"/>
              <a:t>based on</a:t>
            </a:r>
            <a:r>
              <a:rPr lang="en-US" dirty="0" smtClean="0"/>
              <a:t> ≈30 pb</a:t>
            </a:r>
            <a:r>
              <a:rPr lang="en-US" baseline="30000" dirty="0" smtClean="0"/>
              <a:t>-</a:t>
            </a:r>
            <a:r>
              <a:rPr lang="en-US" baseline="30000" dirty="0" smtClean="0"/>
              <a:t>1</a:t>
            </a:r>
            <a:r>
              <a:rPr lang="en-US" dirty="0" smtClean="0"/>
              <a:t> (2011 data)</a:t>
            </a:r>
          </a:p>
          <a:p>
            <a:pPr lvl="1"/>
            <a:r>
              <a:rPr lang="en-US" dirty="0" smtClean="0"/>
              <a:t>To </a:t>
            </a:r>
            <a:r>
              <a:rPr lang="en-US" dirty="0" smtClean="0"/>
              <a:t>be updated with</a:t>
            </a:r>
            <a:r>
              <a:rPr lang="en-US" dirty="0" smtClean="0"/>
              <a:t> ≈200 pb</a:t>
            </a:r>
            <a:r>
              <a:rPr lang="en-US" baseline="30000" dirty="0" smtClean="0"/>
              <a:t>-</a:t>
            </a:r>
            <a:r>
              <a:rPr lang="en-US" baseline="30000" dirty="0" smtClean="0"/>
              <a:t>1</a:t>
            </a:r>
            <a:r>
              <a:rPr lang="en-US" dirty="0" smtClean="0"/>
              <a:t> of data within</a:t>
            </a:r>
            <a:r>
              <a:rPr lang="en-US" dirty="0" smtClean="0"/>
              <a:t> two weeks</a:t>
            </a:r>
          </a:p>
          <a:p>
            <a:endParaRPr lang="en-US" dirty="0" smtClean="0"/>
          </a:p>
          <a:p>
            <a:r>
              <a:rPr lang="en-US" sz="3636" dirty="0" smtClean="0"/>
              <a:t>First draft of Higgs combination paper:</a:t>
            </a:r>
          </a:p>
          <a:p>
            <a:pPr lvl="1"/>
            <a:r>
              <a:rPr lang="en-US" sz="3236" dirty="0" smtClean="0">
                <a:hlinkClick r:id="rId3"/>
              </a:rPr>
              <a:t>http://cdsweb.cern.ch/record/1348030</a:t>
            </a:r>
            <a:endParaRPr lang="en-US" sz="3236" dirty="0" smtClean="0"/>
          </a:p>
          <a:p>
            <a:pPr lvl="1"/>
            <a:r>
              <a:rPr lang="en-US" sz="2909" dirty="0" smtClean="0"/>
              <a:t>H-&gt;</a:t>
            </a:r>
            <a:r>
              <a:rPr lang="en-US" sz="2909" dirty="0" err="1" smtClean="0"/>
              <a:t>γγ</a:t>
            </a:r>
            <a:r>
              <a:rPr lang="en-US" sz="2909" dirty="0" smtClean="0"/>
              <a:t>, H-&gt;ZZ-&gt;</a:t>
            </a:r>
            <a:r>
              <a:rPr lang="en-US" sz="2909" dirty="0" err="1" smtClean="0"/>
              <a:t>llll/llνν/llqq</a:t>
            </a:r>
            <a:r>
              <a:rPr lang="en-US" sz="2909" dirty="0" smtClean="0"/>
              <a:t>, H-&gt;WW-&gt;</a:t>
            </a:r>
            <a:r>
              <a:rPr lang="en-US" sz="2909" dirty="0" err="1" smtClean="0"/>
              <a:t>lνlν/lνqq</a:t>
            </a:r>
            <a:r>
              <a:rPr lang="en-US" sz="2909" dirty="0" smtClean="0"/>
              <a:t>, 2010 data</a:t>
            </a:r>
          </a:p>
          <a:p>
            <a:endParaRPr lang="en-US" sz="3600" dirty="0" smtClean="0"/>
          </a:p>
          <a:p>
            <a:r>
              <a:rPr lang="en-US" sz="3600" dirty="0" smtClean="0"/>
              <a:t>LHC Higgs Cross Section Group workshop in BNL tomorrow: </a:t>
            </a:r>
            <a:r>
              <a:rPr lang="en-US" sz="3600" dirty="0" smtClean="0">
                <a:hlinkClick r:id="rId4"/>
              </a:rPr>
              <a:t>http</a:t>
            </a:r>
            <a:r>
              <a:rPr lang="en-US" sz="3600" dirty="0" smtClean="0">
                <a:hlinkClick r:id="rId4"/>
              </a:rPr>
              <a:t>://www.bnl.gov/hcs</a:t>
            </a:r>
            <a:r>
              <a:rPr lang="en-US" sz="3600" dirty="0" smtClean="0">
                <a:hlinkClick r:id="rId4"/>
              </a:rPr>
              <a:t>/</a:t>
            </a:r>
            <a:r>
              <a:rPr lang="en-US" sz="3600" dirty="0" smtClean="0"/>
              <a:t> </a:t>
            </a:r>
          </a:p>
          <a:p>
            <a:endParaRPr lang="en-US" sz="3600" dirty="0" smtClean="0"/>
          </a:p>
          <a:p>
            <a:r>
              <a:rPr lang="en-US" sz="3600" dirty="0" smtClean="0"/>
              <a:t>Status </a:t>
            </a:r>
            <a:r>
              <a:rPr lang="en-US" sz="3600" dirty="0" smtClean="0"/>
              <a:t>report at Higgs WG </a:t>
            </a:r>
            <a:r>
              <a:rPr lang="en-US" sz="3600" smtClean="0"/>
              <a:t>meeting</a:t>
            </a:r>
            <a:r>
              <a:rPr lang="en-US" sz="3600" smtClean="0"/>
              <a:t> on Thursday </a:t>
            </a:r>
            <a:r>
              <a:rPr lang="en-US" sz="3600" dirty="0" smtClean="0"/>
              <a:t>– I will prepare some slides for Chris C-T to show</a:t>
            </a:r>
            <a:endParaRPr lang="en-US" sz="3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5549"/>
          </a:xfrm>
        </p:spPr>
        <p:txBody>
          <a:bodyPr/>
          <a:lstStyle/>
          <a:p>
            <a:r>
              <a:rPr lang="en-US" dirty="0" smtClean="0"/>
              <a:t>Discussion on Summer 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6369"/>
            <a:ext cx="8229600" cy="5109981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err="1" smtClean="0"/>
              <a:t>Dubna</a:t>
            </a:r>
            <a:r>
              <a:rPr lang="en-US" b="1" dirty="0" smtClean="0"/>
              <a:t> </a:t>
            </a:r>
            <a:r>
              <a:rPr lang="en-US" dirty="0" smtClean="0"/>
              <a:t>(in 2 weeks) should be time to </a:t>
            </a:r>
            <a:r>
              <a:rPr lang="en-US" b="1" dirty="0" smtClean="0"/>
              <a:t>freeze </a:t>
            </a:r>
            <a:r>
              <a:rPr lang="en-US" dirty="0" smtClean="0"/>
              <a:t>our plans</a:t>
            </a:r>
          </a:p>
          <a:p>
            <a:endParaRPr lang="en-US" dirty="0" smtClean="0"/>
          </a:p>
          <a:p>
            <a:r>
              <a:rPr lang="en-US" dirty="0" smtClean="0"/>
              <a:t>Reminder of Summer conferences:</a:t>
            </a:r>
          </a:p>
          <a:p>
            <a:pPr lvl="1"/>
            <a:r>
              <a:rPr lang="en-US" dirty="0" smtClean="0"/>
              <a:t>Data estimates from February seem to be on track! </a:t>
            </a:r>
          </a:p>
          <a:p>
            <a:pPr lvl="1"/>
            <a:r>
              <a:rPr lang="en-US" dirty="0" smtClean="0"/>
              <a:t>PLHC 2011: </a:t>
            </a:r>
            <a:r>
              <a:rPr lang="en-US" dirty="0" smtClean="0"/>
              <a:t>6 June (</a:t>
            </a:r>
            <a:r>
              <a:rPr lang="en-US" dirty="0" smtClean="0">
                <a:hlinkClick r:id="rId2"/>
              </a:rPr>
              <a:t>http://www.pg.infn.it/plhc2011/</a:t>
            </a:r>
            <a:r>
              <a:rPr lang="en-US" dirty="0" smtClean="0"/>
              <a:t>) L ≈ 0.6 fb</a:t>
            </a:r>
            <a:r>
              <a:rPr lang="en-US" baseline="30000" dirty="0" smtClean="0"/>
              <a:t>-1</a:t>
            </a:r>
          </a:p>
          <a:p>
            <a:pPr lvl="1"/>
            <a:r>
              <a:rPr lang="en-US" b="1" dirty="0" smtClean="0"/>
              <a:t>EPS-HEP 2011: 21 July</a:t>
            </a:r>
            <a:r>
              <a:rPr lang="en-US" dirty="0" smtClean="0"/>
              <a:t> (</a:t>
            </a:r>
            <a:r>
              <a:rPr lang="en-US" dirty="0" smtClean="0">
                <a:hlinkClick r:id="rId3"/>
              </a:rPr>
              <a:t>http://eps-hep2011.eu/</a:t>
            </a:r>
            <a:r>
              <a:rPr lang="en-US" dirty="0" smtClean="0"/>
              <a:t>) L ≈ 1 fb</a:t>
            </a:r>
            <a:r>
              <a:rPr lang="en-US" baseline="30000" dirty="0" smtClean="0"/>
              <a:t>-1</a:t>
            </a:r>
            <a:endParaRPr lang="en-US" dirty="0" smtClean="0"/>
          </a:p>
          <a:p>
            <a:pPr lvl="1"/>
            <a:r>
              <a:rPr lang="en-US" dirty="0" smtClean="0"/>
              <a:t>Dataset frozen ≈ 1 month before; expect GRL, </a:t>
            </a:r>
            <a:r>
              <a:rPr lang="en-US" dirty="0" err="1" smtClean="0"/>
              <a:t>Lumi</a:t>
            </a:r>
            <a:r>
              <a:rPr lang="en-US" dirty="0" smtClean="0"/>
              <a:t> etc to be refined then</a:t>
            </a:r>
          </a:p>
          <a:p>
            <a:endParaRPr lang="en-US" b="1" dirty="0" smtClean="0"/>
          </a:p>
          <a:p>
            <a:r>
              <a:rPr lang="en-US" dirty="0" smtClean="0"/>
              <a:t>We aim </a:t>
            </a:r>
            <a:r>
              <a:rPr lang="en-US" dirty="0" smtClean="0"/>
              <a:t>to have</a:t>
            </a:r>
            <a:r>
              <a:rPr lang="en-US" dirty="0" smtClean="0"/>
              <a:t> </a:t>
            </a:r>
            <a:r>
              <a:rPr lang="en-US" b="1" dirty="0" smtClean="0"/>
              <a:t>CONF note </a:t>
            </a:r>
            <a:r>
              <a:rPr lang="en-US" b="1" dirty="0" smtClean="0"/>
              <a:t>for EPS – HEP 2011</a:t>
            </a:r>
          </a:p>
          <a:p>
            <a:pPr lvl="1"/>
            <a:r>
              <a:rPr lang="en-US" dirty="0" smtClean="0"/>
              <a:t>PLHC too soon for us – would need a draft ready today…</a:t>
            </a:r>
          </a:p>
          <a:p>
            <a:pPr lvl="1"/>
            <a:r>
              <a:rPr lang="en-US" dirty="0" smtClean="0"/>
              <a:t>Note on WH: </a:t>
            </a:r>
          </a:p>
          <a:p>
            <a:pPr lvl="2"/>
            <a:r>
              <a:rPr lang="en-US" dirty="0" smtClean="0"/>
              <a:t>Lots of work has been building up to this, mostly on </a:t>
            </a:r>
            <a:r>
              <a:rPr lang="en-US" b="1" dirty="0" smtClean="0"/>
              <a:t>un-boosted</a:t>
            </a:r>
            <a:r>
              <a:rPr lang="en-US" dirty="0" smtClean="0"/>
              <a:t> channel</a:t>
            </a:r>
          </a:p>
          <a:p>
            <a:pPr lvl="2"/>
            <a:r>
              <a:rPr lang="en-US" dirty="0" smtClean="0"/>
              <a:t>Let work evolve (task list) up to </a:t>
            </a:r>
            <a:r>
              <a:rPr lang="en-US" dirty="0" err="1" smtClean="0"/>
              <a:t>Dubna</a:t>
            </a:r>
            <a:r>
              <a:rPr lang="en-US" dirty="0" smtClean="0"/>
              <a:t> and start to write up – see </a:t>
            </a:r>
            <a:r>
              <a:rPr lang="en-US" dirty="0" err="1" smtClean="0"/>
              <a:t>Jike’s</a:t>
            </a:r>
            <a:r>
              <a:rPr lang="en-US" dirty="0" smtClean="0"/>
              <a:t> talk today</a:t>
            </a:r>
          </a:p>
          <a:p>
            <a:pPr lvl="2"/>
            <a:r>
              <a:rPr lang="en-US" dirty="0" smtClean="0"/>
              <a:t>Expect at bb mass plot plus control plots and data-driven background determination</a:t>
            </a:r>
          </a:p>
          <a:p>
            <a:pPr lvl="2"/>
            <a:r>
              <a:rPr lang="en-US" dirty="0" smtClean="0"/>
              <a:t>Anything to include on </a:t>
            </a:r>
            <a:r>
              <a:rPr lang="en-US" b="1" dirty="0" smtClean="0"/>
              <a:t>boosted </a:t>
            </a:r>
            <a:r>
              <a:rPr lang="en-US" dirty="0" smtClean="0"/>
              <a:t>channel? Define in </a:t>
            </a:r>
            <a:r>
              <a:rPr lang="en-US" dirty="0" err="1" smtClean="0"/>
              <a:t>Dubna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What else? </a:t>
            </a:r>
            <a:r>
              <a:rPr lang="en-US" b="1" dirty="0" err="1" smtClean="0"/>
              <a:t>ttH</a:t>
            </a:r>
            <a:r>
              <a:rPr lang="en-US" dirty="0" smtClean="0"/>
              <a:t>? </a:t>
            </a:r>
            <a:r>
              <a:rPr lang="en-US" b="1" dirty="0" smtClean="0"/>
              <a:t>ZH</a:t>
            </a:r>
            <a:r>
              <a:rPr lang="en-US" dirty="0" smtClean="0"/>
              <a:t>?... Again, define in </a:t>
            </a:r>
            <a:r>
              <a:rPr lang="en-US" dirty="0" err="1" smtClean="0"/>
              <a:t>Dubna</a:t>
            </a:r>
            <a:r>
              <a:rPr lang="en-US" dirty="0" smtClean="0"/>
              <a:t> and then stick to the plan</a:t>
            </a:r>
          </a:p>
          <a:p>
            <a:pPr lvl="1"/>
            <a:r>
              <a:rPr lang="en-US" dirty="0" smtClean="0"/>
              <a:t>Would like to send abstract for poster on H-&gt;bb (see next slide)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Poster abstract for EPS-HEP?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720" y="1600200"/>
            <a:ext cx="8229600" cy="4525963"/>
          </a:xfrm>
          <a:solidFill>
            <a:schemeClr val="bg1"/>
          </a:solidFill>
          <a:effectLst>
            <a:outerShdw blurRad="82550" dist="190500" dir="2700000" algn="tl" rotWithShape="0">
              <a:srgbClr val="000000">
                <a:alpha val="43000"/>
              </a:srgbClr>
            </a:outerShdw>
          </a:effectLst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GB" dirty="0" smtClean="0"/>
              <a:t>	H</a:t>
            </a:r>
            <a:r>
              <a:rPr lang="en-GB" dirty="0" smtClean="0"/>
              <a:t>-&gt;bb searches with the ATLAS detector at the LHC</a:t>
            </a:r>
            <a:endParaRPr lang="en-US" dirty="0" smtClean="0"/>
          </a:p>
          <a:p>
            <a:endParaRPr lang="en-GB" dirty="0" smtClean="0"/>
          </a:p>
          <a:p>
            <a:pPr algn="just">
              <a:buNone/>
            </a:pPr>
            <a:r>
              <a:rPr lang="en-GB" dirty="0" smtClean="0"/>
              <a:t>	</a:t>
            </a:r>
            <a:r>
              <a:rPr lang="en-GB" dirty="0" smtClean="0"/>
              <a:t>The </a:t>
            </a:r>
            <a:r>
              <a:rPr lang="en-GB" dirty="0" smtClean="0"/>
              <a:t>H -&gt; bb channel is extremely important for the observation of a Higgs boson signal at the LHC. In the Standard Model, this channel would provide a significant contribution to the Higgs boson search in the low mass region, where this decay mode constitutes the dominant Higgs decay channel. Due to the enormous jet production cross-section at the LHC, the search </a:t>
            </a:r>
            <a:r>
              <a:rPr lang="en-GB" dirty="0" smtClean="0"/>
              <a:t>must </a:t>
            </a:r>
            <a:r>
              <a:rPr lang="en-GB" dirty="0" smtClean="0"/>
              <a:t>target channels where the Higgs boson is produced in association with a weak boson, a pair of top quarks, or jets separated by a rapidity gap. It also requires complex techniques to reconstruct the signal and separate it from an overwhelmingly large background. We present the status of Higgs searches in the H-&gt;bb channel currently being performed within ATLAS</a:t>
            </a:r>
            <a:r>
              <a:rPr lang="en-GB" dirty="0" smtClean="0"/>
              <a:t>. </a:t>
            </a:r>
            <a:endParaRPr lang="en-US" dirty="0" smtClean="0"/>
          </a:p>
          <a:p>
            <a:pPr algn="just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Dubna</a:t>
            </a:r>
            <a:r>
              <a:rPr lang="en-US" dirty="0" smtClean="0"/>
              <a:t>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4425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Focus of H-&gt;bb agenda is WH</a:t>
            </a:r>
          </a:p>
          <a:p>
            <a:r>
              <a:rPr lang="en-US" dirty="0" smtClean="0"/>
              <a:t>Should define final strategy for Summer conferences</a:t>
            </a: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://indico.cern.ch/conferenceDisplay.py?confId=124954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824" y="3044454"/>
            <a:ext cx="7889545" cy="331189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1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 Task List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09975" y="832556"/>
            <a:ext cx="822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solidFill>
                  <a:srgbClr val="0000FF"/>
                </a:solidFill>
              </a:rPr>
              <a:t>https://twiki.cern.ch/twiki/bin/view/AtlasProtected/WHNoteSummer2011#Analysis_Tasks</a:t>
            </a:r>
            <a:endParaRPr lang="en-US" sz="1600" u="sng" dirty="0">
              <a:solidFill>
                <a:srgbClr val="0000FF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71110"/>
            <a:ext cx="8229600" cy="566533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016113"/>
            <a:ext cx="8229600" cy="1519832"/>
          </a:xfrm>
        </p:spPr>
        <p:txBody>
          <a:bodyPr>
            <a:noAutofit/>
          </a:bodyPr>
          <a:lstStyle/>
          <a:p>
            <a:r>
              <a:rPr lang="en-US" sz="9600" dirty="0" smtClean="0"/>
              <a:t>Backup</a:t>
            </a:r>
            <a:endParaRPr lang="en-US" sz="9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- 3/5/2011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 descr="BaselineSelection_v3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-225993" y="166182"/>
            <a:ext cx="10392713" cy="75690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83638</TotalTime>
  <Words>1367</Words>
  <Application>Microsoft Macintosh PowerPoint</Application>
  <PresentationFormat>On-screen Show (4:3)</PresentationFormat>
  <Paragraphs>145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H-&gt;bb Weekly Meeting</vt:lpstr>
      <vt:lpstr>News! News! News!</vt:lpstr>
      <vt:lpstr>News! News! News! </vt:lpstr>
      <vt:lpstr>Discussion on Summer conferences</vt:lpstr>
      <vt:lpstr>Poster abstract for EPS-HEP?</vt:lpstr>
      <vt:lpstr>Dubna Workshop</vt:lpstr>
      <vt:lpstr>WH Task List</vt:lpstr>
      <vt:lpstr>Backup</vt:lpstr>
      <vt:lpstr>Slide 9</vt:lpstr>
      <vt:lpstr>Slide 10</vt:lpstr>
      <vt:lpstr>Reconstruction issues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106</cp:revision>
  <cp:lastPrinted>2011-04-11T11:26:17Z</cp:lastPrinted>
  <dcterms:created xsi:type="dcterms:W3CDTF">2011-04-25T13:52:40Z</dcterms:created>
  <dcterms:modified xsi:type="dcterms:W3CDTF">2011-05-03T08:31:21Z</dcterms:modified>
</cp:coreProperties>
</file>