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22" r:id="rId3"/>
    <p:sldId id="302" r:id="rId4"/>
    <p:sldId id="320" r:id="rId5"/>
    <p:sldId id="324" r:id="rId6"/>
    <p:sldId id="325" r:id="rId7"/>
    <p:sldId id="326" r:id="rId8"/>
    <p:sldId id="263" r:id="rId9"/>
    <p:sldId id="288" r:id="rId10"/>
    <p:sldId id="304" r:id="rId11"/>
    <p:sldId id="301" r:id="rId12"/>
    <p:sldId id="306" r:id="rId13"/>
    <p:sldId id="307" r:id="rId14"/>
    <p:sldId id="309" r:id="rId15"/>
    <p:sldId id="308" r:id="rId16"/>
    <p:sldId id="319" r:id="rId17"/>
    <p:sldId id="310" r:id="rId18"/>
    <p:sldId id="313" r:id="rId19"/>
    <p:sldId id="315" r:id="rId20"/>
    <p:sldId id="314" r:id="rId21"/>
    <p:sldId id="316" r:id="rId22"/>
    <p:sldId id="317" r:id="rId23"/>
    <p:sldId id="311" r:id="rId24"/>
    <p:sldId id="303" r:id="rId25"/>
    <p:sldId id="296" r:id="rId26"/>
    <p:sldId id="318" r:id="rId27"/>
    <p:sldId id="32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618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2B1C-18F8-6B49-BBC1-9F4872C929DA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F930-FA61-5045-8F3F-CEE7ACED9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1187C-8153-FA47-9D97-CB8C98ECD253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239FE-CDC8-4F4A-B958-D849BD6E8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96C9-D08F-BF4A-838E-46CB60AAF6E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dsweb.cern.ch/record/1404176/" TargetMode="External"/><Relationship Id="rId3" Type="http://schemas.openxmlformats.org/officeDocument/2006/relationships/hyperlink" Target="https://cdsweb.cern.ch/record/141823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6" Type="http://schemas.openxmlformats.org/officeDocument/2006/relationships/image" Target="../media/image17.pdf"/><Relationship Id="rId7" Type="http://schemas.openxmlformats.org/officeDocument/2006/relationships/image" Target="../media/image18.png"/><Relationship Id="rId8" Type="http://schemas.openxmlformats.org/officeDocument/2006/relationships/image" Target="../media/image19.pdf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df"/><Relationship Id="rId5" Type="http://schemas.openxmlformats.org/officeDocument/2006/relationships/image" Target="../media/image25.png"/><Relationship Id="rId6" Type="http://schemas.openxmlformats.org/officeDocument/2006/relationships/image" Target="../media/image26.pdf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df"/><Relationship Id="rId5" Type="http://schemas.openxmlformats.org/officeDocument/2006/relationships/image" Target="../media/image31.png"/><Relationship Id="rId6" Type="http://schemas.openxmlformats.org/officeDocument/2006/relationships/image" Target="../media/image32.pdf"/><Relationship Id="rId7" Type="http://schemas.openxmlformats.org/officeDocument/2006/relationships/image" Target="../media/image33.png"/><Relationship Id="rId8" Type="http://schemas.openxmlformats.org/officeDocument/2006/relationships/image" Target="../media/image34.pdf"/><Relationship Id="rId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d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df"/><Relationship Id="rId5" Type="http://schemas.openxmlformats.org/officeDocument/2006/relationships/image" Target="../media/image39.png"/><Relationship Id="rId6" Type="http://schemas.openxmlformats.org/officeDocument/2006/relationships/image" Target="../media/image40.pdf"/><Relationship Id="rId7" Type="http://schemas.openxmlformats.org/officeDocument/2006/relationships/image" Target="../media/image41.png"/><Relationship Id="rId8" Type="http://schemas.openxmlformats.org/officeDocument/2006/relationships/image" Target="../media/image42.pdf"/><Relationship Id="rId9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d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df"/><Relationship Id="rId5" Type="http://schemas.openxmlformats.org/officeDocument/2006/relationships/image" Target="../media/image47.png"/><Relationship Id="rId6" Type="http://schemas.openxmlformats.org/officeDocument/2006/relationships/image" Target="../media/image48.pdf"/><Relationship Id="rId7" Type="http://schemas.openxmlformats.org/officeDocument/2006/relationships/image" Target="../media/image49.png"/><Relationship Id="rId8" Type="http://schemas.openxmlformats.org/officeDocument/2006/relationships/image" Target="../media/image26.pdf"/><Relationship Id="rId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d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df"/><Relationship Id="rId5" Type="http://schemas.openxmlformats.org/officeDocument/2006/relationships/image" Target="../media/image53.png"/><Relationship Id="rId6" Type="http://schemas.openxmlformats.org/officeDocument/2006/relationships/image" Target="../media/image54.pdf"/><Relationship Id="rId7" Type="http://schemas.openxmlformats.org/officeDocument/2006/relationships/image" Target="../media/image55.png"/><Relationship Id="rId8" Type="http://schemas.openxmlformats.org/officeDocument/2006/relationships/image" Target="../media/image56.pdf"/><Relationship Id="rId9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df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image" Target="../media/image71.png"/><Relationship Id="rId6" Type="http://schemas.openxmlformats.org/officeDocument/2006/relationships/image" Target="../media/image58.pdf"/><Relationship Id="rId7" Type="http://schemas.openxmlformats.org/officeDocument/2006/relationships/image" Target="../media/image531.png"/><Relationship Id="rId8" Type="http://schemas.openxmlformats.org/officeDocument/2006/relationships/image" Target="../media/image59.pdf"/><Relationship Id="rId9" Type="http://schemas.openxmlformats.org/officeDocument/2006/relationships/image" Target="../media/image6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hyperlink" Target="https://cdsweb.cern.ch/record/1404176/" TargetMode="External"/><Relationship Id="rId5" Type="http://schemas.openxmlformats.org/officeDocument/2006/relationships/hyperlink" Target="https://cdsweb.cern.ch/record/1418230" TargetMode="External"/><Relationship Id="rId6" Type="http://schemas.openxmlformats.org/officeDocument/2006/relationships/image" Target="../media/image62.pdf"/><Relationship Id="rId7" Type="http://schemas.openxmlformats.org/officeDocument/2006/relationships/image" Target="../media/image63.png"/><Relationship Id="rId8" Type="http://schemas.openxmlformats.org/officeDocument/2006/relationships/image" Target="../media/image64.pdf"/><Relationship Id="rId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d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conferenceDisplay.py?confId=16739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dsweb.cern.ch/record/1425880" TargetMode="External"/><Relationship Id="rId4" Type="http://schemas.openxmlformats.org/officeDocument/2006/relationships/hyperlink" Target="https://cdsweb.cern.ch/record/1428142" TargetMode="External"/><Relationship Id="rId5" Type="http://schemas.openxmlformats.org/officeDocument/2006/relationships/hyperlink" Target="https://cdsweb.cern.ch/record/1404176/" TargetMode="External"/><Relationship Id="rId6" Type="http://schemas.openxmlformats.org/officeDocument/2006/relationships/hyperlink" Target="https://cdsweb.cern.ch/record/141823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image" Target="../media/image71.png"/><Relationship Id="rId6" Type="http://schemas.openxmlformats.org/officeDocument/2006/relationships/image" Target="../media/image5.pdf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conferenceDisplay.py?confId=167398" TargetMode="External"/><Relationship Id="rId3" Type="http://schemas.openxmlformats.org/officeDocument/2006/relationships/hyperlink" Target="https://indico.cern.ch/conferenceDisplay.py?confId=16739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4556"/>
            <a:ext cx="7772400" cy="1470025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29110"/>
            <a:ext cx="6400800" cy="78598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(RHUL) </a:t>
            </a:r>
          </a:p>
          <a:p>
            <a:r>
              <a:rPr lang="en-US" dirty="0" smtClean="0"/>
              <a:t>Higgs Weekly Meeting – 2 March 2012</a:t>
            </a:r>
            <a:endParaRPr lang="en-US" dirty="0" smtClean="0"/>
          </a:p>
        </p:txBody>
      </p:sp>
      <p:pic>
        <p:nvPicPr>
          <p:cNvPr id="5" name="Picture 4" descr="Higgs_bo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783" y="2130425"/>
            <a:ext cx="3474433" cy="301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2812"/>
          </a:xfrm>
        </p:spPr>
        <p:txBody>
          <a:bodyPr/>
          <a:lstStyle/>
          <a:p>
            <a:r>
              <a:rPr lang="en-US" dirty="0" smtClean="0"/>
              <a:t>Monte Carlo samples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187450"/>
            <a:ext cx="8115300" cy="5168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84"/>
            <a:ext cx="8229600" cy="699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9" y="719667"/>
            <a:ext cx="8686800" cy="5636683"/>
          </a:xfrm>
          <a:solidFill>
            <a:schemeClr val="bg1">
              <a:lumMod val="75000"/>
              <a:alpha val="76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Full </a:t>
            </a:r>
            <a:r>
              <a:rPr lang="en-US" dirty="0" smtClean="0"/>
              <a:t>2011 data from </a:t>
            </a:r>
            <a:r>
              <a:rPr lang="en-US" dirty="0" smtClean="0"/>
              <a:t>periods </a:t>
            </a:r>
            <a:r>
              <a:rPr lang="en-US" dirty="0" smtClean="0"/>
              <a:t>B-</a:t>
            </a:r>
            <a:r>
              <a:rPr lang="en-US" dirty="0" smtClean="0"/>
              <a:t>M </a:t>
            </a:r>
          </a:p>
          <a:p>
            <a:pPr lvl="1"/>
            <a:r>
              <a:rPr lang="en-US" dirty="0" smtClean="0"/>
              <a:t>4.7 </a:t>
            </a:r>
            <a:r>
              <a:rPr lang="en-US" dirty="0" smtClean="0"/>
              <a:t>fb</a:t>
            </a:r>
            <a:r>
              <a:rPr lang="en-US" baseline="30000" dirty="0" smtClean="0"/>
              <a:t>−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e/μ</a:t>
            </a:r>
            <a:r>
              <a:rPr lang="en-US" dirty="0" smtClean="0"/>
              <a:t> streams (</a:t>
            </a:r>
            <a:r>
              <a:rPr lang="en-US" sz="2400" dirty="0" err="1" smtClean="0"/>
              <a:t>ZH</a:t>
            </a:r>
            <a:r>
              <a:rPr lang="en-US" dirty="0" err="1" smtClean="0"/>
              <a:t>➝llb</a:t>
            </a:r>
            <a:r>
              <a:rPr lang="en-US" dirty="0" smtClean="0"/>
              <a:t>, WH➝</a:t>
            </a:r>
            <a:r>
              <a:rPr lang="en-US" dirty="0" smtClean="0"/>
              <a:t>lνbb)/4.6 fb</a:t>
            </a:r>
            <a:r>
              <a:rPr lang="en-US" baseline="30000" dirty="0" smtClean="0"/>
              <a:t>−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JetTauETmiss</a:t>
            </a:r>
            <a:r>
              <a:rPr lang="en-US" dirty="0" smtClean="0"/>
              <a:t> (</a:t>
            </a:r>
            <a:r>
              <a:rPr lang="en-US" dirty="0" err="1" smtClean="0"/>
              <a:t>ZH➝ννbb</a:t>
            </a:r>
            <a:r>
              <a:rPr lang="en-US" dirty="0" smtClean="0"/>
              <a:t>)</a:t>
            </a:r>
            <a:endParaRPr lang="en-US" baseline="30000" dirty="0" smtClean="0"/>
          </a:p>
          <a:p>
            <a:endParaRPr lang="en-US" dirty="0" smtClean="0"/>
          </a:p>
          <a:p>
            <a:r>
              <a:rPr lang="en-US" dirty="0" smtClean="0"/>
              <a:t>Signal </a:t>
            </a:r>
            <a:r>
              <a:rPr lang="en-US" dirty="0" smtClean="0"/>
              <a:t>(MC11c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ZH➝llbb</a:t>
            </a:r>
            <a:r>
              <a:rPr lang="en-US" dirty="0" smtClean="0"/>
              <a:t>, </a:t>
            </a:r>
            <a:r>
              <a:rPr lang="en-US" dirty="0" err="1" smtClean="0"/>
              <a:t>WH➝</a:t>
            </a:r>
            <a:r>
              <a:rPr lang="en-US" dirty="0" err="1" smtClean="0"/>
              <a:t>lνbb</a:t>
            </a:r>
            <a:r>
              <a:rPr lang="en-US" dirty="0" smtClean="0"/>
              <a:t>, </a:t>
            </a:r>
            <a:r>
              <a:rPr lang="en-US" dirty="0" err="1" smtClean="0"/>
              <a:t>ZH</a:t>
            </a:r>
            <a:r>
              <a:rPr lang="en-US" dirty="0" err="1" smtClean="0"/>
              <a:t>➝</a:t>
            </a:r>
            <a:r>
              <a:rPr lang="en-US" dirty="0" err="1" smtClean="0"/>
              <a:t>ννbb</a:t>
            </a:r>
            <a:r>
              <a:rPr lang="en-US" dirty="0" smtClean="0"/>
              <a:t> simulated in </a:t>
            </a:r>
            <a:r>
              <a:rPr lang="en-US" dirty="0" err="1" smtClean="0"/>
              <a:t>Pythia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Normalized to NLO (EW) + NNLO (QCD) from LHC Higgs cross section WG (Yellow Report I)</a:t>
            </a:r>
          </a:p>
          <a:p>
            <a:pPr lvl="1"/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 = 110 − 130 </a:t>
            </a:r>
            <a:r>
              <a:rPr lang="en-US" dirty="0" err="1" smtClean="0"/>
              <a:t>GeV</a:t>
            </a:r>
            <a:r>
              <a:rPr lang="en-US" dirty="0" smtClean="0"/>
              <a:t> in </a:t>
            </a:r>
            <a:r>
              <a:rPr lang="en-US" dirty="0" smtClean="0"/>
              <a:t>steps of 5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Background </a:t>
            </a:r>
            <a:r>
              <a:rPr lang="en-US" dirty="0" smtClean="0"/>
              <a:t>(MC11c)</a:t>
            </a:r>
          </a:p>
          <a:p>
            <a:pPr lvl="1"/>
            <a:r>
              <a:rPr lang="en-US" dirty="0" smtClean="0"/>
              <a:t>Z/</a:t>
            </a:r>
            <a:r>
              <a:rPr lang="en-US" dirty="0" err="1" smtClean="0"/>
              <a:t>W+jets</a:t>
            </a:r>
            <a:r>
              <a:rPr lang="en-US" dirty="0" smtClean="0"/>
              <a:t>: ALPGEN to model </a:t>
            </a:r>
            <a:r>
              <a:rPr lang="en-US" dirty="0" err="1" smtClean="0"/>
              <a:t>l</a:t>
            </a:r>
            <a:r>
              <a:rPr lang="en-US" dirty="0" smtClean="0"/>
              <a:t> (</a:t>
            </a:r>
            <a:r>
              <a:rPr lang="en-US" dirty="0" err="1" smtClean="0"/>
              <a:t>l</a:t>
            </a:r>
            <a:r>
              <a:rPr lang="en-US" dirty="0" smtClean="0"/>
              <a:t> and </a:t>
            </a:r>
            <a:r>
              <a:rPr lang="en-US" dirty="0" err="1" smtClean="0"/>
              <a:t>c</a:t>
            </a:r>
            <a:r>
              <a:rPr lang="en-US" dirty="0" smtClean="0"/>
              <a:t> jets) for Z(W)</a:t>
            </a:r>
          </a:p>
          <a:p>
            <a:pPr lvl="1"/>
            <a:r>
              <a:rPr lang="en-US" dirty="0" smtClean="0"/>
              <a:t>High statistics </a:t>
            </a:r>
            <a:r>
              <a:rPr lang="en-US" dirty="0" err="1" smtClean="0"/>
              <a:t>Zcc/Zbb(Wbb</a:t>
            </a:r>
            <a:r>
              <a:rPr lang="en-US" dirty="0" smtClean="0"/>
              <a:t>) using SHERPA(POWHEG)</a:t>
            </a:r>
          </a:p>
          <a:p>
            <a:pPr lvl="1"/>
            <a:r>
              <a:rPr lang="en-US" dirty="0" smtClean="0"/>
              <a:t>Top: </a:t>
            </a:r>
            <a:r>
              <a:rPr lang="en-US" dirty="0" err="1" smtClean="0"/>
              <a:t>ttbar</a:t>
            </a:r>
            <a:r>
              <a:rPr lang="en-US" dirty="0" smtClean="0"/>
              <a:t> </a:t>
            </a:r>
            <a:r>
              <a:rPr lang="en-US" dirty="0" smtClean="0"/>
              <a:t>+ single top from MC@NLO</a:t>
            </a:r>
          </a:p>
          <a:p>
            <a:pPr lvl="1"/>
            <a:r>
              <a:rPr lang="en-US" dirty="0" err="1" smtClean="0"/>
              <a:t>Diboson</a:t>
            </a:r>
            <a:r>
              <a:rPr lang="en-US" dirty="0" smtClean="0"/>
              <a:t>: ZZ/WZ/WW from MC@NLO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QCD </a:t>
            </a:r>
            <a:r>
              <a:rPr lang="en-US" dirty="0" smtClean="0"/>
              <a:t>background</a:t>
            </a:r>
            <a:endParaRPr lang="en-US" dirty="0" smtClean="0"/>
          </a:p>
          <a:p>
            <a:pPr lvl="1"/>
            <a:r>
              <a:rPr lang="en-US" dirty="0" err="1" smtClean="0"/>
              <a:t>ZH➝</a:t>
            </a:r>
            <a:r>
              <a:rPr lang="en-US" dirty="0" err="1" smtClean="0"/>
              <a:t>llbb</a:t>
            </a:r>
            <a:r>
              <a:rPr lang="en-US" dirty="0" smtClean="0"/>
              <a:t> </a:t>
            </a:r>
            <a:r>
              <a:rPr lang="en-US" dirty="0" smtClean="0"/>
              <a:t>multi-jet electron from loose-loose no medium data </a:t>
            </a:r>
            <a:r>
              <a:rPr lang="en-US" dirty="0" smtClean="0"/>
              <a:t>scaled</a:t>
            </a:r>
          </a:p>
          <a:p>
            <a:pPr lvl="1"/>
            <a:r>
              <a:rPr lang="en-US" dirty="0" err="1" smtClean="0"/>
              <a:t>WH</a:t>
            </a:r>
            <a:r>
              <a:rPr lang="en-US" dirty="0" err="1" smtClean="0"/>
              <a:t>➝</a:t>
            </a:r>
            <a:r>
              <a:rPr lang="en-US" dirty="0" err="1" smtClean="0"/>
              <a:t>lνbb</a:t>
            </a:r>
            <a:r>
              <a:rPr lang="en-US" dirty="0" smtClean="0"/>
              <a:t> </a:t>
            </a:r>
            <a:r>
              <a:rPr lang="en-US" dirty="0" smtClean="0"/>
              <a:t>electron </a:t>
            </a:r>
            <a:r>
              <a:rPr lang="en-US" dirty="0" smtClean="0"/>
              <a:t>and </a:t>
            </a:r>
            <a:r>
              <a:rPr lang="en-US" dirty="0" err="1" smtClean="0"/>
              <a:t>muon</a:t>
            </a:r>
            <a:r>
              <a:rPr lang="en-US" dirty="0" smtClean="0"/>
              <a:t> from anti-isolation data </a:t>
            </a:r>
            <a:r>
              <a:rPr lang="en-US" dirty="0" smtClean="0"/>
              <a:t>scaled</a:t>
            </a:r>
          </a:p>
          <a:p>
            <a:pPr lvl="1"/>
            <a:r>
              <a:rPr lang="en-US" dirty="0" err="1" smtClean="0"/>
              <a:t>ZH</a:t>
            </a:r>
            <a:r>
              <a:rPr lang="en-US" dirty="0" err="1" smtClean="0"/>
              <a:t>➝ννbb</a:t>
            </a:r>
            <a:r>
              <a:rPr lang="en-US" dirty="0" smtClean="0"/>
              <a:t> from data (ABCD method) – negligible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23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Lepton Selection</a:t>
            </a:r>
            <a:r>
              <a:rPr lang="en-US" sz="4000" dirty="0" smtClean="0"/>
              <a:t>: </a:t>
            </a:r>
            <a:r>
              <a:rPr lang="en-US" sz="4000" dirty="0" err="1" smtClean="0"/>
              <a:t>WH➝</a:t>
            </a:r>
            <a:r>
              <a:rPr lang="en-US" sz="4000" dirty="0" err="1" smtClean="0"/>
              <a:t>llb</a:t>
            </a:r>
            <a:r>
              <a:rPr lang="en-US" sz="4000" dirty="0" smtClean="0"/>
              <a:t>, </a:t>
            </a:r>
            <a:r>
              <a:rPr lang="en-US" sz="4000" dirty="0" err="1" smtClean="0"/>
              <a:t>WH➝lνbb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019"/>
            <a:ext cx="8229600" cy="5169331"/>
          </a:xfrm>
          <a:solidFill>
            <a:schemeClr val="bg1">
              <a:lumMod val="75000"/>
              <a:alpha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Electrons</a:t>
            </a:r>
          </a:p>
          <a:p>
            <a:pPr lvl="1"/>
            <a:r>
              <a:rPr lang="en-US" dirty="0" smtClean="0"/>
              <a:t>medium++ (tight++) with </a:t>
            </a:r>
            <a:r>
              <a:rPr lang="en-US" dirty="0" err="1" smtClean="0"/>
              <a:t>pT</a:t>
            </a:r>
            <a:r>
              <a:rPr lang="en-US" dirty="0" smtClean="0"/>
              <a:t> &gt; 20(25) </a:t>
            </a:r>
            <a:r>
              <a:rPr lang="en-US" dirty="0" err="1" smtClean="0"/>
              <a:t>GeV</a:t>
            </a:r>
            <a:r>
              <a:rPr lang="en-US" dirty="0" smtClean="0"/>
              <a:t> and </a:t>
            </a:r>
            <a:r>
              <a:rPr lang="en-US" dirty="0" smtClean="0"/>
              <a:t>|</a:t>
            </a:r>
            <a:r>
              <a:rPr lang="en-US" dirty="0" err="1" smtClean="0"/>
              <a:t>η</a:t>
            </a:r>
            <a:r>
              <a:rPr lang="en-US" dirty="0" smtClean="0"/>
              <a:t>| </a:t>
            </a:r>
            <a:r>
              <a:rPr lang="en-US" dirty="0" smtClean="0"/>
              <a:t>&lt; 2.47 for Z(W)</a:t>
            </a:r>
          </a:p>
          <a:p>
            <a:pPr lvl="1"/>
            <a:r>
              <a:rPr lang="en-US" dirty="0" smtClean="0"/>
              <a:t>Include crack region</a:t>
            </a:r>
          </a:p>
          <a:p>
            <a:pPr lvl="1"/>
            <a:r>
              <a:rPr lang="en-US" dirty="0" err="1" smtClean="0"/>
              <a:t>Trackisolation</a:t>
            </a:r>
            <a:r>
              <a:rPr lang="en-US" dirty="0" smtClean="0"/>
              <a:t>: </a:t>
            </a:r>
            <a:r>
              <a:rPr lang="en-US" dirty="0" err="1" smtClean="0"/>
              <a:t>Ptracks</a:t>
            </a:r>
            <a:r>
              <a:rPr lang="en-US" dirty="0" smtClean="0"/>
              <a:t> /</a:t>
            </a:r>
            <a:r>
              <a:rPr lang="en-US" dirty="0" err="1" smtClean="0"/>
              <a:t>pT</a:t>
            </a:r>
            <a:r>
              <a:rPr lang="en-US" dirty="0" smtClean="0"/>
              <a:t> &lt; 0.1 within R = 0.2</a:t>
            </a:r>
          </a:p>
          <a:p>
            <a:pPr lvl="1"/>
            <a:r>
              <a:rPr lang="en-US" dirty="0" smtClean="0"/>
              <a:t>For WH: </a:t>
            </a:r>
            <a:r>
              <a:rPr lang="en-US" dirty="0" err="1" smtClean="0"/>
              <a:t>Calo</a:t>
            </a:r>
            <a:r>
              <a:rPr lang="en-US" dirty="0" smtClean="0"/>
              <a:t> isolation: </a:t>
            </a:r>
            <a:r>
              <a:rPr lang="en-US" dirty="0" err="1" smtClean="0"/>
              <a:t>Pcalo</a:t>
            </a:r>
            <a:r>
              <a:rPr lang="en-US" dirty="0" smtClean="0"/>
              <a:t> /ET &lt; 0.14 within R = 0.3</a:t>
            </a:r>
          </a:p>
          <a:p>
            <a:pPr lvl="1"/>
            <a:r>
              <a:rPr lang="en-US" dirty="0" smtClean="0"/>
              <a:t>For WH: Impact parameter cut d0 &lt; 0.1 mm</a:t>
            </a:r>
          </a:p>
          <a:p>
            <a:pPr lvl="1"/>
            <a:r>
              <a:rPr lang="en-US" dirty="0" smtClean="0"/>
              <a:t>Latest recommended smearing and efficiency corrections</a:t>
            </a:r>
          </a:p>
          <a:p>
            <a:pPr lvl="1"/>
            <a:r>
              <a:rPr lang="en-US" dirty="0" smtClean="0"/>
              <a:t>Veto in WH: use central loose++ with </a:t>
            </a:r>
            <a:r>
              <a:rPr lang="en-US" dirty="0" err="1" smtClean="0"/>
              <a:t>pT</a:t>
            </a:r>
            <a:r>
              <a:rPr lang="en-US" dirty="0" smtClean="0"/>
              <a:t> &gt; 10 </a:t>
            </a:r>
            <a:r>
              <a:rPr lang="en-US" dirty="0" err="1" smtClean="0"/>
              <a:t>GeV</a:t>
            </a:r>
            <a:r>
              <a:rPr lang="en-US" dirty="0" smtClean="0"/>
              <a:t> and forward loose</a:t>
            </a:r>
          </a:p>
          <a:p>
            <a:pPr lvl="1"/>
            <a:r>
              <a:rPr lang="en-US" dirty="0" smtClean="0"/>
              <a:t>with </a:t>
            </a:r>
            <a:r>
              <a:rPr lang="en-US" dirty="0" err="1" smtClean="0"/>
              <a:t>pT</a:t>
            </a:r>
            <a:r>
              <a:rPr lang="en-US" dirty="0" smtClean="0"/>
              <a:t> &gt; 20 </a:t>
            </a:r>
            <a:r>
              <a:rPr lang="en-US" dirty="0" err="1" smtClean="0"/>
              <a:t>GeV(</a:t>
            </a:r>
            <a:r>
              <a:rPr lang="en-US" dirty="0" err="1" smtClean="0"/>
              <a:t>|η</a:t>
            </a:r>
            <a:r>
              <a:rPr lang="en-US" dirty="0" smtClean="0"/>
              <a:t>| </a:t>
            </a:r>
            <a:r>
              <a:rPr lang="en-US" dirty="0" smtClean="0"/>
              <a:t>&lt; 4.5). Require </a:t>
            </a:r>
            <a:r>
              <a:rPr lang="en-US" dirty="0" err="1" smtClean="0"/>
              <a:t>trk/calo</a:t>
            </a:r>
            <a:r>
              <a:rPr lang="en-US" dirty="0" smtClean="0"/>
              <a:t> isolation (except forward)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Muons</a:t>
            </a:r>
            <a:endParaRPr lang="en-US" dirty="0" smtClean="0"/>
          </a:p>
          <a:p>
            <a:pPr lvl="1"/>
            <a:r>
              <a:rPr lang="en-US" dirty="0" err="1" smtClean="0"/>
              <a:t>STACO(Muid</a:t>
            </a:r>
            <a:r>
              <a:rPr lang="en-US" dirty="0" smtClean="0"/>
              <a:t>) tight with </a:t>
            </a:r>
            <a:r>
              <a:rPr lang="en-US" dirty="0" err="1" smtClean="0"/>
              <a:t>pT</a:t>
            </a:r>
            <a:r>
              <a:rPr lang="en-US" dirty="0" smtClean="0"/>
              <a:t> &gt; 20(25) </a:t>
            </a:r>
            <a:r>
              <a:rPr lang="en-US" dirty="0" err="1" smtClean="0"/>
              <a:t>GeV</a:t>
            </a:r>
            <a:r>
              <a:rPr lang="en-US" dirty="0" smtClean="0"/>
              <a:t> and </a:t>
            </a:r>
            <a:r>
              <a:rPr lang="en-US" dirty="0" smtClean="0"/>
              <a:t>|</a:t>
            </a:r>
            <a:r>
              <a:rPr lang="en-US" dirty="0" err="1" smtClean="0"/>
              <a:t>η</a:t>
            </a:r>
            <a:r>
              <a:rPr lang="en-US" dirty="0" smtClean="0"/>
              <a:t>| </a:t>
            </a:r>
            <a:r>
              <a:rPr lang="en-US" dirty="0" smtClean="0"/>
              <a:t>&lt; 2.5 for Z(W)</a:t>
            </a:r>
          </a:p>
          <a:p>
            <a:pPr lvl="1"/>
            <a:r>
              <a:rPr lang="en-US" dirty="0" smtClean="0"/>
              <a:t>Track isolation (as for electrons); For WH </a:t>
            </a:r>
            <a:r>
              <a:rPr lang="en-US" dirty="0" err="1" smtClean="0"/>
              <a:t>calo</a:t>
            </a:r>
            <a:r>
              <a:rPr lang="en-US" dirty="0" smtClean="0"/>
              <a:t> isolation</a:t>
            </a:r>
          </a:p>
          <a:p>
            <a:pPr lvl="1"/>
            <a:r>
              <a:rPr lang="en-US" dirty="0" smtClean="0"/>
              <a:t>Impact </a:t>
            </a:r>
            <a:r>
              <a:rPr lang="en-US" dirty="0" err="1" smtClean="0"/>
              <a:t>paramter</a:t>
            </a:r>
            <a:r>
              <a:rPr lang="en-US" dirty="0" smtClean="0"/>
              <a:t> cuts d0 &lt; 1(0.1) mm for Z(W)</a:t>
            </a:r>
          </a:p>
          <a:p>
            <a:pPr lvl="1"/>
            <a:r>
              <a:rPr lang="en-US" dirty="0" smtClean="0"/>
              <a:t>Impact parameter cut against </a:t>
            </a:r>
            <a:r>
              <a:rPr lang="en-US" dirty="0" err="1" smtClean="0"/>
              <a:t>cosmics</a:t>
            </a:r>
            <a:r>
              <a:rPr lang="en-US" dirty="0" smtClean="0"/>
              <a:t> z0 &lt; 10 mm</a:t>
            </a:r>
          </a:p>
          <a:p>
            <a:pPr lvl="1"/>
            <a:r>
              <a:rPr lang="en-US" dirty="0" smtClean="0"/>
              <a:t>Latest recommended smearing and efficiency corrections</a:t>
            </a:r>
          </a:p>
          <a:p>
            <a:pPr lvl="1"/>
            <a:r>
              <a:rPr lang="en-US" dirty="0" smtClean="0"/>
              <a:t>For veto in WH extend to Loose/standalone, </a:t>
            </a:r>
            <a:r>
              <a:rPr lang="en-US" dirty="0" err="1" smtClean="0"/>
              <a:t>pT</a:t>
            </a:r>
            <a:r>
              <a:rPr lang="en-US" dirty="0" smtClean="0"/>
              <a:t> &gt; 10 </a:t>
            </a:r>
            <a:r>
              <a:rPr lang="en-US" dirty="0" err="1" smtClean="0"/>
              <a:t>GeV</a:t>
            </a:r>
            <a:r>
              <a:rPr lang="en-US" dirty="0" smtClean="0"/>
              <a:t> and</a:t>
            </a:r>
          </a:p>
          <a:p>
            <a:pPr lvl="1"/>
            <a:r>
              <a:rPr lang="en-US" dirty="0" smtClean="0"/>
              <a:t>|</a:t>
            </a:r>
            <a:r>
              <a:rPr lang="en-US" dirty="0" err="1" smtClean="0"/>
              <a:t>η</a:t>
            </a:r>
            <a:r>
              <a:rPr lang="en-US" dirty="0" smtClean="0"/>
              <a:t>| </a:t>
            </a:r>
            <a:r>
              <a:rPr lang="en-US" dirty="0" smtClean="0"/>
              <a:t>&lt; 2.7. Require track isolation (except standalone)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Jet/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selection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  <a:solidFill>
            <a:schemeClr val="bg1">
              <a:lumMod val="75000"/>
              <a:alpha val="74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Jets – </a:t>
            </a:r>
            <a:r>
              <a:rPr lang="en-US" i="1" dirty="0" smtClean="0"/>
              <a:t>not updated to last week’s recommendations</a:t>
            </a:r>
          </a:p>
          <a:p>
            <a:pPr lvl="1"/>
            <a:r>
              <a:rPr lang="en-US" dirty="0" smtClean="0"/>
              <a:t>Anti-</a:t>
            </a:r>
            <a:r>
              <a:rPr lang="en-US" dirty="0" err="1" smtClean="0"/>
              <a:t>kT</a:t>
            </a:r>
            <a:r>
              <a:rPr lang="en-US" dirty="0" smtClean="0"/>
              <a:t> 4 with </a:t>
            </a:r>
            <a:r>
              <a:rPr lang="en-US" dirty="0" err="1" smtClean="0"/>
              <a:t>pT</a:t>
            </a:r>
            <a:r>
              <a:rPr lang="en-US" dirty="0" smtClean="0"/>
              <a:t> &gt; 25 </a:t>
            </a:r>
            <a:r>
              <a:rPr lang="en-US" dirty="0" err="1" smtClean="0"/>
              <a:t>GeV</a:t>
            </a:r>
            <a:r>
              <a:rPr lang="en-US" dirty="0" smtClean="0"/>
              <a:t> and </a:t>
            </a:r>
            <a:r>
              <a:rPr lang="en-US" dirty="0" smtClean="0"/>
              <a:t>|</a:t>
            </a:r>
            <a:r>
              <a:rPr lang="en-US" dirty="0" err="1" smtClean="0"/>
              <a:t>η</a:t>
            </a:r>
            <a:r>
              <a:rPr lang="en-US" dirty="0" smtClean="0"/>
              <a:t>| </a:t>
            </a:r>
            <a:r>
              <a:rPr lang="en-US" dirty="0" smtClean="0"/>
              <a:t>&lt; 2.5 ”AntiKt4TopoEMJets”</a:t>
            </a:r>
          </a:p>
          <a:p>
            <a:pPr lvl="1"/>
            <a:r>
              <a:rPr lang="en-US" dirty="0" smtClean="0"/>
              <a:t>For jet veto in WH </a:t>
            </a:r>
            <a:r>
              <a:rPr lang="en-US" dirty="0" err="1" smtClean="0"/>
              <a:t>pT</a:t>
            </a:r>
            <a:r>
              <a:rPr lang="en-US" dirty="0" smtClean="0"/>
              <a:t> &gt; 20 </a:t>
            </a:r>
            <a:r>
              <a:rPr lang="en-US" dirty="0" err="1" smtClean="0"/>
              <a:t>GeV</a:t>
            </a:r>
            <a:r>
              <a:rPr lang="en-US" dirty="0" smtClean="0"/>
              <a:t> and </a:t>
            </a:r>
            <a:r>
              <a:rPr lang="en-US" dirty="0" smtClean="0"/>
              <a:t>|</a:t>
            </a:r>
            <a:r>
              <a:rPr lang="en-US" dirty="0" err="1" smtClean="0"/>
              <a:t>η</a:t>
            </a:r>
            <a:r>
              <a:rPr lang="en-US" dirty="0" smtClean="0"/>
              <a:t>| </a:t>
            </a:r>
            <a:r>
              <a:rPr lang="en-US" dirty="0" smtClean="0"/>
              <a:t>&lt; 4.5</a:t>
            </a:r>
          </a:p>
          <a:p>
            <a:pPr lvl="1"/>
            <a:r>
              <a:rPr lang="en-US" dirty="0" smtClean="0"/>
              <a:t>Remove events with jets pointing to the bad FEB region</a:t>
            </a:r>
          </a:p>
          <a:p>
            <a:pPr lvl="1"/>
            <a:r>
              <a:rPr lang="en-US" dirty="0" smtClean="0"/>
              <a:t>Pile-up: reject jets with |JVF| &lt; 0.75 for jets with </a:t>
            </a:r>
            <a:r>
              <a:rPr lang="en-US" dirty="0" smtClean="0"/>
              <a:t>|</a:t>
            </a:r>
            <a:r>
              <a:rPr lang="en-US" dirty="0" err="1" smtClean="0"/>
              <a:t>η</a:t>
            </a:r>
            <a:r>
              <a:rPr lang="en-US" dirty="0" smtClean="0"/>
              <a:t>| </a:t>
            </a:r>
            <a:r>
              <a:rPr lang="en-US" dirty="0" smtClean="0"/>
              <a:t>&lt; 2.5</a:t>
            </a:r>
          </a:p>
          <a:p>
            <a:pPr lvl="1"/>
            <a:r>
              <a:rPr lang="en-US" dirty="0" smtClean="0"/>
              <a:t>Current JES/JER uncertainty including pile-up, close by and </a:t>
            </a:r>
            <a:r>
              <a:rPr lang="en-US" dirty="0" err="1" smtClean="0"/>
              <a:t>b</a:t>
            </a:r>
            <a:r>
              <a:rPr lang="en-US" dirty="0" smtClean="0"/>
              <a:t> JES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</a:t>
            </a:r>
            <a:r>
              <a:rPr lang="en-US" dirty="0" smtClean="0"/>
              <a:t>-</a:t>
            </a:r>
            <a:r>
              <a:rPr lang="en-US" dirty="0" smtClean="0"/>
              <a:t>tagging – </a:t>
            </a:r>
            <a:r>
              <a:rPr lang="en-US" i="1" dirty="0" smtClean="0"/>
              <a:t>not updated to last week’s version</a:t>
            </a:r>
          </a:p>
          <a:p>
            <a:pPr lvl="1"/>
            <a:r>
              <a:rPr lang="en-US" dirty="0" smtClean="0"/>
              <a:t>MV1 with </a:t>
            </a:r>
            <a:r>
              <a:rPr lang="en-US" dirty="0" err="1" smtClean="0"/>
              <a:t>w</a:t>
            </a:r>
            <a:r>
              <a:rPr lang="en-US" dirty="0" smtClean="0"/>
              <a:t> &gt; 0.602 ( 70% efficiency)</a:t>
            </a:r>
          </a:p>
          <a:p>
            <a:pPr lvl="1"/>
            <a:r>
              <a:rPr lang="en-US" dirty="0" smtClean="0"/>
              <a:t>Applying corrections and uncertainties derived by </a:t>
            </a:r>
            <a:r>
              <a:rPr lang="en-US" dirty="0" err="1" smtClean="0"/>
              <a:t>b</a:t>
            </a:r>
            <a:r>
              <a:rPr lang="en-US" dirty="0" smtClean="0"/>
              <a:t>-tagging group.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MET –  </a:t>
            </a:r>
            <a:r>
              <a:rPr lang="en-US" i="1" dirty="0" smtClean="0"/>
              <a:t>not updated to last week’s version</a:t>
            </a:r>
          </a:p>
          <a:p>
            <a:pPr lvl="1"/>
            <a:r>
              <a:rPr lang="en-US" dirty="0" smtClean="0"/>
              <a:t>MET </a:t>
            </a:r>
            <a:r>
              <a:rPr lang="en-US" dirty="0" err="1" smtClean="0"/>
              <a:t>RefFinal</a:t>
            </a:r>
            <a:r>
              <a:rPr lang="en-US" dirty="0" smtClean="0"/>
              <a:t> out-of-the-box</a:t>
            </a:r>
          </a:p>
          <a:p>
            <a:pPr lvl="1"/>
            <a:r>
              <a:rPr lang="en-US" dirty="0" smtClean="0"/>
              <a:t>Apply pile-up reweighting for each MC run period</a:t>
            </a:r>
          </a:p>
          <a:p>
            <a:pPr lvl="1"/>
            <a:r>
              <a:rPr lang="en-US" dirty="0" smtClean="0"/>
              <a:t>Additional </a:t>
            </a:r>
            <a:r>
              <a:rPr lang="en-US" dirty="0" err="1" smtClean="0"/>
              <a:t>μ</a:t>
            </a:r>
            <a:r>
              <a:rPr lang="en-US" dirty="0" smtClean="0"/>
              <a:t> scaling</a:t>
            </a:r>
            <a:r>
              <a:rPr lang="en-US" dirty="0" smtClean="0"/>
              <a:t> reweighting: scale &lt;</a:t>
            </a:r>
            <a:r>
              <a:rPr lang="en-US" dirty="0" err="1" smtClean="0"/>
              <a:t>μ</a:t>
            </a:r>
            <a:r>
              <a:rPr lang="en-US" dirty="0" smtClean="0"/>
              <a:t>&gt; by 1.03±0.03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706556" cy="85303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Lepton and jet veto: </a:t>
            </a:r>
            <a:r>
              <a:rPr lang="en-US" sz="3200" dirty="0" err="1" smtClean="0"/>
              <a:t>ZH➝ννbb</a:t>
            </a:r>
            <a:r>
              <a:rPr lang="en-US" sz="3200" dirty="0" smtClean="0"/>
              <a:t>, </a:t>
            </a:r>
            <a:r>
              <a:rPr lang="en-US" sz="3200" dirty="0" err="1" smtClean="0"/>
              <a:t>WH➝lνbb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855"/>
            <a:ext cx="8229600" cy="4998495"/>
          </a:xfrm>
          <a:solidFill>
            <a:schemeClr val="bg1">
              <a:lumMod val="75000"/>
              <a:alpha val="72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Veto leptons:</a:t>
            </a:r>
          </a:p>
          <a:p>
            <a:pPr lvl="1"/>
            <a:r>
              <a:rPr lang="en-US" dirty="0" smtClean="0"/>
              <a:t>Electron : medium , </a:t>
            </a:r>
            <a:r>
              <a:rPr lang="en-US" dirty="0" err="1" smtClean="0"/>
              <a:t>pT</a:t>
            </a:r>
            <a:r>
              <a:rPr lang="en-US" dirty="0" smtClean="0"/>
              <a:t>&gt;10 </a:t>
            </a:r>
            <a:r>
              <a:rPr lang="en-US" dirty="0" err="1" smtClean="0"/>
              <a:t>GeV</a:t>
            </a:r>
            <a:r>
              <a:rPr lang="en-US" dirty="0" smtClean="0"/>
              <a:t>, |</a:t>
            </a:r>
            <a:r>
              <a:rPr lang="en-US" dirty="0" err="1" smtClean="0"/>
              <a:t>η</a:t>
            </a:r>
            <a:r>
              <a:rPr lang="en-US" dirty="0" smtClean="0"/>
              <a:t>|&lt;2.47, pTcone20/pT&lt;0.1</a:t>
            </a:r>
            <a:endParaRPr lang="en-US" dirty="0" smtClean="0"/>
          </a:p>
          <a:p>
            <a:pPr lvl="1"/>
            <a:r>
              <a:rPr lang="en-US" dirty="0" err="1" smtClean="0"/>
              <a:t>Muon</a:t>
            </a:r>
            <a:r>
              <a:rPr lang="en-US" dirty="0" smtClean="0"/>
              <a:t> </a:t>
            </a:r>
            <a:r>
              <a:rPr lang="en-US" dirty="0" smtClean="0"/>
              <a:t>: Combined &amp; segmented-tagged STACO, </a:t>
            </a:r>
            <a:r>
              <a:rPr lang="en-US" dirty="0" err="1" smtClean="0"/>
              <a:t>pT</a:t>
            </a:r>
            <a:r>
              <a:rPr lang="en-US" dirty="0" smtClean="0"/>
              <a:t>&gt;10 </a:t>
            </a:r>
            <a:r>
              <a:rPr lang="en-US" dirty="0" err="1" smtClean="0"/>
              <a:t>GeV</a:t>
            </a:r>
            <a:r>
              <a:rPr lang="en-US" dirty="0" smtClean="0"/>
              <a:t>, |</a:t>
            </a:r>
            <a:r>
              <a:rPr lang="en-US" dirty="0" err="1" smtClean="0"/>
              <a:t>η</a:t>
            </a:r>
            <a:r>
              <a:rPr lang="en-US" dirty="0" smtClean="0"/>
              <a:t>|&lt;2.4</a:t>
            </a:r>
            <a:r>
              <a:rPr lang="en-US" dirty="0" smtClean="0"/>
              <a:t>, pTcone20</a:t>
            </a:r>
            <a:r>
              <a:rPr lang="en-US" dirty="0" smtClean="0"/>
              <a:t>/pT&lt;0.1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Veto </a:t>
            </a:r>
            <a:r>
              <a:rPr lang="en-US" dirty="0" smtClean="0"/>
              <a:t>on any event having an object </a:t>
            </a:r>
            <a:r>
              <a:rPr lang="en-US" dirty="0" smtClean="0"/>
              <a:t>with:</a:t>
            </a:r>
          </a:p>
          <a:p>
            <a:pPr lvl="1"/>
            <a:r>
              <a:rPr lang="en-US" dirty="0" err="1" smtClean="0"/>
              <a:t>pT</a:t>
            </a:r>
            <a:r>
              <a:rPr lang="en-US" dirty="0" smtClean="0"/>
              <a:t> &gt; 20 </a:t>
            </a:r>
            <a:r>
              <a:rPr lang="en-US" dirty="0" err="1" smtClean="0"/>
              <a:t>GeV</a:t>
            </a:r>
            <a:r>
              <a:rPr lang="en-US" dirty="0" smtClean="0"/>
              <a:t>. Veto lepton has wider  range than trigger electron</a:t>
            </a:r>
          </a:p>
          <a:p>
            <a:pPr lvl="1"/>
            <a:r>
              <a:rPr lang="en-US" dirty="0" smtClean="0"/>
              <a:t>(standalone </a:t>
            </a:r>
            <a:r>
              <a:rPr lang="en-US" dirty="0" err="1" smtClean="0"/>
              <a:t>muons</a:t>
            </a:r>
            <a:r>
              <a:rPr lang="en-US" dirty="0" smtClean="0"/>
              <a:t>, forward electrons).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Remove </a:t>
            </a:r>
            <a:r>
              <a:rPr lang="en-US" dirty="0" smtClean="0"/>
              <a:t>any event </a:t>
            </a:r>
            <a:r>
              <a:rPr lang="en-US" dirty="0" smtClean="0"/>
              <a:t>with:</a:t>
            </a:r>
          </a:p>
          <a:p>
            <a:pPr lvl="1"/>
            <a:r>
              <a:rPr lang="en-US" dirty="0" smtClean="0"/>
              <a:t>1 extra lepton with </a:t>
            </a:r>
            <a:r>
              <a:rPr lang="en-US" dirty="0" err="1" smtClean="0"/>
              <a:t>pT</a:t>
            </a:r>
            <a:r>
              <a:rPr lang="en-US" dirty="0" smtClean="0"/>
              <a:t> &gt; 20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1 extra opposite sign lepton with </a:t>
            </a:r>
            <a:r>
              <a:rPr lang="en-US" dirty="0" err="1" smtClean="0"/>
              <a:t>pT</a:t>
            </a:r>
            <a:r>
              <a:rPr lang="en-US" dirty="0" smtClean="0"/>
              <a:t> &lt; 20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&gt; 1 extra leptons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Remove </a:t>
            </a:r>
            <a:r>
              <a:rPr lang="en-US" dirty="0" smtClean="0"/>
              <a:t>any event </a:t>
            </a:r>
            <a:r>
              <a:rPr lang="en-US" dirty="0" smtClean="0"/>
              <a:t>with  ≥ 3 </a:t>
            </a:r>
            <a:r>
              <a:rPr lang="en-US" dirty="0" smtClean="0"/>
              <a:t>jets (veto jet: </a:t>
            </a:r>
            <a:r>
              <a:rPr lang="en-US" dirty="0" err="1" smtClean="0"/>
              <a:t>pT</a:t>
            </a:r>
            <a:r>
              <a:rPr lang="en-US" dirty="0" smtClean="0"/>
              <a:t> &gt; 20 </a:t>
            </a:r>
            <a:r>
              <a:rPr lang="en-US" dirty="0" err="1" smtClean="0"/>
              <a:t>GeV</a:t>
            </a:r>
            <a:r>
              <a:rPr lang="en-US" dirty="0" smtClean="0"/>
              <a:t> and </a:t>
            </a:r>
            <a:r>
              <a:rPr lang="en-US" dirty="0" smtClean="0"/>
              <a:t>|</a:t>
            </a:r>
            <a:r>
              <a:rPr lang="en-US" dirty="0" err="1" smtClean="0"/>
              <a:t>η</a:t>
            </a:r>
            <a:r>
              <a:rPr lang="en-US" dirty="0" smtClean="0"/>
              <a:t>| </a:t>
            </a:r>
            <a:r>
              <a:rPr lang="en-US" dirty="0" smtClean="0"/>
              <a:t>&lt; 4.5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ZH</a:t>
            </a:r>
            <a:r>
              <a:rPr lang="en-US" dirty="0" err="1" smtClean="0"/>
              <a:t>➝llbb</a:t>
            </a:r>
            <a:r>
              <a:rPr lang="en-US" dirty="0" smtClean="0"/>
              <a:t>, </a:t>
            </a:r>
            <a:r>
              <a:rPr lang="en-US" dirty="0" err="1" smtClean="0"/>
              <a:t>WH➝</a:t>
            </a:r>
            <a:r>
              <a:rPr lang="en-US" dirty="0" err="1" smtClean="0"/>
              <a:t>lνbb</a:t>
            </a:r>
            <a:r>
              <a:rPr lang="en-US" dirty="0" smtClean="0"/>
              <a:t>: remove overlaps between electrons, </a:t>
            </a:r>
            <a:r>
              <a:rPr lang="en-US" dirty="0" err="1" smtClean="0"/>
              <a:t>muons</a:t>
            </a:r>
            <a:r>
              <a:rPr lang="en-US" dirty="0" smtClean="0"/>
              <a:t>, jets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6122"/>
          </a:xfrm>
        </p:spPr>
        <p:txBody>
          <a:bodyPr/>
          <a:lstStyle/>
          <a:p>
            <a:r>
              <a:rPr lang="en-US" dirty="0" smtClean="0"/>
              <a:t>Event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043" y="1365070"/>
            <a:ext cx="4593514" cy="4755796"/>
          </a:xfrm>
          <a:solidFill>
            <a:schemeClr val="bg1">
              <a:lumMod val="75000"/>
              <a:alpha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Common selection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WZ+jets</a:t>
            </a:r>
            <a:r>
              <a:rPr lang="en-US" dirty="0" smtClean="0"/>
              <a:t> GRL (</a:t>
            </a:r>
            <a:r>
              <a:rPr lang="en-US" dirty="0" smtClean="0"/>
              <a:t>incl. </a:t>
            </a:r>
            <a:r>
              <a:rPr lang="en-US" dirty="0" err="1" smtClean="0"/>
              <a:t>b</a:t>
            </a:r>
            <a:r>
              <a:rPr lang="en-US" dirty="0" smtClean="0"/>
              <a:t>-tagging)</a:t>
            </a:r>
            <a:endParaRPr lang="en-US" dirty="0" smtClean="0"/>
          </a:p>
          <a:p>
            <a:pPr lvl="1"/>
            <a:r>
              <a:rPr lang="en-US" dirty="0" smtClean="0"/>
              <a:t>Primary </a:t>
            </a:r>
            <a:r>
              <a:rPr lang="en-US" dirty="0" smtClean="0"/>
              <a:t>vertex containing at least 3 </a:t>
            </a:r>
            <a:r>
              <a:rPr lang="en-US" dirty="0" smtClean="0"/>
              <a:t>tracks</a:t>
            </a:r>
            <a:endParaRPr lang="en-US" sz="2400" dirty="0" smtClean="0"/>
          </a:p>
          <a:p>
            <a:r>
              <a:rPr lang="en-US" sz="2400" dirty="0" err="1" smtClean="0"/>
              <a:t>ZH</a:t>
            </a:r>
            <a:r>
              <a:rPr lang="en-US" dirty="0" err="1" smtClean="0"/>
              <a:t>➝</a:t>
            </a:r>
            <a:r>
              <a:rPr lang="en-US" dirty="0" err="1" smtClean="0"/>
              <a:t>llb</a:t>
            </a:r>
            <a:endParaRPr lang="en-US" dirty="0" smtClean="0"/>
          </a:p>
          <a:p>
            <a:pPr lvl="1"/>
            <a:r>
              <a:rPr lang="en-US" dirty="0" smtClean="0"/>
              <a:t>Triggers:</a:t>
            </a:r>
            <a:r>
              <a:rPr lang="en-US" dirty="0" smtClean="0"/>
              <a:t> single </a:t>
            </a:r>
            <a:r>
              <a:rPr lang="en-US" dirty="0" smtClean="0"/>
              <a:t>and </a:t>
            </a:r>
            <a:r>
              <a:rPr lang="en-US" dirty="0" err="1" smtClean="0"/>
              <a:t>dilepton</a:t>
            </a:r>
            <a:r>
              <a:rPr lang="en-US" dirty="0" smtClean="0"/>
              <a:t> triggers</a:t>
            </a:r>
          </a:p>
          <a:p>
            <a:pPr lvl="1"/>
            <a:r>
              <a:rPr lang="en-US" dirty="0" smtClean="0"/>
              <a:t>Exactly </a:t>
            </a:r>
            <a:r>
              <a:rPr lang="en-US" dirty="0" smtClean="0"/>
              <a:t>2 leptons with 83 &lt; </a:t>
            </a:r>
            <a:r>
              <a:rPr lang="en-US" dirty="0" err="1" smtClean="0"/>
              <a:t>mll</a:t>
            </a:r>
            <a:r>
              <a:rPr lang="en-US" dirty="0" smtClean="0"/>
              <a:t> &lt; 99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Opposite charge required for </a:t>
            </a:r>
            <a:r>
              <a:rPr lang="en-US" dirty="0" err="1" smtClean="0"/>
              <a:t>muons</a:t>
            </a:r>
            <a:endParaRPr lang="en-US" dirty="0" smtClean="0"/>
          </a:p>
          <a:p>
            <a:pPr lvl="1"/>
            <a:r>
              <a:rPr lang="en-US" dirty="0" err="1" smtClean="0"/>
              <a:t>ET</a:t>
            </a:r>
            <a:r>
              <a:rPr lang="en-US" baseline="30000" dirty="0" err="1" smtClean="0"/>
              <a:t>miss</a:t>
            </a:r>
            <a:r>
              <a:rPr lang="en-US" dirty="0" smtClean="0"/>
              <a:t> </a:t>
            </a:r>
            <a:r>
              <a:rPr lang="en-US" dirty="0" smtClean="0"/>
              <a:t>&lt; 50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At least 2 </a:t>
            </a:r>
            <a:r>
              <a:rPr lang="en-US" dirty="0" smtClean="0"/>
              <a:t>jets (</a:t>
            </a:r>
            <a:r>
              <a:rPr lang="en-US" dirty="0" smtClean="0"/>
              <a:t>1 jet with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&gt;45 </a:t>
            </a:r>
            <a:r>
              <a:rPr lang="en-US" dirty="0" err="1" smtClean="0"/>
              <a:t>GeV</a:t>
            </a:r>
            <a:r>
              <a:rPr lang="en-US" dirty="0" smtClean="0"/>
              <a:t>), exactly 2 </a:t>
            </a:r>
            <a:r>
              <a:rPr lang="en-US" dirty="0" err="1" smtClean="0"/>
              <a:t>b</a:t>
            </a:r>
            <a:r>
              <a:rPr lang="en-US" dirty="0" smtClean="0"/>
              <a:t> </a:t>
            </a:r>
            <a:r>
              <a:rPr lang="en-US" dirty="0" smtClean="0"/>
              <a:t>tagged</a:t>
            </a:r>
          </a:p>
          <a:p>
            <a:r>
              <a:rPr lang="en-US" dirty="0" err="1" smtClean="0"/>
              <a:t>WH➝lνbb</a:t>
            </a:r>
            <a:endParaRPr lang="en-US" dirty="0" smtClean="0"/>
          </a:p>
          <a:p>
            <a:pPr lvl="1"/>
            <a:r>
              <a:rPr lang="en-US" dirty="0" smtClean="0"/>
              <a:t>Triggers:</a:t>
            </a:r>
            <a:r>
              <a:rPr lang="en-US" dirty="0" smtClean="0"/>
              <a:t> single lepton trigger</a:t>
            </a:r>
          </a:p>
          <a:p>
            <a:pPr lvl="1"/>
            <a:r>
              <a:rPr lang="en-US" dirty="0" smtClean="0"/>
              <a:t>1 lepton and MT &gt; 40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err="1" smtClean="0"/>
              <a:t>Emiss</a:t>
            </a:r>
            <a:endParaRPr lang="en-US" dirty="0" smtClean="0"/>
          </a:p>
          <a:p>
            <a:pPr lvl="1"/>
            <a:r>
              <a:rPr lang="en-US" dirty="0" smtClean="0"/>
              <a:t>T &gt; 25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Exactly 2 jets(1 jet with </a:t>
            </a:r>
            <a:r>
              <a:rPr lang="en-US" dirty="0" err="1" smtClean="0"/>
              <a:t>pT</a:t>
            </a:r>
            <a:r>
              <a:rPr lang="en-US" dirty="0" smtClean="0"/>
              <a:t> &gt;45 </a:t>
            </a:r>
            <a:r>
              <a:rPr lang="en-US" dirty="0" err="1" smtClean="0"/>
              <a:t>GeV</a:t>
            </a:r>
            <a:r>
              <a:rPr lang="en-US" dirty="0" smtClean="0"/>
              <a:t>) and both </a:t>
            </a:r>
            <a:r>
              <a:rPr lang="en-US" dirty="0" err="1" smtClean="0"/>
              <a:t>b</a:t>
            </a:r>
            <a:r>
              <a:rPr lang="en-US" dirty="0" smtClean="0"/>
              <a:t> </a:t>
            </a:r>
            <a:r>
              <a:rPr lang="en-US" dirty="0" smtClean="0"/>
              <a:t>tagged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33950" y="1365070"/>
            <a:ext cx="3944468" cy="4755796"/>
          </a:xfrm>
          <a:solidFill>
            <a:schemeClr val="bg1">
              <a:lumMod val="75000"/>
              <a:alpha val="79000"/>
            </a:schemeClr>
          </a:solidFill>
        </p:spPr>
        <p:txBody>
          <a:bodyPr>
            <a:normAutofit fontScale="700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571" dirty="0" err="1" smtClean="0"/>
              <a:t>ZH</a:t>
            </a:r>
            <a:r>
              <a:rPr lang="en-US" sz="2571" dirty="0" err="1" smtClean="0"/>
              <a:t>➝</a:t>
            </a:r>
            <a:r>
              <a:rPr lang="en-US" sz="2571" dirty="0" err="1" smtClean="0"/>
              <a:t>ννbb</a:t>
            </a:r>
            <a:endParaRPr lang="en-US" sz="2571" dirty="0" smtClean="0"/>
          </a:p>
          <a:p>
            <a:pPr lvl="1"/>
            <a:r>
              <a:rPr lang="en-US" sz="2286" dirty="0" smtClean="0"/>
              <a:t>Trigger: EF_xe70_noMu</a:t>
            </a:r>
          </a:p>
          <a:p>
            <a:pPr lvl="1"/>
            <a:r>
              <a:rPr lang="en-US" sz="2286" dirty="0" smtClean="0"/>
              <a:t>No </a:t>
            </a:r>
            <a:r>
              <a:rPr lang="en-US" sz="2286" dirty="0" smtClean="0"/>
              <a:t>lepton (</a:t>
            </a:r>
            <a:r>
              <a:rPr lang="en-US" sz="2286" dirty="0" err="1" smtClean="0"/>
              <a:t>e</a:t>
            </a:r>
            <a:r>
              <a:rPr lang="en-US" sz="2286" dirty="0" smtClean="0"/>
              <a:t> or </a:t>
            </a:r>
            <a:r>
              <a:rPr lang="en-US" sz="2286" dirty="0" err="1" smtClean="0"/>
              <a:t>μ</a:t>
            </a:r>
            <a:r>
              <a:rPr lang="en-US" sz="2286" dirty="0" smtClean="0"/>
              <a:t>)</a:t>
            </a:r>
            <a:endParaRPr lang="en-US" sz="2286" dirty="0" smtClean="0"/>
          </a:p>
          <a:p>
            <a:pPr lvl="1"/>
            <a:r>
              <a:rPr lang="en-US" sz="2286" dirty="0" err="1" smtClean="0"/>
              <a:t>Etmiss</a:t>
            </a:r>
            <a:r>
              <a:rPr lang="en-US" sz="2286" dirty="0" smtClean="0"/>
              <a:t> </a:t>
            </a:r>
            <a:r>
              <a:rPr lang="en-US" sz="2286" dirty="0" smtClean="0"/>
              <a:t>&gt; 120 </a:t>
            </a:r>
            <a:r>
              <a:rPr lang="en-US" sz="2286" dirty="0" err="1" smtClean="0"/>
              <a:t>GeV</a:t>
            </a:r>
            <a:endParaRPr lang="en-US" sz="2286" dirty="0" smtClean="0"/>
          </a:p>
          <a:p>
            <a:pPr lvl="1"/>
            <a:r>
              <a:rPr lang="en-US" sz="2286" dirty="0" err="1" smtClean="0"/>
              <a:t>Ptmiss</a:t>
            </a:r>
            <a:r>
              <a:rPr lang="en-US" sz="2286" dirty="0" smtClean="0"/>
              <a:t> </a:t>
            </a:r>
            <a:r>
              <a:rPr lang="en-US" sz="2286" dirty="0" smtClean="0"/>
              <a:t>&gt; 30 </a:t>
            </a:r>
            <a:r>
              <a:rPr lang="en-US" sz="2286" dirty="0" err="1" smtClean="0"/>
              <a:t>GeV</a:t>
            </a:r>
            <a:r>
              <a:rPr lang="en-US" sz="2286" dirty="0" smtClean="0"/>
              <a:t> (remove events with fake high </a:t>
            </a:r>
            <a:r>
              <a:rPr lang="en-US" sz="2286" dirty="0" err="1" smtClean="0"/>
              <a:t>Etmiss</a:t>
            </a:r>
            <a:r>
              <a:rPr lang="en-US" sz="2286" dirty="0" smtClean="0"/>
              <a:t>)</a:t>
            </a:r>
            <a:endParaRPr lang="en-US" sz="2286" dirty="0" smtClean="0"/>
          </a:p>
          <a:p>
            <a:pPr lvl="1"/>
            <a:r>
              <a:rPr lang="en-US" sz="2286" dirty="0" smtClean="0"/>
              <a:t>2 </a:t>
            </a:r>
            <a:r>
              <a:rPr lang="en-US" sz="2286" dirty="0" smtClean="0"/>
              <a:t>or 3 jets, exactly 2 </a:t>
            </a:r>
            <a:r>
              <a:rPr lang="en-US" sz="2286" dirty="0" err="1" smtClean="0"/>
              <a:t>b</a:t>
            </a:r>
            <a:r>
              <a:rPr lang="en-US" sz="2286" dirty="0" smtClean="0"/>
              <a:t>-tagged jets</a:t>
            </a:r>
            <a:endParaRPr lang="en-US" sz="2286" dirty="0" smtClean="0"/>
          </a:p>
          <a:p>
            <a:pPr lvl="1"/>
            <a:r>
              <a:rPr lang="en-US" sz="2286" dirty="0" smtClean="0"/>
              <a:t>Leading </a:t>
            </a:r>
            <a:r>
              <a:rPr lang="en-US" sz="2286" dirty="0" smtClean="0"/>
              <a:t>jet Pt&gt;45 </a:t>
            </a:r>
            <a:r>
              <a:rPr lang="en-US" sz="2286" dirty="0" err="1" smtClean="0"/>
              <a:t>GeV</a:t>
            </a:r>
            <a:r>
              <a:rPr lang="en-US" sz="2286" dirty="0" smtClean="0"/>
              <a:t> (new)</a:t>
            </a:r>
            <a:endParaRPr lang="en-US" sz="2286" dirty="0" smtClean="0"/>
          </a:p>
          <a:p>
            <a:pPr lvl="1"/>
            <a:r>
              <a:rPr lang="en-US" sz="2286" dirty="0" smtClean="0"/>
              <a:t>B</a:t>
            </a:r>
            <a:r>
              <a:rPr lang="en-US" sz="2286" dirty="0" smtClean="0"/>
              <a:t>-tagged jets separated by dR(b1,b2)&gt;0.7 (for 120&lt;</a:t>
            </a:r>
            <a:r>
              <a:rPr lang="en-US" sz="2286" dirty="0" err="1" smtClean="0"/>
              <a:t>Etmiss</a:t>
            </a:r>
            <a:r>
              <a:rPr lang="en-US" sz="2286" dirty="0" smtClean="0"/>
              <a:t>&lt;200 </a:t>
            </a:r>
            <a:r>
              <a:rPr lang="en-US" sz="2286" dirty="0" err="1" smtClean="0"/>
              <a:t>GeV</a:t>
            </a:r>
            <a:r>
              <a:rPr lang="en-US" sz="2286" dirty="0" smtClean="0"/>
              <a:t>)</a:t>
            </a:r>
            <a:endParaRPr lang="en-US" sz="2286" dirty="0" smtClean="0"/>
          </a:p>
          <a:p>
            <a:pPr lvl="1"/>
            <a:r>
              <a:rPr lang="en-US" sz="2286" dirty="0" err="1" smtClean="0"/>
              <a:t>Δφ</a:t>
            </a:r>
            <a:r>
              <a:rPr lang="en-US" sz="2286" dirty="0" err="1" smtClean="0"/>
              <a:t>(Etmiss</a:t>
            </a:r>
            <a:r>
              <a:rPr lang="en-US" sz="2286" dirty="0" smtClean="0"/>
              <a:t>, </a:t>
            </a:r>
            <a:r>
              <a:rPr lang="en-US" sz="2286" dirty="0" err="1" smtClean="0"/>
              <a:t>Ptmiss</a:t>
            </a:r>
            <a:r>
              <a:rPr lang="en-US" sz="2286" dirty="0" smtClean="0"/>
              <a:t>) &lt; π/2 (new</a:t>
            </a:r>
            <a:r>
              <a:rPr lang="en-US" sz="2286" dirty="0" smtClean="0"/>
              <a:t>)</a:t>
            </a:r>
          </a:p>
          <a:p>
            <a:pPr lvl="1"/>
            <a:r>
              <a:rPr lang="en-US" sz="2286" dirty="0" smtClean="0"/>
              <a:t>Plus optimized </a:t>
            </a:r>
            <a:r>
              <a:rPr lang="en-US" sz="2286" dirty="0" smtClean="0"/>
              <a:t>angular </a:t>
            </a:r>
            <a:r>
              <a:rPr lang="en-US" sz="2286" dirty="0" smtClean="0"/>
              <a:t>cuts (table)</a:t>
            </a:r>
          </a:p>
          <a:p>
            <a:pPr marL="342900" lvl="1" indent="-34290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910" y="4676846"/>
            <a:ext cx="3752850" cy="13609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aspects of the analysis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Selected sample is divided into </a:t>
            </a:r>
            <a:r>
              <a:rPr lang="en-US" dirty="0" err="1" smtClean="0"/>
              <a:t>pT(W</a:t>
            </a:r>
            <a:r>
              <a:rPr lang="en-US" dirty="0" smtClean="0"/>
              <a:t>/Z) categories to increase significance</a:t>
            </a:r>
          </a:p>
          <a:p>
            <a:r>
              <a:rPr lang="en-US" dirty="0" smtClean="0"/>
              <a:t>Some cuts are optimized for each bin </a:t>
            </a:r>
            <a:r>
              <a:rPr lang="en-US" dirty="0" smtClean="0"/>
              <a:t>in </a:t>
            </a:r>
            <a:r>
              <a:rPr lang="en-US" dirty="0" err="1" smtClean="0"/>
              <a:t>ZH➝</a:t>
            </a:r>
            <a:r>
              <a:rPr lang="en-US" dirty="0" err="1" smtClean="0"/>
              <a:t>ννbb</a:t>
            </a:r>
            <a:r>
              <a:rPr lang="en-US" dirty="0" smtClean="0"/>
              <a:t> analysis</a:t>
            </a:r>
          </a:p>
          <a:p>
            <a:r>
              <a:rPr lang="en-US" dirty="0" smtClean="0"/>
              <a:t>Heavily data-driven estimation of backgrounds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Normalization of main backgrounds transferred from</a:t>
            </a:r>
          </a:p>
          <a:p>
            <a:r>
              <a:rPr lang="en-US" dirty="0" err="1" smtClean="0"/>
              <a:t>Z</a:t>
            </a:r>
            <a:r>
              <a:rPr lang="en-US" dirty="0" err="1" smtClean="0"/>
              <a:t>H➝llbb/</a:t>
            </a:r>
            <a:r>
              <a:rPr lang="en-US" dirty="0" err="1" smtClean="0"/>
              <a:t>W</a:t>
            </a:r>
            <a:r>
              <a:rPr lang="en-US" dirty="0" err="1" smtClean="0"/>
              <a:t>H➝</a:t>
            </a:r>
            <a:r>
              <a:rPr lang="en-US" dirty="0" err="1" smtClean="0"/>
              <a:t>l</a:t>
            </a:r>
            <a:r>
              <a:rPr lang="en-US" dirty="0" err="1" smtClean="0"/>
              <a:t>νbb</a:t>
            </a:r>
            <a:r>
              <a:rPr lang="en-US" dirty="0" smtClean="0"/>
              <a:t> analysis to </a:t>
            </a:r>
            <a:r>
              <a:rPr lang="en-US" dirty="0" err="1" smtClean="0"/>
              <a:t>ZH➝ννbb</a:t>
            </a:r>
            <a:r>
              <a:rPr lang="en-US" dirty="0" smtClean="0"/>
              <a:t>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More info in support </a:t>
            </a:r>
            <a:r>
              <a:rPr lang="en-US" dirty="0" smtClean="0"/>
              <a:t>material: </a:t>
            </a:r>
          </a:p>
          <a:p>
            <a:pPr lvl="1"/>
            <a:r>
              <a:rPr lang="en-US" dirty="0" err="1" smtClean="0"/>
              <a:t>ZH➝llb</a:t>
            </a:r>
            <a:r>
              <a:rPr lang="en-US" dirty="0" smtClean="0"/>
              <a:t> &amp; </a:t>
            </a:r>
            <a:r>
              <a:rPr lang="en-US" dirty="0" err="1" smtClean="0"/>
              <a:t>WH➝lνbb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https://cdsweb.cern.ch/record/1404176/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ZH➝ννbb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https://cdsweb.cern.ch/record/1418230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41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Plots for approval – Fig.1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Picture 9" descr="METMPTdPhiFull_2402201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44537" y="3761554"/>
            <a:ext cx="3692525" cy="2650542"/>
          </a:xfrm>
          <a:prstGeom prst="rect">
            <a:avLst/>
          </a:prstGeom>
        </p:spPr>
      </p:pic>
      <p:pic>
        <p:nvPicPr>
          <p:cNvPr id="11" name="Picture 10" descr="MinMETBJets_dPhi_2402201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06937" y="3761554"/>
            <a:ext cx="3692525" cy="2650542"/>
          </a:xfrm>
          <a:prstGeom prst="rect">
            <a:avLst/>
          </a:prstGeom>
        </p:spPr>
      </p:pic>
      <p:pic>
        <p:nvPicPr>
          <p:cNvPr id="13" name="Picture 12" descr="ZMassDijetW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844373" y="1008748"/>
            <a:ext cx="3592689" cy="2578879"/>
          </a:xfrm>
          <a:prstGeom prst="rect">
            <a:avLst/>
          </a:prstGeom>
        </p:spPr>
      </p:pic>
      <p:pic>
        <p:nvPicPr>
          <p:cNvPr id="14" name="Picture 13" descr="METNJet2Pt45NBJet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706937" y="1031399"/>
            <a:ext cx="3561134" cy="2556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24" y="120279"/>
            <a:ext cx="8205996" cy="634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DijetMassPt45WCCTotal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71489" y="3617670"/>
            <a:ext cx="3815309" cy="2738679"/>
          </a:xfrm>
          <a:prstGeom prst="rect">
            <a:avLst/>
          </a:prstGeom>
        </p:spPr>
      </p:pic>
      <p:pic>
        <p:nvPicPr>
          <p:cNvPr id="22" name="Picture 21" descr="DijetMassPt45CTotalWC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71490" y="995526"/>
            <a:ext cx="3815309" cy="2738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21" y="274638"/>
            <a:ext cx="8906609" cy="678556"/>
          </a:xfrm>
        </p:spPr>
        <p:txBody>
          <a:bodyPr>
            <a:noAutofit/>
          </a:bodyPr>
          <a:lstStyle/>
          <a:p>
            <a:r>
              <a:rPr lang="en-US" dirty="0" smtClean="0"/>
              <a:t>Inclusive analyses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5400000">
            <a:off x="8171745" y="2032001"/>
            <a:ext cx="1030111" cy="366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ZH</a:t>
            </a:r>
            <a:r>
              <a:rPr lang="en-US" dirty="0" err="1" smtClean="0"/>
              <a:t>➝llb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8106128" y="4767111"/>
            <a:ext cx="116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WH➝lνbb</a:t>
            </a:r>
            <a:endParaRPr lang="en-US" dirty="0"/>
          </a:p>
        </p:txBody>
      </p:sp>
      <p:pic>
        <p:nvPicPr>
          <p:cNvPr id="18" name="Picture 17" descr="Mbb-METBin01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70088" y="3482924"/>
            <a:ext cx="4003029" cy="287342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rot="5400000">
            <a:off x="3974871" y="4744343"/>
            <a:ext cx="1118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ZH➝ννbb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822" y="953194"/>
            <a:ext cx="4611842" cy="2529731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Cut-based analyses</a:t>
            </a:r>
          </a:p>
          <a:p>
            <a:r>
              <a:rPr lang="en-US" sz="1800" dirty="0" err="1" smtClean="0"/>
              <a:t>ZH</a:t>
            </a:r>
            <a:r>
              <a:rPr lang="en-US" sz="1800" dirty="0" err="1" smtClean="0"/>
              <a:t>➝llbb</a:t>
            </a:r>
            <a:r>
              <a:rPr lang="en-US" sz="1800" dirty="0" smtClean="0"/>
              <a:t> and </a:t>
            </a:r>
            <a:r>
              <a:rPr lang="en-US" sz="1800" dirty="0" err="1" smtClean="0"/>
              <a:t>WH➝lνbb</a:t>
            </a:r>
            <a:r>
              <a:rPr lang="en-US" sz="1800" dirty="0" smtClean="0"/>
              <a:t> and </a:t>
            </a:r>
            <a:r>
              <a:rPr lang="en-US" sz="1800" dirty="0" err="1" smtClean="0"/>
              <a:t>ZH➝ννbb</a:t>
            </a:r>
            <a:r>
              <a:rPr lang="en-US" sz="1800" dirty="0" smtClean="0"/>
              <a:t> 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Select </a:t>
            </a:r>
            <a:r>
              <a:rPr lang="en-US" sz="1800" dirty="0" smtClean="0">
                <a:solidFill>
                  <a:srgbClr val="000000"/>
                </a:solidFill>
              </a:rPr>
              <a:t>Z or W or large </a:t>
            </a:r>
            <a:r>
              <a:rPr lang="en-US" sz="1800" dirty="0" err="1" smtClean="0">
                <a:solidFill>
                  <a:srgbClr val="000000"/>
                </a:solidFill>
              </a:rPr>
              <a:t>E</a:t>
            </a:r>
            <a:r>
              <a:rPr lang="en-US" sz="1800" baseline="-25000" dirty="0" err="1" smtClean="0">
                <a:solidFill>
                  <a:srgbClr val="000000"/>
                </a:solidFill>
              </a:rPr>
              <a:t>T</a:t>
            </a:r>
            <a:r>
              <a:rPr lang="en-US" sz="1800" baseline="30000" dirty="0" err="1" smtClean="0">
                <a:solidFill>
                  <a:srgbClr val="000000"/>
                </a:solidFill>
              </a:rPr>
              <a:t>miss</a:t>
            </a:r>
            <a:r>
              <a:rPr lang="en-US" sz="1800" dirty="0" smtClean="0">
                <a:solidFill>
                  <a:srgbClr val="000000"/>
                </a:solidFill>
              </a:rPr>
              <a:t> and search for 2 additional </a:t>
            </a:r>
            <a:r>
              <a:rPr lang="en-US" sz="1800" dirty="0" err="1" smtClean="0">
                <a:solidFill>
                  <a:srgbClr val="000000"/>
                </a:solidFill>
              </a:rPr>
              <a:t>b</a:t>
            </a:r>
            <a:r>
              <a:rPr lang="en-US" sz="1800" dirty="0" smtClean="0">
                <a:solidFill>
                  <a:srgbClr val="000000"/>
                </a:solidFill>
              </a:rPr>
              <a:t> jets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Search Higgs in </a:t>
            </a:r>
            <a:r>
              <a:rPr lang="en-US" sz="1800" dirty="0" err="1" smtClean="0">
                <a:solidFill>
                  <a:srgbClr val="000000"/>
                </a:solidFill>
              </a:rPr>
              <a:t>m</a:t>
            </a:r>
            <a:r>
              <a:rPr lang="en-US" sz="1800" baseline="-25000" dirty="0" err="1" smtClean="0">
                <a:solidFill>
                  <a:srgbClr val="000000"/>
                </a:solidFill>
              </a:rPr>
              <a:t>bb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spectrum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Determine main backgrounds from data (sidebands &amp; control regions)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Both ZH and WH (≈20%) contribute to </a:t>
            </a:r>
            <a:r>
              <a:rPr lang="en-US" sz="1600" dirty="0" err="1" smtClean="0">
                <a:solidFill>
                  <a:srgbClr val="000000"/>
                </a:solidFill>
              </a:rPr>
              <a:t>ZH</a:t>
            </a:r>
            <a:r>
              <a:rPr lang="en-US" sz="1600" dirty="0" err="1" smtClean="0"/>
              <a:t>➝ννbb</a:t>
            </a:r>
            <a:r>
              <a:rPr lang="en-US" sz="1600" dirty="0" smtClean="0"/>
              <a:t> </a:t>
            </a:r>
          </a:p>
          <a:p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6685" y="3734205"/>
            <a:ext cx="81089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Internal</a:t>
            </a:r>
            <a:endParaRPr lang="en-US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6180930" y="1100679"/>
            <a:ext cx="81089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Internal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476" y="1968177"/>
            <a:ext cx="6540119" cy="2815508"/>
          </a:xfrm>
          <a:ln>
            <a:solidFill>
              <a:schemeClr val="bg1">
                <a:lumMod val="50000"/>
              </a:schemeClr>
            </a:solidFill>
          </a:ln>
          <a:effectLst>
            <a:outerShdw blurRad="82550" dist="1397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Inclusive analyses: </a:t>
            </a:r>
          </a:p>
          <a:p>
            <a:pPr lvl="1"/>
            <a:r>
              <a:rPr lang="en-US" dirty="0" smtClean="0"/>
              <a:t>Analysis results and status of paper draft</a:t>
            </a:r>
          </a:p>
          <a:p>
            <a:endParaRPr lang="en-US" dirty="0" smtClean="0"/>
          </a:p>
          <a:p>
            <a:r>
              <a:rPr lang="en-US" dirty="0" smtClean="0"/>
              <a:t>Boosted Z-&gt;bb status</a:t>
            </a:r>
          </a:p>
          <a:p>
            <a:endParaRPr lang="en-US" dirty="0" smtClean="0"/>
          </a:p>
          <a:p>
            <a:r>
              <a:rPr lang="en-US" dirty="0" smtClean="0"/>
              <a:t>Analysis plans up to Summer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92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Plots for approval – Fig.2 (</a:t>
            </a:r>
            <a:r>
              <a:rPr lang="en-US" dirty="0" err="1" smtClean="0"/>
              <a:t>ZH</a:t>
            </a:r>
            <a:r>
              <a:rPr lang="en-US" dirty="0" err="1" smtClean="0"/>
              <a:t>➝</a:t>
            </a:r>
            <a:r>
              <a:rPr lang="en-US" dirty="0" err="1" smtClean="0"/>
              <a:t>llbb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 descr="DijetMassPt45CBin0WC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57899" y="1173607"/>
            <a:ext cx="3610093" cy="2591372"/>
          </a:xfrm>
          <a:prstGeom prst="rect">
            <a:avLst/>
          </a:prstGeom>
        </p:spPr>
      </p:pic>
      <p:pic>
        <p:nvPicPr>
          <p:cNvPr id="8" name="Picture 7" descr="DijetMassPt45CBin1WC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62311" y="1173607"/>
            <a:ext cx="3610093" cy="2591372"/>
          </a:xfrm>
          <a:prstGeom prst="rect">
            <a:avLst/>
          </a:prstGeom>
        </p:spPr>
      </p:pic>
      <p:pic>
        <p:nvPicPr>
          <p:cNvPr id="9" name="Picture 8" descr="DijetMassPt45CBin2WC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57899" y="3764979"/>
            <a:ext cx="3610093" cy="2591372"/>
          </a:xfrm>
          <a:prstGeom prst="rect">
            <a:avLst/>
          </a:prstGeom>
        </p:spPr>
      </p:pic>
      <p:pic>
        <p:nvPicPr>
          <p:cNvPr id="10" name="Picture 9" descr="DijetMassPt45CBin3WC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862312" y="3764979"/>
            <a:ext cx="3610092" cy="259137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68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Plots for approval – Fig</a:t>
            </a:r>
            <a:r>
              <a:rPr lang="en-US" dirty="0" smtClean="0"/>
              <a:t>.3 (</a:t>
            </a:r>
            <a:r>
              <a:rPr lang="en-US" dirty="0" err="1" smtClean="0"/>
              <a:t>WH➝lνbb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DijetMassPt45WCCBin0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52825" y="949615"/>
            <a:ext cx="3853213" cy="2765887"/>
          </a:xfrm>
          <a:prstGeom prst="rect">
            <a:avLst/>
          </a:prstGeom>
        </p:spPr>
      </p:pic>
      <p:pic>
        <p:nvPicPr>
          <p:cNvPr id="8" name="Picture 7" descr="DijetMassPt45WCCBin1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36935" y="961485"/>
            <a:ext cx="3819295" cy="2741540"/>
          </a:xfrm>
          <a:prstGeom prst="rect">
            <a:avLst/>
          </a:prstGeom>
        </p:spPr>
      </p:pic>
      <p:pic>
        <p:nvPicPr>
          <p:cNvPr id="9" name="Picture 8" descr="DijetMassPt45WCCBin2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52825" y="3709162"/>
            <a:ext cx="3853213" cy="2765887"/>
          </a:xfrm>
          <a:prstGeom prst="rect">
            <a:avLst/>
          </a:prstGeom>
        </p:spPr>
      </p:pic>
      <p:pic>
        <p:nvPicPr>
          <p:cNvPr id="10" name="Picture 9" descr="DijetMassPt45WCCBin3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711848" y="3715502"/>
            <a:ext cx="3844382" cy="27595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bb-METBin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4515" y="3619638"/>
            <a:ext cx="3812569" cy="2736712"/>
          </a:xfrm>
          <a:prstGeom prst="rect">
            <a:avLst/>
          </a:prstGeom>
        </p:spPr>
      </p:pic>
      <p:pic>
        <p:nvPicPr>
          <p:cNvPr id="7" name="Picture 6" descr="Mbb-METBin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35675" y="906834"/>
            <a:ext cx="3795915" cy="2724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72"/>
            <a:ext cx="8229600" cy="6566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Plots for approval – Fig.4 (</a:t>
            </a:r>
            <a:r>
              <a:rPr lang="en-US" dirty="0" err="1" smtClean="0"/>
              <a:t>WH➝lνbb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9" name="Picture 8" descr="Mbb-METBin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35675" y="3631592"/>
            <a:ext cx="3795915" cy="2724757"/>
          </a:xfrm>
          <a:prstGeom prst="rect">
            <a:avLst/>
          </a:prstGeom>
        </p:spPr>
      </p:pic>
      <p:pic>
        <p:nvPicPr>
          <p:cNvPr id="15" name="Picture 14" descr="Mbb-METBin01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84515" y="906834"/>
            <a:ext cx="3812570" cy="27367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30"/>
            <a:ext cx="8229600" cy="6393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Limits plots for approval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 descr="SMHiggs_VH3_v1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77307" y="3637690"/>
            <a:ext cx="3491399" cy="2764794"/>
          </a:xfrm>
          <a:prstGeom prst="rect">
            <a:avLst/>
          </a:prstGeom>
        </p:spPr>
      </p:pic>
      <p:pic>
        <p:nvPicPr>
          <p:cNvPr id="8" name="Picture 7" descr="SMHiggs_ZH_v1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03328" y="919006"/>
            <a:ext cx="3433171" cy="2718684"/>
          </a:xfrm>
          <a:prstGeom prst="rect">
            <a:avLst/>
          </a:prstGeom>
        </p:spPr>
      </p:pic>
      <p:pic>
        <p:nvPicPr>
          <p:cNvPr id="9" name="Picture 8" descr="SMHiggs_WH_v1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77307" y="919030"/>
            <a:ext cx="3491399" cy="2764794"/>
          </a:xfrm>
          <a:prstGeom prst="rect">
            <a:avLst/>
          </a:prstGeom>
        </p:spPr>
      </p:pic>
      <p:pic>
        <p:nvPicPr>
          <p:cNvPr id="10" name="Picture 9" descr="SMHiggs_ZvvH_v1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845100" y="3637690"/>
            <a:ext cx="3491399" cy="2764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5409" y="332366"/>
            <a:ext cx="4298213" cy="2801363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Last public results: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First </a:t>
            </a:r>
            <a:r>
              <a:rPr lang="en-US" dirty="0" err="1" smtClean="0">
                <a:solidFill>
                  <a:schemeClr val="bg1"/>
                </a:solidFill>
              </a:rPr>
              <a:t>H</a:t>
            </a:r>
            <a:r>
              <a:rPr lang="en-US" dirty="0" err="1" smtClean="0">
                <a:solidFill>
                  <a:schemeClr val="bg1"/>
                </a:solidFill>
              </a:rPr>
              <a:t>➝bb</a:t>
            </a:r>
            <a:r>
              <a:rPr lang="en-US" dirty="0" smtClean="0">
                <a:solidFill>
                  <a:schemeClr val="bg1"/>
                </a:solidFill>
              </a:rPr>
              <a:t> search</a:t>
            </a:r>
            <a:r>
              <a:rPr lang="en-US" dirty="0" smtClean="0">
                <a:solidFill>
                  <a:schemeClr val="bg1"/>
                </a:solidFill>
              </a:rPr>
              <a:t> from </a:t>
            </a:r>
            <a:r>
              <a:rPr lang="en-US" dirty="0" smtClean="0">
                <a:solidFill>
                  <a:schemeClr val="bg1"/>
                </a:solidFill>
              </a:rPr>
              <a:t>the LHC</a:t>
            </a:r>
            <a:r>
              <a:rPr lang="en-US" dirty="0" smtClean="0">
                <a:solidFill>
                  <a:schemeClr val="bg1"/>
                </a:solidFill>
              </a:rPr>
              <a:t> shown at EPS – July 2011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ZH</a:t>
            </a:r>
            <a:r>
              <a:rPr lang="en-US" dirty="0" err="1" smtClean="0">
                <a:solidFill>
                  <a:schemeClr val="bg1"/>
                </a:solidFill>
              </a:rPr>
              <a:t>➝llb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WH➝lνbb</a:t>
            </a:r>
            <a:r>
              <a:rPr lang="en-US" dirty="0" smtClean="0">
                <a:solidFill>
                  <a:schemeClr val="bg1"/>
                </a:solidFill>
              </a:rPr>
              <a:t> only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1fb</a:t>
            </a:r>
            <a:r>
              <a:rPr lang="en-US" baseline="30000" dirty="0" smtClean="0">
                <a:solidFill>
                  <a:schemeClr val="bg1"/>
                </a:solidFill>
              </a:rPr>
              <a:t>-1</a:t>
            </a:r>
            <a:r>
              <a:rPr lang="en-US" dirty="0" smtClean="0">
                <a:solidFill>
                  <a:schemeClr val="bg1"/>
                </a:solidFill>
              </a:rPr>
              <a:t> @ 7 </a:t>
            </a:r>
            <a:r>
              <a:rPr lang="en-US" dirty="0" err="1" smtClean="0">
                <a:solidFill>
                  <a:schemeClr val="bg1"/>
                </a:solidFill>
              </a:rPr>
              <a:t>TeV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Combined </a:t>
            </a:r>
            <a:r>
              <a:rPr lang="en-US" dirty="0" smtClean="0">
                <a:solidFill>
                  <a:schemeClr val="bg1"/>
                </a:solidFill>
              </a:rPr>
              <a:t>sensitivity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≈10-</a:t>
            </a:r>
            <a:r>
              <a:rPr lang="en-US" dirty="0" smtClean="0">
                <a:solidFill>
                  <a:schemeClr val="bg1"/>
                </a:solidFill>
              </a:rPr>
              <a:t>20xSM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Ref.: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ATLAS-CONF-2011-</a:t>
            </a:r>
            <a:r>
              <a:rPr lang="en-US" dirty="0" smtClean="0">
                <a:solidFill>
                  <a:schemeClr val="bg1"/>
                </a:solidFill>
              </a:rPr>
              <a:t>103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B48BE-C11A-EB46-841F-45981D079BC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0" name="Picture 19" descr="Preliminary_1fb_VH_SMHiggs_combined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55415" y="0"/>
            <a:ext cx="3957292" cy="3133729"/>
          </a:xfrm>
          <a:prstGeom prst="rect">
            <a:avLst/>
          </a:prstGeom>
        </p:spPr>
      </p:pic>
      <p:pic>
        <p:nvPicPr>
          <p:cNvPr id="9" name="Picture 8" descr="Preliminary_1fb_ZH_SMHiggs_combined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23695" y="3435430"/>
            <a:ext cx="3742516" cy="2963650"/>
          </a:xfrm>
          <a:prstGeom prst="rect">
            <a:avLst/>
          </a:prstGeom>
        </p:spPr>
      </p:pic>
      <p:pic>
        <p:nvPicPr>
          <p:cNvPr id="10" name="Picture 9" descr="Preliminary_1fb_WH_SMHiggs_combined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755413" y="3407243"/>
            <a:ext cx="3957293" cy="3133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enuLF_C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22866" y="1911097"/>
            <a:ext cx="5761176" cy="436215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24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Un-tagged </a:t>
            </a:r>
            <a:r>
              <a:rPr lang="en-US" dirty="0" err="1" smtClean="0"/>
              <a:t>m(j,j</a:t>
            </a:r>
            <a:r>
              <a:rPr lang="en-US" dirty="0" smtClean="0"/>
              <a:t>) plots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6862" y="1092056"/>
            <a:ext cx="8945917" cy="74782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Added to WH/ZH support note </a:t>
            </a:r>
            <a:r>
              <a:rPr lang="en-US" dirty="0" smtClean="0"/>
              <a:t>(appendix O.7): </a:t>
            </a:r>
            <a:r>
              <a:rPr lang="en-US" dirty="0" smtClean="0">
                <a:hlinkClick r:id="rId4"/>
              </a:rPr>
              <a:t>https://cdsweb.cern.ch/record/1404176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/>
              <a:t> Also in control regions of ZH-&gt;</a:t>
            </a:r>
            <a:r>
              <a:rPr lang="en-US" dirty="0" err="1" smtClean="0"/>
              <a:t>ννbb</a:t>
            </a:r>
            <a:r>
              <a:rPr lang="en-US" dirty="0" smtClean="0"/>
              <a:t> </a:t>
            </a:r>
            <a:r>
              <a:rPr lang="en-US" dirty="0" smtClean="0"/>
              <a:t>support note: </a:t>
            </a:r>
            <a:r>
              <a:rPr lang="en-US" dirty="0" smtClean="0">
                <a:hlinkClick r:id="rId5"/>
              </a:rPr>
              <a:t>https://cdsweb.cern.ch/record/</a:t>
            </a:r>
            <a:r>
              <a:rPr lang="en-US" dirty="0" smtClean="0">
                <a:hlinkClick r:id="rId5"/>
              </a:rPr>
              <a:t>1418230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 descr="DijetMassNorm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735463" y="1839877"/>
            <a:ext cx="3184741" cy="22860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2733" y="2718109"/>
            <a:ext cx="116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ZH-&gt;</a:t>
            </a:r>
            <a:r>
              <a:rPr lang="en-US" dirty="0" err="1" smtClean="0"/>
              <a:t>llbb</a:t>
            </a:r>
            <a:endParaRPr lang="en-US" dirty="0"/>
          </a:p>
        </p:txBody>
      </p:sp>
      <p:pic>
        <p:nvPicPr>
          <p:cNvPr id="10" name="Picture 9" descr="DijetMassNorm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735463" y="4125925"/>
            <a:ext cx="3220923" cy="23120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2733" y="4945357"/>
            <a:ext cx="116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WH-&gt;</a:t>
            </a:r>
            <a:r>
              <a:rPr lang="en-US" dirty="0" err="1" smtClean="0"/>
              <a:t>lvbb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2759140"/>
            <a:ext cx="113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ZH-&gt;</a:t>
            </a:r>
            <a:r>
              <a:rPr lang="en-US" dirty="0" err="1" smtClean="0"/>
              <a:t>vvbb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2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 2 – Exclusion Limits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12" y="2464642"/>
            <a:ext cx="8162888" cy="258598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418"/>
            <a:ext cx="8229600" cy="793679"/>
          </a:xfrm>
        </p:spPr>
        <p:txBody>
          <a:bodyPr/>
          <a:lstStyle/>
          <a:p>
            <a:r>
              <a:rPr lang="en-US" dirty="0" smtClean="0"/>
              <a:t>Boosted Z-&gt;bb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5" y="997096"/>
            <a:ext cx="5186994" cy="535925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Z-&gt;bb analysis with jet substructure in HSG5 </a:t>
            </a:r>
          </a:p>
          <a:p>
            <a:pPr lvl="1"/>
            <a:r>
              <a:rPr lang="en-US" dirty="0" smtClean="0"/>
              <a:t>Perfect calibration for boosted H-&gt;bb!</a:t>
            </a:r>
          </a:p>
          <a:p>
            <a:endParaRPr lang="en-US" dirty="0" smtClean="0"/>
          </a:p>
          <a:p>
            <a:r>
              <a:rPr lang="en-US" dirty="0" smtClean="0"/>
              <a:t>An exciting Z-&gt;bb peak can be seen after background subtraction</a:t>
            </a:r>
          </a:p>
          <a:p>
            <a:pPr lvl="1"/>
            <a:r>
              <a:rPr lang="en-US" dirty="0" smtClean="0"/>
              <a:t>And (perhaps even more exciting?!) there is a shoulder just above the Z mass… at around 126GeV </a:t>
            </a:r>
            <a:r>
              <a:rPr lang="en-US" dirty="0" err="1" smtClean="0">
                <a:sym typeface="Wingdings"/>
              </a:rPr>
              <a:t>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Caveat: get excited, but don’t get too excited! </a:t>
            </a:r>
          </a:p>
          <a:p>
            <a:pPr lvl="1"/>
            <a:r>
              <a:rPr lang="en-US" dirty="0" smtClean="0">
                <a:sym typeface="Wingdings"/>
              </a:rPr>
              <a:t>A</a:t>
            </a:r>
            <a:r>
              <a:rPr lang="en-US" dirty="0" smtClean="0">
                <a:sym typeface="Wingdings"/>
              </a:rPr>
              <a:t> lot of work has been going on to test the results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Much progress made so far</a:t>
            </a:r>
          </a:p>
          <a:p>
            <a:pPr lvl="1"/>
            <a:r>
              <a:rPr lang="en-US" dirty="0" smtClean="0">
                <a:sym typeface="Wingdings"/>
              </a:rPr>
              <a:t>But many questions remain and must be answered</a:t>
            </a:r>
          </a:p>
          <a:p>
            <a:pPr lvl="1"/>
            <a:r>
              <a:rPr lang="en-US" dirty="0" smtClean="0">
                <a:sym typeface="Wingdings"/>
              </a:rPr>
              <a:t>Observing the Z-&gt;bb in this analysis would be fantastic!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Current status:</a:t>
            </a:r>
          </a:p>
          <a:p>
            <a:pPr lvl="1"/>
            <a:r>
              <a:rPr lang="en-US" dirty="0" smtClean="0">
                <a:sym typeface="Wingdings"/>
              </a:rPr>
              <a:t>Now looking at full simulation MC</a:t>
            </a:r>
          </a:p>
          <a:p>
            <a:pPr lvl="1"/>
            <a:r>
              <a:rPr lang="en-US" dirty="0" smtClean="0">
                <a:sym typeface="Wingdings"/>
              </a:rPr>
              <a:t>Observations in D-J  </a:t>
            </a:r>
            <a:r>
              <a:rPr lang="en-US" dirty="0" smtClean="0">
                <a:sym typeface="Wingdings"/>
              </a:rPr>
              <a:t>is still there in periods K-</a:t>
            </a:r>
            <a:r>
              <a:rPr lang="en-US" dirty="0" smtClean="0">
                <a:sym typeface="Wingdings"/>
              </a:rPr>
              <a:t>M</a:t>
            </a:r>
            <a:r>
              <a:rPr lang="en-US" dirty="0" smtClean="0">
                <a:sym typeface="Wingdings"/>
              </a:rPr>
              <a:t>!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D – J with trigger EF_j100_a4tc_EFFS_ht350</a:t>
            </a:r>
          </a:p>
          <a:p>
            <a:pPr lvl="2"/>
            <a:r>
              <a:rPr lang="en-US" dirty="0" smtClean="0">
                <a:sym typeface="Wingdings"/>
              </a:rPr>
              <a:t>K – M with trigger EF_j100_a4tc_EFFS_ht400 </a:t>
            </a:r>
          </a:p>
          <a:p>
            <a:pPr lvl="2"/>
            <a:r>
              <a:rPr lang="en-US" dirty="0" smtClean="0">
                <a:sym typeface="Wingdings"/>
              </a:rPr>
              <a:t>See Luke </a:t>
            </a:r>
            <a:r>
              <a:rPr lang="en-US" dirty="0" err="1" smtClean="0">
                <a:sym typeface="Wingdings"/>
              </a:rPr>
              <a:t>Lambourne’s</a:t>
            </a:r>
            <a:r>
              <a:rPr lang="en-US" dirty="0" smtClean="0">
                <a:sym typeface="Wingdings"/>
              </a:rPr>
              <a:t> talk at HSG5 meeting: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://indico.cern.ch/conferenceDisplay.py?confId=</a:t>
            </a:r>
            <a:r>
              <a:rPr lang="en-US" dirty="0" smtClean="0">
                <a:hlinkClick r:id="rId2"/>
              </a:rPr>
              <a:t>167396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298" y="963983"/>
            <a:ext cx="3428591" cy="2665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487" y="3629340"/>
            <a:ext cx="3438404" cy="2727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487" y="963983"/>
            <a:ext cx="3629720" cy="26347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1487" y="3629340"/>
            <a:ext cx="3629720" cy="262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101" y="138683"/>
            <a:ext cx="6105361" cy="6217667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  <a:effectLst>
            <a:outerShdw blurRad="123825" dist="1143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4103" y="1543124"/>
            <a:ext cx="5440667" cy="1513666"/>
          </a:xfrm>
          <a:solidFill>
            <a:schemeClr val="bg1">
              <a:lumMod val="85000"/>
            </a:schemeClr>
          </a:solidFill>
          <a:effectLst>
            <a:outerShdw blurRad="111125" dist="1143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Paper CDS record: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://cdsweb.cern.ch/record/</a:t>
            </a:r>
            <a:r>
              <a:rPr lang="en-US" dirty="0" smtClean="0">
                <a:hlinkClick r:id="rId3"/>
              </a:rPr>
              <a:t>1425880</a:t>
            </a:r>
            <a:r>
              <a:rPr lang="en-US" dirty="0" smtClean="0"/>
              <a:t> </a:t>
            </a:r>
          </a:p>
          <a:p>
            <a:r>
              <a:rPr lang="en-US" dirty="0" smtClean="0"/>
              <a:t>Draft 1 under approval as </a:t>
            </a:r>
            <a:r>
              <a:rPr lang="en-US" dirty="0" smtClean="0"/>
              <a:t>CONF note: </a:t>
            </a:r>
            <a:r>
              <a:rPr lang="en-US" dirty="0" smtClean="0">
                <a:hlinkClick r:id="rId4"/>
              </a:rPr>
              <a:t>https://cdsweb.cern.ch/record/</a:t>
            </a:r>
            <a:r>
              <a:rPr lang="en-US" dirty="0" smtClean="0">
                <a:hlinkClick r:id="rId4"/>
              </a:rPr>
              <a:t>1428142</a:t>
            </a:r>
            <a:r>
              <a:rPr lang="en-US" dirty="0" smtClean="0"/>
              <a:t> </a:t>
            </a:r>
          </a:p>
          <a:p>
            <a:r>
              <a:rPr lang="en-US" dirty="0" smtClean="0"/>
              <a:t>Support material</a:t>
            </a:r>
            <a:r>
              <a:rPr lang="en-US" dirty="0" smtClean="0"/>
              <a:t>: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ZH</a:t>
            </a:r>
            <a:r>
              <a:rPr lang="en-US" dirty="0" err="1" smtClean="0"/>
              <a:t>➝</a:t>
            </a:r>
            <a:r>
              <a:rPr lang="en-US" dirty="0" err="1" smtClean="0"/>
              <a:t>llb</a:t>
            </a:r>
            <a:r>
              <a:rPr lang="en-US" dirty="0" smtClean="0"/>
              <a:t> &amp; </a:t>
            </a:r>
            <a:r>
              <a:rPr lang="en-US" dirty="0" err="1" smtClean="0"/>
              <a:t>WH➝</a:t>
            </a:r>
            <a:r>
              <a:rPr lang="en-US" dirty="0" err="1" smtClean="0"/>
              <a:t>lνbb</a:t>
            </a:r>
            <a:r>
              <a:rPr lang="en-US" dirty="0" smtClean="0"/>
              <a:t>: </a:t>
            </a:r>
            <a:r>
              <a:rPr lang="en-US" dirty="0" smtClean="0">
                <a:hlinkClick r:id="rId5"/>
              </a:rPr>
              <a:t>https://cdsweb.cern.ch/record/1404176/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ZH</a:t>
            </a:r>
            <a:r>
              <a:rPr lang="en-US" dirty="0" err="1" smtClean="0"/>
              <a:t>➝</a:t>
            </a:r>
            <a:r>
              <a:rPr lang="en-US" dirty="0" err="1" smtClean="0"/>
              <a:t>ννbb</a:t>
            </a:r>
            <a:r>
              <a:rPr lang="en-US" dirty="0" smtClean="0"/>
              <a:t>: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 smtClean="0">
                <a:hlinkClick r:id="rId6"/>
              </a:rPr>
              <a:t>://cdsweb.cern.ch/record/</a:t>
            </a:r>
            <a:r>
              <a:rPr lang="en-US" dirty="0" smtClean="0">
                <a:hlinkClick r:id="rId6"/>
              </a:rPr>
              <a:t>1418230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2434" y="292994"/>
            <a:ext cx="2738667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Editorial board signed off yesterday – last changes being made today after </a:t>
            </a:r>
            <a:r>
              <a:rPr lang="en-US" dirty="0" err="1" smtClean="0">
                <a:solidFill>
                  <a:srgbClr val="000000"/>
                </a:solidFill>
              </a:rPr>
              <a:t>Phys.Coord</a:t>
            </a:r>
            <a:r>
              <a:rPr lang="en-US" dirty="0" smtClean="0">
                <a:solidFill>
                  <a:srgbClr val="000000"/>
                </a:solidFill>
              </a:rPr>
              <a:t>. comments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Editorial board: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Chair: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Pippa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Wells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Members: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Elzbieta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Richter-</a:t>
            </a:r>
            <a:r>
              <a:rPr lang="en-US" dirty="0" smtClean="0">
                <a:solidFill>
                  <a:srgbClr val="000000"/>
                </a:solidFill>
              </a:rPr>
              <a:t>Was </a:t>
            </a:r>
            <a:r>
              <a:rPr lang="en-US" dirty="0" smtClean="0">
                <a:solidFill>
                  <a:srgbClr val="000000"/>
                </a:solidFill>
              </a:rPr>
              <a:t>Christian </a:t>
            </a:r>
            <a:r>
              <a:rPr lang="en-US" dirty="0" smtClean="0">
                <a:solidFill>
                  <a:srgbClr val="000000"/>
                </a:solidFill>
              </a:rPr>
              <a:t>Weiser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Gavin </a:t>
            </a:r>
            <a:r>
              <a:rPr lang="en-US" dirty="0" err="1" smtClean="0">
                <a:solidFill>
                  <a:srgbClr val="000000"/>
                </a:solidFill>
              </a:rPr>
              <a:t>Hesketh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Editors: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Ricardo </a:t>
            </a:r>
            <a:r>
              <a:rPr lang="en-US" dirty="0" err="1" smtClean="0">
                <a:solidFill>
                  <a:srgbClr val="000000"/>
                </a:solidFill>
              </a:rPr>
              <a:t>Gonçalo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Andrew </a:t>
            </a:r>
            <a:r>
              <a:rPr lang="en-US" dirty="0" smtClean="0">
                <a:solidFill>
                  <a:srgbClr val="000000"/>
                </a:solidFill>
              </a:rPr>
              <a:t>Mehta </a:t>
            </a:r>
            <a:r>
              <a:rPr lang="en-US" dirty="0" err="1" smtClean="0">
                <a:solidFill>
                  <a:srgbClr val="000000"/>
                </a:solidFill>
              </a:rPr>
              <a:t>Giacinto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Piacquadio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Paul Thompson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Editors of ZH</a:t>
            </a:r>
            <a:r>
              <a:rPr lang="en-US" dirty="0" smtClean="0">
                <a:solidFill>
                  <a:srgbClr val="000000"/>
                </a:solidFill>
              </a:rPr>
              <a:t>-&gt;</a:t>
            </a:r>
            <a:r>
              <a:rPr lang="en-US" dirty="0" err="1" smtClean="0">
                <a:solidFill>
                  <a:srgbClr val="000000"/>
                </a:solidFill>
              </a:rPr>
              <a:t>ννbb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</a:rPr>
              <a:t>note: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Bill </a:t>
            </a:r>
            <a:r>
              <a:rPr lang="en-US" dirty="0" smtClean="0">
                <a:solidFill>
                  <a:srgbClr val="000000"/>
                </a:solidFill>
              </a:rPr>
              <a:t>Murray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Song</a:t>
            </a:r>
            <a:r>
              <a:rPr lang="en-US" dirty="0" smtClean="0">
                <a:solidFill>
                  <a:srgbClr val="000000"/>
                </a:solidFill>
              </a:rPr>
              <a:t>-Ming Wang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41237" y="1572799"/>
            <a:ext cx="6096000" cy="3359263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FF00"/>
                </a:solidFill>
              </a:rPr>
              <a:t>Thanks!!! </a:t>
            </a:r>
            <a:r>
              <a:rPr lang="en-US" sz="8800" dirty="0" err="1" smtClean="0">
                <a:solidFill>
                  <a:srgbClr val="FFFF00"/>
                </a:solidFill>
                <a:sym typeface="Wingdings"/>
              </a:rPr>
              <a:t>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70" y="167808"/>
            <a:ext cx="8229600" cy="7580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state of the art…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945" y="925876"/>
            <a:ext cx="7525283" cy="233842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Previous results – EPS2011: 15 – 20 </a:t>
            </a:r>
            <a:r>
              <a:rPr lang="en-US" dirty="0" err="1" smtClean="0"/>
              <a:t>x</a:t>
            </a:r>
            <a:r>
              <a:rPr lang="en-US" dirty="0" smtClean="0"/>
              <a:t> SM (expected)</a:t>
            </a:r>
          </a:p>
          <a:p>
            <a:pPr lvl="1"/>
            <a:r>
              <a:rPr lang="en-US" dirty="0" err="1" smtClean="0"/>
              <a:t>ZH</a:t>
            </a:r>
            <a:r>
              <a:rPr lang="en-US" dirty="0" err="1" smtClean="0"/>
              <a:t>➝llbb</a:t>
            </a:r>
            <a:r>
              <a:rPr lang="en-US" dirty="0" smtClean="0"/>
              <a:t> and </a:t>
            </a:r>
            <a:r>
              <a:rPr lang="en-US" dirty="0" err="1" smtClean="0"/>
              <a:t>WH➝lνbb</a:t>
            </a:r>
            <a:r>
              <a:rPr lang="en-US" dirty="0" smtClean="0"/>
              <a:t> </a:t>
            </a:r>
            <a:r>
              <a:rPr lang="en-US" dirty="0" smtClean="0"/>
              <a:t>(1.04 </a:t>
            </a:r>
            <a:r>
              <a:rPr lang="en-US" dirty="0" smtClean="0"/>
              <a:t>fb</a:t>
            </a:r>
            <a:r>
              <a:rPr lang="en-US" baseline="30000" dirty="0" smtClean="0"/>
              <a:t>−1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Since last Summer: </a:t>
            </a:r>
          </a:p>
          <a:p>
            <a:pPr lvl="1"/>
            <a:r>
              <a:rPr lang="en-US" dirty="0" smtClean="0"/>
              <a:t>Cuts changed mainly to suppress top background </a:t>
            </a:r>
          </a:p>
          <a:p>
            <a:pPr lvl="1"/>
            <a:r>
              <a:rPr lang="en-US" dirty="0" err="1" smtClean="0"/>
              <a:t>Lumi</a:t>
            </a:r>
            <a:r>
              <a:rPr lang="en-US" dirty="0" smtClean="0"/>
              <a:t> increased by 4.5x and included </a:t>
            </a:r>
            <a:r>
              <a:rPr lang="en-US" dirty="0" err="1" smtClean="0"/>
              <a:t>ZH➝</a:t>
            </a:r>
            <a:r>
              <a:rPr lang="en-US" dirty="0" err="1" smtClean="0"/>
              <a:t>ννbb</a:t>
            </a:r>
            <a:endParaRPr lang="en-US" dirty="0" smtClean="0"/>
          </a:p>
          <a:p>
            <a:r>
              <a:rPr lang="en-US" dirty="0" smtClean="0"/>
              <a:t>Latest results – under approval: 2.6 – 5.1 </a:t>
            </a:r>
            <a:r>
              <a:rPr lang="en-US" dirty="0" err="1" smtClean="0"/>
              <a:t>x</a:t>
            </a:r>
            <a:r>
              <a:rPr lang="en-US" dirty="0" smtClean="0"/>
              <a:t> SM (expected)</a:t>
            </a:r>
          </a:p>
          <a:p>
            <a:pPr lvl="1"/>
            <a:r>
              <a:rPr lang="en-US" dirty="0" err="1" smtClean="0"/>
              <a:t>ZH➝llbb</a:t>
            </a:r>
            <a:r>
              <a:rPr lang="en-US" dirty="0" smtClean="0"/>
              <a:t> and </a:t>
            </a:r>
            <a:r>
              <a:rPr lang="en-US" dirty="0" err="1" smtClean="0"/>
              <a:t>WH➝</a:t>
            </a:r>
            <a:r>
              <a:rPr lang="en-US" dirty="0" err="1" smtClean="0"/>
              <a:t>lνbb</a:t>
            </a:r>
            <a:r>
              <a:rPr lang="en-US" dirty="0" smtClean="0"/>
              <a:t> (4.7 </a:t>
            </a:r>
            <a:r>
              <a:rPr lang="en-US" dirty="0" smtClean="0"/>
              <a:t>fb</a:t>
            </a:r>
            <a:r>
              <a:rPr lang="en-US" baseline="30000" dirty="0" smtClean="0"/>
              <a:t>−</a:t>
            </a:r>
            <a:r>
              <a:rPr lang="en-US" baseline="30000" dirty="0" smtClean="0"/>
              <a:t>1</a:t>
            </a:r>
            <a:r>
              <a:rPr lang="en-US" dirty="0" smtClean="0"/>
              <a:t>) and </a:t>
            </a:r>
            <a:r>
              <a:rPr lang="en-US" dirty="0" err="1" smtClean="0"/>
              <a:t>ZH</a:t>
            </a:r>
            <a:r>
              <a:rPr lang="en-US" dirty="0" err="1" smtClean="0"/>
              <a:t>➝</a:t>
            </a:r>
            <a:r>
              <a:rPr lang="en-US" dirty="0" err="1" smtClean="0"/>
              <a:t>ννbb</a:t>
            </a:r>
            <a:r>
              <a:rPr lang="en-US" dirty="0" smtClean="0"/>
              <a:t> (</a:t>
            </a:r>
            <a:r>
              <a:rPr lang="en-US" dirty="0" smtClean="0"/>
              <a:t>4.6 fb</a:t>
            </a:r>
            <a:r>
              <a:rPr lang="en-US" baseline="30000" dirty="0" smtClean="0"/>
              <a:t>−</a:t>
            </a:r>
            <a:r>
              <a:rPr lang="en-US" baseline="30000" dirty="0" smtClean="0"/>
              <a:t>1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Preliminary_1fb_VH_SMHiggs_combined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3264297"/>
            <a:ext cx="3957292" cy="3133729"/>
          </a:xfrm>
          <a:prstGeom prst="rect">
            <a:avLst/>
          </a:prstGeom>
        </p:spPr>
      </p:pic>
      <p:pic>
        <p:nvPicPr>
          <p:cNvPr id="9" name="Picture 8" descr="SMHiggs_VH3_v1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698587" y="3264297"/>
            <a:ext cx="3988213" cy="3158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9862"/>
          </a:xfrm>
        </p:spPr>
        <p:txBody>
          <a:bodyPr/>
          <a:lstStyle/>
          <a:p>
            <a:r>
              <a:rPr lang="en-US" dirty="0" smtClean="0"/>
              <a:t>Plans up to Summer -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500"/>
            <a:ext cx="8229600" cy="51218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H-&gt;bb paper:</a:t>
            </a:r>
          </a:p>
          <a:p>
            <a:pPr lvl="1"/>
            <a:r>
              <a:rPr lang="en-US" dirty="0" smtClean="0"/>
              <a:t>The CONF note for </a:t>
            </a:r>
            <a:r>
              <a:rPr lang="en-US" dirty="0" err="1" smtClean="0"/>
              <a:t>Moriond</a:t>
            </a:r>
            <a:r>
              <a:rPr lang="en-US" dirty="0" smtClean="0"/>
              <a:t> is the first draft </a:t>
            </a:r>
          </a:p>
          <a:p>
            <a:pPr lvl="1"/>
            <a:r>
              <a:rPr lang="en-US" dirty="0" smtClean="0"/>
              <a:t>Must finish paper soon to contribute to </a:t>
            </a:r>
            <a:r>
              <a:rPr lang="en-US" dirty="0" err="1" smtClean="0"/>
              <a:t>combination(s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Expect other analyses to converge, e.g.:</a:t>
            </a:r>
          </a:p>
          <a:p>
            <a:pPr lvl="1"/>
            <a:r>
              <a:rPr lang="en-US" dirty="0" smtClean="0"/>
              <a:t>Z-&gt;bb work will continue to evolve</a:t>
            </a:r>
            <a:endParaRPr lang="en-US" dirty="0" smtClean="0"/>
          </a:p>
          <a:p>
            <a:pPr lvl="1"/>
            <a:r>
              <a:rPr lang="en-US" dirty="0" smtClean="0"/>
              <a:t>Boosted H-&gt;bb analysis very lively:</a:t>
            </a:r>
          </a:p>
          <a:p>
            <a:pPr lvl="2"/>
            <a:r>
              <a:rPr lang="en-US" dirty="0" smtClean="0"/>
              <a:t>Aim to converge for Summer results</a:t>
            </a:r>
          </a:p>
          <a:p>
            <a:pPr lvl="2"/>
            <a:r>
              <a:rPr lang="en-US" dirty="0" smtClean="0"/>
              <a:t>T</a:t>
            </a:r>
            <a:r>
              <a:rPr lang="en-US" dirty="0" smtClean="0"/>
              <a:t>ry to merge with inclusive analyses at the highest </a:t>
            </a:r>
            <a:r>
              <a:rPr lang="en-US" dirty="0" err="1" smtClean="0"/>
              <a:t>pT(W</a:t>
            </a:r>
            <a:r>
              <a:rPr lang="en-US" dirty="0" smtClean="0"/>
              <a:t>/Z) bin</a:t>
            </a:r>
          </a:p>
          <a:p>
            <a:pPr lvl="2"/>
            <a:r>
              <a:rPr lang="en-US" dirty="0" smtClean="0"/>
              <a:t>First results point at significant improvement – see talk by Ines Ochoa at the last </a:t>
            </a:r>
            <a:r>
              <a:rPr lang="en-US" dirty="0" smtClean="0"/>
              <a:t>HSG5 meeting: </a:t>
            </a:r>
            <a:r>
              <a:rPr lang="en-US" dirty="0" smtClean="0">
                <a:hlinkClick r:id="rId2"/>
              </a:rPr>
              <a:t>https://indico.cern.ch/conferenceDisplay.py?confId=</a:t>
            </a:r>
            <a:r>
              <a:rPr lang="en-US" dirty="0" smtClean="0">
                <a:hlinkClick r:id="rId2"/>
              </a:rPr>
              <a:t>167398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ttH</a:t>
            </a:r>
            <a:r>
              <a:rPr lang="en-US" dirty="0" smtClean="0"/>
              <a:t> has shown first baseline results: </a:t>
            </a:r>
          </a:p>
          <a:p>
            <a:pPr lvl="2"/>
            <a:r>
              <a:rPr lang="en-US" dirty="0" smtClean="0"/>
              <a:t>S</a:t>
            </a:r>
            <a:r>
              <a:rPr lang="en-US" dirty="0" smtClean="0"/>
              <a:t>tat-only limits of ≈15xSM with 1fb-1 </a:t>
            </a:r>
          </a:p>
          <a:p>
            <a:pPr lvl="2"/>
            <a:r>
              <a:rPr lang="en-US" dirty="0" smtClean="0"/>
              <a:t>=&gt; expect ≈7xSM with full 2011 data (stats only) – See </a:t>
            </a:r>
            <a:r>
              <a:rPr lang="en-US" dirty="0" err="1" smtClean="0"/>
              <a:t>Donnachda</a:t>
            </a:r>
            <a:r>
              <a:rPr lang="en-US" dirty="0" smtClean="0"/>
              <a:t> </a:t>
            </a:r>
            <a:r>
              <a:rPr lang="en-US" dirty="0" err="1" smtClean="0"/>
              <a:t>Quilty’s</a:t>
            </a:r>
            <a:r>
              <a:rPr lang="en-US" dirty="0" smtClean="0"/>
              <a:t> </a:t>
            </a:r>
            <a:r>
              <a:rPr lang="en-US" dirty="0" smtClean="0"/>
              <a:t>talk here: </a:t>
            </a:r>
            <a:r>
              <a:rPr lang="en-US" dirty="0" smtClean="0">
                <a:hlinkClick r:id="rId3"/>
              </a:rPr>
              <a:t>https://indico.cern.ch/conferenceDisplay.py?confId=</a:t>
            </a:r>
            <a:r>
              <a:rPr lang="en-US" dirty="0" smtClean="0">
                <a:hlinkClick r:id="rId3"/>
              </a:rPr>
              <a:t>167391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ttH</a:t>
            </a:r>
            <a:r>
              <a:rPr lang="en-US" dirty="0" smtClean="0"/>
              <a:t> cross section may help a lot for √</a:t>
            </a:r>
            <a:r>
              <a:rPr lang="en-US" dirty="0" err="1" smtClean="0"/>
              <a:t>s</a:t>
            </a:r>
            <a:r>
              <a:rPr lang="en-US" dirty="0" smtClean="0"/>
              <a:t> = 8TeV (≈2x?)</a:t>
            </a:r>
          </a:p>
          <a:p>
            <a:r>
              <a:rPr lang="en-US" dirty="0" smtClean="0"/>
              <a:t>… and much more! -&gt; VBF H-&gt;bb, </a:t>
            </a:r>
            <a:r>
              <a:rPr lang="en-US" dirty="0" err="1" smtClean="0"/>
              <a:t>b(b)H</a:t>
            </a:r>
            <a:r>
              <a:rPr lang="en-US" dirty="0" smtClean="0"/>
              <a:t>, MV methods, cut flow, etc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9862"/>
          </a:xfrm>
        </p:spPr>
        <p:txBody>
          <a:bodyPr/>
          <a:lstStyle/>
          <a:p>
            <a:r>
              <a:rPr lang="en-US" dirty="0" smtClean="0"/>
              <a:t>Plans up to Summer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521" y="1234500"/>
            <a:ext cx="8712245" cy="512185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Continue to work on the existing </a:t>
            </a:r>
            <a:r>
              <a:rPr lang="en-US" dirty="0" smtClean="0"/>
              <a:t>channels:</a:t>
            </a:r>
          </a:p>
          <a:p>
            <a:pPr lvl="1"/>
            <a:r>
              <a:rPr lang="en-US" dirty="0" err="1" smtClean="0"/>
              <a:t>ZH➝ννbb</a:t>
            </a:r>
            <a:r>
              <a:rPr lang="en-US" dirty="0" smtClean="0"/>
              <a:t> had first iteration, but has space to evolve</a:t>
            </a:r>
          </a:p>
          <a:p>
            <a:pPr lvl="1"/>
            <a:r>
              <a:rPr lang="en-US" dirty="0" smtClean="0"/>
              <a:t>MV methods not yet explored enough</a:t>
            </a:r>
          </a:p>
          <a:p>
            <a:endParaRPr lang="en-US" dirty="0" smtClean="0"/>
          </a:p>
          <a:p>
            <a:r>
              <a:rPr lang="en-US" dirty="0" smtClean="0"/>
              <a:t>Essential to get the best of our data:</a:t>
            </a:r>
          </a:p>
          <a:p>
            <a:pPr lvl="1"/>
            <a:r>
              <a:rPr lang="en-US" dirty="0" smtClean="0"/>
              <a:t>More </a:t>
            </a:r>
            <a:r>
              <a:rPr lang="en-US" dirty="0" smtClean="0"/>
              <a:t>interaction with CP groups:</a:t>
            </a:r>
            <a:endParaRPr lang="en-US" dirty="0" smtClean="0"/>
          </a:p>
          <a:p>
            <a:pPr lvl="2"/>
            <a:r>
              <a:rPr lang="en-US" dirty="0" smtClean="0"/>
              <a:t>Main points and open questions in current analyses are on jets, MET and </a:t>
            </a:r>
            <a:r>
              <a:rPr lang="en-US" dirty="0" err="1" smtClean="0"/>
              <a:t>b</a:t>
            </a:r>
            <a:r>
              <a:rPr lang="en-US" dirty="0" smtClean="0"/>
              <a:t>-tagging</a:t>
            </a:r>
          </a:p>
          <a:p>
            <a:pPr lvl="2"/>
            <a:r>
              <a:rPr lang="en-US" dirty="0" smtClean="0"/>
              <a:t>Would benefit (a lot!!) from better understanding of jet energy scale, MET, </a:t>
            </a:r>
            <a:r>
              <a:rPr lang="en-US" dirty="0" err="1" smtClean="0"/>
              <a:t>di</a:t>
            </a:r>
            <a:r>
              <a:rPr lang="en-US" dirty="0" smtClean="0"/>
              <a:t>-jet mass resolution</a:t>
            </a:r>
          </a:p>
          <a:p>
            <a:pPr lvl="2"/>
            <a:r>
              <a:rPr lang="en-US" dirty="0" smtClean="0"/>
              <a:t>Trigger – e.g. MET trigger, trigger for VBF H-&gt;bb, </a:t>
            </a:r>
            <a:r>
              <a:rPr lang="en-US" dirty="0" err="1" smtClean="0"/>
              <a:t>b(b)H</a:t>
            </a:r>
            <a:r>
              <a:rPr lang="en-US" dirty="0" smtClean="0"/>
              <a:t>, etc</a:t>
            </a:r>
          </a:p>
          <a:p>
            <a:pPr lvl="3"/>
            <a:r>
              <a:rPr lang="en-US" dirty="0" smtClean="0"/>
              <a:t>See Yoshikazu’s talk today on </a:t>
            </a:r>
            <a:r>
              <a:rPr lang="en-US" dirty="0" err="1" smtClean="0"/>
              <a:t>ννbb</a:t>
            </a:r>
            <a:r>
              <a:rPr lang="en-US" dirty="0" smtClean="0"/>
              <a:t> trigger; also work in </a:t>
            </a:r>
            <a:r>
              <a:rPr lang="en-US" dirty="0" err="1" smtClean="0"/>
              <a:t>b(b)H</a:t>
            </a:r>
            <a:r>
              <a:rPr lang="en-US" dirty="0" smtClean="0"/>
              <a:t> and on boosted Z-&gt;</a:t>
            </a:r>
            <a:r>
              <a:rPr lang="en-US" smtClean="0"/>
              <a:t>bb trigger</a:t>
            </a:r>
          </a:p>
          <a:p>
            <a:pPr lvl="1"/>
            <a:r>
              <a:rPr lang="en-US" dirty="0" smtClean="0"/>
              <a:t>Preparing list of MC samples needed for MC12 </a:t>
            </a:r>
          </a:p>
          <a:p>
            <a:pPr lvl="2"/>
            <a:r>
              <a:rPr lang="en-US" dirty="0" smtClean="0"/>
              <a:t>C</a:t>
            </a:r>
            <a:r>
              <a:rPr lang="en-US" dirty="0" smtClean="0"/>
              <a:t>rucial to get enough MC (and of the right kind) – Paolo’s talk today on </a:t>
            </a:r>
            <a:r>
              <a:rPr lang="en-US" dirty="0" err="1" smtClean="0"/>
              <a:t>PowHeg</a:t>
            </a:r>
            <a:r>
              <a:rPr lang="en-US" dirty="0" smtClean="0"/>
              <a:t> validation</a:t>
            </a:r>
          </a:p>
          <a:p>
            <a:endParaRPr lang="en-US" dirty="0" smtClean="0"/>
          </a:p>
          <a:p>
            <a:r>
              <a:rPr lang="en-US" dirty="0" smtClean="0"/>
              <a:t>Produce new results for ICHEP2012 with 2012 data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…maybe shortly after… see the Higgs in H-&gt;bb </a:t>
            </a:r>
            <a:r>
              <a:rPr lang="en-US" dirty="0" err="1" smtClean="0">
                <a:sym typeface="Wingdings"/>
              </a:rPr>
              <a:t></a:t>
            </a:r>
            <a:r>
              <a:rPr lang="en-US" dirty="0" smtClean="0">
                <a:sym typeface="Wingdings"/>
              </a:rPr>
              <a:t>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49647"/>
            <a:ext cx="8461465" cy="438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253378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3"/>
          <p:cNvSpPr>
            <a:spLocks noGrp="1" noChangeArrowheads="1"/>
          </p:cNvSpPr>
          <p:nvPr>
            <p:ph idx="1"/>
          </p:nvPr>
        </p:nvSpPr>
        <p:spPr>
          <a:xfrm>
            <a:off x="346802" y="559258"/>
            <a:ext cx="4211103" cy="5645801"/>
          </a:xfrm>
          <a:solidFill>
            <a:schemeClr val="tx1">
              <a:lumMod val="65000"/>
              <a:lumOff val="35000"/>
              <a:alpha val="70000"/>
            </a:schemeClr>
          </a:solidFill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This</a:t>
            </a:r>
            <a:r>
              <a:rPr lang="en-US" sz="2200" dirty="0" smtClean="0">
                <a:solidFill>
                  <a:schemeClr val="bg1"/>
                </a:solidFill>
              </a:rPr>
              <a:t> paper: </a:t>
            </a:r>
          </a:p>
          <a:p>
            <a:pPr lvl="1"/>
            <a:r>
              <a:rPr lang="en-US" sz="1400" dirty="0" err="1" smtClean="0">
                <a:solidFill>
                  <a:schemeClr val="bg1"/>
                </a:solidFill>
              </a:rPr>
              <a:t>ZH</a:t>
            </a:r>
            <a:r>
              <a:rPr lang="en-US" sz="1600" dirty="0" err="1" smtClean="0">
                <a:solidFill>
                  <a:schemeClr val="bg1"/>
                </a:solidFill>
              </a:rPr>
              <a:t>➝</a:t>
            </a:r>
            <a:r>
              <a:rPr lang="en-US" sz="1600" dirty="0" err="1" smtClean="0">
                <a:solidFill>
                  <a:schemeClr val="bg1"/>
                </a:solidFill>
              </a:rPr>
              <a:t>llb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WH➝</a:t>
            </a:r>
            <a:r>
              <a:rPr lang="en-US" sz="1600" dirty="0" err="1" smtClean="0">
                <a:solidFill>
                  <a:schemeClr val="bg1"/>
                </a:solidFill>
              </a:rPr>
              <a:t>lνbb</a:t>
            </a:r>
            <a:r>
              <a:rPr lang="en-US" sz="1600" dirty="0" smtClean="0">
                <a:solidFill>
                  <a:schemeClr val="bg1"/>
                </a:solidFill>
              </a:rPr>
              <a:t> and </a:t>
            </a:r>
            <a:r>
              <a:rPr lang="en-US" sz="1400" dirty="0" err="1" smtClean="0">
                <a:solidFill>
                  <a:schemeClr val="bg1"/>
                </a:solidFill>
              </a:rPr>
              <a:t>ZH</a:t>
            </a:r>
            <a:r>
              <a:rPr lang="en-US" sz="1600" dirty="0" err="1" smtClean="0">
                <a:solidFill>
                  <a:schemeClr val="bg1"/>
                </a:solidFill>
              </a:rPr>
              <a:t>➝ννbb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1"/>
            <a:r>
              <a:rPr lang="en-US" sz="1400" dirty="0" smtClean="0">
                <a:solidFill>
                  <a:schemeClr val="bg1"/>
                </a:solidFill>
              </a:rPr>
              <a:t>4.6 – 4.7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fb</a:t>
            </a:r>
            <a:r>
              <a:rPr lang="en-US" sz="1400" baseline="30000" dirty="0" smtClean="0">
                <a:solidFill>
                  <a:schemeClr val="bg1"/>
                </a:solidFill>
              </a:rPr>
              <a:t>-1 </a:t>
            </a:r>
            <a:r>
              <a:rPr lang="en-US" sz="1400" dirty="0" smtClean="0">
                <a:solidFill>
                  <a:schemeClr val="bg1"/>
                </a:solidFill>
              </a:rPr>
              <a:t>analyzed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H</a:t>
            </a:r>
            <a:r>
              <a:rPr lang="en-US" sz="2200" dirty="0" smtClean="0">
                <a:solidFill>
                  <a:schemeClr val="bg1"/>
                </a:solidFill>
              </a:rPr>
              <a:t>-&gt;bb dominant at low mass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WH cross section factor ≈2x higher than ZH, but important top background </a:t>
            </a:r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Cut</a:t>
            </a:r>
            <a:r>
              <a:rPr lang="en-US" sz="2200" dirty="0" smtClean="0">
                <a:solidFill>
                  <a:schemeClr val="bg1"/>
                </a:solidFill>
              </a:rPr>
              <a:t>-based </a:t>
            </a:r>
            <a:r>
              <a:rPr lang="en-US" sz="2200" dirty="0" smtClean="0">
                <a:solidFill>
                  <a:schemeClr val="bg1"/>
                </a:solidFill>
              </a:rPr>
              <a:t>analyses: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Select Z or W</a:t>
            </a:r>
            <a:r>
              <a:rPr lang="en-US" sz="1800" dirty="0" smtClean="0">
                <a:solidFill>
                  <a:schemeClr val="bg1"/>
                </a:solidFill>
              </a:rPr>
              <a:t> or large </a:t>
            </a:r>
            <a:r>
              <a:rPr lang="en-US" sz="1800" dirty="0" err="1" smtClean="0">
                <a:solidFill>
                  <a:schemeClr val="bg1"/>
                </a:solidFill>
              </a:rPr>
              <a:t>E</a:t>
            </a:r>
            <a:r>
              <a:rPr lang="en-US" sz="1800" baseline="-25000" dirty="0" err="1" smtClean="0">
                <a:solidFill>
                  <a:schemeClr val="bg1"/>
                </a:solidFill>
              </a:rPr>
              <a:t>T</a:t>
            </a:r>
            <a:r>
              <a:rPr lang="en-US" sz="1800" baseline="30000" dirty="0" err="1" smtClean="0">
                <a:solidFill>
                  <a:schemeClr val="bg1"/>
                </a:solidFill>
              </a:rPr>
              <a:t>miss</a:t>
            </a:r>
            <a:r>
              <a:rPr lang="en-US" sz="1800" dirty="0" smtClean="0">
                <a:solidFill>
                  <a:schemeClr val="bg1"/>
                </a:solidFill>
              </a:rPr>
              <a:t> and </a:t>
            </a:r>
            <a:r>
              <a:rPr lang="en-US" sz="1800" dirty="0" smtClean="0">
                <a:solidFill>
                  <a:schemeClr val="bg1"/>
                </a:solidFill>
              </a:rPr>
              <a:t>search for 2 additional </a:t>
            </a:r>
            <a:r>
              <a:rPr lang="en-US" sz="1800" dirty="0" err="1" smtClean="0">
                <a:solidFill>
                  <a:schemeClr val="bg1"/>
                </a:solidFill>
              </a:rPr>
              <a:t>b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jets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Search </a:t>
            </a:r>
            <a:r>
              <a:rPr lang="en-US" sz="1800" dirty="0" smtClean="0">
                <a:solidFill>
                  <a:schemeClr val="bg1"/>
                </a:solidFill>
              </a:rPr>
              <a:t>Higgs in </a:t>
            </a:r>
            <a:r>
              <a:rPr lang="en-US" sz="1800" dirty="0" err="1" smtClean="0">
                <a:solidFill>
                  <a:schemeClr val="bg1"/>
                </a:solidFill>
              </a:rPr>
              <a:t>m</a:t>
            </a:r>
            <a:r>
              <a:rPr lang="en-US" sz="1800" baseline="-25000" dirty="0" err="1" smtClean="0">
                <a:solidFill>
                  <a:schemeClr val="bg1"/>
                </a:solidFill>
              </a:rPr>
              <a:t>bb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spectrum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3072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072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- 2/3/2012</a:t>
            </a:r>
            <a:endParaRPr lang="en-US"/>
          </a:p>
        </p:txBody>
      </p:sp>
      <p:sp>
        <p:nvSpPr>
          <p:cNvPr id="307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7FFA-EE57-674D-BAD2-D933339CEC6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007" y="4656666"/>
            <a:ext cx="3922013" cy="15483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54" y="4308877"/>
            <a:ext cx="2880884" cy="1684585"/>
          </a:xfrm>
          <a:prstGeom prst="rect">
            <a:avLst/>
          </a:prstGeom>
          <a:effectLst>
            <a:outerShdw blurRad="9525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006" y="974433"/>
            <a:ext cx="3922013" cy="2819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179987</TotalTime>
  <Words>2437</Words>
  <Application>Microsoft Macintosh PowerPoint</Application>
  <PresentationFormat>On-screen Show (4:3)</PresentationFormat>
  <Paragraphs>320</Paragraphs>
  <Slides>27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Introduction</vt:lpstr>
      <vt:lpstr>Outlook</vt:lpstr>
      <vt:lpstr>Slide 3</vt:lpstr>
      <vt:lpstr>The state of the art…</vt:lpstr>
      <vt:lpstr>Plans up to Summer - I</vt:lpstr>
      <vt:lpstr>Plans up to Summer - II</vt:lpstr>
      <vt:lpstr>Today’s agenda</vt:lpstr>
      <vt:lpstr>Backup slides</vt:lpstr>
      <vt:lpstr>Slide 9</vt:lpstr>
      <vt:lpstr>Monte Carlo samples</vt:lpstr>
      <vt:lpstr>Datasets</vt:lpstr>
      <vt:lpstr>Lepton Selection: WH➝llb, WH➝lνbb</vt:lpstr>
      <vt:lpstr>Jet/Etmiss selection </vt:lpstr>
      <vt:lpstr>Lepton and jet veto: ZH➝ννbb, WH➝lνbb</vt:lpstr>
      <vt:lpstr>Event selection</vt:lpstr>
      <vt:lpstr>Other aspects of the analysis</vt:lpstr>
      <vt:lpstr>Plots for approval – Fig.1</vt:lpstr>
      <vt:lpstr>Slide 18</vt:lpstr>
      <vt:lpstr>Inclusive analyses</vt:lpstr>
      <vt:lpstr>Plots for approval – Fig.2 (ZH➝llbb)</vt:lpstr>
      <vt:lpstr>Plots for approval – Fig.3 (WH➝lνbb)</vt:lpstr>
      <vt:lpstr>Plots for approval – Fig.4 (WH➝lνbb)</vt:lpstr>
      <vt:lpstr>Limits plots for approval</vt:lpstr>
      <vt:lpstr>Slide 24</vt:lpstr>
      <vt:lpstr>Un-tagged m(j,j) plots</vt:lpstr>
      <vt:lpstr>Table 2 – Exclusion Limits</vt:lpstr>
      <vt:lpstr>Boosted Z-&gt;bb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H-&gt;bb Winter Note</dc:title>
  <dc:creator>Ricardo Goncalo</dc:creator>
  <cp:lastModifiedBy>Ricardo Goncalo</cp:lastModifiedBy>
  <cp:revision>349</cp:revision>
  <cp:lastPrinted>2011-04-11T11:26:17Z</cp:lastPrinted>
  <dcterms:created xsi:type="dcterms:W3CDTF">2012-02-28T14:09:30Z</dcterms:created>
  <dcterms:modified xsi:type="dcterms:W3CDTF">2012-03-02T11:09:59Z</dcterms:modified>
</cp:coreProperties>
</file>