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0" r:id="rId3"/>
    <p:sldId id="442" r:id="rId4"/>
    <p:sldId id="443" r:id="rId5"/>
    <p:sldId id="444" r:id="rId6"/>
    <p:sldId id="445" r:id="rId7"/>
    <p:sldId id="446" r:id="rId8"/>
    <p:sldId id="447" r:id="rId9"/>
    <p:sldId id="441" r:id="rId10"/>
    <p:sldId id="427" r:id="rId11"/>
    <p:sldId id="434" r:id="rId12"/>
    <p:sldId id="435" r:id="rId13"/>
    <p:sldId id="43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8/2/11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8/2/11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GroomedJetsD3P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7" y="660400"/>
            <a:ext cx="8510463" cy="11082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H-&gt;</a:t>
            </a:r>
            <a:r>
              <a:rPr lang="en-US" sz="4800" dirty="0" smtClean="0"/>
              <a:t>bb Weekly Meeting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28260"/>
            <a:ext cx="6400800" cy="780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r>
              <a:rPr lang="en-US" dirty="0" smtClean="0"/>
              <a:t>HSG5 H-&gt;bb weekly meeting,</a:t>
            </a:r>
            <a:r>
              <a:rPr lang="en-US" dirty="0" smtClean="0"/>
              <a:t> 2 August </a:t>
            </a:r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11"/>
            <a:ext cx="8229600" cy="662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19345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" y="783432"/>
            <a:ext cx="5457826" cy="57570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Very good that we presented these results for several reasons:</a:t>
            </a:r>
          </a:p>
          <a:p>
            <a:pPr lvl="1"/>
            <a:r>
              <a:rPr lang="en-US" dirty="0" smtClean="0"/>
              <a:t>We showed it can be done!... (first time for the LHC) And now we have baseline to build on</a:t>
            </a:r>
          </a:p>
          <a:p>
            <a:pPr lvl="1"/>
            <a:r>
              <a:rPr lang="en-US" dirty="0" smtClean="0"/>
              <a:t>It was nicely done in several ways – data-driven estimates of worst backgrounds etc</a:t>
            </a:r>
          </a:p>
          <a:p>
            <a:pPr lvl="1"/>
            <a:r>
              <a:rPr lang="en-US" dirty="0" smtClean="0"/>
              <a:t>We showed that boosted VH is within reach – boosted VH plot got lots of attention! Now we need to deliver on the promise</a:t>
            </a:r>
          </a:p>
          <a:p>
            <a:pPr lvl="1"/>
            <a:r>
              <a:rPr lang="en-US" dirty="0" smtClean="0"/>
              <a:t>Important to have a cross check for H-&gt;</a:t>
            </a:r>
            <a:r>
              <a:rPr lang="en-US" dirty="0" err="1" smtClean="0"/>
              <a:t>γγ</a:t>
            </a:r>
            <a:endParaRPr lang="en-US" dirty="0" smtClean="0"/>
          </a:p>
          <a:p>
            <a:pPr lvl="1"/>
            <a:r>
              <a:rPr lang="en-US" dirty="0" smtClean="0"/>
              <a:t>Results included in ATLAS SM Higgs combination</a:t>
            </a:r>
          </a:p>
          <a:p>
            <a:r>
              <a:rPr lang="en-US" dirty="0" smtClean="0"/>
              <a:t>What is missing:</a:t>
            </a:r>
          </a:p>
          <a:p>
            <a:pPr lvl="1"/>
            <a:r>
              <a:rPr lang="en-US" dirty="0" smtClean="0"/>
              <a:t>Real sensitivity – we’re only at 10-15 times the SM</a:t>
            </a:r>
          </a:p>
          <a:p>
            <a:r>
              <a:rPr lang="en-US" dirty="0" smtClean="0"/>
              <a:t>The way forward:</a:t>
            </a:r>
          </a:p>
          <a:p>
            <a:pPr lvl="1"/>
            <a:r>
              <a:rPr lang="en-US" dirty="0" smtClean="0"/>
              <a:t>Space for improvement in WH/ZH</a:t>
            </a:r>
          </a:p>
          <a:p>
            <a:pPr lvl="1"/>
            <a:r>
              <a:rPr lang="en-US" dirty="0" smtClean="0"/>
              <a:t>Include other channels</a:t>
            </a:r>
          </a:p>
          <a:p>
            <a:pPr lvl="1"/>
            <a:r>
              <a:rPr lang="en-US" dirty="0" smtClean="0"/>
              <a:t>Try to move higher in mass reach (but cannot do much)</a:t>
            </a:r>
          </a:p>
          <a:p>
            <a:pPr lvl="1"/>
            <a:r>
              <a:rPr lang="en-US" dirty="0" smtClean="0"/>
              <a:t>See next slides…</a:t>
            </a:r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Current results: small screw-up in limits (</a:t>
            </a:r>
            <a:r>
              <a:rPr lang="en-US" dirty="0" err="1" smtClean="0"/>
              <a:t>obs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exp) needs to be understood</a:t>
            </a:r>
          </a:p>
          <a:p>
            <a:pPr lvl="1"/>
            <a:r>
              <a:rPr lang="en-US" dirty="0" smtClean="0"/>
              <a:t>Near future: not much time! Waiting to see how much low mass excluded by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1"/>
            <a:r>
              <a:rPr lang="en-US" dirty="0" smtClean="0"/>
              <a:t>Sociological: need to keep focused on this – need to get activity going again after EPS madness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Picture 13" descr="jetmass_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57826" y="3786051"/>
            <a:ext cx="3624484" cy="2570299"/>
          </a:xfrm>
          <a:prstGeom prst="rect">
            <a:avLst/>
          </a:prstGeom>
        </p:spPr>
      </p:pic>
      <p:pic>
        <p:nvPicPr>
          <p:cNvPr id="15" name="Picture 14" descr="Preliminary_1fb_V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57826" y="975898"/>
            <a:ext cx="3624484" cy="2870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2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Post-mortem of WH/ZH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325" y="1163278"/>
            <a:ext cx="4286475" cy="519307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resolution is extremely poor</a:t>
            </a:r>
          </a:p>
          <a:p>
            <a:pPr lvl="1"/>
            <a:r>
              <a:rPr lang="en-US" dirty="0" smtClean="0"/>
              <a:t>Should try to get a peak, but this needs work on jet (and </a:t>
            </a:r>
            <a:r>
              <a:rPr lang="en-US" dirty="0" err="1" smtClean="0"/>
              <a:t>b</a:t>
            </a:r>
            <a:r>
              <a:rPr lang="en-US" dirty="0" smtClean="0"/>
              <a:t>-jet) energy scale </a:t>
            </a:r>
          </a:p>
          <a:p>
            <a:pPr lvl="1"/>
            <a:r>
              <a:rPr lang="en-US" dirty="0" smtClean="0"/>
              <a:t>Try to think about this together with jet/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people</a:t>
            </a:r>
          </a:p>
          <a:p>
            <a:pPr lvl="1"/>
            <a:r>
              <a:rPr lang="en-US" dirty="0" smtClean="0"/>
              <a:t>Could we improve other things in jet </a:t>
            </a:r>
            <a:r>
              <a:rPr lang="en-US" dirty="0" err="1" smtClean="0"/>
              <a:t>reco</a:t>
            </a:r>
            <a:r>
              <a:rPr lang="en-US" dirty="0" smtClean="0"/>
              <a:t> to improve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In ZH-&gt;</a:t>
            </a:r>
            <a:r>
              <a:rPr lang="en-US" dirty="0" err="1" smtClean="0"/>
              <a:t>llbb</a:t>
            </a:r>
            <a:r>
              <a:rPr lang="en-US" dirty="0" smtClean="0"/>
              <a:t> could try to use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bb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balance to do in-situ calibration?</a:t>
            </a:r>
          </a:p>
          <a:p>
            <a:endParaRPr lang="en-US" dirty="0" smtClean="0"/>
          </a:p>
          <a:p>
            <a:r>
              <a:rPr lang="en-US" dirty="0" smtClean="0"/>
              <a:t>B-tagging systematic uncertainty dominates by far</a:t>
            </a:r>
          </a:p>
          <a:p>
            <a:pPr lvl="1"/>
            <a:r>
              <a:rPr lang="en-US" dirty="0" smtClean="0"/>
              <a:t>16% </a:t>
            </a:r>
            <a:r>
              <a:rPr lang="en-US" dirty="0" err="1" smtClean="0"/>
              <a:t>vs</a:t>
            </a:r>
            <a:r>
              <a:rPr lang="en-US" dirty="0" smtClean="0"/>
              <a:t> 7-9% for JES and ≈1-2% others</a:t>
            </a:r>
          </a:p>
          <a:p>
            <a:pPr lvl="1"/>
            <a:r>
              <a:rPr lang="en-US" dirty="0" smtClean="0"/>
              <a:t>Should be possible to improve this, since the error is dominated by the statistics used in </a:t>
            </a:r>
            <a:r>
              <a:rPr lang="en-US" dirty="0" err="1" smtClean="0"/>
              <a:t>b</a:t>
            </a:r>
            <a:r>
              <a:rPr lang="en-US" dirty="0" smtClean="0"/>
              <a:t>-tagging studies</a:t>
            </a:r>
          </a:p>
          <a:p>
            <a:pPr lvl="1"/>
            <a:r>
              <a:rPr lang="en-US" dirty="0" smtClean="0"/>
              <a:t>Would improve limits by up to 25-30%</a:t>
            </a:r>
          </a:p>
          <a:p>
            <a:pPr lvl="1"/>
            <a:r>
              <a:rPr lang="en-US" dirty="0" smtClean="0"/>
              <a:t>Think about this with </a:t>
            </a:r>
            <a:r>
              <a:rPr lang="en-US" dirty="0" err="1" smtClean="0"/>
              <a:t>b</a:t>
            </a:r>
            <a:r>
              <a:rPr lang="en-US" dirty="0" smtClean="0"/>
              <a:t>-tagging people</a:t>
            </a:r>
          </a:p>
          <a:p>
            <a:endParaRPr lang="en-US" dirty="0" smtClean="0"/>
          </a:p>
          <a:p>
            <a:r>
              <a:rPr lang="en-US" dirty="0" smtClean="0"/>
              <a:t>Limits: must get help from </a:t>
            </a:r>
            <a:r>
              <a:rPr lang="en-US" dirty="0" err="1" smtClean="0"/>
              <a:t>roostats</a:t>
            </a:r>
            <a:r>
              <a:rPr lang="en-US" dirty="0" smtClean="0"/>
              <a:t> experts to understand the difference between expected and observed</a:t>
            </a:r>
          </a:p>
          <a:p>
            <a:pPr lvl="1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63278"/>
            <a:ext cx="4269032" cy="51930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 cuts on exactly 2 jets</a:t>
            </a:r>
          </a:p>
          <a:p>
            <a:pPr lvl="1"/>
            <a:r>
              <a:rPr lang="en-US" dirty="0" smtClean="0"/>
              <a:t>A lot of signal is lost there – can it be improved?</a:t>
            </a:r>
          </a:p>
          <a:p>
            <a:endParaRPr lang="en-US" dirty="0" smtClean="0"/>
          </a:p>
          <a:p>
            <a:r>
              <a:rPr lang="en-US" dirty="0" smtClean="0"/>
              <a:t>WH backgrounds: </a:t>
            </a:r>
          </a:p>
          <a:p>
            <a:pPr lvl="1"/>
            <a:r>
              <a:rPr lang="en-US" dirty="0" smtClean="0"/>
              <a:t>Top and </a:t>
            </a:r>
            <a:r>
              <a:rPr lang="en-US" dirty="0" err="1" smtClean="0"/>
              <a:t>W+jets</a:t>
            </a:r>
            <a:r>
              <a:rPr lang="en-US" dirty="0" smtClean="0"/>
              <a:t> background estimate using simultaneous template fit to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sidebands (&lt;80GeV and 140-250GeV)</a:t>
            </a:r>
          </a:p>
          <a:p>
            <a:pPr lvl="1"/>
            <a:r>
              <a:rPr lang="en-US" dirty="0" smtClean="0"/>
              <a:t>Probably should try to also constrain jet energy scale from this fit </a:t>
            </a:r>
          </a:p>
          <a:p>
            <a:pPr lvl="1"/>
            <a:r>
              <a:rPr lang="en-US" dirty="0" smtClean="0"/>
              <a:t>JES changes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distribution and could affect normalization of backgrounds</a:t>
            </a:r>
          </a:p>
          <a:p>
            <a:pPr lvl="1"/>
            <a:r>
              <a:rPr lang="en-US" dirty="0" smtClean="0"/>
              <a:t>In light of H-&gt;WW results, should move upper sideband to e.g. 160-250GeV – 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=150GeV, </a:t>
            </a:r>
            <a:r>
              <a:rPr lang="en-US" dirty="0" err="1" smtClean="0"/>
              <a:t>σ</a:t>
            </a:r>
            <a:r>
              <a:rPr lang="en-US" dirty="0" smtClean="0"/>
              <a:t>*BR already 1/10 of value at 115GeV, but H-&gt;WW and H-&gt;bb resolution is very broad </a:t>
            </a:r>
          </a:p>
          <a:p>
            <a:pPr lvl="1"/>
            <a:r>
              <a:rPr lang="en-US" dirty="0" smtClean="0"/>
              <a:t>Can top background be reduced further?</a:t>
            </a:r>
          </a:p>
          <a:p>
            <a:endParaRPr lang="en-US" dirty="0" smtClean="0"/>
          </a:p>
          <a:p>
            <a:r>
              <a:rPr lang="en-US" dirty="0" smtClean="0"/>
              <a:t>ZH background from </a:t>
            </a:r>
            <a:r>
              <a:rPr lang="en-US" dirty="0" err="1" smtClean="0"/>
              <a:t>Z+bb</a:t>
            </a:r>
            <a:r>
              <a:rPr lang="en-US" dirty="0" smtClean="0"/>
              <a:t> seems irreducible – can it be improved?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2198"/>
            <a:ext cx="8229600" cy="710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WH/ZH analysis plans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6173" y="997096"/>
            <a:ext cx="8977827" cy="553150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can still try to improve cut based analysis: </a:t>
            </a:r>
          </a:p>
          <a:p>
            <a:pPr lvl="1"/>
            <a:r>
              <a:rPr lang="en-US" dirty="0" smtClean="0"/>
              <a:t>Get a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peak, improve </a:t>
            </a:r>
            <a:r>
              <a:rPr lang="en-US" dirty="0" err="1" smtClean="0"/>
              <a:t>b</a:t>
            </a:r>
            <a:r>
              <a:rPr lang="en-US" dirty="0" smtClean="0"/>
              <a:t>-tagging </a:t>
            </a:r>
            <a:r>
              <a:rPr lang="en-US" dirty="0" err="1" smtClean="0"/>
              <a:t>systematics</a:t>
            </a:r>
            <a:r>
              <a:rPr lang="en-US" dirty="0" smtClean="0"/>
              <a:t>, constrain JES in WH, etc…</a:t>
            </a:r>
          </a:p>
          <a:p>
            <a:pPr lvl="1"/>
            <a:r>
              <a:rPr lang="en-US" dirty="0" smtClean="0"/>
              <a:t>Reduce top background in WH: </a:t>
            </a:r>
          </a:p>
          <a:p>
            <a:pPr lvl="2"/>
            <a:r>
              <a:rPr lang="en-US" dirty="0" smtClean="0"/>
              <a:t>Try using looser leptons or extending lepton id to forward region to veto </a:t>
            </a:r>
            <a:r>
              <a:rPr lang="en-US" dirty="0" err="1" smtClean="0"/>
              <a:t>tt</a:t>
            </a:r>
            <a:r>
              <a:rPr lang="en-US" dirty="0" smtClean="0"/>
              <a:t>-&gt;</a:t>
            </a:r>
            <a:r>
              <a:rPr lang="en-US" dirty="0" err="1" smtClean="0"/>
              <a:t>lvlvbb</a:t>
            </a:r>
            <a:endParaRPr lang="en-US" dirty="0" smtClean="0"/>
          </a:p>
          <a:p>
            <a:pPr lvl="2"/>
            <a:r>
              <a:rPr lang="en-US" dirty="0" smtClean="0"/>
              <a:t>Loosen jet </a:t>
            </a:r>
            <a:r>
              <a:rPr lang="en-US" dirty="0" err="1" smtClean="0"/>
              <a:t>η</a:t>
            </a:r>
            <a:r>
              <a:rPr lang="en-US" dirty="0" smtClean="0"/>
              <a:t> cut (at |</a:t>
            </a:r>
            <a:r>
              <a:rPr lang="en-US" dirty="0" err="1" smtClean="0"/>
              <a:t>η</a:t>
            </a:r>
            <a:r>
              <a:rPr lang="en-US" dirty="0" smtClean="0"/>
              <a:t>|&lt;2.5 now) and maybe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 to veto </a:t>
            </a:r>
            <a:r>
              <a:rPr lang="en-US" dirty="0" err="1" smtClean="0"/>
              <a:t>tt</a:t>
            </a:r>
            <a:r>
              <a:rPr lang="en-US" dirty="0" smtClean="0"/>
              <a:t>-&gt;</a:t>
            </a:r>
            <a:r>
              <a:rPr lang="en-US" dirty="0" err="1" smtClean="0"/>
              <a:t>lvjjbb/jjjjjbb</a:t>
            </a:r>
            <a:endParaRPr lang="en-US" dirty="0" smtClean="0"/>
          </a:p>
          <a:p>
            <a:pPr lvl="1"/>
            <a:r>
              <a:rPr lang="en-US" dirty="0" smtClean="0"/>
              <a:t>But… must keep pileup and JVF in mind </a:t>
            </a:r>
          </a:p>
          <a:p>
            <a:endParaRPr lang="en-US" dirty="0" smtClean="0"/>
          </a:p>
          <a:p>
            <a:r>
              <a:rPr lang="en-US" dirty="0" smtClean="0"/>
              <a:t>Reduce </a:t>
            </a:r>
            <a:r>
              <a:rPr lang="en-US" dirty="0" err="1" smtClean="0"/>
              <a:t>Z+bb</a:t>
            </a:r>
            <a:r>
              <a:rPr lang="en-US" dirty="0" smtClean="0"/>
              <a:t> background in ZH? Would probably need a clever new variable like </a:t>
            </a:r>
            <a:r>
              <a:rPr lang="en-US" dirty="0" err="1" smtClean="0"/>
              <a:t>cos</a:t>
            </a:r>
            <a:r>
              <a:rPr lang="en-US" baseline="30000" dirty="0" smtClean="0"/>
              <a:t>*</a:t>
            </a:r>
            <a:r>
              <a:rPr lang="en-US" dirty="0" err="1" smtClean="0"/>
              <a:t>θ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Then clearly we should include multivariate methods</a:t>
            </a:r>
          </a:p>
          <a:p>
            <a:pPr lvl="1"/>
            <a:r>
              <a:rPr lang="en-US" dirty="0" smtClean="0"/>
              <a:t>Used intensively by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1"/>
            <a:r>
              <a:rPr lang="en-US" dirty="0" smtClean="0"/>
              <a:t>e.g. use NN to target top background – may allow to relax 2-jet cut in WH</a:t>
            </a:r>
          </a:p>
          <a:p>
            <a:pPr lvl="1"/>
            <a:r>
              <a:rPr lang="en-US" dirty="0" smtClean="0"/>
              <a:t>NN may also help in rejecting </a:t>
            </a:r>
            <a:r>
              <a:rPr lang="en-US" dirty="0" err="1" smtClean="0"/>
              <a:t>Z+bb</a:t>
            </a:r>
            <a:r>
              <a:rPr lang="en-US" dirty="0" smtClean="0"/>
              <a:t> background in ZH?</a:t>
            </a:r>
          </a:p>
          <a:p>
            <a:pPr lvl="1"/>
            <a:r>
              <a:rPr lang="en-US" dirty="0" smtClean="0"/>
              <a:t>See if MV method can improve existing </a:t>
            </a:r>
            <a:r>
              <a:rPr lang="en-US" dirty="0" err="1" smtClean="0"/>
              <a:t>b</a:t>
            </a:r>
            <a:r>
              <a:rPr lang="en-US" dirty="0" smtClean="0"/>
              <a:t>-tagging </a:t>
            </a:r>
          </a:p>
          <a:p>
            <a:endParaRPr lang="en-US" dirty="0" smtClean="0"/>
          </a:p>
          <a:p>
            <a:r>
              <a:rPr lang="en-US" dirty="0" smtClean="0"/>
              <a:t>Add more channels!</a:t>
            </a:r>
          </a:p>
          <a:p>
            <a:pPr lvl="1"/>
            <a:r>
              <a:rPr lang="en-US" dirty="0" smtClean="0"/>
              <a:t>Can something be done with ZH-&gt;</a:t>
            </a:r>
            <a:r>
              <a:rPr lang="en-US" dirty="0" err="1" smtClean="0"/>
              <a:t>ννbb</a:t>
            </a:r>
            <a:r>
              <a:rPr lang="en-US" dirty="0" smtClean="0"/>
              <a:t>? Very good channel in </a:t>
            </a:r>
            <a:r>
              <a:rPr lang="en-US" dirty="0" err="1" smtClean="0"/>
              <a:t>Tevatron</a:t>
            </a:r>
            <a:r>
              <a:rPr lang="en-US" dirty="0" smtClean="0"/>
              <a:t>, but complex and mature analysis</a:t>
            </a:r>
          </a:p>
          <a:p>
            <a:pPr lvl="2"/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r>
              <a:rPr lang="en-US" dirty="0" smtClean="0"/>
              <a:t> group plans to work on this But trigger is the crucial part</a:t>
            </a:r>
          </a:p>
          <a:p>
            <a:pPr lvl="1"/>
            <a:r>
              <a:rPr lang="en-US" dirty="0" smtClean="0"/>
              <a:t>Boosted VH is clearly the next thing to push! WH-&gt;</a:t>
            </a:r>
            <a:r>
              <a:rPr lang="en-US" dirty="0" err="1" smtClean="0"/>
              <a:t>lνbb</a:t>
            </a:r>
            <a:r>
              <a:rPr lang="en-US" dirty="0" smtClean="0"/>
              <a:t> and ZH-&gt;</a:t>
            </a:r>
            <a:r>
              <a:rPr lang="en-US" dirty="0" err="1" smtClean="0"/>
              <a:t>llbb</a:t>
            </a:r>
            <a:r>
              <a:rPr lang="en-US" dirty="0" smtClean="0"/>
              <a:t>, but also 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2"/>
            <a:r>
              <a:rPr lang="en-US" dirty="0" smtClean="0"/>
              <a:t>UCL and Edinburgh working on this – should be enough manpower now, but need to get results soon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 has been slowly building up in Glasgow – will push for this to happen together with Chris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096"/>
            <a:ext cx="8229600" cy="51290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ZH benefitted from HSG2 DAOD skims, but WH suffered from painful running on data </a:t>
            </a:r>
          </a:p>
          <a:p>
            <a:r>
              <a:rPr lang="en-US" dirty="0" smtClean="0"/>
              <a:t>Need to push for WH skims – will follow up with Kostas &amp; Co.</a:t>
            </a:r>
          </a:p>
          <a:p>
            <a:r>
              <a:rPr lang="en-US" dirty="0" smtClean="0"/>
              <a:t>In contrast to other groups we don't have an error due to LO/NLO on the signal. Need to get NLO signal MC</a:t>
            </a:r>
          </a:p>
          <a:p>
            <a:r>
              <a:rPr lang="en-US" dirty="0" smtClean="0"/>
              <a:t>Also need to re-do WH samples at 110 and 140 since the current ones were done with a lepton filter by mistake</a:t>
            </a:r>
          </a:p>
          <a:p>
            <a:r>
              <a:rPr lang="en-US" dirty="0" smtClean="0"/>
              <a:t>Should also other mass points:</a:t>
            </a:r>
          </a:p>
          <a:p>
            <a:r>
              <a:rPr lang="en-US" dirty="0" smtClean="0"/>
              <a:t>Get 135 for WH and ZH since we have 130 and 140</a:t>
            </a:r>
          </a:p>
          <a:p>
            <a:r>
              <a:rPr lang="en-US" dirty="0" smtClean="0"/>
              <a:t>Should we try to extend to 150 </a:t>
            </a:r>
            <a:r>
              <a:rPr lang="en-US" dirty="0" err="1" smtClean="0"/>
              <a:t>GeV</a:t>
            </a:r>
            <a:r>
              <a:rPr lang="en-US" dirty="0" smtClean="0"/>
              <a:t> in light of H-&gt;WW results? Almost no sensitivity, but could prove useful later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46" y="1664776"/>
            <a:ext cx="4556707" cy="39579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Peak stable </a:t>
            </a:r>
            <a:r>
              <a:rPr lang="en-US" dirty="0" err="1" smtClean="0"/>
              <a:t>lumi</a:t>
            </a:r>
            <a:r>
              <a:rPr lang="en-US" dirty="0" smtClean="0"/>
              <a:t> up to 2x10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endParaRPr lang="en-US" dirty="0" smtClean="0"/>
          </a:p>
          <a:p>
            <a:r>
              <a:rPr lang="en-US" dirty="0" smtClean="0"/>
              <a:t>1.7fb</a:t>
            </a:r>
            <a:r>
              <a:rPr lang="en-US" baseline="30000" dirty="0" smtClean="0"/>
              <a:t>-1</a:t>
            </a:r>
            <a:r>
              <a:rPr lang="en-US" dirty="0" smtClean="0"/>
              <a:t> with stable beams collected so far</a:t>
            </a:r>
          </a:p>
          <a:p>
            <a:endParaRPr lang="en-US" dirty="0" smtClean="0"/>
          </a:p>
          <a:p>
            <a:r>
              <a:rPr lang="en-US" dirty="0" smtClean="0"/>
              <a:t>Peak pileup around 11</a:t>
            </a:r>
          </a:p>
          <a:p>
            <a:endParaRPr lang="en-US" dirty="0" smtClean="0"/>
          </a:p>
          <a:p>
            <a:r>
              <a:rPr lang="en-US" dirty="0" smtClean="0"/>
              <a:t>1380 bunches in the machine – maximum for 50ns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- 5/7/2011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77" y="3717037"/>
            <a:ext cx="3809882" cy="2737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77" y="979283"/>
            <a:ext cx="3809882" cy="273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H-&gt;bb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Patricia won </a:t>
            </a:r>
            <a:r>
              <a:rPr lang="en-US" b="1" dirty="0" smtClean="0"/>
              <a:t>best poster prize </a:t>
            </a:r>
            <a:r>
              <a:rPr lang="en-US" dirty="0" smtClean="0"/>
              <a:t>at EPS! </a:t>
            </a:r>
            <a:r>
              <a:rPr lang="en-US" b="1" dirty="0" smtClean="0"/>
              <a:t>Congratulations!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Koloina</a:t>
            </a:r>
            <a:r>
              <a:rPr lang="en-US" dirty="0" smtClean="0"/>
              <a:t> could not make it to Lepton-Photon, but </a:t>
            </a:r>
            <a:r>
              <a:rPr lang="en-US" dirty="0" err="1" smtClean="0"/>
              <a:t>Dilip</a:t>
            </a:r>
            <a:r>
              <a:rPr lang="en-US" dirty="0" smtClean="0"/>
              <a:t> Jana will present our poster at the conference. Many thanks!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111" y="2736144"/>
            <a:ext cx="2271889" cy="2271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558748"/>
            <a:ext cx="1714500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VH Data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Had a phone meeting on Friday last week to discuss a common D3PD format for boosted VH analyses</a:t>
            </a:r>
          </a:p>
          <a:p>
            <a:endParaRPr lang="en-US" dirty="0" smtClean="0"/>
          </a:p>
          <a:p>
            <a:r>
              <a:rPr lang="en-US" dirty="0" smtClean="0"/>
              <a:t>Will use “official” Jet/</a:t>
            </a:r>
            <a:r>
              <a:rPr lang="en-US" dirty="0" err="1" smtClean="0"/>
              <a:t>ETmiss</a:t>
            </a:r>
            <a:r>
              <a:rPr lang="en-US" dirty="0" smtClean="0"/>
              <a:t> D3PD maker code by Bertrand </a:t>
            </a:r>
            <a:r>
              <a:rPr lang="en-US" dirty="0" err="1" smtClean="0"/>
              <a:t>Capleau</a:t>
            </a:r>
            <a:r>
              <a:rPr lang="en-US" dirty="0" smtClean="0"/>
              <a:t> to produce SM W/Z D3PDs including jet substructure variables</a:t>
            </a:r>
          </a:p>
          <a:p>
            <a:pPr lvl="1"/>
            <a:r>
              <a:rPr lang="en-US" sz="2323" u="sng" dirty="0" smtClean="0">
                <a:hlinkClick r:id="rId2"/>
              </a:rPr>
              <a:t>https://twiki.cern.ch/twiki/bin/view/AtlasProtected/GroomedJetsD3PD</a:t>
            </a:r>
            <a:endParaRPr lang="en-US" sz="2323" dirty="0" smtClean="0"/>
          </a:p>
          <a:p>
            <a:pPr lvl="1"/>
            <a:r>
              <a:rPr lang="en-US" dirty="0" smtClean="0"/>
              <a:t>Filtered</a:t>
            </a:r>
            <a:r>
              <a:rPr lang="en-US" dirty="0" smtClean="0"/>
              <a:t> Cambridge-Aachen jets and their </a:t>
            </a:r>
            <a:r>
              <a:rPr lang="en-US" dirty="0" smtClean="0"/>
              <a:t>constituent jets etc</a:t>
            </a:r>
          </a:p>
          <a:p>
            <a:pPr lvl="1"/>
            <a:r>
              <a:rPr lang="en-US" dirty="0" smtClean="0"/>
              <a:t>Need to run </a:t>
            </a:r>
            <a:r>
              <a:rPr lang="en-US" dirty="0" err="1" smtClean="0"/>
              <a:t>b</a:t>
            </a:r>
            <a:r>
              <a:rPr lang="en-US" dirty="0" smtClean="0"/>
              <a:t>-tagging on sub-jets</a:t>
            </a:r>
          </a:p>
          <a:p>
            <a:pPr lvl="1"/>
            <a:r>
              <a:rPr lang="en-US" dirty="0" smtClean="0"/>
              <a:t>Edinburgh (Robert H.) working on this with help from UCL</a:t>
            </a:r>
          </a:p>
          <a:p>
            <a:endParaRPr lang="en-US" dirty="0" smtClean="0"/>
          </a:p>
          <a:p>
            <a:r>
              <a:rPr lang="en-US" dirty="0" smtClean="0"/>
              <a:t>Then the idea is to make data skims to ease running on new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84"/>
          </a:xfrm>
        </p:spPr>
        <p:txBody>
          <a:bodyPr/>
          <a:lstStyle/>
          <a:p>
            <a:r>
              <a:rPr lang="en-US" dirty="0" smtClean="0"/>
              <a:t>Data skims for H-&gt;bb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8" y="1058333"/>
            <a:ext cx="8686800" cy="55502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need to have data skims to avoid pain of running over too much data – both for inclusive and boosted analyses (ZH inclusive already using HSG2 skims)</a:t>
            </a:r>
          </a:p>
          <a:p>
            <a:endParaRPr lang="en-US" dirty="0" smtClean="0"/>
          </a:p>
          <a:p>
            <a:r>
              <a:rPr lang="en-US" dirty="0" smtClean="0"/>
              <a:t>Plan to join the DPD train: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code to produce</a:t>
            </a:r>
            <a:r>
              <a:rPr lang="en-US" dirty="0" smtClean="0"/>
              <a:t> </a:t>
            </a:r>
            <a:r>
              <a:rPr lang="en-US" dirty="0" err="1" smtClean="0"/>
              <a:t>DAODs</a:t>
            </a:r>
            <a:r>
              <a:rPr lang="en-US" dirty="0" smtClean="0"/>
              <a:t> or D3PDs should be in </a:t>
            </a:r>
            <a:r>
              <a:rPr lang="en-US" dirty="0" err="1" smtClean="0"/>
              <a:t>AtlasPhysics</a:t>
            </a:r>
            <a:r>
              <a:rPr lang="en-US" dirty="0" smtClean="0"/>
              <a:t> cache and fully </a:t>
            </a:r>
            <a:r>
              <a:rPr lang="en-US" dirty="0" smtClean="0"/>
              <a:t>tested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production needs to be done with a single </a:t>
            </a:r>
            <a:r>
              <a:rPr lang="en-US" dirty="0" err="1" smtClean="0"/>
              <a:t>Reco_trf.py</a:t>
            </a:r>
            <a:r>
              <a:rPr lang="en-US" dirty="0" smtClean="0"/>
              <a:t> instruction (fully tested standalone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Write the data to Higgs group space</a:t>
            </a:r>
          </a:p>
          <a:p>
            <a:pPr lvl="1"/>
            <a:r>
              <a:rPr lang="en-US" dirty="0" smtClean="0"/>
              <a:t>DPD production done in Tier1 from </a:t>
            </a:r>
            <a:r>
              <a:rPr lang="en-US" dirty="0" err="1" smtClean="0"/>
              <a:t>AODs</a:t>
            </a:r>
            <a:endParaRPr lang="en-US" dirty="0" smtClean="0"/>
          </a:p>
          <a:p>
            <a:pPr lvl="1"/>
            <a:r>
              <a:rPr lang="en-US" dirty="0" smtClean="0"/>
              <a:t>Skims should be small enough for this to make </a:t>
            </a:r>
            <a:r>
              <a:rPr lang="en-US" dirty="0" smtClean="0"/>
              <a:t>sense</a:t>
            </a:r>
          </a:p>
          <a:p>
            <a:endParaRPr lang="en-US" dirty="0" smtClean="0"/>
          </a:p>
          <a:p>
            <a:r>
              <a:rPr lang="en-US" dirty="0" smtClean="0"/>
              <a:t>Once code is running, need to get </a:t>
            </a:r>
            <a:r>
              <a:rPr lang="en-US" dirty="0" smtClean="0"/>
              <a:t>the ok from the Higgs conveners and production </a:t>
            </a:r>
            <a:r>
              <a:rPr lang="en-US" dirty="0" smtClean="0"/>
              <a:t>manager</a:t>
            </a:r>
          </a:p>
          <a:p>
            <a:endParaRPr lang="en-US" dirty="0" smtClean="0"/>
          </a:p>
          <a:p>
            <a:r>
              <a:rPr lang="en-US" dirty="0" smtClean="0"/>
              <a:t>Should test </a:t>
            </a:r>
            <a:r>
              <a:rPr lang="en-US" dirty="0" err="1" smtClean="0"/>
              <a:t>asap</a:t>
            </a:r>
            <a:r>
              <a:rPr lang="en-US" dirty="0" smtClean="0"/>
              <a:t> on rel.16 </a:t>
            </a:r>
            <a:r>
              <a:rPr lang="en-US" dirty="0" err="1" smtClean="0"/>
              <a:t>AODs</a:t>
            </a:r>
            <a:r>
              <a:rPr lang="en-US" dirty="0" smtClean="0"/>
              <a:t> to be ready for production after reprocessing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45" y="1665228"/>
            <a:ext cx="2356555" cy="9917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</p:spPr>
        <p:txBody>
          <a:bodyPr>
            <a:normAutofit/>
          </a:bodyPr>
          <a:lstStyle/>
          <a:p>
            <a:r>
              <a:rPr lang="en-US" dirty="0" smtClean="0"/>
              <a:t>Data reprocessing and </a:t>
            </a:r>
            <a:r>
              <a:rPr lang="en-US" dirty="0" smtClean="0"/>
              <a:t>MC11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287302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Tier0 will move to rel.17 soon – possibly 24</a:t>
            </a:r>
            <a:r>
              <a:rPr lang="en-US" baseline="30000" dirty="0" smtClean="0"/>
              <a:t>th</a:t>
            </a:r>
            <a:r>
              <a:rPr lang="en-US" dirty="0" smtClean="0"/>
              <a:t> August to allow for rel.16 data for LP2011 </a:t>
            </a:r>
          </a:p>
          <a:p>
            <a:endParaRPr lang="en-US" dirty="0" smtClean="0"/>
          </a:p>
          <a:p>
            <a:r>
              <a:rPr lang="en-US" dirty="0" smtClean="0"/>
              <a:t>After that, all 2011 data will be reprocessed with rel.17 </a:t>
            </a:r>
          </a:p>
          <a:p>
            <a:endParaRPr lang="en-US" dirty="0" smtClean="0"/>
          </a:p>
          <a:p>
            <a:r>
              <a:rPr lang="en-US" dirty="0" smtClean="0"/>
              <a:t>We should move to rel.17 and MC11 </a:t>
            </a:r>
            <a:r>
              <a:rPr lang="en-US" dirty="0" err="1" smtClean="0"/>
              <a:t>asap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Rumours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8" y="1501423"/>
            <a:ext cx="8229600" cy="22510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Word on the street is that CMS may send H-&gt;bb results to LP2011 which are very competitive with ours</a:t>
            </a:r>
          </a:p>
          <a:p>
            <a:r>
              <a:rPr lang="en-US" dirty="0" smtClean="0"/>
              <a:t>Means we need to keep working hard to improve existing analyses and add more channels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51275"/>
            <a:ext cx="3810000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No meeting next week…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2" y="1182758"/>
            <a:ext cx="8461022" cy="1574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I’ll be on holidays with no internet</a:t>
            </a:r>
          </a:p>
          <a:p>
            <a:r>
              <a:rPr lang="en-US" dirty="0" smtClean="0"/>
              <a:t>Hold the fort until I’m back and keep up the good work!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2300111"/>
            <a:ext cx="5976671" cy="4056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906" y="3479185"/>
            <a:ext cx="1051983" cy="1488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940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119504</TotalTime>
  <Words>1528</Words>
  <Application>Microsoft Macintosh PowerPoint</Application>
  <PresentationFormat>On-screen Show (4:3)</PresentationFormat>
  <Paragraphs>161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H-&gt;bb Weekly Meeting</vt:lpstr>
      <vt:lpstr>News! News! News!</vt:lpstr>
      <vt:lpstr>H-&gt;bb Posters</vt:lpstr>
      <vt:lpstr>Boosted VH Data Format</vt:lpstr>
      <vt:lpstr>Data skims for H-&gt;bb</vt:lpstr>
      <vt:lpstr>Data reprocessing and MC11</vt:lpstr>
      <vt:lpstr>Rumours…</vt:lpstr>
      <vt:lpstr>No meeting next week…</vt:lpstr>
      <vt:lpstr>Backup Slides</vt:lpstr>
      <vt:lpstr>General Impressions</vt:lpstr>
      <vt:lpstr>Post-mortem of WH/ZH results</vt:lpstr>
      <vt:lpstr>WH/ZH analysis plans</vt:lpstr>
      <vt:lpstr>Technical issues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211</cp:revision>
  <cp:lastPrinted>2011-04-11T11:26:17Z</cp:lastPrinted>
  <dcterms:created xsi:type="dcterms:W3CDTF">2011-08-02T07:39:38Z</dcterms:created>
  <dcterms:modified xsi:type="dcterms:W3CDTF">2011-08-02T08:54:13Z</dcterms:modified>
</cp:coreProperties>
</file>