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99" r:id="rId3"/>
    <p:sldId id="510" r:id="rId4"/>
    <p:sldId id="512" r:id="rId5"/>
    <p:sldId id="498" r:id="rId6"/>
    <p:sldId id="493" r:id="rId7"/>
    <p:sldId id="495" r:id="rId8"/>
    <p:sldId id="474" r:id="rId9"/>
    <p:sldId id="476" r:id="rId10"/>
    <p:sldId id="502" r:id="rId11"/>
    <p:sldId id="503" r:id="rId12"/>
    <p:sldId id="504" r:id="rId13"/>
    <p:sldId id="505" r:id="rId14"/>
    <p:sldId id="45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se.goncalo@NOSPAMSPAMNOT.cern.ch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SG5Higgs2bbFinalState%23H_bb_MC_sampl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4" Type="http://schemas.openxmlformats.org/officeDocument/2006/relationships/image" Target="../media/image11.gif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wiki.cern.ch/twiki/bin/view/AtlasProtected/WHInclusiveNoteWinter2011%23Performance_Studies_for_H_bb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 25 October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Di-jet mass resolution: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Truth-level study, using </a:t>
            </a:r>
            <a:r>
              <a:rPr lang="en-US" b="1" dirty="0" err="1" smtClean="0"/>
              <a:t>partons</a:t>
            </a:r>
            <a:r>
              <a:rPr lang="en-US" b="1" dirty="0" smtClean="0"/>
              <a:t> (a similar study using truth jets would also be interesting). To be done for either WH or ZH channels, signal only would be </a:t>
            </a:r>
            <a:r>
              <a:rPr lang="en-US" b="1" dirty="0" err="1" smtClean="0"/>
              <a:t>enough.The</a:t>
            </a:r>
            <a:r>
              <a:rPr lang="en-US" b="1" dirty="0" smtClean="0"/>
              <a:t> idea is: 1. apply kinematic cuts to leptons and quarks similar to the analysis cuts - to look at a similar region of phase space 2. calculate the invariant mass of the two </a:t>
            </a:r>
            <a:r>
              <a:rPr lang="en-US" b="1" dirty="0" err="1" smtClean="0"/>
              <a:t>b</a:t>
            </a:r>
            <a:r>
              <a:rPr lang="en-US" b="1" dirty="0" smtClean="0"/>
              <a:t> quarks coming from the Higgs boson decay 3. determine the bb mass resolution 4. smear the </a:t>
            </a:r>
            <a:r>
              <a:rPr lang="en-US" b="1" dirty="0" err="1" smtClean="0"/>
              <a:t>parton</a:t>
            </a:r>
            <a:r>
              <a:rPr lang="en-US" b="1" dirty="0" smtClean="0"/>
              <a:t> transverse energies by some amount and go back to 2. The aim is to find by the (</a:t>
            </a:r>
            <a:r>
              <a:rPr lang="en-US" b="1" dirty="0" err="1" smtClean="0"/>
              <a:t>b</a:t>
            </a:r>
            <a:r>
              <a:rPr lang="en-US" b="1" dirty="0" smtClean="0"/>
              <a:t>-jet) energy scale uncertainty corresponding to a given value of the bb mass uncertainty. To define some numbers: the </a:t>
            </a:r>
            <a:r>
              <a:rPr lang="en-US" b="1" dirty="0" err="1" smtClean="0"/>
              <a:t>m(bb</a:t>
            </a:r>
            <a:r>
              <a:rPr lang="en-US" b="1" dirty="0" smtClean="0"/>
              <a:t>) uncertainty is around 20GeV. It would be interesting to know how much the jet energy resolution would need to decrease to make this 5%, 10%, 20% and 30% </a:t>
            </a:r>
            <a:r>
              <a:rPr lang="en-US" b="1" dirty="0" err="1" smtClean="0"/>
              <a:t>better.It</a:t>
            </a:r>
            <a:r>
              <a:rPr lang="en-US" b="1" dirty="0" smtClean="0"/>
              <a:t> would also be interesting to smear the quark directions. This should be a second-order effect for the un-boosted case but should be relevant for the boosted case.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B-tagging efficiency uncertainty: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Analysis-level study. Find how much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should be, to make the systematic uncertainty comparable to other systematic </a:t>
            </a:r>
            <a:r>
              <a:rPr lang="en-US" dirty="0" err="1" smtClean="0"/>
              <a:t>uncertainties.In</a:t>
            </a:r>
            <a:r>
              <a:rPr lang="en-US" dirty="0" smtClean="0"/>
              <a:t> the EPS analysis, the systematic uncertainty in the number of selected events, arising from the </a:t>
            </a:r>
            <a:r>
              <a:rPr lang="en-US" dirty="0" err="1" smtClean="0"/>
              <a:t>b</a:t>
            </a:r>
            <a:r>
              <a:rPr lang="en-US" dirty="0" smtClean="0"/>
              <a:t>-tagging (</a:t>
            </a:r>
            <a:r>
              <a:rPr lang="en-US" dirty="0" err="1" smtClean="0"/>
              <a:t>b/c</a:t>
            </a:r>
            <a:r>
              <a:rPr lang="en-US" dirty="0" smtClean="0"/>
              <a:t> efficiency &amp; light fake rate), was 17% for WH and 16 for ZH. This was the dominant systematic uncertainty in both cases and the sub-leading systematic was 3% and 9%, respectively for WH and </a:t>
            </a:r>
            <a:r>
              <a:rPr lang="en-US" dirty="0" err="1" smtClean="0"/>
              <a:t>ZH.The</a:t>
            </a:r>
            <a:r>
              <a:rPr lang="en-US" dirty="0" smtClean="0"/>
              <a:t> idea is to run the analysis a few times with different values of the </a:t>
            </a:r>
            <a:r>
              <a:rPr lang="en-US" dirty="0" err="1" smtClean="0"/>
              <a:t>b/c</a:t>
            </a:r>
            <a:r>
              <a:rPr lang="en-US" dirty="0" smtClean="0"/>
              <a:t> efficiency uncertainty and the light fake rates (say, 80%, 60%, 40% of the official values to make it simple) and find what the corresponding systematic uncertainty would be on the signal yield.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Validate </a:t>
            </a:r>
            <a:r>
              <a:rPr lang="en-US" b="1" dirty="0" err="1" smtClean="0"/>
              <a:t>Atlfast</a:t>
            </a:r>
            <a:r>
              <a:rPr lang="en-US" b="1" dirty="0" smtClean="0"/>
              <a:t> II description of </a:t>
            </a:r>
            <a:r>
              <a:rPr lang="en-US" b="1" dirty="0" err="1" smtClean="0"/>
              <a:t>pTrel</a:t>
            </a:r>
            <a:r>
              <a:rPr lang="en-US" b="1" dirty="0" smtClean="0"/>
              <a:t> for </a:t>
            </a:r>
            <a:r>
              <a:rPr lang="en-US" b="1" dirty="0" err="1" smtClean="0"/>
              <a:t>b</a:t>
            </a:r>
            <a:r>
              <a:rPr lang="en-US" b="1" dirty="0" smtClean="0"/>
              <a:t>-tagging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</a:t>
            </a:r>
            <a:r>
              <a:rPr lang="en-US" dirty="0" smtClean="0"/>
              <a:t>-tagging uncertainty is the one of the dominant uncertainties affecting the H-&gt;bb analyses. The estimated uncertainty itself is affected by several systematic uncertainties, and crucially by the MC statistics in the </a:t>
            </a:r>
            <a:r>
              <a:rPr lang="en-US" dirty="0" err="1" smtClean="0"/>
              <a:t>mu+jet</a:t>
            </a:r>
            <a:r>
              <a:rPr lang="en-US" dirty="0" smtClean="0"/>
              <a:t> samples used to determine the </a:t>
            </a:r>
            <a:r>
              <a:rPr lang="en-US" dirty="0" err="1" smtClean="0"/>
              <a:t>b</a:t>
            </a:r>
            <a:r>
              <a:rPr lang="en-US" dirty="0" smtClean="0"/>
              <a:t>-tagging scale factors. A solution for this would be to use fast simulation (</a:t>
            </a:r>
            <a:r>
              <a:rPr lang="en-US" dirty="0" err="1" smtClean="0"/>
              <a:t>Atlfast</a:t>
            </a:r>
            <a:r>
              <a:rPr lang="en-US" dirty="0" smtClean="0"/>
              <a:t> II) to get enough statistics. But this simulation needs to be verified against full </a:t>
            </a:r>
            <a:r>
              <a:rPr lang="en-US" dirty="0" err="1" smtClean="0"/>
              <a:t>simulation.So</a:t>
            </a:r>
            <a:r>
              <a:rPr lang="en-US" dirty="0" smtClean="0"/>
              <a:t>, this task aims to: compare the description of important quantities in AFII files against the same variable in full simulation files. The most important variable is "</a:t>
            </a:r>
            <a:r>
              <a:rPr lang="en-US" dirty="0" err="1" smtClean="0"/>
              <a:t>pTrel</a:t>
            </a:r>
            <a:r>
              <a:rPr lang="en-US" dirty="0" smtClean="0"/>
              <a:t>" for </a:t>
            </a:r>
            <a:r>
              <a:rPr lang="en-US" dirty="0" err="1" smtClean="0"/>
              <a:t>muons</a:t>
            </a:r>
            <a:r>
              <a:rPr lang="en-US" dirty="0" smtClean="0"/>
              <a:t> found inside a jet cone. This is the relative transverse momentum of </a:t>
            </a:r>
            <a:r>
              <a:rPr lang="en-US" dirty="0" err="1" smtClean="0"/>
              <a:t>muons</a:t>
            </a:r>
            <a:r>
              <a:rPr lang="en-US" dirty="0" smtClean="0"/>
              <a:t> with respect to the jet they belong to. of the The files to use are </a:t>
            </a:r>
            <a:r>
              <a:rPr lang="en-US" dirty="0" err="1" smtClean="0"/>
              <a:t>Jx</a:t>
            </a:r>
            <a:r>
              <a:rPr lang="en-US" dirty="0" smtClean="0"/>
              <a:t> samples filtered with a </a:t>
            </a:r>
            <a:r>
              <a:rPr lang="en-US" dirty="0" err="1" smtClean="0"/>
              <a:t>muon</a:t>
            </a:r>
            <a:r>
              <a:rPr lang="en-US" dirty="0" smtClean="0"/>
              <a:t> filter ("</a:t>
            </a:r>
            <a:r>
              <a:rPr lang="en-US" dirty="0" err="1" smtClean="0"/>
              <a:t>Jx</a:t>
            </a:r>
            <a:r>
              <a:rPr lang="en-US" dirty="0" smtClean="0"/>
              <a:t>*</a:t>
            </a:r>
            <a:r>
              <a:rPr lang="en-US" dirty="0" err="1" smtClean="0"/>
              <a:t>mufixed</a:t>
            </a:r>
            <a:r>
              <a:rPr lang="en-US" dirty="0" smtClean="0"/>
              <a:t>", with a filter selecting </a:t>
            </a:r>
            <a:r>
              <a:rPr lang="en-US" dirty="0" err="1" smtClean="0"/>
              <a:t>muons</a:t>
            </a:r>
            <a:r>
              <a:rPr lang="en-US" dirty="0" smtClean="0"/>
              <a:t> with </a:t>
            </a:r>
            <a:r>
              <a:rPr lang="en-US" dirty="0" err="1" smtClean="0"/>
              <a:t>pT</a:t>
            </a:r>
            <a:r>
              <a:rPr lang="en-US" dirty="0" smtClean="0"/>
              <a:t>&gt;3GeV). Equivalent files need to be requested with AFII (to be done soon by Ricardo).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Differences between </a:t>
            </a:r>
            <a:r>
              <a:rPr lang="en-US" b="1" dirty="0" err="1" smtClean="0"/>
              <a:t>hadronic</a:t>
            </a:r>
            <a:r>
              <a:rPr lang="en-US" b="1" dirty="0" smtClean="0"/>
              <a:t> and </a:t>
            </a:r>
            <a:r>
              <a:rPr lang="en-US" b="1" dirty="0" err="1" smtClean="0"/>
              <a:t>semileptonic</a:t>
            </a:r>
            <a:r>
              <a:rPr lang="en-US" b="1" dirty="0" smtClean="0"/>
              <a:t> B decays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another of the important uncertainties affecting the </a:t>
            </a:r>
            <a:r>
              <a:rPr lang="en-US" dirty="0" err="1" smtClean="0"/>
              <a:t>b</a:t>
            </a:r>
            <a:r>
              <a:rPr lang="en-US" dirty="0" smtClean="0"/>
              <a:t>-tagging efficiency determination (as the study above). A term of the </a:t>
            </a:r>
            <a:r>
              <a:rPr lang="en-US" dirty="0" err="1" smtClean="0"/>
              <a:t>b</a:t>
            </a:r>
            <a:r>
              <a:rPr lang="en-US" dirty="0" smtClean="0"/>
              <a:t>-tagging efficiency uncertainty accounts for differences between jets arising from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B decays. But this area remains under studied. It would be important to identify variables which show marked differences between these two types of jets, and could lead to differences in </a:t>
            </a:r>
            <a:r>
              <a:rPr lang="en-US" dirty="0" err="1" smtClean="0"/>
              <a:t>b</a:t>
            </a:r>
            <a:r>
              <a:rPr lang="en-US" dirty="0" smtClean="0"/>
              <a:t>-tagging efficiency. And to quantify the differences. Examples of possible variables to examine are the number of tracks, leading track </a:t>
            </a:r>
            <a:r>
              <a:rPr lang="en-US" dirty="0" err="1" smtClean="0"/>
              <a:t>pT</a:t>
            </a:r>
            <a:r>
              <a:rPr lang="en-US" dirty="0" smtClean="0"/>
              <a:t> fraction, </a:t>
            </a:r>
            <a:r>
              <a:rPr lang="en-US" dirty="0" err="1" smtClean="0"/>
              <a:t>Sum(pTtrack</a:t>
            </a:r>
            <a:r>
              <a:rPr lang="en-US" dirty="0" smtClean="0"/>
              <a:t>)/ET, </a:t>
            </a:r>
            <a:r>
              <a:rPr lang="en-US" dirty="0" err="1" smtClean="0"/>
              <a:t>etc.This</a:t>
            </a:r>
            <a:r>
              <a:rPr lang="en-US" dirty="0" smtClean="0"/>
              <a:t> task is not very well defined. Please get in touch with </a:t>
            </a:r>
            <a:r>
              <a:rPr lang="en-US" dirty="0" smtClean="0">
                <a:hlinkClick r:id="rId2"/>
              </a:rPr>
              <a:t>Ricardo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 still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Other samples: </a:t>
            </a:r>
          </a:p>
          <a:p>
            <a:pPr lvl="1"/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endParaRPr lang="en-US" dirty="0" smtClean="0"/>
          </a:p>
          <a:p>
            <a:pPr lvl="1"/>
            <a:r>
              <a:rPr lang="en-US" dirty="0" smtClean="0"/>
              <a:t>ZH, WZ, WW -&gt; </a:t>
            </a:r>
            <a:r>
              <a:rPr lang="en-US" dirty="0" err="1" smtClean="0"/>
              <a:t>lljj</a:t>
            </a:r>
            <a:r>
              <a:rPr lang="en-US" dirty="0" smtClean="0"/>
              <a:t> and </a:t>
            </a:r>
            <a:r>
              <a:rPr lang="en-US" dirty="0" err="1" smtClean="0"/>
              <a:t>llbb</a:t>
            </a:r>
            <a:r>
              <a:rPr lang="en-US" dirty="0" smtClean="0"/>
              <a:t> final states </a:t>
            </a:r>
          </a:p>
          <a:p>
            <a:pPr lvl="1"/>
            <a:r>
              <a:rPr lang="en-US" dirty="0" smtClean="0"/>
              <a:t>Gluon-fusion H-&gt;bb</a:t>
            </a:r>
          </a:p>
          <a:p>
            <a:endParaRPr lang="en-US" dirty="0" smtClean="0"/>
          </a:p>
          <a:p>
            <a:r>
              <a:rPr lang="en-US" dirty="0" smtClean="0"/>
              <a:t>See Junichi’s page: </a:t>
            </a:r>
            <a:r>
              <a:rPr lang="en-US" dirty="0" smtClean="0">
                <a:hlinkClick r:id="rId2"/>
              </a:rPr>
              <a:t>https://twiki.cern.ch/twiki/bin/view/AtlasProtected/HSG5Higgs2bbFinalState#H_bb_MC_samples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239" y="1023896"/>
            <a:ext cx="3780814" cy="27168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023896"/>
            <a:ext cx="4744793" cy="533245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p-p</a:t>
            </a:r>
            <a:r>
              <a:rPr lang="en-US" dirty="0" smtClean="0"/>
              <a:t> run finished on Saturday evening </a:t>
            </a:r>
          </a:p>
          <a:p>
            <a:pPr lvl="1"/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stable 3.65x10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 lvl="1"/>
            <a:r>
              <a:rPr lang="en-US" dirty="0" smtClean="0"/>
              <a:t>5.57 fb</a:t>
            </a:r>
            <a:r>
              <a:rPr lang="en-US" baseline="30000" dirty="0" smtClean="0"/>
              <a:t>-1</a:t>
            </a:r>
            <a:r>
              <a:rPr lang="en-US" dirty="0" smtClean="0"/>
              <a:t> delivered</a:t>
            </a:r>
          </a:p>
          <a:p>
            <a:pPr lvl="1"/>
            <a:r>
              <a:rPr lang="en-US" dirty="0" smtClean="0"/>
              <a:t>5.21 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</a:t>
            </a:r>
          </a:p>
          <a:p>
            <a:endParaRPr lang="en-US" dirty="0" smtClean="0"/>
          </a:p>
          <a:p>
            <a:r>
              <a:rPr lang="en-US" dirty="0" smtClean="0"/>
              <a:t>≈ 5 fb</a:t>
            </a:r>
            <a:r>
              <a:rPr lang="en-US" baseline="30000" dirty="0" smtClean="0"/>
              <a:t>-1</a:t>
            </a:r>
            <a:r>
              <a:rPr lang="en-US" dirty="0" smtClean="0"/>
              <a:t> of analysis-quality data for 2011!!</a:t>
            </a:r>
          </a:p>
          <a:p>
            <a:endParaRPr lang="en-US" dirty="0" smtClean="0"/>
          </a:p>
          <a:p>
            <a:r>
              <a:rPr lang="en-US" dirty="0" smtClean="0"/>
              <a:t>A couple of interesting runs:</a:t>
            </a:r>
          </a:p>
          <a:p>
            <a:pPr lvl="1"/>
            <a:r>
              <a:rPr lang="en-US" dirty="0" smtClean="0"/>
              <a:t>191628 had peak </a:t>
            </a:r>
            <a:r>
              <a:rPr lang="en-US" dirty="0" err="1" smtClean="0"/>
              <a:t>μ</a:t>
            </a:r>
            <a:r>
              <a:rPr lang="en-US" dirty="0" smtClean="0"/>
              <a:t> of ≈35 – as we expect sometime next year (in-time only)</a:t>
            </a:r>
          </a:p>
          <a:p>
            <a:pPr lvl="1"/>
            <a:r>
              <a:rPr lang="en-US" dirty="0" smtClean="0"/>
              <a:t>191715 had enhanced satellite bunches – satellites 10x higher than usual, up to ≈5% of main bunches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243" y="979282"/>
            <a:ext cx="3780813" cy="27168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243" y="3740762"/>
            <a:ext cx="3781194" cy="2391524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V="1">
            <a:off x="4705048" y="4644571"/>
            <a:ext cx="967619" cy="508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next Higgs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5562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Higgs </a:t>
            </a:r>
            <a:r>
              <a:rPr lang="en-US" dirty="0" smtClean="0"/>
              <a:t>Working Group meeting</a:t>
            </a:r>
            <a:r>
              <a:rPr lang="en-US" dirty="0" smtClean="0"/>
              <a:t> on </a:t>
            </a:r>
            <a:r>
              <a:rPr lang="en-US" dirty="0" smtClean="0"/>
              <a:t>November 10th.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Need to show summary of:</a:t>
            </a:r>
          </a:p>
          <a:p>
            <a:pPr lvl="1"/>
            <a:r>
              <a:rPr lang="en-US" dirty="0" smtClean="0"/>
              <a:t>Progress </a:t>
            </a:r>
            <a:r>
              <a:rPr lang="en-US" dirty="0" smtClean="0"/>
              <a:t>of all analyses based on</a:t>
            </a:r>
            <a:r>
              <a:rPr lang="en-US" dirty="0" smtClean="0"/>
              <a:t> 5 </a:t>
            </a:r>
            <a:r>
              <a:rPr lang="en-US" dirty="0" smtClean="0"/>
              <a:t>fb</a:t>
            </a:r>
            <a:r>
              <a:rPr lang="en-US" baseline="30000" dirty="0" smtClean="0"/>
              <a:t>-1</a:t>
            </a:r>
            <a:r>
              <a:rPr lang="en-US" dirty="0" smtClean="0"/>
              <a:t> of data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Current results</a:t>
            </a:r>
          </a:p>
          <a:p>
            <a:pPr lvl="2"/>
            <a:r>
              <a:rPr lang="en-US" dirty="0" smtClean="0"/>
              <a:t>To</a:t>
            </a:r>
            <a:r>
              <a:rPr lang="en-US" dirty="0" smtClean="0"/>
              <a:t>-do list for the Council week, bottlenecks etc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Progress </a:t>
            </a:r>
            <a:r>
              <a:rPr lang="en-US" dirty="0" smtClean="0"/>
              <a:t>of the CP work  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General </a:t>
            </a:r>
            <a:r>
              <a:rPr lang="en-US" dirty="0" smtClean="0"/>
              <a:t>time scale for CP </a:t>
            </a:r>
            <a:r>
              <a:rPr lang="en-US" dirty="0" smtClean="0"/>
              <a:t>recommendations – from Higgs-CP liaison people</a:t>
            </a:r>
          </a:p>
          <a:p>
            <a:pPr lvl="2"/>
            <a:r>
              <a:rPr lang="en-US" dirty="0" smtClean="0"/>
              <a:t>P</a:t>
            </a:r>
            <a:r>
              <a:rPr lang="en-US" dirty="0" smtClean="0"/>
              <a:t>rogress </a:t>
            </a:r>
            <a:r>
              <a:rPr lang="en-US" dirty="0" smtClean="0"/>
              <a:t>of Higgs contributions to CP </a:t>
            </a:r>
            <a:r>
              <a:rPr lang="en-US" dirty="0" smtClean="0"/>
              <a:t>etc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31"/>
            <a:ext cx="8229600" cy="771846"/>
          </a:xfrm>
        </p:spPr>
        <p:txBody>
          <a:bodyPr/>
          <a:lstStyle/>
          <a:p>
            <a:r>
              <a:rPr lang="en-US" dirty="0" smtClean="0"/>
              <a:t>Monte Carlo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77" y="823079"/>
            <a:ext cx="8908823" cy="57027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Status: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+jets</a:t>
            </a:r>
            <a:r>
              <a:rPr lang="en-US" dirty="0" smtClean="0"/>
              <a:t>: we'll have equivalent luminosities of</a:t>
            </a:r>
            <a:r>
              <a:rPr lang="en-US" dirty="0" smtClean="0"/>
              <a:t> ≈2 </a:t>
            </a:r>
            <a:r>
              <a:rPr lang="en-US" dirty="0" err="1" smtClean="0"/>
              <a:t>x</a:t>
            </a:r>
            <a:r>
              <a:rPr lang="en-US" dirty="0" smtClean="0"/>
              <a:t> 5fb-1 with </a:t>
            </a:r>
            <a:r>
              <a:rPr lang="en-US" dirty="0" err="1" smtClean="0"/>
              <a:t>Alpgen</a:t>
            </a:r>
            <a:r>
              <a:rPr lang="en-US" dirty="0" smtClean="0"/>
              <a:t> in </a:t>
            </a:r>
            <a:r>
              <a:rPr lang="en-US" dirty="0" err="1" smtClean="0"/>
              <a:t>fullsim</a:t>
            </a:r>
            <a:r>
              <a:rPr lang="en-US" dirty="0" smtClean="0"/>
              <a:t> for </a:t>
            </a:r>
            <a:r>
              <a:rPr lang="en-US" dirty="0" err="1" smtClean="0"/>
              <a:t>Np</a:t>
            </a:r>
            <a:r>
              <a:rPr lang="en-US" dirty="0" smtClean="0"/>
              <a:t>&gt;</a:t>
            </a:r>
            <a:r>
              <a:rPr lang="en-US" dirty="0" smtClean="0"/>
              <a:t>1 </a:t>
            </a:r>
          </a:p>
          <a:p>
            <a:pPr lvl="2"/>
            <a:r>
              <a:rPr lang="en-US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lot less than that for </a:t>
            </a:r>
            <a:r>
              <a:rPr lang="en-US" dirty="0" err="1" smtClean="0"/>
              <a:t>Np</a:t>
            </a:r>
            <a:r>
              <a:rPr lang="en-US" dirty="0" smtClean="0"/>
              <a:t>=0, 1 - perhaps this could be complemented with </a:t>
            </a:r>
            <a:r>
              <a:rPr lang="en-US" dirty="0" err="1" smtClean="0"/>
              <a:t>Atlfast</a:t>
            </a:r>
            <a:r>
              <a:rPr lang="en-US" dirty="0" smtClean="0"/>
              <a:t> </a:t>
            </a:r>
            <a:r>
              <a:rPr lang="en-US" dirty="0" smtClean="0"/>
              <a:t>II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+bb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≈2x5fb</a:t>
            </a:r>
            <a:r>
              <a:rPr lang="en-US" dirty="0" smtClean="0"/>
              <a:t>-1 with </a:t>
            </a:r>
            <a:r>
              <a:rPr lang="en-US" dirty="0" err="1" smtClean="0"/>
              <a:t>Alpgen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fullsim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≈1x5fb</a:t>
            </a:r>
            <a:r>
              <a:rPr lang="en-US" dirty="0" smtClean="0"/>
              <a:t>-1 with </a:t>
            </a:r>
            <a:r>
              <a:rPr lang="en-US" dirty="0" err="1" smtClean="0"/>
              <a:t>Powheg/Herwig</a:t>
            </a:r>
            <a:r>
              <a:rPr lang="en-US" dirty="0" smtClean="0"/>
              <a:t>++ (W-&gt;</a:t>
            </a:r>
            <a:r>
              <a:rPr lang="en-US" dirty="0" err="1" smtClean="0"/>
              <a:t>lnu</a:t>
            </a:r>
            <a:r>
              <a:rPr lang="en-US" dirty="0" smtClean="0"/>
              <a:t>) in </a:t>
            </a:r>
            <a:r>
              <a:rPr lang="en-US" dirty="0" err="1" smtClean="0"/>
              <a:t>fullsim</a:t>
            </a:r>
            <a:r>
              <a:rPr lang="en-US" dirty="0" smtClean="0"/>
              <a:t> - part of this to be used for AFII </a:t>
            </a:r>
            <a:r>
              <a:rPr lang="en-US" dirty="0" smtClean="0"/>
              <a:t>validation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+cc</a:t>
            </a:r>
            <a:r>
              <a:rPr lang="en-US" dirty="0" smtClean="0"/>
              <a:t>: </a:t>
            </a:r>
            <a:r>
              <a:rPr lang="en-US" dirty="0" smtClean="0"/>
              <a:t> ≈2x5fb</a:t>
            </a:r>
            <a:r>
              <a:rPr lang="en-US" dirty="0" smtClean="0"/>
              <a:t>-1 with </a:t>
            </a:r>
            <a:r>
              <a:rPr lang="en-US" dirty="0" err="1" smtClean="0"/>
              <a:t>Alpgen</a:t>
            </a:r>
            <a:r>
              <a:rPr lang="en-US" dirty="0" smtClean="0"/>
              <a:t> in </a:t>
            </a:r>
            <a:r>
              <a:rPr lang="en-US" dirty="0" err="1" smtClean="0"/>
              <a:t>fullsim</a:t>
            </a:r>
            <a:endParaRPr lang="en-US" dirty="0" smtClean="0"/>
          </a:p>
          <a:p>
            <a:pPr lvl="1"/>
            <a:r>
              <a:rPr lang="en-US" dirty="0" err="1" smtClean="0"/>
              <a:t>W</a:t>
            </a:r>
            <a:r>
              <a:rPr lang="en-US" dirty="0" err="1" smtClean="0"/>
              <a:t>+c</a:t>
            </a:r>
            <a:r>
              <a:rPr lang="en-US" dirty="0" smtClean="0"/>
              <a:t>:  </a:t>
            </a:r>
            <a:r>
              <a:rPr lang="en-US" dirty="0" smtClean="0"/>
              <a:t> ≈2x5fb</a:t>
            </a:r>
            <a:r>
              <a:rPr lang="en-US" dirty="0" smtClean="0"/>
              <a:t>-1 with </a:t>
            </a:r>
            <a:r>
              <a:rPr lang="en-US" dirty="0" err="1" smtClean="0"/>
              <a:t>Alpgen</a:t>
            </a:r>
            <a:r>
              <a:rPr lang="en-US" dirty="0" smtClean="0"/>
              <a:t> in </a:t>
            </a:r>
            <a:r>
              <a:rPr lang="en-US" dirty="0" err="1" smtClean="0"/>
              <a:t>fullsim</a:t>
            </a:r>
            <a:endParaRPr lang="en-US" dirty="0" smtClean="0"/>
          </a:p>
          <a:p>
            <a:pPr lvl="1"/>
            <a:r>
              <a:rPr lang="en-US" dirty="0" err="1" smtClean="0"/>
              <a:t>Z</a:t>
            </a:r>
            <a:r>
              <a:rPr lang="en-US" dirty="0" err="1" smtClean="0"/>
              <a:t>+jets</a:t>
            </a:r>
            <a:r>
              <a:rPr lang="en-US" dirty="0" smtClean="0"/>
              <a:t> (Z-&gt;</a:t>
            </a:r>
            <a:r>
              <a:rPr lang="en-US" dirty="0" err="1" smtClean="0"/>
              <a:t>ll</a:t>
            </a:r>
            <a:r>
              <a:rPr lang="en-US" dirty="0" smtClean="0"/>
              <a:t>):</a:t>
            </a:r>
            <a:r>
              <a:rPr lang="en-US" dirty="0" smtClean="0"/>
              <a:t> ≈2x5fb</a:t>
            </a:r>
            <a:r>
              <a:rPr lang="en-US" dirty="0" smtClean="0"/>
              <a:t>-1 with </a:t>
            </a:r>
            <a:r>
              <a:rPr lang="en-US" dirty="0" err="1" smtClean="0"/>
              <a:t>Alpgen</a:t>
            </a:r>
            <a:r>
              <a:rPr lang="en-US" dirty="0" smtClean="0"/>
              <a:t> in </a:t>
            </a:r>
            <a:r>
              <a:rPr lang="en-US" dirty="0" err="1" smtClean="0"/>
              <a:t>fullsim</a:t>
            </a:r>
            <a:endParaRPr lang="en-US" dirty="0" smtClean="0"/>
          </a:p>
          <a:p>
            <a:pPr lvl="1"/>
            <a:r>
              <a:rPr lang="en-US" dirty="0" err="1" smtClean="0"/>
              <a:t>Zbb</a:t>
            </a:r>
            <a:r>
              <a:rPr lang="en-US" dirty="0" smtClean="0"/>
              <a:t> </a:t>
            </a:r>
            <a:r>
              <a:rPr lang="en-US" dirty="0" smtClean="0"/>
              <a:t>(Z-&gt;</a:t>
            </a:r>
            <a:r>
              <a:rPr lang="en-US" dirty="0" err="1" smtClean="0"/>
              <a:t>ll</a:t>
            </a:r>
            <a:r>
              <a:rPr lang="en-US" dirty="0" smtClean="0"/>
              <a:t>): 300k Sherpa </a:t>
            </a:r>
            <a:r>
              <a:rPr lang="en-US" dirty="0" err="1" smtClean="0"/>
              <a:t>Z+jets</a:t>
            </a:r>
            <a:r>
              <a:rPr lang="en-US" dirty="0" smtClean="0"/>
              <a:t> events for each lepton </a:t>
            </a:r>
            <a:r>
              <a:rPr lang="en-US" dirty="0" err="1" smtClean="0"/>
              <a:t>flavour</a:t>
            </a:r>
            <a:r>
              <a:rPr lang="en-US" dirty="0" smtClean="0"/>
              <a:t> with enhanced </a:t>
            </a:r>
            <a:r>
              <a:rPr lang="en-US" dirty="0" err="1" smtClean="0"/>
              <a:t>b/c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not </a:t>
            </a:r>
            <a:r>
              <a:rPr lang="en-US" dirty="0" smtClean="0"/>
              <a:t>sure what luminosity this corresponds to, because of the heavy-</a:t>
            </a:r>
            <a:r>
              <a:rPr lang="en-US" dirty="0" err="1" smtClean="0"/>
              <a:t>flavour</a:t>
            </a:r>
            <a:r>
              <a:rPr lang="en-US" dirty="0" smtClean="0"/>
              <a:t> </a:t>
            </a:r>
            <a:r>
              <a:rPr lang="en-US" dirty="0" smtClean="0"/>
              <a:t>enhancement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would be good to have at least</a:t>
            </a:r>
            <a:r>
              <a:rPr lang="en-US" dirty="0" smtClean="0"/>
              <a:t> ≈10x </a:t>
            </a:r>
            <a:r>
              <a:rPr lang="en-US" dirty="0" smtClean="0"/>
              <a:t>5fb</a:t>
            </a:r>
            <a:r>
              <a:rPr lang="en-US" baseline="30000" dirty="0" smtClean="0"/>
              <a:t>-1</a:t>
            </a:r>
            <a:r>
              <a:rPr lang="en-US" dirty="0" smtClean="0"/>
              <a:t> for </a:t>
            </a:r>
            <a:r>
              <a:rPr lang="en-US" dirty="0" smtClean="0"/>
              <a:t>the relevant </a:t>
            </a:r>
            <a:r>
              <a:rPr lang="en-US" dirty="0" smtClean="0"/>
              <a:t>samples</a:t>
            </a:r>
          </a:p>
          <a:p>
            <a:pPr lvl="1"/>
            <a:r>
              <a:rPr lang="en-US" dirty="0" smtClean="0"/>
              <a:t>Top group requesting ≈20x5fb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err="1" smtClean="0"/>
              <a:t>Wbb</a:t>
            </a:r>
            <a:r>
              <a:rPr lang="en-US" dirty="0" smtClean="0"/>
              <a:t> </a:t>
            </a:r>
            <a:r>
              <a:rPr lang="en-US" dirty="0" err="1" smtClean="0"/>
              <a:t>Atlfast</a:t>
            </a:r>
            <a:r>
              <a:rPr lang="en-US" dirty="0" smtClean="0"/>
              <a:t> II with both </a:t>
            </a:r>
            <a:r>
              <a:rPr lang="en-US" dirty="0" err="1" smtClean="0"/>
              <a:t>Alpgen</a:t>
            </a:r>
            <a:r>
              <a:rPr lang="en-US" dirty="0" smtClean="0"/>
              <a:t> and </a:t>
            </a:r>
            <a:r>
              <a:rPr lang="en-US" dirty="0" err="1" smtClean="0"/>
              <a:t>Powheg</a:t>
            </a:r>
            <a:r>
              <a:rPr lang="en-US" dirty="0" smtClean="0"/>
              <a:t> (</a:t>
            </a:r>
            <a:r>
              <a:rPr lang="en-US" dirty="0" err="1" smtClean="0"/>
              <a:t>prio</a:t>
            </a:r>
            <a:r>
              <a:rPr lang="en-US" dirty="0" smtClean="0"/>
              <a:t> </a:t>
            </a:r>
            <a:r>
              <a:rPr lang="en-US" dirty="0" smtClean="0"/>
              <a:t>2)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needed samples (before including all the feedback, sorry):</a:t>
            </a:r>
          </a:p>
          <a:p>
            <a:pPr lvl="1"/>
            <a:r>
              <a:rPr lang="en-US" dirty="0" err="1" smtClean="0"/>
              <a:t>Z</a:t>
            </a:r>
            <a:r>
              <a:rPr lang="en-US" dirty="0" err="1" smtClean="0"/>
              <a:t>+jets</a:t>
            </a:r>
            <a:r>
              <a:rPr lang="en-US" dirty="0" smtClean="0"/>
              <a:t> (Z-&gt;</a:t>
            </a:r>
            <a:r>
              <a:rPr lang="en-US" dirty="0" err="1" smtClean="0"/>
              <a:t>nunu</a:t>
            </a:r>
            <a:r>
              <a:rPr lang="en-US" dirty="0" smtClean="0"/>
              <a:t>), possibly similar to the Sherpa sample </a:t>
            </a:r>
            <a:r>
              <a:rPr lang="en-US" dirty="0" smtClean="0"/>
              <a:t>above - </a:t>
            </a:r>
            <a:r>
              <a:rPr lang="en-US" dirty="0" smtClean="0"/>
              <a:t>for ZH-&gt;</a:t>
            </a:r>
            <a:r>
              <a:rPr lang="en-US" dirty="0" err="1" smtClean="0"/>
              <a:t>nunubb</a:t>
            </a:r>
            <a:endParaRPr lang="en-US" dirty="0" smtClean="0"/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equesting </a:t>
            </a:r>
            <a:r>
              <a:rPr lang="en-US" dirty="0" err="1" smtClean="0"/>
              <a:t>Wbb</a:t>
            </a:r>
            <a:r>
              <a:rPr lang="en-US" dirty="0" smtClean="0"/>
              <a:t>, </a:t>
            </a:r>
            <a:r>
              <a:rPr lang="en-US" dirty="0" err="1" smtClean="0"/>
              <a:t>Wb</a:t>
            </a:r>
            <a:r>
              <a:rPr lang="en-US" dirty="0" smtClean="0"/>
              <a:t>, </a:t>
            </a:r>
            <a:r>
              <a:rPr lang="en-US" dirty="0" err="1" smtClean="0"/>
              <a:t>Zbb</a:t>
            </a:r>
            <a:r>
              <a:rPr lang="en-US" dirty="0" smtClean="0"/>
              <a:t> and </a:t>
            </a:r>
            <a:r>
              <a:rPr lang="en-US" dirty="0" err="1" smtClean="0"/>
              <a:t>Zb</a:t>
            </a:r>
            <a:r>
              <a:rPr lang="en-US" dirty="0" smtClean="0"/>
              <a:t> with a boson cut  of </a:t>
            </a:r>
            <a:r>
              <a:rPr lang="en-US" dirty="0" smtClean="0"/>
              <a:t>100GeV</a:t>
            </a:r>
          </a:p>
          <a:p>
            <a:r>
              <a:rPr lang="en-US" dirty="0" smtClean="0"/>
              <a:t>I’m beginning to hate MS Excel…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20" y="2996190"/>
            <a:ext cx="3386142" cy="27145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ATLAS-CMS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653" y="1032705"/>
            <a:ext cx="8560896" cy="196348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Jonas and </a:t>
            </a:r>
            <a:r>
              <a:rPr lang="en-US" dirty="0" err="1" smtClean="0"/>
              <a:t>Jike</a:t>
            </a:r>
            <a:r>
              <a:rPr lang="en-US" dirty="0" smtClean="0"/>
              <a:t> have emulated CMS’s cuts in 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ννbb</a:t>
            </a:r>
            <a:endParaRPr lang="en-US" dirty="0" smtClean="0"/>
          </a:p>
          <a:p>
            <a:r>
              <a:rPr lang="en-US" dirty="0" smtClean="0"/>
              <a:t>Differences not yet clear – need to continue to pursue this</a:t>
            </a:r>
          </a:p>
          <a:p>
            <a:r>
              <a:rPr lang="en-US" dirty="0" smtClean="0"/>
              <a:t>Similar significances in WH -&gt;</a:t>
            </a:r>
            <a:r>
              <a:rPr lang="en-US" dirty="0" err="1" smtClean="0"/>
              <a:t>lνbb</a:t>
            </a:r>
            <a:r>
              <a:rPr lang="en-US" dirty="0" smtClean="0"/>
              <a:t> when applying mass window cut</a:t>
            </a:r>
          </a:p>
          <a:p>
            <a:pPr lvl="1"/>
            <a:r>
              <a:rPr lang="en-US" dirty="0" smtClean="0"/>
              <a:t>But very different event numbers – by factor 10-100 depending on channel</a:t>
            </a:r>
          </a:p>
          <a:p>
            <a:r>
              <a:rPr lang="en-US" dirty="0" smtClean="0"/>
              <a:t>CMS seems to get a lower QCD background than us in ZH-&gt;</a:t>
            </a:r>
            <a:r>
              <a:rPr lang="en-US" dirty="0" err="1" smtClean="0"/>
              <a:t>ννbb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006" y="2995072"/>
            <a:ext cx="2782794" cy="2739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2996190"/>
            <a:ext cx="3130240" cy="27286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45163"/>
            <a:ext cx="9144000" cy="7424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584602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43561" y="6090553"/>
            <a:ext cx="759651" cy="361409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475584" y="3471775"/>
            <a:ext cx="13205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2996190"/>
            <a:ext cx="3237006" cy="271458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62" y="148693"/>
            <a:ext cx="4907835" cy="892863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863" y="1041557"/>
            <a:ext cx="4955873" cy="531479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Main </a:t>
            </a:r>
            <a:r>
              <a:rPr lang="en-US" dirty="0" err="1" smtClean="0"/>
              <a:t>systematics</a:t>
            </a:r>
            <a:r>
              <a:rPr lang="en-US" dirty="0" smtClean="0"/>
              <a:t> are jet and </a:t>
            </a:r>
            <a:r>
              <a:rPr lang="en-US" dirty="0" err="1" smtClean="0"/>
              <a:t>b</a:t>
            </a:r>
            <a:r>
              <a:rPr lang="en-US" dirty="0" smtClean="0"/>
              <a:t>-tagging related</a:t>
            </a:r>
          </a:p>
          <a:p>
            <a:endParaRPr lang="en-US" dirty="0" smtClean="0"/>
          </a:p>
          <a:p>
            <a:r>
              <a:rPr lang="en-US" dirty="0" smtClean="0"/>
              <a:t>Current tasks listed in </a:t>
            </a:r>
            <a:r>
              <a:rPr lang="en-US" dirty="0" smtClean="0">
                <a:hlinkClick r:id="rId2"/>
              </a:rPr>
              <a:t>Wiki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questions than answers at the moment, but pursuing several threads:</a:t>
            </a:r>
          </a:p>
          <a:p>
            <a:r>
              <a:rPr lang="en-US" dirty="0" smtClean="0"/>
              <a:t>Jet resolution:</a:t>
            </a:r>
          </a:p>
          <a:p>
            <a:pPr lvl="1"/>
            <a:r>
              <a:rPr lang="en-US" dirty="0" smtClean="0"/>
              <a:t>We seem to be affected by out-of-cone losses </a:t>
            </a:r>
          </a:p>
          <a:p>
            <a:pPr lvl="1"/>
            <a:r>
              <a:rPr lang="en-US" dirty="0" smtClean="0"/>
              <a:t>Will try different jets 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Find how much improvement needed to reduce </a:t>
            </a:r>
            <a:r>
              <a:rPr lang="en-US" dirty="0" err="1" smtClean="0"/>
              <a:t>syst</a:t>
            </a:r>
            <a:endParaRPr lang="en-US" dirty="0" smtClean="0"/>
          </a:p>
          <a:p>
            <a:pPr lvl="1"/>
            <a:r>
              <a:rPr lang="en-US" dirty="0" smtClean="0"/>
              <a:t>Improve MC statistics term of </a:t>
            </a:r>
            <a:r>
              <a:rPr lang="en-US" dirty="0" err="1" smtClean="0"/>
              <a:t>b</a:t>
            </a:r>
            <a:r>
              <a:rPr lang="en-US" dirty="0" smtClean="0"/>
              <a:t>-tagging uncertainty with AFII – requesting some AFII validation samples</a:t>
            </a:r>
          </a:p>
          <a:p>
            <a:pPr lvl="1"/>
            <a:r>
              <a:rPr lang="en-US" dirty="0" smtClean="0"/>
              <a:t>Differences between </a:t>
            </a:r>
            <a:r>
              <a:rPr lang="en-US" dirty="0" err="1" smtClean="0"/>
              <a:t>hadronic</a:t>
            </a:r>
            <a:r>
              <a:rPr lang="en-US" dirty="0" smtClean="0"/>
              <a:t> and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" name="Picture 9" descr="mBB_pTH200_canvas_WH_norm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551" y="3430483"/>
            <a:ext cx="3493519" cy="3281790"/>
          </a:xfrm>
          <a:prstGeom prst="rect">
            <a:avLst/>
          </a:prstGeom>
        </p:spPr>
      </p:pic>
      <p:pic>
        <p:nvPicPr>
          <p:cNvPr id="11" name="Picture 10" descr="mBB_cut4_canvas_WH_nor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7551" y="148693"/>
            <a:ext cx="3493519" cy="32817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713"/>
            <a:ext cx="82296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H</a:t>
            </a:r>
            <a:r>
              <a:rPr lang="en-US" dirty="0" err="1" smtClean="0">
                <a:latin typeface="Wingdings 3" charset="2"/>
                <a:ea typeface="+mj-ea"/>
                <a:cs typeface="Wingdings 3" charset="2"/>
              </a:rPr>
              <a:t>g</a:t>
            </a:r>
            <a:r>
              <a:rPr lang="en-US" dirty="0" err="1" smtClean="0">
                <a:ea typeface="+mj-ea"/>
                <a:cs typeface="Calibri"/>
              </a:rPr>
              <a:t>bb</a:t>
            </a:r>
            <a:r>
              <a:rPr lang="en-US" dirty="0" smtClean="0">
                <a:ea typeface="+mj-ea"/>
                <a:cs typeface="Calibri"/>
              </a:rPr>
              <a:t> – Reconstruction Performance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7125"/>
            <a:ext cx="4349750" cy="51403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Main limitations from jet reconstruction and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uncertainties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improve </a:t>
            </a:r>
            <a:r>
              <a:rPr lang="en-US" dirty="0" err="1" smtClean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-tagging efficiency/fake rate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Dominant  uncertainty on signal yield in EPS analyses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optimize </a:t>
            </a:r>
            <a:r>
              <a:rPr lang="en-US" dirty="0" err="1" smtClean="0">
                <a:ea typeface="+mn-ea"/>
                <a:cs typeface="+mn-cs"/>
              </a:rPr>
              <a:t>di</a:t>
            </a:r>
            <a:r>
              <a:rPr lang="en-US" dirty="0" smtClean="0">
                <a:ea typeface="+mn-ea"/>
                <a:cs typeface="+mn-cs"/>
              </a:rPr>
              <a:t>-jet mass resolution: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A sharper peak improves analysis sensitivity (10% width reduction ≈4% limit improvement)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Try to reduce jet energy scale uncertainty: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Large effect in limit through changes in </a:t>
            </a:r>
            <a:r>
              <a:rPr lang="en-US" dirty="0" err="1" smtClean="0">
                <a:ea typeface="+mn-ea"/>
              </a:rPr>
              <a:t>m</a:t>
            </a:r>
            <a:r>
              <a:rPr lang="en-US" baseline="-25000" dirty="0" err="1" smtClean="0">
                <a:ea typeface="+mn-ea"/>
              </a:rPr>
              <a:t>bb</a:t>
            </a:r>
            <a:r>
              <a:rPr lang="en-US" dirty="0" smtClean="0">
                <a:ea typeface="+mn-ea"/>
              </a:rPr>
              <a:t> shape</a:t>
            </a:r>
            <a:endParaRPr lang="en-US" dirty="0">
              <a:ea typeface="+mn-ea"/>
            </a:endParaRPr>
          </a:p>
        </p:txBody>
      </p:sp>
      <p:pic>
        <p:nvPicPr>
          <p:cNvPr id="16388" name="Picture 3" descr="btag_sys_mb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8738" y="1208088"/>
            <a:ext cx="35147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limits_sys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8738" y="3732213"/>
            <a:ext cx="35274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73550" cy="75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Backup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463"/>
            <a:ext cx="4106863" cy="2717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Replaced signal with fitted Gaussian to manipulate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Estimated improvement in  limits (1fb</a:t>
            </a:r>
            <a:r>
              <a:rPr lang="en-US" baseline="30000" dirty="0" smtClean="0">
                <a:ea typeface="+mn-ea"/>
                <a:cs typeface="+mn-cs"/>
              </a:rPr>
              <a:t>-1</a:t>
            </a:r>
            <a:r>
              <a:rPr lang="en-US" dirty="0" smtClean="0">
                <a:ea typeface="+mn-ea"/>
                <a:cs typeface="+mn-cs"/>
              </a:rPr>
              <a:t>) with reduced signal width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Reduction to 80% gives 8% improved limits (magenta line, bottom left)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18436" name="Picture 3" descr="compared_limi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4063" y="247650"/>
            <a:ext cx="441325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WHthin0.7mbb12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905250"/>
            <a:ext cx="37353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H2bbThinSignalRati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4063" y="3417888"/>
            <a:ext cx="44132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- 25/10/2011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151072</TotalTime>
  <Words>1766</Words>
  <Application>Microsoft Macintosh PowerPoint</Application>
  <PresentationFormat>On-screen Show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Introduction</vt:lpstr>
      <vt:lpstr>News! News! News!</vt:lpstr>
      <vt:lpstr>For the next Higgs Meeting</vt:lpstr>
      <vt:lpstr>Monte Carlo</vt:lpstr>
      <vt:lpstr>Backup</vt:lpstr>
      <vt:lpstr>ATLAS-CMS comparisons</vt:lpstr>
      <vt:lpstr>Performance studies</vt:lpstr>
      <vt:lpstr>Hgbb – Reconstruction Performance</vt:lpstr>
      <vt:lpstr>Backup</vt:lpstr>
      <vt:lpstr>1. Di-jet mass resolution:</vt:lpstr>
      <vt:lpstr>2. B-tagging efficiency uncertainty:</vt:lpstr>
      <vt:lpstr>3. Validate Atlfast II description of pTrel for b-tagging improvements</vt:lpstr>
      <vt:lpstr>4. Differences between hadronic and semileptonic B decays</vt:lpstr>
      <vt:lpstr>MC requests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267</cp:revision>
  <cp:lastPrinted>2011-04-11T11:26:17Z</cp:lastPrinted>
  <dcterms:created xsi:type="dcterms:W3CDTF">2011-11-01T08:20:34Z</dcterms:created>
  <dcterms:modified xsi:type="dcterms:W3CDTF">2011-11-01T09:59:33Z</dcterms:modified>
</cp:coreProperties>
</file>