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Default Extension="png" ContentType="image/png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  <Override PartName="/ppt/slides/slide6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8" r:id="rId3"/>
    <p:sldId id="262" r:id="rId4"/>
    <p:sldId id="263" r:id="rId5"/>
    <p:sldId id="265" r:id="rId6"/>
    <p:sldId id="266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107" d="100"/>
          <a:sy n="107" d="100"/>
        </p:scale>
        <p:origin x="-82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interSettings" Target="printerSettings/printerSettings1.bin"/><Relationship Id="rId4" Type="http://schemas.openxmlformats.org/officeDocument/2006/relationships/slide" Target="slides/slide3.xml"/><Relationship Id="rId10" Type="http://schemas.openxmlformats.org/officeDocument/2006/relationships/viewProps" Target="viewProps.xml"/><Relationship Id="rId5" Type="http://schemas.openxmlformats.org/officeDocument/2006/relationships/slide" Target="slides/slide4.xml"/><Relationship Id="rId7" Type="http://schemas.openxmlformats.org/officeDocument/2006/relationships/slide" Target="slides/slide6.xml"/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presProps" Target="pres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E79D5-477C-354D-B73F-72EDF5AC40D5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6E79D5-477C-354D-B73F-72EDF5AC40D5}" type="datetimeFigureOut">
              <a:rPr lang="en-US" smtClean="0"/>
              <a:pPr/>
              <a:t>1/31/11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95F5EE-9017-3A4B-80FC-7B6F6544F63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indico.cern.ch/conferenceOtherViews.py?view=standard&amp;confId=103957" TargetMode="External"/><Relationship Id="rId3" Type="http://schemas.openxmlformats.org/officeDocument/2006/relationships/hyperlink" Target="http://indico.cern.ch/conferenceDisplay.py?confId=119623" TargetMode="Externa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hyperlink" Target="https://twiki.cern.ch/twiki/bin/view/AtlasProtected/Analysis16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3" Type="http://schemas.openxmlformats.org/officeDocument/2006/relationships/hyperlink" Target="http://indico.cern.ch/conferenceDisplay.py?confId=110409%236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indico.cern.ch/conferenceDisplay.py?confId=117497" TargetMode="External"/><Relationship Id="rId3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First H-&gt;bb Weekly Meeting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134085"/>
            <a:ext cx="6400800" cy="1009427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(RHUL)</a:t>
            </a:r>
          </a:p>
          <a:p>
            <a:endParaRPr lang="en-US" dirty="0" smtClean="0"/>
          </a:p>
          <a:p>
            <a:r>
              <a:rPr lang="en-US" dirty="0" smtClean="0"/>
              <a:t>HSG5 H-&gt;bb Weekly Meeting, 1 February 2011</a:t>
            </a:r>
            <a:endParaRPr lang="en-US" dirty="0"/>
          </a:p>
        </p:txBody>
      </p:sp>
      <p:pic>
        <p:nvPicPr>
          <p:cNvPr id="4" name="Picture 3" descr="Higgs_bos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4783" y="2130425"/>
            <a:ext cx="3474433" cy="30111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5534"/>
            <a:ext cx="8229600" cy="917466"/>
          </a:xfrm>
        </p:spPr>
        <p:txBody>
          <a:bodyPr/>
          <a:lstStyle/>
          <a:p>
            <a:r>
              <a:rPr lang="en-US" dirty="0" smtClean="0"/>
              <a:t>News! News! News!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1"/>
            <a:ext cx="8508757" cy="410362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News</a:t>
            </a:r>
            <a:r>
              <a:rPr lang="en-US" dirty="0" smtClean="0"/>
              <a:t>:</a:t>
            </a:r>
            <a:endParaRPr lang="en-US" dirty="0" smtClean="0"/>
          </a:p>
          <a:p>
            <a:pPr lvl="1"/>
            <a:r>
              <a:rPr lang="en-US" dirty="0" smtClean="0"/>
              <a:t>Mini </a:t>
            </a:r>
            <a:r>
              <a:rPr lang="en-US" dirty="0" smtClean="0">
                <a:solidFill>
                  <a:srgbClr val="0000FF"/>
                </a:solidFill>
              </a:rPr>
              <a:t>acceptance challenge</a:t>
            </a:r>
            <a:r>
              <a:rPr lang="en-US" dirty="0" smtClean="0"/>
              <a:t> in HSG5:</a:t>
            </a:r>
          </a:p>
          <a:p>
            <a:pPr lvl="2"/>
            <a:r>
              <a:rPr lang="en-US" dirty="0" smtClean="0"/>
              <a:t>Compare everyone’s results given the same cuts and the same data sample: </a:t>
            </a:r>
            <a:r>
              <a:rPr lang="en-US" dirty="0" err="1" smtClean="0"/>
              <a:t>tt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-lepton MC or possibly data from given period – very useful to debug analysis machinery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HSG5 </a:t>
            </a:r>
            <a:r>
              <a:rPr lang="en-US" dirty="0" smtClean="0">
                <a:solidFill>
                  <a:srgbClr val="0000FF"/>
                </a:solidFill>
              </a:rPr>
              <a:t>Workshop in </a:t>
            </a:r>
            <a:r>
              <a:rPr lang="en-US" dirty="0" err="1" smtClean="0">
                <a:solidFill>
                  <a:srgbClr val="0000FF"/>
                </a:solidFill>
              </a:rPr>
              <a:t>Dubna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Likely </a:t>
            </a:r>
            <a:r>
              <a:rPr lang="en-US" dirty="0" smtClean="0">
                <a:solidFill>
                  <a:srgbClr val="FF0000"/>
                </a:solidFill>
              </a:rPr>
              <a:t>dates have changed</a:t>
            </a:r>
            <a:r>
              <a:rPr lang="en-US" dirty="0" smtClean="0"/>
              <a:t> to 17</a:t>
            </a:r>
            <a:r>
              <a:rPr lang="en-US" baseline="30000" dirty="0" smtClean="0"/>
              <a:t>th</a:t>
            </a:r>
            <a:r>
              <a:rPr lang="en-US" dirty="0" smtClean="0"/>
              <a:t> – 19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 smtClean="0"/>
              <a:t>May </a:t>
            </a:r>
            <a:r>
              <a:rPr lang="en-US" dirty="0" smtClean="0"/>
              <a:t>2011 </a:t>
            </a:r>
          </a:p>
          <a:p>
            <a:pPr lvl="2"/>
            <a:r>
              <a:rPr lang="en-US" dirty="0" smtClean="0"/>
              <a:t>Visas</a:t>
            </a:r>
            <a:r>
              <a:rPr lang="en-US" dirty="0"/>
              <a:t> </a:t>
            </a:r>
            <a:r>
              <a:rPr lang="en-US" dirty="0" smtClean="0"/>
              <a:t>have to be thought about soon! Expect email with instructions for registration etc</a:t>
            </a:r>
          </a:p>
          <a:p>
            <a:pPr lvl="2"/>
            <a:r>
              <a:rPr lang="en-US" b="1" dirty="0" smtClean="0">
                <a:solidFill>
                  <a:srgbClr val="FF0000"/>
                </a:solidFill>
              </a:rPr>
              <a:t>Will be the last check point for Summer CONF notes before approval process – aim to have solid results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Chamonix!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0759"/>
            <a:ext cx="8229600" cy="3608537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/>
              <a:t>Chamonix workshop last week: 	</a:t>
            </a:r>
            <a:r>
              <a:rPr lang="en-US" sz="2286" u="sng" dirty="0" smtClean="0">
                <a:hlinkClick r:id="rId2"/>
              </a:rPr>
              <a:t>http</a:t>
            </a:r>
            <a:r>
              <a:rPr lang="en-US" sz="2286" u="sng" dirty="0" smtClean="0">
                <a:hlinkClick r:id="rId2"/>
              </a:rPr>
              <a:t>://indico.cern.ch/conferenceOtherViews.py?view=standard&amp;confId=</a:t>
            </a:r>
            <a:r>
              <a:rPr lang="en-US" sz="2286" u="sng" dirty="0" smtClean="0">
                <a:hlinkClick r:id="rId2"/>
              </a:rPr>
              <a:t>103957</a:t>
            </a:r>
            <a:endParaRPr lang="en-US" sz="2286" u="sng" dirty="0" smtClean="0"/>
          </a:p>
          <a:p>
            <a:r>
              <a:rPr lang="en-US" dirty="0" smtClean="0"/>
              <a:t>We </a:t>
            </a:r>
            <a:r>
              <a:rPr lang="en-US" dirty="0" smtClean="0"/>
              <a:t>are going to run in </a:t>
            </a:r>
            <a:r>
              <a:rPr lang="en-US" dirty="0" smtClean="0"/>
              <a:t>2012</a:t>
            </a:r>
            <a:endParaRPr lang="en-US" dirty="0" smtClean="0"/>
          </a:p>
          <a:p>
            <a:r>
              <a:rPr lang="en-US" dirty="0" smtClean="0"/>
              <a:t>Beam energy: 3.5 </a:t>
            </a:r>
            <a:r>
              <a:rPr lang="en-US" dirty="0" err="1" smtClean="0"/>
              <a:t>TeV</a:t>
            </a:r>
            <a:r>
              <a:rPr lang="en-US" dirty="0" smtClean="0"/>
              <a:t> in 2011 – think again </a:t>
            </a:r>
            <a:r>
              <a:rPr lang="en-US" dirty="0" smtClean="0"/>
              <a:t>in 2012</a:t>
            </a:r>
            <a:endParaRPr lang="en-US" dirty="0" smtClean="0"/>
          </a:p>
          <a:p>
            <a:r>
              <a:rPr lang="en-US" dirty="0" smtClean="0"/>
              <a:t>Initial parameters: </a:t>
            </a:r>
            <a:r>
              <a:rPr lang="en-US" dirty="0" smtClean="0"/>
              <a:t> </a:t>
            </a:r>
            <a:r>
              <a:rPr lang="en-US" dirty="0" smtClean="0"/>
              <a:t> </a:t>
            </a:r>
          </a:p>
          <a:p>
            <a:pPr lvl="1"/>
            <a:r>
              <a:rPr lang="en-US" dirty="0" smtClean="0"/>
              <a:t>beta</a:t>
            </a:r>
            <a:r>
              <a:rPr lang="en-US" dirty="0" smtClean="0"/>
              <a:t>* =1.5 </a:t>
            </a:r>
            <a:r>
              <a:rPr lang="en-US" dirty="0" err="1" smtClean="0"/>
              <a:t>m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bunch </a:t>
            </a:r>
            <a:r>
              <a:rPr lang="en-US" dirty="0" smtClean="0"/>
              <a:t>intensity </a:t>
            </a:r>
            <a:r>
              <a:rPr lang="en-US" dirty="0" smtClean="0"/>
              <a:t>1.2x10</a:t>
            </a:r>
            <a:r>
              <a:rPr lang="en-US" baseline="30000" dirty="0" smtClean="0"/>
              <a:t>11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dirty="0" smtClean="0"/>
              <a:t>/bunch</a:t>
            </a:r>
          </a:p>
          <a:p>
            <a:pPr lvl="1"/>
            <a:r>
              <a:rPr lang="en-US" dirty="0" smtClean="0"/>
              <a:t>b</a:t>
            </a:r>
            <a:r>
              <a:rPr lang="en-US" dirty="0" smtClean="0"/>
              <a:t>unch </a:t>
            </a:r>
            <a:r>
              <a:rPr lang="en-US" dirty="0" smtClean="0"/>
              <a:t>spacing 75 </a:t>
            </a:r>
            <a:r>
              <a:rPr lang="en-US" dirty="0" smtClean="0"/>
              <a:t>ns</a:t>
            </a:r>
          </a:p>
          <a:p>
            <a:r>
              <a:rPr lang="en-US" dirty="0" smtClean="0"/>
              <a:t>Increase </a:t>
            </a:r>
            <a:r>
              <a:rPr lang="en-US" dirty="0" smtClean="0"/>
              <a:t>number of bunches until</a:t>
            </a:r>
            <a:r>
              <a:rPr lang="en-US" dirty="0" smtClean="0"/>
              <a:t> ≈300</a:t>
            </a:r>
            <a:endParaRPr lang="en-US" dirty="0" smtClean="0"/>
          </a:p>
          <a:p>
            <a:r>
              <a:rPr lang="en-US" dirty="0" smtClean="0"/>
              <a:t>T</a:t>
            </a:r>
            <a:r>
              <a:rPr lang="en-US" dirty="0" smtClean="0"/>
              <a:t>hen </a:t>
            </a:r>
            <a:r>
              <a:rPr lang="en-US" dirty="0" smtClean="0"/>
              <a:t>clean </a:t>
            </a:r>
            <a:r>
              <a:rPr lang="en-US" dirty="0" smtClean="0"/>
              <a:t>with beam scrubbing and decide </a:t>
            </a:r>
            <a:r>
              <a:rPr lang="en-US" dirty="0" smtClean="0"/>
              <a:t>on 50/75 ns </a:t>
            </a:r>
            <a:r>
              <a:rPr lang="en-US" dirty="0" smtClean="0"/>
              <a:t>spacing</a:t>
            </a:r>
            <a:endParaRPr lang="en-US" dirty="0" smtClean="0"/>
          </a:p>
          <a:p>
            <a:r>
              <a:rPr lang="en-US" dirty="0" smtClean="0"/>
              <a:t>May </a:t>
            </a:r>
            <a:r>
              <a:rPr lang="en-US" dirty="0" smtClean="0"/>
              <a:t>reach an instantaneous luminosity of</a:t>
            </a:r>
            <a:r>
              <a:rPr lang="en-US" dirty="0" smtClean="0"/>
              <a:t> ≈10</a:t>
            </a:r>
            <a:r>
              <a:rPr lang="en-US" baseline="30000" dirty="0" smtClean="0"/>
              <a:t>33 </a:t>
            </a:r>
            <a:r>
              <a:rPr lang="en-US" dirty="0" smtClean="0"/>
              <a:t>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 </a:t>
            </a:r>
            <a:r>
              <a:rPr lang="en-US" dirty="0" smtClean="0"/>
              <a:t>by mid </a:t>
            </a:r>
            <a:r>
              <a:rPr lang="en-US" dirty="0" smtClean="0"/>
              <a:t>May </a:t>
            </a:r>
          </a:p>
          <a:p>
            <a:r>
              <a:rPr lang="en-US" dirty="0" smtClean="0"/>
              <a:t>More details in today’s </a:t>
            </a:r>
            <a:r>
              <a:rPr lang="en-US" dirty="0" smtClean="0"/>
              <a:t>Weekly meeting:  </a:t>
            </a:r>
            <a:r>
              <a:rPr lang="en-US" dirty="0" smtClean="0">
                <a:hlinkClick r:id="rId3"/>
              </a:rPr>
              <a:t>http://indico.cern.ch/conferenceDisplay.py?confId=</a:t>
            </a:r>
            <a:r>
              <a:rPr lang="en-US" dirty="0" smtClean="0">
                <a:hlinkClick r:id="rId3"/>
              </a:rPr>
              <a:t>119623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1433" y="4645219"/>
            <a:ext cx="7172146" cy="1816378"/>
          </a:xfrm>
          <a:prstGeom prst="rect">
            <a:avLst/>
          </a:prstGeom>
          <a:effectLst>
            <a:outerShdw blurRad="82550" dist="1397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b_quark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14857" y="1498841"/>
            <a:ext cx="4914286" cy="38603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B-tagging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7638"/>
            <a:ext cx="8229600" cy="4525963"/>
          </a:xfrm>
          <a:solidFill>
            <a:schemeClr val="bg1">
              <a:alpha val="55000"/>
            </a:schemeClr>
          </a:solidFill>
          <a:effectLst>
            <a:outerShdw blurRad="95250" dist="165100" dir="2700000" algn="tl" rotWithShape="0">
              <a:srgbClr val="000000">
                <a:alpha val="43000"/>
              </a:srgbClr>
            </a:outerShdw>
          </a:effectLst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For </a:t>
            </a:r>
            <a:r>
              <a:rPr lang="en-US" dirty="0" smtClean="0"/>
              <a:t>the winter conferences (</a:t>
            </a:r>
            <a:r>
              <a:rPr lang="en-US" dirty="0" err="1" smtClean="0"/>
              <a:t>Moriond</a:t>
            </a:r>
            <a:r>
              <a:rPr lang="en-US" dirty="0" smtClean="0"/>
              <a:t> EW and later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Flavour</a:t>
            </a:r>
            <a:r>
              <a:rPr lang="en-US" dirty="0" smtClean="0"/>
              <a:t> Tag group </a:t>
            </a:r>
            <a:r>
              <a:rPr lang="en-US" dirty="0" smtClean="0"/>
              <a:t>we will </a:t>
            </a:r>
            <a:r>
              <a:rPr lang="en-US" dirty="0" smtClean="0"/>
              <a:t>provide calibrations </a:t>
            </a:r>
            <a:r>
              <a:rPr lang="en-US" dirty="0" smtClean="0"/>
              <a:t>for SV0 and </a:t>
            </a:r>
            <a:r>
              <a:rPr lang="en-US" dirty="0" err="1" smtClean="0"/>
              <a:t>JetProb</a:t>
            </a:r>
            <a:endParaRPr lang="en-US" dirty="0" smtClean="0"/>
          </a:p>
          <a:p>
            <a:r>
              <a:rPr lang="en-US" dirty="0" smtClean="0"/>
              <a:t>Operating points:</a:t>
            </a:r>
          </a:p>
          <a:p>
            <a:pPr lvl="1"/>
            <a:r>
              <a:rPr lang="en-US" dirty="0" smtClean="0"/>
              <a:t>SV0</a:t>
            </a:r>
            <a:r>
              <a:rPr lang="en-US" dirty="0" smtClean="0"/>
              <a:t>:</a:t>
            </a:r>
            <a:r>
              <a:rPr lang="en-US" dirty="0" smtClean="0"/>
              <a:t> </a:t>
            </a:r>
          </a:p>
          <a:p>
            <a:pPr lvl="2"/>
            <a:r>
              <a:rPr lang="en-US" dirty="0" err="1" smtClean="0"/>
              <a:t>w</a:t>
            </a:r>
            <a:r>
              <a:rPr lang="en-US" dirty="0" smtClean="0"/>
              <a:t> &gt; 5.85 </a:t>
            </a:r>
            <a:r>
              <a:rPr lang="en-US" dirty="0" smtClean="0"/>
              <a:t>(50% </a:t>
            </a:r>
            <a:r>
              <a:rPr lang="en-US" dirty="0" err="1" smtClean="0"/>
              <a:t>b</a:t>
            </a:r>
            <a:r>
              <a:rPr lang="en-US" dirty="0" smtClean="0"/>
              <a:t>-tagging efficiency on </a:t>
            </a:r>
            <a:r>
              <a:rPr lang="en-US" dirty="0" err="1" smtClean="0"/>
              <a:t>ttbar</a:t>
            </a:r>
            <a:r>
              <a:rPr lang="en-US" dirty="0" smtClean="0"/>
              <a:t> MC</a:t>
            </a:r>
            <a:r>
              <a:rPr lang="en-US" dirty="0" smtClean="0"/>
              <a:t>)</a:t>
            </a:r>
          </a:p>
          <a:p>
            <a:pPr lvl="1"/>
            <a:r>
              <a:rPr lang="en-US" dirty="0" err="1" smtClean="0"/>
              <a:t>JetProb</a:t>
            </a:r>
            <a:r>
              <a:rPr lang="en-US" dirty="0" smtClean="0"/>
              <a:t>: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-</a:t>
            </a:r>
            <a:r>
              <a:rPr lang="en-US" dirty="0" smtClean="0"/>
              <a:t>log</a:t>
            </a:r>
            <a:r>
              <a:rPr lang="en-US" baseline="-25000" dirty="0" smtClean="0"/>
              <a:t>10</a:t>
            </a:r>
            <a:r>
              <a:rPr lang="en-US" dirty="0" smtClean="0"/>
              <a:t>(w</a:t>
            </a:r>
            <a:r>
              <a:rPr lang="en-US" dirty="0" smtClean="0"/>
              <a:t>) &gt; 3.25 </a:t>
            </a:r>
            <a:r>
              <a:rPr lang="en-US" dirty="0" smtClean="0"/>
              <a:t>(50% </a:t>
            </a:r>
            <a:r>
              <a:rPr lang="en-US" dirty="0" err="1" smtClean="0"/>
              <a:t>b</a:t>
            </a:r>
            <a:r>
              <a:rPr lang="en-US" dirty="0" smtClean="0"/>
              <a:t>-tagging efficiency on </a:t>
            </a:r>
            <a:r>
              <a:rPr lang="en-US" dirty="0" err="1" smtClean="0"/>
              <a:t>ttbar</a:t>
            </a:r>
            <a:r>
              <a:rPr lang="en-US" dirty="0" smtClean="0"/>
              <a:t> MC</a:t>
            </a:r>
            <a:r>
              <a:rPr lang="en-US" dirty="0" smtClean="0"/>
              <a:t>) </a:t>
            </a:r>
          </a:p>
          <a:p>
            <a:pPr lvl="2"/>
            <a:r>
              <a:rPr lang="en-US" dirty="0" smtClean="0"/>
              <a:t>-</a:t>
            </a:r>
            <a:r>
              <a:rPr lang="en-US" dirty="0" smtClean="0"/>
              <a:t>log10(w</a:t>
            </a:r>
            <a:r>
              <a:rPr lang="en-US" dirty="0" smtClean="0"/>
              <a:t>) &gt; 2.05 </a:t>
            </a:r>
            <a:r>
              <a:rPr lang="en-US" dirty="0" smtClean="0"/>
              <a:t>(70% </a:t>
            </a:r>
            <a:r>
              <a:rPr lang="en-US" dirty="0" err="1" smtClean="0"/>
              <a:t>b</a:t>
            </a:r>
            <a:r>
              <a:rPr lang="en-US" dirty="0" smtClean="0"/>
              <a:t>-tagging efficiency on </a:t>
            </a:r>
            <a:r>
              <a:rPr lang="en-US" dirty="0" err="1" smtClean="0"/>
              <a:t>ttbar</a:t>
            </a:r>
            <a:r>
              <a:rPr lang="en-US" dirty="0" smtClean="0"/>
              <a:t> MC</a:t>
            </a:r>
            <a:r>
              <a:rPr lang="en-US" dirty="0" smtClean="0"/>
              <a:t>)</a:t>
            </a:r>
          </a:p>
          <a:p>
            <a:r>
              <a:rPr lang="en-US" dirty="0" smtClean="0"/>
              <a:t>Approval of calibration analyses and release of preliminary calibrations tomorrow (agenda in preparation): </a:t>
            </a:r>
            <a:r>
              <a:rPr lang="en-US" dirty="0" smtClean="0">
                <a:hlinkClick r:id="rId3"/>
              </a:rPr>
              <a:t>http</a:t>
            </a:r>
            <a:r>
              <a:rPr lang="en-US" dirty="0" smtClean="0">
                <a:hlinkClick r:id="rId3"/>
              </a:rPr>
              <a:t>://indico.cern.ch/conferenceDisplay.py?confId=110409#</a:t>
            </a:r>
            <a:r>
              <a:rPr lang="en-US" dirty="0" smtClean="0">
                <a:hlinkClick r:id="rId3"/>
              </a:rPr>
              <a:t>6</a:t>
            </a:r>
            <a:r>
              <a:rPr lang="en-US" dirty="0" smtClean="0"/>
              <a:t> </a:t>
            </a:r>
          </a:p>
          <a:p>
            <a:r>
              <a:rPr lang="en-US" dirty="0" smtClean="0"/>
              <a:t>Work ongoing advanced tag calibrations</a:t>
            </a:r>
          </a:p>
          <a:p>
            <a:r>
              <a:rPr lang="en-US" dirty="0" smtClean="0"/>
              <a:t>More info in </a:t>
            </a:r>
            <a:r>
              <a:rPr lang="en-US" dirty="0" err="1" smtClean="0"/>
              <a:t>b</a:t>
            </a:r>
            <a:r>
              <a:rPr lang="en-US" dirty="0" smtClean="0"/>
              <a:t>-tagging </a:t>
            </a:r>
            <a:r>
              <a:rPr lang="en-US" dirty="0" smtClean="0"/>
              <a:t>TWiki:</a:t>
            </a:r>
            <a:r>
              <a:rPr lang="en-US" u="sng" dirty="0" smtClean="0">
                <a:hlinkClick r:id="rId4"/>
              </a:rPr>
              <a:t>https</a:t>
            </a:r>
            <a:r>
              <a:rPr lang="en-US" u="sng" dirty="0" smtClean="0">
                <a:hlinkClick r:id="rId4"/>
              </a:rPr>
              <a:t>://twiki.cern.ch/twiki/bin/view/AtlasProtected/Analysis16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Jet cleaning cuts for release 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90605"/>
            <a:ext cx="8229600" cy="1270111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Jet cleaning discussion this morning – possible proposal below</a:t>
            </a:r>
          </a:p>
          <a:p>
            <a:r>
              <a:rPr lang="en-US" dirty="0" smtClean="0"/>
              <a:t>Proposal to be shown in Jet/</a:t>
            </a:r>
            <a:r>
              <a:rPr lang="en-US" dirty="0" err="1" smtClean="0"/>
              <a:t>Etmiss</a:t>
            </a:r>
            <a:r>
              <a:rPr lang="en-US" dirty="0" smtClean="0"/>
              <a:t> meeting tomorrow: </a:t>
            </a:r>
            <a:r>
              <a:rPr lang="en-US" dirty="0" smtClean="0">
                <a:hlinkClick r:id="rId2"/>
              </a:rPr>
              <a:t>http://indico.cern.ch/conferenceDisplay.py?confId=117497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2860716"/>
            <a:ext cx="8262641" cy="3493659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From last week…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Issues:</a:t>
            </a:r>
          </a:p>
          <a:p>
            <a:r>
              <a:rPr lang="en-US" dirty="0" smtClean="0"/>
              <a:t>Wisconsin: larger data samples for WH NN training: </a:t>
            </a:r>
          </a:p>
          <a:p>
            <a:pPr lvl="1"/>
            <a:r>
              <a:rPr lang="en-US" dirty="0" smtClean="0"/>
              <a:t>Currently 50k events for 3 mass points</a:t>
            </a:r>
          </a:p>
          <a:p>
            <a:pPr lvl="1"/>
            <a:r>
              <a:rPr lang="en-US" dirty="0" smtClean="0"/>
              <a:t>Private production: 150k for each mass </a:t>
            </a:r>
            <a:r>
              <a:rPr lang="en-US" dirty="0" smtClean="0"/>
              <a:t>point</a:t>
            </a:r>
          </a:p>
          <a:p>
            <a:pPr lvl="1"/>
            <a:r>
              <a:rPr lang="en-US" dirty="0" err="1" smtClean="0"/>
              <a:t>Preselection</a:t>
            </a:r>
            <a:r>
              <a:rPr lang="en-US" dirty="0" smtClean="0"/>
              <a:t> leaves too few events for training</a:t>
            </a:r>
          </a:p>
          <a:p>
            <a:pPr lvl="2"/>
            <a:r>
              <a:rPr lang="en-US" dirty="0" smtClean="0"/>
              <a:t>Would like 300k events for each mass point </a:t>
            </a:r>
          </a:p>
          <a:p>
            <a:pPr lvl="1"/>
            <a:r>
              <a:rPr lang="en-US" dirty="0" smtClean="0"/>
              <a:t>Alternatives? Use truth-level? Filters?</a:t>
            </a:r>
          </a:p>
          <a:p>
            <a:endParaRPr lang="en-US" dirty="0" smtClean="0"/>
          </a:p>
          <a:p>
            <a:r>
              <a:rPr lang="en-US" dirty="0" smtClean="0"/>
              <a:t>LMU: SVN area for code</a:t>
            </a:r>
          </a:p>
          <a:p>
            <a:pPr lvl="1"/>
            <a:r>
              <a:rPr lang="en-US" dirty="0" smtClean="0"/>
              <a:t>Only need to know desired name, to request this (sorry for late request, mea </a:t>
            </a:r>
            <a:r>
              <a:rPr lang="en-US" smtClean="0"/>
              <a:t>culpa)</a:t>
            </a:r>
          </a:p>
          <a:p>
            <a:endParaRPr lang="en-US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5591</TotalTime>
  <Words>515</Words>
  <Application>Microsoft Macintosh PowerPoint</Application>
  <PresentationFormat>On-screen Show (4:3)</PresentationFormat>
  <Paragraphs>51</Paragraphs>
  <Slides>6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First H-&gt;bb Weekly Meeting</vt:lpstr>
      <vt:lpstr>News! News! News!</vt:lpstr>
      <vt:lpstr>Chamonix!</vt:lpstr>
      <vt:lpstr>B-tagging</vt:lpstr>
      <vt:lpstr>Jet cleaning cuts for release 16</vt:lpstr>
      <vt:lpstr>From last week…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H-&gt;bb Winter Note</dc:title>
  <dc:creator>Ricardo Goncalo</dc:creator>
  <cp:lastModifiedBy>Ricardo Goncalo</cp:lastModifiedBy>
  <cp:revision>10</cp:revision>
  <dcterms:created xsi:type="dcterms:W3CDTF">2011-01-31T08:34:41Z</dcterms:created>
  <dcterms:modified xsi:type="dcterms:W3CDTF">2011-02-01T09:48:10Z</dcterms:modified>
</cp:coreProperties>
</file>