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89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131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560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9381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712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085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89407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563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64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556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3819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B0E-FAA4-4341-8880-9FFE97170F92}" type="datetimeFigureOut">
              <a:rPr lang="en-US" smtClean="0"/>
              <a:t>06.09.22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B7E42-5A3E-8E46-8B27-650E8AADC0C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439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ds.cern.ch/record/2802607" TargetMode="External"/><Relationship Id="rId4" Type="http://schemas.openxmlformats.org/officeDocument/2006/relationships/hyperlink" Target="https://cernbox.cern.ch/index.php/s/AGC6qOzs3Al2hop" TargetMode="External"/><Relationship Id="rId5" Type="http://schemas.openxmlformats.org/officeDocument/2006/relationships/hyperlink" Target="https://cernbox.cern.ch/index.php/s/QpIk8NkK7gVM2Jt" TargetMode="External"/><Relationship Id="rId6" Type="http://schemas.openxmlformats.org/officeDocument/2006/relationships/hyperlink" Target="https://docs.google.com/document/d/1sd6baAgFpUEUCQ7hYTuKImtsDclIvCVWu_UibCD9LrY/edit" TargetMode="Externa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event/1190122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H2D_even_polar_Combination_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334" y="1723449"/>
            <a:ext cx="3505200" cy="38306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1" y="660399"/>
            <a:ext cx="8619066" cy="1470025"/>
          </a:xfrm>
        </p:spPr>
        <p:txBody>
          <a:bodyPr/>
          <a:lstStyle/>
          <a:p>
            <a:r>
              <a:rPr lang="pt-PT" dirty="0" err="1" smtClean="0"/>
              <a:t>ttH</a:t>
            </a:r>
            <a:r>
              <a:rPr lang="pt-PT" dirty="0" smtClean="0"/>
              <a:t>(</a:t>
            </a:r>
            <a:r>
              <a:rPr lang="pt-PT" dirty="0" err="1" smtClean="0"/>
              <a:t>bb</a:t>
            </a:r>
            <a:r>
              <a:rPr lang="pt-PT" dirty="0" smtClean="0"/>
              <a:t>) CP </a:t>
            </a:r>
            <a:r>
              <a:rPr lang="pt-PT" dirty="0" err="1" smtClean="0"/>
              <a:t>Paper</a:t>
            </a:r>
            <a:r>
              <a:rPr lang="pt-PT" dirty="0" smtClean="0"/>
              <a:t> </a:t>
            </a:r>
            <a:r>
              <a:rPr lang="mr-IN" dirty="0" smtClean="0"/>
              <a:t>–</a:t>
            </a:r>
            <a:r>
              <a:rPr lang="pt-PT" dirty="0" smtClean="0"/>
              <a:t> </a:t>
            </a:r>
            <a:r>
              <a:rPr lang="pt-PT" dirty="0" err="1" smtClean="0"/>
              <a:t>Editors</a:t>
            </a:r>
            <a:r>
              <a:rPr lang="pt-PT" dirty="0" smtClean="0"/>
              <a:t> </a:t>
            </a:r>
            <a:r>
              <a:rPr lang="pt-PT" dirty="0" err="1" smtClean="0"/>
              <a:t>Report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54132"/>
            <a:ext cx="6400800" cy="999067"/>
          </a:xfrm>
        </p:spPr>
        <p:txBody>
          <a:bodyPr>
            <a:normAutofit fontScale="92500" lnSpcReduction="20000"/>
          </a:bodyPr>
          <a:lstStyle/>
          <a:p>
            <a:r>
              <a:rPr lang="pt-PT" dirty="0" err="1" smtClean="0"/>
              <a:t>Brian</a:t>
            </a:r>
            <a:r>
              <a:rPr lang="pt-PT" dirty="0" smtClean="0"/>
              <a:t> </a:t>
            </a:r>
            <a:r>
              <a:rPr lang="pt-PT" dirty="0" err="1" smtClean="0"/>
              <a:t>Le</a:t>
            </a:r>
            <a:r>
              <a:rPr lang="pt-PT" dirty="0" smtClean="0"/>
              <a:t>, Yang </a:t>
            </a:r>
            <a:r>
              <a:rPr lang="pt-PT" dirty="0" err="1" smtClean="0"/>
              <a:t>Qin</a:t>
            </a:r>
            <a:r>
              <a:rPr lang="pt-PT" dirty="0" smtClean="0"/>
              <a:t>, R. Gonçalo</a:t>
            </a:r>
          </a:p>
          <a:p>
            <a:r>
              <a:rPr lang="pt-PT" dirty="0" smtClean="0"/>
              <a:t>Editorial </a:t>
            </a:r>
            <a:r>
              <a:rPr lang="pt-PT" dirty="0" err="1" smtClean="0"/>
              <a:t>Board</a:t>
            </a:r>
            <a:r>
              <a:rPr lang="pt-PT" dirty="0" smtClean="0"/>
              <a:t> meeting 30/8/2022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71731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At</a:t>
            </a:r>
            <a:r>
              <a:rPr lang="pt-PT" dirty="0" smtClean="0"/>
              <a:t> a </a:t>
            </a:r>
            <a:r>
              <a:rPr lang="pt-PT" dirty="0" err="1" smtClean="0"/>
              <a:t>glance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912" y="1370013"/>
            <a:ext cx="5101463" cy="523398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dirty="0" err="1" smtClean="0"/>
              <a:t>Reference</a:t>
            </a:r>
            <a:r>
              <a:rPr lang="pt-PT" dirty="0" smtClean="0"/>
              <a:t> links:</a:t>
            </a:r>
          </a:p>
          <a:p>
            <a:r>
              <a:rPr lang="pt-PT" dirty="0" err="1" smtClean="0"/>
              <a:t>Last</a:t>
            </a:r>
            <a:r>
              <a:rPr lang="pt-PT" dirty="0" smtClean="0"/>
              <a:t> </a:t>
            </a:r>
            <a:r>
              <a:rPr lang="pt-PT" dirty="0" err="1" smtClean="0"/>
              <a:t>presentation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</a:t>
            </a:r>
            <a:r>
              <a:rPr lang="pt-PT" dirty="0"/>
              <a:t>HTOP meeting: </a:t>
            </a:r>
            <a:r>
              <a:rPr lang="pt-PT" dirty="0">
                <a:hlinkClick r:id="rId2"/>
              </a:rPr>
              <a:t>https://indico.cern.ch/event/1190122</a:t>
            </a:r>
            <a:r>
              <a:rPr lang="pt-PT" dirty="0" smtClean="0">
                <a:hlinkClick r:id="rId2"/>
              </a:rPr>
              <a:t>/</a:t>
            </a:r>
            <a:endParaRPr lang="pt-PT" dirty="0" smtClean="0"/>
          </a:p>
          <a:p>
            <a:r>
              <a:rPr lang="pt-PT" dirty="0" smtClean="0"/>
              <a:t>CDS </a:t>
            </a:r>
            <a:r>
              <a:rPr lang="pt-PT" dirty="0" err="1" smtClean="0"/>
              <a:t>record:</a:t>
            </a:r>
            <a:r>
              <a:rPr lang="pt-PT" dirty="0" err="1" smtClean="0">
                <a:hlinkClick r:id="rId3"/>
              </a:rPr>
              <a:t>https</a:t>
            </a:r>
            <a:r>
              <a:rPr lang="pt-PT" dirty="0">
                <a:hlinkClick r:id="rId3"/>
              </a:rPr>
              <a:t>://cds.cern.ch/record/</a:t>
            </a:r>
            <a:r>
              <a:rPr lang="pt-PT" dirty="0" smtClean="0">
                <a:hlinkClick r:id="rId3"/>
              </a:rPr>
              <a:t>2802607</a:t>
            </a:r>
            <a:endParaRPr lang="pt-PT" dirty="0" smtClean="0"/>
          </a:p>
          <a:p>
            <a:r>
              <a:rPr lang="pt-PT" dirty="0"/>
              <a:t>New </a:t>
            </a:r>
            <a:r>
              <a:rPr lang="pt-PT" dirty="0" err="1"/>
              <a:t>version</a:t>
            </a:r>
            <a:r>
              <a:rPr lang="pt-PT" dirty="0"/>
              <a:t> (17 </a:t>
            </a:r>
            <a:r>
              <a:rPr lang="pt-PT" dirty="0" err="1"/>
              <a:t>Aug</a:t>
            </a:r>
            <a:r>
              <a:rPr lang="pt-PT" dirty="0" smtClean="0"/>
              <a:t>., </a:t>
            </a:r>
            <a:r>
              <a:rPr lang="pt-PT" dirty="0" err="1" smtClean="0"/>
              <a:t>not</a:t>
            </a:r>
            <a:r>
              <a:rPr lang="pt-PT" dirty="0"/>
              <a:t> </a:t>
            </a:r>
            <a:r>
              <a:rPr lang="pt-PT" dirty="0" err="1" smtClean="0"/>
              <a:t>yet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CDS)</a:t>
            </a:r>
            <a:r>
              <a:rPr lang="pt-PT" dirty="0"/>
              <a:t>: </a:t>
            </a:r>
            <a:r>
              <a:rPr lang="pt-PT" dirty="0">
                <a:hlinkClick r:id="rId4"/>
              </a:rPr>
              <a:t>https://cernbox.cern.ch/index.php/s/</a:t>
            </a:r>
            <a:r>
              <a:rPr lang="pt-PT" dirty="0" smtClean="0">
                <a:hlinkClick r:id="rId4"/>
              </a:rPr>
              <a:t>AGC6qOzs3Al2hop</a:t>
            </a:r>
            <a:endParaRPr lang="pt-PT" dirty="0" smtClean="0"/>
          </a:p>
          <a:p>
            <a:r>
              <a:rPr lang="pt-PT" dirty="0" err="1" smtClean="0"/>
              <a:t>Diff</a:t>
            </a:r>
            <a:r>
              <a:rPr lang="pt-PT" dirty="0" smtClean="0"/>
              <a:t> to </a:t>
            </a:r>
            <a:r>
              <a:rPr lang="pt-PT" dirty="0" err="1" smtClean="0"/>
              <a:t>previous</a:t>
            </a:r>
            <a:r>
              <a:rPr lang="pt-PT" dirty="0" smtClean="0"/>
              <a:t> </a:t>
            </a:r>
            <a:r>
              <a:rPr lang="pt-PT" dirty="0" err="1" smtClean="0"/>
              <a:t>version</a:t>
            </a:r>
            <a:r>
              <a:rPr lang="pt-PT" dirty="0" smtClean="0"/>
              <a:t>: </a:t>
            </a:r>
            <a:r>
              <a:rPr lang="pt-PT" dirty="0">
                <a:hlinkClick r:id="rId5"/>
              </a:rPr>
              <a:t>https://cernbox.cern.ch/index.php/s/</a:t>
            </a:r>
            <a:r>
              <a:rPr lang="pt-PT" dirty="0" smtClean="0">
                <a:hlinkClick r:id="rId5"/>
              </a:rPr>
              <a:t>QpIk8NkK7gVM2Jt</a:t>
            </a:r>
            <a:endParaRPr lang="pt-PT" dirty="0" smtClean="0"/>
          </a:p>
          <a:p>
            <a:r>
              <a:rPr lang="pt-PT" dirty="0" err="1" smtClean="0"/>
              <a:t>Comments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answers</a:t>
            </a:r>
            <a:r>
              <a:rPr lang="pt-PT" dirty="0" smtClean="0"/>
              <a:t> </a:t>
            </a:r>
            <a:r>
              <a:rPr lang="pt-PT" dirty="0" err="1" smtClean="0"/>
              <a:t>collected</a:t>
            </a:r>
            <a:r>
              <a:rPr lang="pt-PT" dirty="0" smtClean="0"/>
              <a:t> </a:t>
            </a:r>
            <a:r>
              <a:rPr lang="pt-PT" dirty="0" err="1" smtClean="0"/>
              <a:t>in</a:t>
            </a:r>
            <a:r>
              <a:rPr lang="pt-PT" dirty="0" smtClean="0"/>
              <a:t> Google </a:t>
            </a:r>
            <a:r>
              <a:rPr lang="pt-PT" dirty="0" err="1" smtClean="0"/>
              <a:t>Doc</a:t>
            </a:r>
            <a:r>
              <a:rPr lang="pt-PT" dirty="0" smtClean="0"/>
              <a:t> </a:t>
            </a:r>
            <a:r>
              <a:rPr lang="pt-PT" dirty="0" smtClean="0">
                <a:hlinkClick r:id="rId6"/>
              </a:rPr>
              <a:t>here</a:t>
            </a:r>
            <a:r>
              <a:rPr lang="pt-PT" dirty="0" smtClean="0"/>
              <a:t>: 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dirty="0" err="1" smtClean="0"/>
              <a:t>News</a:t>
            </a:r>
            <a:r>
              <a:rPr lang="pt-PT" dirty="0" smtClean="0"/>
              <a:t> (</a:t>
            </a:r>
            <a:r>
              <a:rPr lang="pt-PT" dirty="0" err="1" smtClean="0"/>
              <a:t>see</a:t>
            </a:r>
            <a:r>
              <a:rPr lang="pt-PT" dirty="0" smtClean="0"/>
              <a:t> </a:t>
            </a:r>
            <a:r>
              <a:rPr lang="pt-PT" dirty="0" err="1" smtClean="0"/>
              <a:t>Zak’s</a:t>
            </a:r>
            <a:r>
              <a:rPr lang="pt-PT" dirty="0" smtClean="0"/>
              <a:t> </a:t>
            </a:r>
            <a:r>
              <a:rPr lang="pt-PT" dirty="0" err="1" smtClean="0"/>
              <a:t>talk</a:t>
            </a:r>
            <a:r>
              <a:rPr lang="pt-PT" dirty="0" smtClean="0"/>
              <a:t>): </a:t>
            </a:r>
          </a:p>
          <a:p>
            <a:r>
              <a:rPr lang="pt-PT" dirty="0" smtClean="0"/>
              <a:t>New </a:t>
            </a:r>
            <a:r>
              <a:rPr lang="pt-PT" dirty="0" err="1" smtClean="0"/>
              <a:t>post-fit</a:t>
            </a:r>
            <a:r>
              <a:rPr lang="pt-PT" dirty="0" smtClean="0"/>
              <a:t> </a:t>
            </a:r>
            <a:r>
              <a:rPr lang="pt-PT" dirty="0" err="1" smtClean="0"/>
              <a:t>uncertainties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</a:t>
            </a:r>
            <a:r>
              <a:rPr lang="pt-PT" dirty="0" err="1" smtClean="0"/>
              <a:t>xRooFit</a:t>
            </a:r>
            <a:r>
              <a:rPr lang="pt-PT" dirty="0" smtClean="0"/>
              <a:t> (</a:t>
            </a:r>
            <a:r>
              <a:rPr lang="pt-PT" dirty="0" err="1" smtClean="0"/>
              <a:t>TRexFitter</a:t>
            </a:r>
            <a:r>
              <a:rPr lang="pt-PT" dirty="0" smtClean="0"/>
              <a:t> </a:t>
            </a:r>
            <a:r>
              <a:rPr lang="pt-PT" dirty="0" err="1" smtClean="0"/>
              <a:t>not</a:t>
            </a:r>
            <a:r>
              <a:rPr lang="pt-PT" dirty="0" smtClean="0"/>
              <a:t> </a:t>
            </a:r>
            <a:r>
              <a:rPr lang="pt-PT" dirty="0" err="1" smtClean="0"/>
              <a:t>propagating</a:t>
            </a:r>
            <a:r>
              <a:rPr lang="pt-PT" dirty="0" smtClean="0"/>
              <a:t> </a:t>
            </a:r>
            <a:r>
              <a:rPr lang="pt-PT" dirty="0" err="1" smtClean="0"/>
              <a:t>scale</a:t>
            </a:r>
            <a:r>
              <a:rPr lang="pt-PT" dirty="0" smtClean="0"/>
              <a:t> </a:t>
            </a:r>
            <a:r>
              <a:rPr lang="pt-PT" dirty="0" err="1" smtClean="0"/>
              <a:t>factors</a:t>
            </a:r>
            <a:r>
              <a:rPr lang="pt-PT" dirty="0" smtClean="0"/>
              <a:t>)</a:t>
            </a:r>
          </a:p>
          <a:p>
            <a:r>
              <a:rPr lang="pt-PT" dirty="0" smtClean="0"/>
              <a:t>New </a:t>
            </a:r>
            <a:r>
              <a:rPr lang="pt-PT" dirty="0" err="1" smtClean="0"/>
              <a:t>tH</a:t>
            </a:r>
            <a:r>
              <a:rPr lang="pt-PT" dirty="0" smtClean="0"/>
              <a:t> cross </a:t>
            </a:r>
            <a:r>
              <a:rPr lang="pt-PT" dirty="0" err="1" smtClean="0"/>
              <a:t>sections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uncettainties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</a:t>
            </a:r>
            <a:r>
              <a:rPr lang="pt-PT" dirty="0" err="1" smtClean="0"/>
              <a:t>Yellow</a:t>
            </a:r>
            <a:r>
              <a:rPr lang="pt-PT" dirty="0" smtClean="0"/>
              <a:t> </a:t>
            </a:r>
            <a:r>
              <a:rPr lang="pt-PT" dirty="0" err="1" smtClean="0"/>
              <a:t>Report</a:t>
            </a:r>
            <a:endParaRPr lang="pt-PT" dirty="0" smtClean="0"/>
          </a:p>
          <a:p>
            <a:r>
              <a:rPr lang="pt-PT" b="1" dirty="0" smtClean="0"/>
              <a:t>New </a:t>
            </a:r>
            <a:r>
              <a:rPr lang="pt-PT" b="1" dirty="0" err="1" smtClean="0"/>
              <a:t>yield</a:t>
            </a:r>
            <a:r>
              <a:rPr lang="pt-PT" b="1" dirty="0" smtClean="0"/>
              <a:t> </a:t>
            </a:r>
            <a:r>
              <a:rPr lang="pt-PT" b="1" dirty="0" err="1" smtClean="0"/>
              <a:t>tables</a:t>
            </a:r>
            <a:endParaRPr lang="pt-PT" b="1" dirty="0" smtClean="0"/>
          </a:p>
          <a:p>
            <a:r>
              <a:rPr lang="pt-PT" dirty="0" smtClean="0"/>
              <a:t>As </a:t>
            </a:r>
            <a:r>
              <a:rPr lang="pt-PT" dirty="0" err="1" smtClean="0"/>
              <a:t>far</a:t>
            </a:r>
            <a:r>
              <a:rPr lang="pt-PT" dirty="0" smtClean="0"/>
              <a:t> as </a:t>
            </a:r>
            <a:r>
              <a:rPr lang="pt-PT" dirty="0" err="1" smtClean="0"/>
              <a:t>we</a:t>
            </a:r>
            <a:r>
              <a:rPr lang="pt-PT" dirty="0" smtClean="0"/>
              <a:t> can </a:t>
            </a:r>
            <a:r>
              <a:rPr lang="pt-PT" dirty="0" err="1" smtClean="0"/>
              <a:t>see</a:t>
            </a:r>
            <a:r>
              <a:rPr lang="pt-PT" dirty="0" smtClean="0"/>
              <a:t>: </a:t>
            </a:r>
            <a:r>
              <a:rPr lang="pt-PT" b="1" dirty="0" err="1" smtClean="0"/>
              <a:t>all</a:t>
            </a:r>
            <a:r>
              <a:rPr lang="pt-PT" b="1" dirty="0" smtClean="0"/>
              <a:t> </a:t>
            </a:r>
            <a:r>
              <a:rPr lang="pt-PT" b="1" dirty="0" err="1" smtClean="0"/>
              <a:t>comments</a:t>
            </a:r>
            <a:r>
              <a:rPr lang="pt-PT" b="1" dirty="0" smtClean="0"/>
              <a:t> </a:t>
            </a:r>
            <a:r>
              <a:rPr lang="pt-PT" b="1" dirty="0" err="1" smtClean="0"/>
              <a:t>addressed</a:t>
            </a:r>
            <a:r>
              <a:rPr lang="pt-PT" b="1" dirty="0" smtClean="0"/>
              <a:t> </a:t>
            </a:r>
            <a:endParaRPr lang="pt-PT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29250" y="1778000"/>
            <a:ext cx="3573436" cy="37514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225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Questions</a:t>
            </a:r>
            <a:r>
              <a:rPr lang="pt-PT" dirty="0" smtClean="0"/>
              <a:t> &amp; </a:t>
            </a:r>
            <a:r>
              <a:rPr lang="pt-PT" dirty="0" err="1" smtClean="0"/>
              <a:t>Answers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299"/>
          </a:xfrm>
        </p:spPr>
        <p:txBody>
          <a:bodyPr>
            <a:normAutofit fontScale="70000" lnSpcReduction="20000"/>
          </a:bodyPr>
          <a:lstStyle/>
          <a:p>
            <a:r>
              <a:rPr lang="pt-PT" b="1" dirty="0" smtClean="0"/>
              <a:t>[</a:t>
            </a:r>
            <a:r>
              <a:rPr lang="pt-PT" b="1" dirty="0" err="1" smtClean="0"/>
              <a:t>Haichen</a:t>
            </a:r>
            <a:r>
              <a:rPr lang="pt-PT" b="1" dirty="0" smtClean="0"/>
              <a:t>]</a:t>
            </a:r>
            <a:r>
              <a:rPr lang="pt-PT" dirty="0" smtClean="0"/>
              <a:t> SL4</a:t>
            </a:r>
            <a:r>
              <a:rPr lang="pt-PT" dirty="0"/>
              <a:t>: </a:t>
            </a:r>
            <a:r>
              <a:rPr lang="pt-PT" dirty="0" err="1"/>
              <a:t>According</a:t>
            </a:r>
            <a:r>
              <a:rPr lang="pt-PT" dirty="0"/>
              <a:t> to Top </a:t>
            </a:r>
            <a:r>
              <a:rPr lang="pt-PT" dirty="0" err="1"/>
              <a:t>physics</a:t>
            </a:r>
            <a:r>
              <a:rPr lang="pt-PT" dirty="0"/>
              <a:t> </a:t>
            </a:r>
            <a:r>
              <a:rPr lang="pt-PT" dirty="0" err="1"/>
              <a:t>experts</a:t>
            </a:r>
            <a:r>
              <a:rPr lang="pt-PT" dirty="0"/>
              <a:t>, 4FS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better</a:t>
            </a:r>
            <a:r>
              <a:rPr lang="pt-PT" dirty="0"/>
              <a:t> for top </a:t>
            </a:r>
            <a:r>
              <a:rPr lang="pt-PT" dirty="0" err="1"/>
              <a:t>modeling</a:t>
            </a:r>
            <a:r>
              <a:rPr lang="pt-PT" dirty="0"/>
              <a:t>.  </a:t>
            </a:r>
            <a:r>
              <a:rPr lang="pt-PT" dirty="0" err="1"/>
              <a:t>There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also</a:t>
            </a:r>
            <a:r>
              <a:rPr lang="pt-PT" dirty="0"/>
              <a:t> a </a:t>
            </a:r>
            <a:r>
              <a:rPr lang="pt-PT" dirty="0" err="1"/>
              <a:t>difference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scale</a:t>
            </a:r>
            <a:r>
              <a:rPr lang="pt-PT" dirty="0"/>
              <a:t> </a:t>
            </a:r>
            <a:r>
              <a:rPr lang="pt-PT" dirty="0" err="1"/>
              <a:t>choices</a:t>
            </a:r>
            <a:r>
              <a:rPr lang="pt-PT" dirty="0"/>
              <a:t> </a:t>
            </a:r>
            <a:r>
              <a:rPr lang="pt-PT" dirty="0" err="1"/>
              <a:t>between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MC </a:t>
            </a:r>
            <a:r>
              <a:rPr lang="pt-PT" dirty="0" err="1"/>
              <a:t>calculation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YR.  </a:t>
            </a:r>
            <a:r>
              <a:rPr lang="pt-PT" dirty="0" err="1"/>
              <a:t>Not</a:t>
            </a:r>
            <a:r>
              <a:rPr lang="pt-PT" dirty="0"/>
              <a:t> </a:t>
            </a:r>
            <a:r>
              <a:rPr lang="pt-PT" dirty="0" err="1"/>
              <a:t>completely</a:t>
            </a:r>
            <a:r>
              <a:rPr lang="pt-PT" dirty="0"/>
              <a:t> </a:t>
            </a:r>
            <a:r>
              <a:rPr lang="pt-PT" dirty="0" err="1"/>
              <a:t>clear</a:t>
            </a:r>
            <a:r>
              <a:rPr lang="pt-PT" dirty="0"/>
              <a:t> </a:t>
            </a:r>
            <a:r>
              <a:rPr lang="pt-PT" dirty="0" err="1"/>
              <a:t>that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effect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small</a:t>
            </a:r>
            <a:r>
              <a:rPr lang="pt-PT" dirty="0"/>
              <a:t>, e.g.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boosted</a:t>
            </a:r>
            <a:r>
              <a:rPr lang="pt-PT" dirty="0"/>
              <a:t> SR.  </a:t>
            </a:r>
            <a:r>
              <a:rPr lang="pt-PT" dirty="0" err="1"/>
              <a:t>There</a:t>
            </a:r>
            <a:r>
              <a:rPr lang="pt-PT" dirty="0"/>
              <a:t> </a:t>
            </a:r>
            <a:r>
              <a:rPr lang="pt-PT" dirty="0" err="1"/>
              <a:t>was</a:t>
            </a:r>
            <a:r>
              <a:rPr lang="pt-PT" dirty="0"/>
              <a:t> a </a:t>
            </a:r>
            <a:r>
              <a:rPr lang="pt-PT" dirty="0" err="1"/>
              <a:t>preference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meeting to harmonize to </a:t>
            </a:r>
            <a:r>
              <a:rPr lang="pt-PT" dirty="0" err="1"/>
              <a:t>the</a:t>
            </a:r>
            <a:r>
              <a:rPr lang="pt-PT" dirty="0"/>
              <a:t> YR </a:t>
            </a:r>
            <a:r>
              <a:rPr lang="pt-PT" dirty="0" err="1"/>
              <a:t>numbers</a:t>
            </a:r>
            <a:r>
              <a:rPr lang="pt-PT" dirty="0"/>
              <a:t>, </a:t>
            </a:r>
            <a:r>
              <a:rPr lang="pt-PT" dirty="0" err="1"/>
              <a:t>which</a:t>
            </a:r>
            <a:r>
              <a:rPr lang="pt-PT" dirty="0"/>
              <a:t> </a:t>
            </a:r>
            <a:r>
              <a:rPr lang="pt-PT" dirty="0" err="1"/>
              <a:t>also</a:t>
            </a:r>
            <a:r>
              <a:rPr lang="pt-PT" dirty="0"/>
              <a:t> come </a:t>
            </a:r>
            <a:r>
              <a:rPr lang="pt-PT" dirty="0" err="1"/>
              <a:t>with</a:t>
            </a:r>
            <a:r>
              <a:rPr lang="pt-PT" dirty="0"/>
              <a:t> </a:t>
            </a:r>
            <a:r>
              <a:rPr lang="pt-PT" dirty="0" err="1"/>
              <a:t>uncertainties</a:t>
            </a:r>
            <a:r>
              <a:rPr lang="pt-PT" dirty="0"/>
              <a:t> </a:t>
            </a:r>
            <a:r>
              <a:rPr lang="pt-PT" dirty="0" err="1"/>
              <a:t>that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principle</a:t>
            </a:r>
            <a:r>
              <a:rPr lang="pt-PT" dirty="0"/>
              <a:t> </a:t>
            </a:r>
            <a:r>
              <a:rPr lang="pt-PT" dirty="0" err="1"/>
              <a:t>should</a:t>
            </a:r>
            <a:r>
              <a:rPr lang="pt-PT" dirty="0"/>
              <a:t> </a:t>
            </a:r>
            <a:r>
              <a:rPr lang="pt-PT" dirty="0" err="1"/>
              <a:t>cover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4FS </a:t>
            </a:r>
            <a:r>
              <a:rPr lang="pt-PT" dirty="0" err="1"/>
              <a:t>vs</a:t>
            </a:r>
            <a:r>
              <a:rPr lang="pt-PT" dirty="0"/>
              <a:t> 5FS </a:t>
            </a:r>
            <a:r>
              <a:rPr lang="pt-PT" dirty="0" err="1"/>
              <a:t>differences</a:t>
            </a:r>
            <a:r>
              <a:rPr lang="pt-PT" dirty="0"/>
              <a:t>.  </a:t>
            </a:r>
            <a:r>
              <a:rPr lang="pt-PT" dirty="0" err="1"/>
              <a:t>Agreed</a:t>
            </a:r>
            <a:r>
              <a:rPr lang="pt-PT" dirty="0"/>
              <a:t> to </a:t>
            </a:r>
            <a:r>
              <a:rPr lang="pt-PT" dirty="0" err="1"/>
              <a:t>revisit</a:t>
            </a:r>
            <a:r>
              <a:rPr lang="pt-PT" dirty="0"/>
              <a:t> for Draft2.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now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moved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YR </a:t>
            </a:r>
            <a:r>
              <a:rPr lang="pt-PT" dirty="0" err="1">
                <a:solidFill>
                  <a:srgbClr val="0000FF"/>
                </a:solidFill>
              </a:rPr>
              <a:t>numbers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there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little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difference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overall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result</a:t>
            </a:r>
            <a:r>
              <a:rPr lang="pt-PT" dirty="0">
                <a:solidFill>
                  <a:srgbClr val="0000FF"/>
                </a:solidFill>
              </a:rPr>
              <a:t>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0245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Questions</a:t>
            </a:r>
            <a:r>
              <a:rPr lang="pt-PT" dirty="0"/>
              <a:t> &amp; </a:t>
            </a:r>
            <a:r>
              <a:rPr lang="pt-PT" dirty="0" err="1"/>
              <a:t>Answers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PT" b="1" dirty="0" smtClean="0"/>
              <a:t>[</a:t>
            </a:r>
            <a:r>
              <a:rPr lang="pt-PT" b="1" dirty="0" err="1" smtClean="0"/>
              <a:t>Fabio</a:t>
            </a:r>
            <a:r>
              <a:rPr lang="pt-PT" b="1" dirty="0" smtClean="0"/>
              <a:t>]</a:t>
            </a:r>
            <a:r>
              <a:rPr lang="pt-PT" dirty="0" smtClean="0"/>
              <a:t>: </a:t>
            </a:r>
            <a:r>
              <a:rPr lang="pt-PT" dirty="0"/>
              <a:t>SL9 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quantity</a:t>
            </a:r>
            <a:r>
              <a:rPr lang="pt-PT" dirty="0"/>
              <a:t> </a:t>
            </a:r>
            <a:r>
              <a:rPr lang="pt-PT" dirty="0" err="1"/>
              <a:t>defined</a:t>
            </a:r>
            <a:r>
              <a:rPr lang="pt-PT" dirty="0"/>
              <a:t> for </a:t>
            </a:r>
            <a:r>
              <a:rPr lang="pt-PT" dirty="0" err="1"/>
              <a:t>tH</a:t>
            </a:r>
            <a:r>
              <a:rPr lang="pt-PT" dirty="0"/>
              <a:t> </a:t>
            </a:r>
            <a:r>
              <a:rPr lang="pt-PT" dirty="0" err="1"/>
              <a:t>events</a:t>
            </a:r>
            <a:r>
              <a:rPr lang="pt-PT" dirty="0"/>
              <a:t>?</a:t>
            </a:r>
          </a:p>
          <a:p>
            <a:r>
              <a:rPr lang="pt-PT" dirty="0" err="1" smtClean="0"/>
              <a:t>Answer</a:t>
            </a:r>
            <a:r>
              <a:rPr lang="pt-PT" dirty="0"/>
              <a:t>: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point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all</a:t>
            </a:r>
            <a:r>
              <a:rPr lang="pt-PT" dirty="0"/>
              <a:t> </a:t>
            </a:r>
            <a:r>
              <a:rPr lang="pt-PT" dirty="0" err="1"/>
              <a:t>events</a:t>
            </a:r>
            <a:r>
              <a:rPr lang="pt-PT" dirty="0"/>
              <a:t> are </a:t>
            </a:r>
            <a:r>
              <a:rPr lang="pt-PT" dirty="0" err="1"/>
              <a:t>reconstructed</a:t>
            </a:r>
            <a:r>
              <a:rPr lang="pt-PT" dirty="0"/>
              <a:t> </a:t>
            </a:r>
            <a:r>
              <a:rPr lang="pt-PT" dirty="0" err="1"/>
              <a:t>assuming</a:t>
            </a:r>
            <a:r>
              <a:rPr lang="pt-PT" dirty="0"/>
              <a:t> a </a:t>
            </a:r>
            <a:r>
              <a:rPr lang="pt-PT" dirty="0" err="1"/>
              <a:t>ttH</a:t>
            </a:r>
            <a:r>
              <a:rPr lang="pt-PT" dirty="0"/>
              <a:t> </a:t>
            </a:r>
            <a:r>
              <a:rPr lang="pt-PT" dirty="0" err="1"/>
              <a:t>model</a:t>
            </a:r>
            <a:r>
              <a:rPr lang="pt-PT" dirty="0"/>
              <a:t>. 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tH</a:t>
            </a:r>
            <a:r>
              <a:rPr lang="pt-PT" dirty="0"/>
              <a:t> </a:t>
            </a:r>
            <a:r>
              <a:rPr lang="pt-PT" dirty="0" err="1"/>
              <a:t>events</a:t>
            </a:r>
            <a:r>
              <a:rPr lang="pt-PT" dirty="0"/>
              <a:t>, </a:t>
            </a:r>
            <a:r>
              <a:rPr lang="pt-PT" dirty="0" err="1"/>
              <a:t>one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tops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therefore</a:t>
            </a:r>
            <a:r>
              <a:rPr lang="pt-PT" dirty="0"/>
              <a:t> </a:t>
            </a:r>
            <a:r>
              <a:rPr lang="pt-PT" dirty="0" err="1"/>
              <a:t>fake</a:t>
            </a:r>
            <a:r>
              <a:rPr lang="pt-PT" dirty="0"/>
              <a:t>. 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will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clarified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Draft2.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got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conflicting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comments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whether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should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explain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reconstructed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fake</a:t>
            </a:r>
            <a:r>
              <a:rPr lang="pt-PT" dirty="0">
                <a:solidFill>
                  <a:srgbClr val="0000FF"/>
                </a:solidFill>
              </a:rPr>
              <a:t> top. </a:t>
            </a:r>
            <a:r>
              <a:rPr lang="pt-PT" dirty="0" err="1">
                <a:solidFill>
                  <a:srgbClr val="0000FF"/>
                </a:solidFill>
              </a:rPr>
              <a:t>It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appears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some </a:t>
            </a:r>
            <a:r>
              <a:rPr lang="pt-PT" dirty="0" err="1">
                <a:solidFill>
                  <a:srgbClr val="0000FF"/>
                </a:solidFill>
              </a:rPr>
              <a:t>people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think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obvious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don’t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explanation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now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statement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introduction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saying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analysis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optimised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ttH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It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should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follow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reconstruction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based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also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ttH</a:t>
            </a:r>
            <a:r>
              <a:rPr lang="pt-PT" dirty="0">
                <a:solidFill>
                  <a:srgbClr val="0000FF"/>
                </a:solidFill>
              </a:rPr>
              <a:t>. </a:t>
            </a:r>
            <a:endParaRPr lang="pt-PT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pt-PT" dirty="0" err="1" smtClean="0"/>
              <a:t>Also</a:t>
            </a:r>
            <a:r>
              <a:rPr lang="pt-PT" dirty="0" smtClean="0"/>
              <a:t>:</a:t>
            </a:r>
            <a:endParaRPr lang="pt-PT" dirty="0"/>
          </a:p>
          <a:p>
            <a:r>
              <a:rPr lang="pt-PT" b="1" dirty="0" smtClean="0"/>
              <a:t>[</a:t>
            </a:r>
            <a:r>
              <a:rPr lang="pt-PT" b="1" dirty="0" err="1" smtClean="0"/>
              <a:t>Giacinto</a:t>
            </a:r>
            <a:r>
              <a:rPr lang="pt-PT" b="1" dirty="0" smtClean="0"/>
              <a:t>] </a:t>
            </a:r>
            <a:r>
              <a:rPr lang="pt-PT" dirty="0" smtClean="0"/>
              <a:t>L49</a:t>
            </a:r>
            <a:r>
              <a:rPr lang="pt-PT" dirty="0"/>
              <a:t>-L50:  </a:t>
            </a:r>
            <a:r>
              <a:rPr lang="pt-PT" dirty="0" err="1"/>
              <a:t>something</a:t>
            </a:r>
            <a:r>
              <a:rPr lang="pt-PT" dirty="0"/>
              <a:t> </a:t>
            </a:r>
            <a:r>
              <a:rPr lang="pt-PT" dirty="0" err="1"/>
              <a:t>which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unclear</a:t>
            </a:r>
            <a:r>
              <a:rPr lang="pt-PT" dirty="0"/>
              <a:t> </a:t>
            </a:r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point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later; </a:t>
            </a:r>
            <a:r>
              <a:rPr lang="pt-PT" dirty="0" err="1"/>
              <a:t>even</a:t>
            </a:r>
            <a:r>
              <a:rPr lang="pt-PT" dirty="0"/>
              <a:t> </a:t>
            </a:r>
            <a:r>
              <a:rPr lang="pt-PT" dirty="0" err="1"/>
              <a:t>if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now</a:t>
            </a:r>
            <a:r>
              <a:rPr lang="pt-PT" dirty="0"/>
              <a:t> </a:t>
            </a:r>
            <a:r>
              <a:rPr lang="pt-PT" dirty="0" err="1"/>
              <a:t>consider</a:t>
            </a:r>
            <a:r>
              <a:rPr lang="pt-PT" dirty="0"/>
              <a:t> </a:t>
            </a:r>
            <a:r>
              <a:rPr lang="pt-PT" dirty="0" err="1"/>
              <a:t>tH</a:t>
            </a:r>
            <a:r>
              <a:rPr lang="pt-PT" dirty="0"/>
              <a:t> to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signal</a:t>
            </a:r>
            <a:r>
              <a:rPr lang="pt-PT" dirty="0"/>
              <a:t>,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there</a:t>
            </a:r>
            <a:r>
              <a:rPr lang="pt-PT" dirty="0"/>
              <a:t> </a:t>
            </a:r>
            <a:r>
              <a:rPr lang="pt-PT" dirty="0" err="1"/>
              <a:t>any</a:t>
            </a:r>
            <a:r>
              <a:rPr lang="pt-PT" dirty="0"/>
              <a:t> </a:t>
            </a:r>
            <a:r>
              <a:rPr lang="pt-PT" dirty="0" err="1"/>
              <a:t>change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apply</a:t>
            </a:r>
            <a:r>
              <a:rPr lang="pt-PT" dirty="0"/>
              <a:t> to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classification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reconstruction</a:t>
            </a:r>
            <a:r>
              <a:rPr lang="pt-PT" dirty="0"/>
              <a:t> </a:t>
            </a:r>
            <a:r>
              <a:rPr lang="pt-PT" dirty="0" err="1"/>
              <a:t>BDTs</a:t>
            </a:r>
            <a:r>
              <a:rPr lang="pt-PT" dirty="0"/>
              <a:t>?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other</a:t>
            </a:r>
            <a:r>
              <a:rPr lang="pt-PT" dirty="0"/>
              <a:t> </a:t>
            </a:r>
            <a:r>
              <a:rPr lang="pt-PT" dirty="0" err="1"/>
              <a:t>words</a:t>
            </a:r>
            <a:r>
              <a:rPr lang="pt-PT" dirty="0"/>
              <a:t>, does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analysis</a:t>
            </a:r>
            <a:r>
              <a:rPr lang="pt-PT" dirty="0"/>
              <a:t> </a:t>
            </a:r>
            <a:r>
              <a:rPr lang="pt-PT" dirty="0" err="1"/>
              <a:t>also</a:t>
            </a:r>
            <a:r>
              <a:rPr lang="pt-PT" dirty="0"/>
              <a:t> </a:t>
            </a:r>
            <a:r>
              <a:rPr lang="pt-PT" dirty="0" err="1"/>
              <a:t>explicitly</a:t>
            </a:r>
            <a:r>
              <a:rPr lang="pt-PT" dirty="0"/>
              <a:t> </a:t>
            </a:r>
            <a:r>
              <a:rPr lang="pt-PT" dirty="0" err="1"/>
              <a:t>target</a:t>
            </a:r>
            <a:r>
              <a:rPr lang="pt-PT" dirty="0"/>
              <a:t> </a:t>
            </a:r>
            <a:r>
              <a:rPr lang="pt-PT" dirty="0" err="1"/>
              <a:t>tH</a:t>
            </a:r>
            <a:r>
              <a:rPr lang="pt-PT" dirty="0"/>
              <a:t> as </a:t>
            </a:r>
            <a:r>
              <a:rPr lang="pt-PT" dirty="0" err="1"/>
              <a:t>signal</a:t>
            </a:r>
            <a:r>
              <a:rPr lang="pt-PT" dirty="0"/>
              <a:t>? </a:t>
            </a:r>
            <a:r>
              <a:rPr lang="pt-PT" dirty="0" err="1"/>
              <a:t>If</a:t>
            </a:r>
            <a:r>
              <a:rPr lang="pt-PT" dirty="0"/>
              <a:t> </a:t>
            </a:r>
            <a:r>
              <a:rPr lang="pt-PT" dirty="0" err="1"/>
              <a:t>not</a:t>
            </a:r>
            <a:r>
              <a:rPr lang="pt-PT" dirty="0"/>
              <a:t>,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may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good</a:t>
            </a:r>
            <a:r>
              <a:rPr lang="pt-PT" dirty="0"/>
              <a:t> to </a:t>
            </a:r>
            <a:r>
              <a:rPr lang="pt-PT" dirty="0" err="1"/>
              <a:t>mention</a:t>
            </a:r>
            <a:r>
              <a:rPr lang="pt-PT" dirty="0"/>
              <a:t> </a:t>
            </a:r>
            <a:r>
              <a:rPr lang="pt-PT" dirty="0" err="1"/>
              <a:t>that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.  I.e. </a:t>
            </a:r>
            <a:r>
              <a:rPr lang="pt-PT" dirty="0" err="1"/>
              <a:t>that</a:t>
            </a:r>
            <a:r>
              <a:rPr lang="pt-PT" dirty="0"/>
              <a:t> </a:t>
            </a:r>
            <a:r>
              <a:rPr lang="pt-PT" dirty="0" err="1"/>
              <a:t>although</a:t>
            </a:r>
            <a:r>
              <a:rPr lang="pt-PT" dirty="0"/>
              <a:t> </a:t>
            </a:r>
            <a:r>
              <a:rPr lang="pt-PT" dirty="0" err="1"/>
              <a:t>tH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not</a:t>
            </a:r>
            <a:r>
              <a:rPr lang="pt-PT" dirty="0"/>
              <a:t> </a:t>
            </a:r>
            <a:r>
              <a:rPr lang="pt-PT" dirty="0" err="1"/>
              <a:t>targeted</a:t>
            </a:r>
            <a:r>
              <a:rPr lang="pt-PT" dirty="0"/>
              <a:t> </a:t>
            </a:r>
            <a:r>
              <a:rPr lang="pt-PT" dirty="0" err="1"/>
              <a:t>explicitly</a:t>
            </a:r>
            <a:r>
              <a:rPr lang="pt-PT" dirty="0"/>
              <a:t>,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considered</a:t>
            </a:r>
            <a:r>
              <a:rPr lang="pt-PT" dirty="0"/>
              <a:t> as </a:t>
            </a:r>
            <a:r>
              <a:rPr lang="pt-PT" dirty="0" err="1"/>
              <a:t>signal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analysis</a:t>
            </a:r>
            <a:r>
              <a:rPr lang="pt-PT" dirty="0"/>
              <a:t>, for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reasons</a:t>
            </a:r>
            <a:r>
              <a:rPr lang="pt-PT" dirty="0"/>
              <a:t> </a:t>
            </a:r>
            <a:r>
              <a:rPr lang="pt-PT" dirty="0" err="1"/>
              <a:t>mentioned</a:t>
            </a:r>
            <a:r>
              <a:rPr lang="pt-PT" dirty="0"/>
              <a:t> </a:t>
            </a:r>
            <a:r>
              <a:rPr lang="pt-PT" dirty="0" err="1"/>
              <a:t>above</a:t>
            </a:r>
            <a:r>
              <a:rPr lang="pt-PT" dirty="0"/>
              <a:t>.  </a:t>
            </a:r>
          </a:p>
          <a:p>
            <a:r>
              <a:rPr lang="pt-PT" dirty="0">
                <a:solidFill>
                  <a:srgbClr val="0000FF"/>
                </a:solidFill>
              </a:rPr>
              <a:t>&gt;  </a:t>
            </a:r>
            <a:r>
              <a:rPr lang="pt-PT" dirty="0" err="1">
                <a:solidFill>
                  <a:srgbClr val="0000FF"/>
                </a:solidFill>
              </a:rPr>
              <a:t>Already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changed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following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other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comments</a:t>
            </a:r>
            <a:r>
              <a:rPr lang="pt-PT" dirty="0">
                <a:solidFill>
                  <a:srgbClr val="0000FF"/>
                </a:solidFill>
              </a:rPr>
              <a:t>: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explicitly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say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analysis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optimised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based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only</a:t>
            </a:r>
            <a:endParaRPr lang="pt-PT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pt-PT" dirty="0" err="1" smtClean="0"/>
              <a:t>And</a:t>
            </a:r>
            <a:endParaRPr lang="pt-PT" dirty="0" smtClean="0"/>
          </a:p>
          <a:p>
            <a:r>
              <a:rPr lang="pt-PT" b="1" dirty="0" smtClean="0"/>
              <a:t>[Dresden] </a:t>
            </a:r>
            <a:r>
              <a:rPr lang="pt-PT" dirty="0" smtClean="0"/>
              <a:t>L71 </a:t>
            </a:r>
            <a:r>
              <a:rPr lang="pt-PT" dirty="0" err="1"/>
              <a:t>When</a:t>
            </a:r>
            <a:r>
              <a:rPr lang="pt-PT" dirty="0"/>
              <a:t> </a:t>
            </a:r>
            <a:r>
              <a:rPr lang="pt-PT" dirty="0" err="1"/>
              <a:t>discussing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final </a:t>
            </a:r>
            <a:r>
              <a:rPr lang="pt-PT" dirty="0" err="1"/>
              <a:t>states</a:t>
            </a:r>
            <a:r>
              <a:rPr lang="pt-PT" dirty="0"/>
              <a:t> as (</a:t>
            </a:r>
            <a:r>
              <a:rPr lang="pt-PT" dirty="0" err="1"/>
              <a:t>decay</a:t>
            </a:r>
            <a:r>
              <a:rPr lang="pt-PT" dirty="0"/>
              <a:t>) </a:t>
            </a:r>
            <a:r>
              <a:rPr lang="pt-PT" dirty="0" err="1"/>
              <a:t>channels</a:t>
            </a:r>
            <a:r>
              <a:rPr lang="pt-PT" dirty="0"/>
              <a:t>,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might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worth</a:t>
            </a:r>
            <a:r>
              <a:rPr lang="pt-PT" dirty="0"/>
              <a:t> </a:t>
            </a:r>
            <a:r>
              <a:rPr lang="pt-PT" dirty="0" err="1"/>
              <a:t>hinting</a:t>
            </a:r>
            <a:r>
              <a:rPr lang="pt-PT" dirty="0"/>
              <a:t> </a:t>
            </a:r>
            <a:r>
              <a:rPr lang="pt-PT" dirty="0" err="1"/>
              <a:t>at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interplay</a:t>
            </a:r>
            <a:r>
              <a:rPr lang="pt-PT" dirty="0"/>
              <a:t> </a:t>
            </a:r>
            <a:r>
              <a:rPr lang="pt-PT" dirty="0" err="1"/>
              <a:t>with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fact</a:t>
            </a:r>
            <a:r>
              <a:rPr lang="pt-PT" dirty="0"/>
              <a:t> </a:t>
            </a:r>
            <a:r>
              <a:rPr lang="pt-PT" dirty="0" err="1"/>
              <a:t>that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are </a:t>
            </a:r>
            <a:r>
              <a:rPr lang="pt-PT" dirty="0" err="1"/>
              <a:t>assuming</a:t>
            </a:r>
            <a:r>
              <a:rPr lang="pt-PT" dirty="0"/>
              <a:t> </a:t>
            </a:r>
            <a:r>
              <a:rPr lang="pt-PT" dirty="0" err="1"/>
              <a:t>both</a:t>
            </a:r>
            <a:r>
              <a:rPr lang="pt-PT" dirty="0"/>
              <a:t> </a:t>
            </a:r>
            <a:r>
              <a:rPr lang="pt-PT" dirty="0" err="1"/>
              <a:t>ttH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</a:t>
            </a:r>
            <a:r>
              <a:rPr lang="pt-PT" dirty="0"/>
              <a:t> as </a:t>
            </a:r>
            <a:r>
              <a:rPr lang="pt-PT" dirty="0" err="1"/>
              <a:t>your</a:t>
            </a:r>
            <a:r>
              <a:rPr lang="pt-PT" dirty="0"/>
              <a:t> </a:t>
            </a:r>
            <a:r>
              <a:rPr lang="pt-PT" dirty="0" err="1"/>
              <a:t>signal</a:t>
            </a:r>
            <a:r>
              <a:rPr lang="pt-PT" dirty="0"/>
              <a:t>, e.g. </a:t>
            </a:r>
            <a:r>
              <a:rPr lang="pt-PT" dirty="0" err="1"/>
              <a:t>dilepton</a:t>
            </a:r>
            <a:r>
              <a:rPr lang="pt-PT" dirty="0"/>
              <a:t> </a:t>
            </a:r>
            <a:r>
              <a:rPr lang="pt-PT" dirty="0" err="1"/>
              <a:t>would</a:t>
            </a:r>
            <a:r>
              <a:rPr lang="pt-PT" dirty="0"/>
              <a:t> </a:t>
            </a:r>
            <a:r>
              <a:rPr lang="pt-PT" dirty="0" err="1"/>
              <a:t>only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relevant</a:t>
            </a:r>
            <a:r>
              <a:rPr lang="pt-PT" dirty="0"/>
              <a:t> for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former</a:t>
            </a:r>
            <a:r>
              <a:rPr lang="pt-PT" dirty="0"/>
              <a:t> I </a:t>
            </a:r>
            <a:r>
              <a:rPr lang="pt-PT" dirty="0" err="1"/>
              <a:t>guess</a:t>
            </a:r>
            <a:r>
              <a:rPr lang="pt-PT" dirty="0"/>
              <a:t>. 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analysis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was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actually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optimised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ttH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included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completeness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fact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dilepton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sensitive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tHjb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only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tWH</a:t>
            </a:r>
            <a:r>
              <a:rPr lang="pt-PT" dirty="0">
                <a:solidFill>
                  <a:srgbClr val="0000FF"/>
                </a:solidFill>
              </a:rPr>
              <a:t>.</a:t>
            </a:r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68336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Questions</a:t>
            </a:r>
            <a:r>
              <a:rPr lang="pt-PT" dirty="0"/>
              <a:t> &amp; </a:t>
            </a:r>
            <a:r>
              <a:rPr lang="pt-PT" dirty="0" err="1"/>
              <a:t>Answers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4126"/>
            <a:ext cx="9144000" cy="5603874"/>
          </a:xfrm>
        </p:spPr>
        <p:txBody>
          <a:bodyPr>
            <a:normAutofit fontScale="47500" lnSpcReduction="20000"/>
          </a:bodyPr>
          <a:lstStyle/>
          <a:p>
            <a:r>
              <a:rPr lang="pt-PT" b="1" dirty="0" smtClean="0"/>
              <a:t>[</a:t>
            </a:r>
            <a:r>
              <a:rPr lang="pt-PT" b="1" dirty="0" err="1" smtClean="0"/>
              <a:t>SRs</a:t>
            </a:r>
            <a:r>
              <a:rPr lang="pt-PT" b="1" dirty="0" smtClean="0"/>
              <a:t> </a:t>
            </a:r>
            <a:r>
              <a:rPr lang="pt-PT" b="1" dirty="0" err="1" smtClean="0"/>
              <a:t>and</a:t>
            </a:r>
            <a:r>
              <a:rPr lang="pt-PT" b="1" dirty="0" smtClean="0"/>
              <a:t> </a:t>
            </a:r>
            <a:r>
              <a:rPr lang="pt-PT" b="1" dirty="0" err="1" smtClean="0"/>
              <a:t>CRs</a:t>
            </a:r>
            <a:r>
              <a:rPr lang="pt-PT" b="1" dirty="0" smtClean="0"/>
              <a:t>] </a:t>
            </a:r>
            <a:r>
              <a:rPr lang="pt-PT" dirty="0" smtClean="0"/>
              <a:t>-</a:t>
            </a:r>
            <a:r>
              <a:rPr lang="pt-PT" dirty="0"/>
              <a:t>I </a:t>
            </a:r>
            <a:r>
              <a:rPr lang="pt-PT" dirty="0" err="1"/>
              <a:t>find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introduction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a </a:t>
            </a:r>
            <a:r>
              <a:rPr lang="pt-PT" dirty="0" err="1"/>
              <a:t>first</a:t>
            </a:r>
            <a:r>
              <a:rPr lang="pt-PT" dirty="0"/>
              <a:t> </a:t>
            </a:r>
            <a:r>
              <a:rPr lang="pt-PT" dirty="0" err="1"/>
              <a:t>series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categories</a:t>
            </a:r>
            <a:r>
              <a:rPr lang="pt-PT" dirty="0"/>
              <a:t> </a:t>
            </a:r>
            <a:r>
              <a:rPr lang="pt-PT" dirty="0" err="1"/>
              <a:t>including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PSRs</a:t>
            </a:r>
            <a:r>
              <a:rPr lang="pt-PT" dirty="0"/>
              <a:t> (</a:t>
            </a:r>
            <a:r>
              <a:rPr lang="pt-PT" dirty="0" err="1"/>
              <a:t>preliminary</a:t>
            </a:r>
            <a:r>
              <a:rPr lang="pt-PT" dirty="0"/>
              <a:t> </a:t>
            </a:r>
            <a:r>
              <a:rPr lang="pt-PT" dirty="0" err="1"/>
              <a:t>segnal</a:t>
            </a:r>
            <a:r>
              <a:rPr lang="pt-PT" dirty="0"/>
              <a:t> </a:t>
            </a:r>
            <a:r>
              <a:rPr lang="pt-PT" dirty="0" err="1"/>
              <a:t>regions</a:t>
            </a:r>
            <a:r>
              <a:rPr lang="pt-PT" dirty="0"/>
              <a:t>),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then</a:t>
            </a:r>
            <a:r>
              <a:rPr lang="pt-PT" dirty="0"/>
              <a:t> a </a:t>
            </a:r>
            <a:r>
              <a:rPr lang="pt-PT" dirty="0" err="1"/>
              <a:t>second</a:t>
            </a:r>
            <a:r>
              <a:rPr lang="pt-PT" dirty="0"/>
              <a:t> </a:t>
            </a:r>
            <a:r>
              <a:rPr lang="pt-PT" dirty="0" err="1"/>
              <a:t>iteration</a:t>
            </a:r>
            <a:r>
              <a:rPr lang="pt-PT" dirty="0"/>
              <a:t> </a:t>
            </a:r>
            <a:r>
              <a:rPr lang="pt-PT" dirty="0" err="1"/>
              <a:t>introducing</a:t>
            </a:r>
            <a:r>
              <a:rPr lang="pt-PT" dirty="0"/>
              <a:t> </a:t>
            </a:r>
            <a:r>
              <a:rPr lang="pt-PT" dirty="0" err="1"/>
              <a:t>how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PSRs</a:t>
            </a:r>
            <a:r>
              <a:rPr lang="pt-PT" dirty="0"/>
              <a:t> are </a:t>
            </a:r>
            <a:r>
              <a:rPr lang="pt-PT" dirty="0" err="1"/>
              <a:t>further</a:t>
            </a:r>
            <a:r>
              <a:rPr lang="pt-PT" dirty="0"/>
              <a:t> </a:t>
            </a:r>
            <a:r>
              <a:rPr lang="pt-PT" dirty="0" err="1"/>
              <a:t>distinguished</a:t>
            </a:r>
            <a:r>
              <a:rPr lang="pt-PT" dirty="0"/>
              <a:t> </a:t>
            </a:r>
            <a:r>
              <a:rPr lang="pt-PT" dirty="0" err="1"/>
              <a:t>into</a:t>
            </a:r>
            <a:r>
              <a:rPr lang="pt-PT" dirty="0"/>
              <a:t> </a:t>
            </a:r>
            <a:r>
              <a:rPr lang="pt-PT" dirty="0" err="1"/>
              <a:t>other</a:t>
            </a:r>
            <a:r>
              <a:rPr lang="pt-PT" dirty="0"/>
              <a:t> </a:t>
            </a:r>
            <a:r>
              <a:rPr lang="pt-PT" dirty="0" err="1"/>
              <a:t>categories</a:t>
            </a:r>
            <a:r>
              <a:rPr lang="pt-PT" dirty="0"/>
              <a:t> a bit </a:t>
            </a:r>
            <a:r>
              <a:rPr lang="pt-PT" dirty="0" err="1"/>
              <a:t>confusing</a:t>
            </a:r>
            <a:r>
              <a:rPr lang="pt-PT" dirty="0"/>
              <a:t>. </a:t>
            </a:r>
            <a:r>
              <a:rPr lang="pt-PT" dirty="0" err="1"/>
              <a:t>Also</a:t>
            </a:r>
            <a:r>
              <a:rPr lang="pt-PT" dirty="0"/>
              <a:t>,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first</a:t>
            </a:r>
            <a:r>
              <a:rPr lang="pt-PT" dirty="0"/>
              <a:t> </a:t>
            </a:r>
            <a:r>
              <a:rPr lang="pt-PT" dirty="0" err="1"/>
              <a:t>step</a:t>
            </a:r>
            <a:r>
              <a:rPr lang="pt-PT" dirty="0"/>
              <a:t>,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subdivision</a:t>
            </a:r>
            <a:r>
              <a:rPr lang="pt-PT" dirty="0"/>
              <a:t> </a:t>
            </a:r>
            <a:r>
              <a:rPr lang="pt-PT" dirty="0" err="1"/>
              <a:t>between</a:t>
            </a:r>
            <a:r>
              <a:rPr lang="pt-PT" dirty="0"/>
              <a:t> </a:t>
            </a:r>
            <a:r>
              <a:rPr lang="pt-PT" dirty="0" err="1"/>
              <a:t>SRs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CRs</a:t>
            </a:r>
            <a:r>
              <a:rPr lang="pt-PT" dirty="0"/>
              <a:t> </a:t>
            </a:r>
            <a:r>
              <a:rPr lang="pt-PT" dirty="0" err="1"/>
              <a:t>based</a:t>
            </a:r>
            <a:r>
              <a:rPr lang="pt-PT" dirty="0"/>
              <a:t> </a:t>
            </a:r>
            <a:r>
              <a:rPr lang="pt-PT" dirty="0" err="1"/>
              <a:t>on</a:t>
            </a:r>
            <a:r>
              <a:rPr lang="pt-PT" dirty="0"/>
              <a:t> S/B </a:t>
            </a:r>
            <a:r>
              <a:rPr lang="pt-PT" dirty="0" err="1"/>
              <a:t>seems</a:t>
            </a:r>
            <a:r>
              <a:rPr lang="pt-PT" dirty="0"/>
              <a:t> </a:t>
            </a:r>
            <a:r>
              <a:rPr lang="pt-PT" dirty="0" err="1"/>
              <a:t>very</a:t>
            </a:r>
            <a:r>
              <a:rPr lang="pt-PT" dirty="0"/>
              <a:t> </a:t>
            </a:r>
            <a:r>
              <a:rPr lang="pt-PT" dirty="0" err="1"/>
              <a:t>arbitrary</a:t>
            </a:r>
            <a:r>
              <a:rPr lang="pt-PT" dirty="0"/>
              <a:t>,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would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better</a:t>
            </a:r>
            <a:r>
              <a:rPr lang="pt-PT" dirty="0"/>
              <a:t> to </a:t>
            </a:r>
            <a:r>
              <a:rPr lang="pt-PT" dirty="0" err="1"/>
              <a:t>just</a:t>
            </a:r>
            <a:r>
              <a:rPr lang="pt-PT" dirty="0"/>
              <a:t> </a:t>
            </a:r>
            <a:r>
              <a:rPr lang="pt-PT" dirty="0" err="1"/>
              <a:t>distinguish</a:t>
            </a:r>
            <a:r>
              <a:rPr lang="pt-PT" dirty="0"/>
              <a:t> </a:t>
            </a:r>
            <a:r>
              <a:rPr lang="pt-PT" dirty="0" err="1"/>
              <a:t>between</a:t>
            </a:r>
            <a:r>
              <a:rPr lang="pt-PT" dirty="0"/>
              <a:t> </a:t>
            </a:r>
            <a:r>
              <a:rPr lang="pt-PT" dirty="0" err="1"/>
              <a:t>regions</a:t>
            </a:r>
            <a:r>
              <a:rPr lang="pt-PT" dirty="0"/>
              <a:t> </a:t>
            </a:r>
            <a:r>
              <a:rPr lang="pt-PT" dirty="0" err="1"/>
              <a:t>where</a:t>
            </a:r>
            <a:r>
              <a:rPr lang="pt-PT" dirty="0"/>
              <a:t> a </a:t>
            </a:r>
            <a:r>
              <a:rPr lang="pt-PT" dirty="0" err="1"/>
              <a:t>full</a:t>
            </a:r>
            <a:r>
              <a:rPr lang="pt-PT" dirty="0"/>
              <a:t> </a:t>
            </a:r>
            <a:r>
              <a:rPr lang="pt-PT" dirty="0" err="1"/>
              <a:t>reconstruction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event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possible</a:t>
            </a:r>
            <a:r>
              <a:rPr lang="pt-PT" dirty="0"/>
              <a:t>,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where</a:t>
            </a:r>
            <a:r>
              <a:rPr lang="pt-PT" dirty="0"/>
              <a:t>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not</a:t>
            </a:r>
            <a:r>
              <a:rPr lang="pt-PT" dirty="0"/>
              <a:t>. </a:t>
            </a:r>
            <a:r>
              <a:rPr lang="pt-PT" dirty="0" err="1"/>
              <a:t>So</a:t>
            </a:r>
            <a:r>
              <a:rPr lang="pt-PT" dirty="0"/>
              <a:t> I </a:t>
            </a:r>
            <a:r>
              <a:rPr lang="pt-PT" dirty="0" err="1"/>
              <a:t>believe</a:t>
            </a:r>
            <a:r>
              <a:rPr lang="pt-PT" dirty="0"/>
              <a:t> a </a:t>
            </a:r>
            <a:r>
              <a:rPr lang="pt-PT" dirty="0" err="1"/>
              <a:t>better</a:t>
            </a:r>
            <a:r>
              <a:rPr lang="pt-PT" dirty="0"/>
              <a:t> </a:t>
            </a:r>
            <a:r>
              <a:rPr lang="pt-PT" dirty="0" err="1"/>
              <a:t>way</a:t>
            </a:r>
            <a:r>
              <a:rPr lang="pt-PT" dirty="0"/>
              <a:t> to </a:t>
            </a:r>
            <a:r>
              <a:rPr lang="pt-PT" dirty="0" err="1"/>
              <a:t>structure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part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paper</a:t>
            </a:r>
            <a:r>
              <a:rPr lang="pt-PT" dirty="0"/>
              <a:t> </a:t>
            </a:r>
            <a:r>
              <a:rPr lang="pt-PT" dirty="0" err="1"/>
              <a:t>would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to </a:t>
            </a:r>
            <a:r>
              <a:rPr lang="pt-PT" dirty="0" err="1"/>
              <a:t>first</a:t>
            </a:r>
            <a:r>
              <a:rPr lang="pt-PT" dirty="0"/>
              <a:t> </a:t>
            </a:r>
            <a:r>
              <a:rPr lang="pt-PT" dirty="0" err="1"/>
              <a:t>describe</a:t>
            </a:r>
            <a:r>
              <a:rPr lang="pt-PT" dirty="0"/>
              <a:t> </a:t>
            </a:r>
            <a:r>
              <a:rPr lang="pt-PT" dirty="0" err="1"/>
              <a:t>all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ingredients</a:t>
            </a:r>
            <a:r>
              <a:rPr lang="pt-PT" dirty="0"/>
              <a:t>, i.e. </a:t>
            </a:r>
            <a:r>
              <a:rPr lang="pt-PT" dirty="0" err="1"/>
              <a:t>physics</a:t>
            </a:r>
            <a:r>
              <a:rPr lang="pt-PT" dirty="0"/>
              <a:t> </a:t>
            </a:r>
            <a:r>
              <a:rPr lang="pt-PT" dirty="0" err="1"/>
              <a:t>objects</a:t>
            </a:r>
            <a:r>
              <a:rPr lang="pt-PT" dirty="0"/>
              <a:t> </a:t>
            </a:r>
            <a:r>
              <a:rPr lang="pt-PT" dirty="0" err="1"/>
              <a:t>based</a:t>
            </a:r>
            <a:r>
              <a:rPr lang="pt-PT" dirty="0"/>
              <a:t> </a:t>
            </a:r>
            <a:r>
              <a:rPr lang="pt-PT" dirty="0" err="1"/>
              <a:t>on</a:t>
            </a:r>
            <a:r>
              <a:rPr lang="pt-PT" dirty="0"/>
              <a:t> </a:t>
            </a:r>
            <a:r>
              <a:rPr lang="pt-PT" dirty="0" err="1"/>
              <a:t>which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selection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defined</a:t>
            </a:r>
            <a:r>
              <a:rPr lang="pt-PT" dirty="0"/>
              <a:t>, </a:t>
            </a:r>
            <a:r>
              <a:rPr lang="pt-PT" dirty="0" err="1"/>
              <a:t>then</a:t>
            </a:r>
            <a:r>
              <a:rPr lang="pt-PT" dirty="0"/>
              <a:t> </a:t>
            </a:r>
            <a:r>
              <a:rPr lang="pt-PT" dirty="0" err="1"/>
              <a:t>introduce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categories</a:t>
            </a:r>
            <a:r>
              <a:rPr lang="pt-PT" dirty="0"/>
              <a:t> (&gt;=6 </a:t>
            </a:r>
            <a:r>
              <a:rPr lang="pt-PT" dirty="0" err="1"/>
              <a:t>and</a:t>
            </a:r>
            <a:r>
              <a:rPr lang="pt-PT" dirty="0"/>
              <a:t> &gt;=4 </a:t>
            </a:r>
            <a:r>
              <a:rPr lang="pt-PT" dirty="0" err="1"/>
              <a:t>jets</a:t>
            </a:r>
            <a:r>
              <a:rPr lang="pt-PT" dirty="0"/>
              <a:t>) </a:t>
            </a:r>
            <a:r>
              <a:rPr lang="pt-PT" dirty="0" err="1"/>
              <a:t>where</a:t>
            </a:r>
            <a:r>
              <a:rPr lang="pt-PT" dirty="0"/>
              <a:t> a </a:t>
            </a:r>
            <a:r>
              <a:rPr lang="pt-PT" dirty="0" err="1"/>
              <a:t>full</a:t>
            </a:r>
            <a:r>
              <a:rPr lang="pt-PT" dirty="0"/>
              <a:t> </a:t>
            </a:r>
            <a:r>
              <a:rPr lang="pt-PT" dirty="0" err="1"/>
              <a:t>event</a:t>
            </a:r>
            <a:r>
              <a:rPr lang="pt-PT" dirty="0"/>
              <a:t> </a:t>
            </a:r>
            <a:r>
              <a:rPr lang="pt-PT" dirty="0" err="1"/>
              <a:t>reconstruction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possible</a:t>
            </a:r>
            <a:r>
              <a:rPr lang="pt-PT" dirty="0"/>
              <a:t>, </a:t>
            </a:r>
            <a:r>
              <a:rPr lang="pt-PT" dirty="0" err="1"/>
              <a:t>describe</a:t>
            </a:r>
            <a:r>
              <a:rPr lang="pt-PT" dirty="0"/>
              <a:t> </a:t>
            </a:r>
            <a:r>
              <a:rPr lang="pt-PT" dirty="0" err="1"/>
              <a:t>briefly</a:t>
            </a:r>
            <a:r>
              <a:rPr lang="pt-PT" dirty="0"/>
              <a:t> </a:t>
            </a:r>
            <a:r>
              <a:rPr lang="pt-PT" dirty="0" err="1"/>
              <a:t>reconstruction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classification</a:t>
            </a:r>
            <a:r>
              <a:rPr lang="pt-PT" dirty="0"/>
              <a:t> </a:t>
            </a:r>
            <a:r>
              <a:rPr lang="pt-PT" dirty="0" err="1"/>
              <a:t>BDTs</a:t>
            </a:r>
            <a:r>
              <a:rPr lang="pt-PT" dirty="0"/>
              <a:t>,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CP-</a:t>
            </a:r>
            <a:r>
              <a:rPr lang="pt-PT" dirty="0" err="1"/>
              <a:t>sensitive</a:t>
            </a:r>
            <a:r>
              <a:rPr lang="pt-PT" dirty="0"/>
              <a:t> </a:t>
            </a:r>
            <a:r>
              <a:rPr lang="pt-PT" dirty="0" err="1"/>
              <a:t>observables</a:t>
            </a:r>
            <a:r>
              <a:rPr lang="pt-PT" dirty="0"/>
              <a:t>,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only</a:t>
            </a:r>
            <a:r>
              <a:rPr lang="pt-PT" dirty="0"/>
              <a:t> </a:t>
            </a:r>
            <a:r>
              <a:rPr lang="pt-PT" dirty="0" err="1"/>
              <a:t>then</a:t>
            </a:r>
            <a:r>
              <a:rPr lang="pt-PT" dirty="0"/>
              <a:t> move to </a:t>
            </a:r>
            <a:r>
              <a:rPr lang="pt-PT" dirty="0" err="1"/>
              <a:t>describe</a:t>
            </a:r>
            <a:r>
              <a:rPr lang="pt-PT" dirty="0"/>
              <a:t> </a:t>
            </a:r>
            <a:r>
              <a:rPr lang="pt-PT" dirty="0" err="1"/>
              <a:t>all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analysis</a:t>
            </a:r>
            <a:r>
              <a:rPr lang="pt-PT" dirty="0"/>
              <a:t> </a:t>
            </a:r>
            <a:r>
              <a:rPr lang="pt-PT" dirty="0" err="1"/>
              <a:t>categories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one</a:t>
            </a:r>
            <a:r>
              <a:rPr lang="pt-PT" dirty="0"/>
              <a:t> </a:t>
            </a:r>
            <a:r>
              <a:rPr lang="pt-PT" dirty="0" err="1"/>
              <a:t>go</a:t>
            </a:r>
            <a:r>
              <a:rPr lang="pt-PT" dirty="0"/>
              <a:t>.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could</a:t>
            </a:r>
            <a:r>
              <a:rPr lang="pt-PT" dirty="0"/>
              <a:t> </a:t>
            </a:r>
            <a:r>
              <a:rPr lang="pt-PT" dirty="0" err="1"/>
              <a:t>still</a:t>
            </a:r>
            <a:r>
              <a:rPr lang="pt-PT" dirty="0"/>
              <a:t> </a:t>
            </a:r>
            <a:r>
              <a:rPr lang="pt-PT" dirty="0" err="1"/>
              <a:t>keep</a:t>
            </a:r>
            <a:r>
              <a:rPr lang="pt-PT" dirty="0"/>
              <a:t> </a:t>
            </a:r>
            <a:r>
              <a:rPr lang="pt-PT" dirty="0" err="1"/>
              <a:t>most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Table</a:t>
            </a:r>
            <a:r>
              <a:rPr lang="pt-PT" dirty="0"/>
              <a:t> 1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Table</a:t>
            </a:r>
            <a:r>
              <a:rPr lang="pt-PT" dirty="0"/>
              <a:t> 2, </a:t>
            </a:r>
            <a:r>
              <a:rPr lang="pt-PT" dirty="0" err="1"/>
              <a:t>by</a:t>
            </a:r>
            <a:r>
              <a:rPr lang="pt-PT" dirty="0"/>
              <a:t> </a:t>
            </a:r>
            <a:r>
              <a:rPr lang="pt-PT" dirty="0" err="1"/>
              <a:t>just</a:t>
            </a:r>
            <a:r>
              <a:rPr lang="pt-PT" dirty="0"/>
              <a:t> </a:t>
            </a:r>
            <a:r>
              <a:rPr lang="pt-PT" dirty="0" err="1"/>
              <a:t>focusing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Table</a:t>
            </a:r>
            <a:r>
              <a:rPr lang="pt-PT" dirty="0"/>
              <a:t> 1 </a:t>
            </a:r>
            <a:r>
              <a:rPr lang="pt-PT" dirty="0" err="1"/>
              <a:t>on</a:t>
            </a:r>
            <a:r>
              <a:rPr lang="pt-PT" dirty="0"/>
              <a:t> </a:t>
            </a:r>
            <a:r>
              <a:rPr lang="pt-PT" dirty="0" err="1"/>
              <a:t>all</a:t>
            </a:r>
            <a:r>
              <a:rPr lang="pt-PT" dirty="0"/>
              <a:t> </a:t>
            </a:r>
            <a:r>
              <a:rPr lang="pt-PT" dirty="0" err="1"/>
              <a:t>categories</a:t>
            </a:r>
            <a:r>
              <a:rPr lang="pt-PT" dirty="0"/>
              <a:t> </a:t>
            </a:r>
            <a:r>
              <a:rPr lang="pt-PT" dirty="0" err="1"/>
              <a:t>where</a:t>
            </a:r>
            <a:r>
              <a:rPr lang="pt-PT" dirty="0"/>
              <a:t> a </a:t>
            </a:r>
            <a:r>
              <a:rPr lang="pt-PT" dirty="0" err="1"/>
              <a:t>full</a:t>
            </a:r>
            <a:r>
              <a:rPr lang="pt-PT" dirty="0"/>
              <a:t> </a:t>
            </a:r>
            <a:r>
              <a:rPr lang="pt-PT" dirty="0" err="1"/>
              <a:t>event</a:t>
            </a:r>
            <a:r>
              <a:rPr lang="pt-PT" dirty="0"/>
              <a:t> </a:t>
            </a:r>
            <a:r>
              <a:rPr lang="pt-PT" dirty="0" err="1"/>
              <a:t>reconstruction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not</a:t>
            </a:r>
            <a:r>
              <a:rPr lang="pt-PT" dirty="0"/>
              <a:t> </a:t>
            </a:r>
            <a:r>
              <a:rPr lang="pt-PT" dirty="0" err="1"/>
              <a:t>possible</a:t>
            </a:r>
            <a:r>
              <a:rPr lang="pt-PT" dirty="0"/>
              <a:t> (</a:t>
            </a:r>
            <a:r>
              <a:rPr lang="pt-PT" dirty="0" err="1"/>
              <a:t>so</a:t>
            </a:r>
            <a:r>
              <a:rPr lang="pt-PT" dirty="0"/>
              <a:t> </a:t>
            </a:r>
            <a:r>
              <a:rPr lang="pt-PT" dirty="0" err="1"/>
              <a:t>all</a:t>
            </a:r>
            <a:r>
              <a:rPr lang="pt-PT" dirty="0"/>
              <a:t> </a:t>
            </a:r>
            <a:r>
              <a:rPr lang="pt-PT" dirty="0" err="1"/>
              <a:t>regions</a:t>
            </a:r>
            <a:r>
              <a:rPr lang="pt-PT" dirty="0"/>
              <a:t> </a:t>
            </a:r>
            <a:r>
              <a:rPr lang="pt-PT" dirty="0" err="1"/>
              <a:t>except</a:t>
            </a:r>
            <a:r>
              <a:rPr lang="pt-PT" dirty="0"/>
              <a:t> for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PSRs</a:t>
            </a:r>
            <a:r>
              <a:rPr lang="pt-PT" dirty="0"/>
              <a:t>),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keep</a:t>
            </a:r>
            <a:r>
              <a:rPr lang="pt-PT" dirty="0"/>
              <a:t> </a:t>
            </a:r>
            <a:r>
              <a:rPr lang="pt-PT" dirty="0" err="1"/>
              <a:t>what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have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Table</a:t>
            </a:r>
            <a:r>
              <a:rPr lang="pt-PT" dirty="0"/>
              <a:t> 2, </a:t>
            </a:r>
            <a:r>
              <a:rPr lang="pt-PT" dirty="0" err="1"/>
              <a:t>but</a:t>
            </a:r>
            <a:r>
              <a:rPr lang="pt-PT" dirty="0"/>
              <a:t> </a:t>
            </a:r>
            <a:r>
              <a:rPr lang="pt-PT" dirty="0" err="1"/>
              <a:t>having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describing</a:t>
            </a:r>
            <a:r>
              <a:rPr lang="pt-PT" dirty="0"/>
              <a:t> </a:t>
            </a:r>
            <a:r>
              <a:rPr lang="pt-PT" dirty="0" err="1"/>
              <a:t>all</a:t>
            </a:r>
            <a:r>
              <a:rPr lang="pt-PT" dirty="0"/>
              <a:t> </a:t>
            </a:r>
            <a:r>
              <a:rPr lang="pt-PT" dirty="0" err="1"/>
              <a:t>categories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one</a:t>
            </a:r>
            <a:r>
              <a:rPr lang="pt-PT" dirty="0"/>
              <a:t> </a:t>
            </a:r>
            <a:r>
              <a:rPr lang="pt-PT" dirty="0" err="1"/>
              <a:t>go</a:t>
            </a:r>
            <a:r>
              <a:rPr lang="pt-PT" dirty="0"/>
              <a:t>.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should</a:t>
            </a:r>
            <a:r>
              <a:rPr lang="pt-PT" dirty="0"/>
              <a:t> </a:t>
            </a:r>
            <a:r>
              <a:rPr lang="pt-PT" dirty="0" err="1"/>
              <a:t>also</a:t>
            </a:r>
            <a:r>
              <a:rPr lang="pt-PT" dirty="0"/>
              <a:t> </a:t>
            </a:r>
            <a:r>
              <a:rPr lang="pt-PT" dirty="0" err="1"/>
              <a:t>make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flow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text</a:t>
            </a:r>
            <a:r>
              <a:rPr lang="pt-PT" dirty="0"/>
              <a:t> </a:t>
            </a:r>
            <a:r>
              <a:rPr lang="pt-PT" dirty="0" err="1"/>
              <a:t>better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several</a:t>
            </a:r>
            <a:r>
              <a:rPr lang="pt-PT" dirty="0"/>
              <a:t> </a:t>
            </a:r>
            <a:r>
              <a:rPr lang="pt-PT" dirty="0" err="1"/>
              <a:t>places</a:t>
            </a:r>
            <a:r>
              <a:rPr lang="pt-PT" dirty="0"/>
              <a:t>,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addition</a:t>
            </a:r>
            <a:r>
              <a:rPr lang="pt-PT" dirty="0"/>
              <a:t> to </a:t>
            </a:r>
            <a:r>
              <a:rPr lang="pt-PT" dirty="0" err="1"/>
              <a:t>removing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problem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defining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PSRs</a:t>
            </a:r>
            <a:r>
              <a:rPr lang="pt-PT" dirty="0"/>
              <a:t> ( </a:t>
            </a:r>
            <a:r>
              <a:rPr lang="pt-PT" dirty="0" err="1"/>
              <a:t>preliminary</a:t>
            </a:r>
            <a:r>
              <a:rPr lang="pt-PT" dirty="0"/>
              <a:t> </a:t>
            </a:r>
            <a:r>
              <a:rPr lang="pt-PT" dirty="0" err="1"/>
              <a:t>signal</a:t>
            </a:r>
            <a:r>
              <a:rPr lang="pt-PT" dirty="0"/>
              <a:t> </a:t>
            </a:r>
            <a:r>
              <a:rPr lang="pt-PT" dirty="0" err="1"/>
              <a:t>regions</a:t>
            </a:r>
            <a:r>
              <a:rPr lang="pt-PT" dirty="0"/>
              <a:t> ) </a:t>
            </a:r>
            <a:r>
              <a:rPr lang="pt-PT" dirty="0" err="1"/>
              <a:t>first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then</a:t>
            </a:r>
            <a:r>
              <a:rPr lang="pt-PT" dirty="0"/>
              <a:t> </a:t>
            </a:r>
            <a:r>
              <a:rPr lang="pt-PT" dirty="0" err="1"/>
              <a:t>redefining</a:t>
            </a:r>
            <a:r>
              <a:rPr lang="pt-PT" dirty="0"/>
              <a:t> </a:t>
            </a:r>
            <a:r>
              <a:rPr lang="pt-PT" dirty="0" err="1"/>
              <a:t>them</a:t>
            </a:r>
            <a:r>
              <a:rPr lang="pt-PT" dirty="0"/>
              <a:t> </a:t>
            </a:r>
            <a:r>
              <a:rPr lang="pt-PT" dirty="0" err="1"/>
              <a:t>again</a:t>
            </a:r>
            <a:r>
              <a:rPr lang="pt-PT" dirty="0"/>
              <a:t> later </a:t>
            </a:r>
            <a:r>
              <a:rPr lang="pt-PT" dirty="0" err="1"/>
              <a:t>on</a:t>
            </a:r>
            <a:r>
              <a:rPr lang="pt-PT" dirty="0"/>
              <a:t>. ==&gt;</a:t>
            </a:r>
            <a:r>
              <a:rPr lang="pt-PT" dirty="0" err="1"/>
              <a:t>Notice</a:t>
            </a:r>
            <a:r>
              <a:rPr lang="pt-PT" dirty="0"/>
              <a:t>:  I </a:t>
            </a:r>
            <a:r>
              <a:rPr lang="pt-PT" dirty="0" err="1"/>
              <a:t>would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</a:t>
            </a:r>
            <a:r>
              <a:rPr lang="pt-PT" dirty="0" err="1"/>
              <a:t>completely</a:t>
            </a:r>
            <a:r>
              <a:rPr lang="pt-PT" dirty="0"/>
              <a:t> fine </a:t>
            </a:r>
            <a:r>
              <a:rPr lang="pt-PT" dirty="0" err="1"/>
              <a:t>not</a:t>
            </a:r>
            <a:r>
              <a:rPr lang="pt-PT" dirty="0"/>
              <a:t> to do </a:t>
            </a:r>
            <a:r>
              <a:rPr lang="pt-PT" dirty="0" err="1"/>
              <a:t>this</a:t>
            </a:r>
            <a:r>
              <a:rPr lang="pt-PT" dirty="0"/>
              <a:t> for </a:t>
            </a:r>
            <a:r>
              <a:rPr lang="pt-PT" dirty="0" err="1"/>
              <a:t>the</a:t>
            </a:r>
            <a:r>
              <a:rPr lang="pt-PT" dirty="0"/>
              <a:t> CONF note </a:t>
            </a:r>
            <a:r>
              <a:rPr lang="pt-PT" dirty="0" err="1"/>
              <a:t>conversion</a:t>
            </a:r>
            <a:r>
              <a:rPr lang="pt-PT" dirty="0"/>
              <a:t> </a:t>
            </a:r>
            <a:r>
              <a:rPr lang="pt-PT" dirty="0" err="1"/>
              <a:t>but</a:t>
            </a:r>
            <a:r>
              <a:rPr lang="pt-PT" dirty="0"/>
              <a:t> </a:t>
            </a:r>
            <a:r>
              <a:rPr lang="pt-PT" dirty="0" err="1"/>
              <a:t>only</a:t>
            </a:r>
            <a:r>
              <a:rPr lang="pt-PT" dirty="0"/>
              <a:t> for </a:t>
            </a:r>
            <a:r>
              <a:rPr lang="pt-PT" dirty="0" err="1"/>
              <a:t>Draft</a:t>
            </a:r>
            <a:r>
              <a:rPr lang="pt-PT" dirty="0"/>
              <a:t> 2, </a:t>
            </a:r>
            <a:r>
              <a:rPr lang="pt-PT" dirty="0" err="1"/>
              <a:t>since</a:t>
            </a:r>
            <a:r>
              <a:rPr lang="pt-PT" dirty="0"/>
              <a:t> </a:t>
            </a:r>
            <a:r>
              <a:rPr lang="pt-PT" dirty="0" err="1"/>
              <a:t>it</a:t>
            </a:r>
            <a:r>
              <a:rPr lang="pt-PT" dirty="0"/>
              <a:t> </a:t>
            </a:r>
            <a:r>
              <a:rPr lang="pt-PT" dirty="0" err="1"/>
              <a:t>requires</a:t>
            </a:r>
            <a:r>
              <a:rPr lang="pt-PT" dirty="0"/>
              <a:t> some </a:t>
            </a:r>
            <a:r>
              <a:rPr lang="pt-PT" dirty="0" err="1"/>
              <a:t>significant</a:t>
            </a:r>
            <a:r>
              <a:rPr lang="pt-PT" dirty="0"/>
              <a:t> </a:t>
            </a:r>
            <a:r>
              <a:rPr lang="pt-PT" dirty="0" err="1"/>
              <a:t>changes</a:t>
            </a:r>
            <a:r>
              <a:rPr lang="pt-PT" dirty="0"/>
              <a:t>/</a:t>
            </a:r>
            <a:r>
              <a:rPr lang="pt-PT" dirty="0" err="1"/>
              <a:t>reshuffling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content</a:t>
            </a:r>
            <a:r>
              <a:rPr lang="pt-PT" dirty="0"/>
              <a:t>.  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made</a:t>
            </a:r>
            <a:r>
              <a:rPr lang="pt-PT" dirty="0">
                <a:solidFill>
                  <a:srgbClr val="0000FF"/>
                </a:solidFill>
              </a:rPr>
              <a:t> more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effort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explain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why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there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two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step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procedure</a:t>
            </a:r>
            <a:r>
              <a:rPr lang="pt-PT" dirty="0">
                <a:solidFill>
                  <a:srgbClr val="0000FF"/>
                </a:solidFill>
              </a:rPr>
              <a:t>. To </a:t>
            </a:r>
            <a:r>
              <a:rPr lang="pt-PT" dirty="0" err="1">
                <a:solidFill>
                  <a:srgbClr val="0000FF"/>
                </a:solidFill>
              </a:rPr>
              <a:t>address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your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first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comment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first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step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division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between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called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PSRs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aimed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specifically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replicating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CR </a:t>
            </a:r>
            <a:r>
              <a:rPr lang="pt-PT" dirty="0" err="1">
                <a:solidFill>
                  <a:srgbClr val="0000FF"/>
                </a:solidFill>
              </a:rPr>
              <a:t>structure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STXS </a:t>
            </a:r>
            <a:r>
              <a:rPr lang="pt-PT" dirty="0" err="1">
                <a:solidFill>
                  <a:srgbClr val="0000FF"/>
                </a:solidFill>
              </a:rPr>
              <a:t>analysis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step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solely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controlling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different</a:t>
            </a:r>
            <a:r>
              <a:rPr lang="pt-PT" dirty="0">
                <a:solidFill>
                  <a:srgbClr val="0000FF"/>
                </a:solidFill>
              </a:rPr>
              <a:t> background </a:t>
            </a:r>
            <a:r>
              <a:rPr lang="pt-PT" dirty="0" err="1">
                <a:solidFill>
                  <a:srgbClr val="0000FF"/>
                </a:solidFill>
              </a:rPr>
              <a:t>components</a:t>
            </a:r>
            <a:r>
              <a:rPr lang="pt-PT" dirty="0">
                <a:solidFill>
                  <a:srgbClr val="0000FF"/>
                </a:solidFill>
              </a:rPr>
              <a:t> (</a:t>
            </a:r>
            <a:r>
              <a:rPr lang="pt-PT" dirty="0" err="1">
                <a:solidFill>
                  <a:srgbClr val="0000FF"/>
                </a:solidFill>
              </a:rPr>
              <a:t>due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number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jets</a:t>
            </a:r>
            <a:r>
              <a:rPr lang="pt-PT" dirty="0">
                <a:solidFill>
                  <a:srgbClr val="0000FF"/>
                </a:solidFill>
              </a:rPr>
              <a:t>). </a:t>
            </a:r>
            <a:r>
              <a:rPr lang="pt-PT" dirty="0" err="1">
                <a:solidFill>
                  <a:srgbClr val="0000FF"/>
                </a:solidFill>
              </a:rPr>
              <a:t>What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call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second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step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really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just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signal-depleted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regions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removed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mention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signal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purity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order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avoid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confusion</a:t>
            </a:r>
            <a:r>
              <a:rPr lang="pt-PT" dirty="0">
                <a:solidFill>
                  <a:srgbClr val="0000FF"/>
                </a:solidFill>
              </a:rPr>
              <a:t> as to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purpose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each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regions</a:t>
            </a:r>
            <a:r>
              <a:rPr lang="pt-PT" dirty="0">
                <a:solidFill>
                  <a:srgbClr val="0000FF"/>
                </a:solidFill>
              </a:rPr>
              <a:t>. </a:t>
            </a:r>
          </a:p>
          <a:p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your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suggestion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would</a:t>
            </a:r>
            <a:r>
              <a:rPr lang="pt-PT" dirty="0">
                <a:solidFill>
                  <a:srgbClr val="0000FF"/>
                </a:solidFill>
              </a:rPr>
              <a:t> define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6j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4j </a:t>
            </a:r>
            <a:r>
              <a:rPr lang="pt-PT" dirty="0" err="1">
                <a:solidFill>
                  <a:srgbClr val="0000FF"/>
                </a:solidFill>
              </a:rPr>
              <a:t>region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discuss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tools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use </a:t>
            </a:r>
            <a:r>
              <a:rPr lang="pt-PT" dirty="0" err="1">
                <a:solidFill>
                  <a:srgbClr val="0000FF"/>
                </a:solidFill>
              </a:rPr>
              <a:t>but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then</a:t>
            </a:r>
            <a:r>
              <a:rPr lang="pt-PT" dirty="0">
                <a:solidFill>
                  <a:srgbClr val="0000FF"/>
                </a:solidFill>
              </a:rPr>
              <a:t> come </a:t>
            </a:r>
            <a:r>
              <a:rPr lang="pt-PT" dirty="0" err="1">
                <a:solidFill>
                  <a:srgbClr val="0000FF"/>
                </a:solidFill>
              </a:rPr>
              <a:t>back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analysis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categorisation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which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stage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then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simultaneously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discussing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designed</a:t>
            </a:r>
            <a:r>
              <a:rPr lang="pt-PT" dirty="0">
                <a:solidFill>
                  <a:srgbClr val="0000FF"/>
                </a:solidFill>
              </a:rPr>
              <a:t> for background </a:t>
            </a:r>
            <a:r>
              <a:rPr lang="pt-PT" dirty="0" err="1">
                <a:solidFill>
                  <a:srgbClr val="0000FF"/>
                </a:solidFill>
              </a:rPr>
              <a:t>constraints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also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which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residuals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classification</a:t>
            </a:r>
            <a:r>
              <a:rPr lang="pt-PT" dirty="0">
                <a:solidFill>
                  <a:srgbClr val="0000FF"/>
                </a:solidFill>
              </a:rPr>
              <a:t> BDT </a:t>
            </a:r>
            <a:r>
              <a:rPr lang="pt-PT" dirty="0" err="1">
                <a:solidFill>
                  <a:srgbClr val="0000FF"/>
                </a:solidFill>
              </a:rPr>
              <a:t>split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believe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mixing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two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ideas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ideal. </a:t>
            </a:r>
          </a:p>
          <a:p>
            <a:r>
              <a:rPr lang="pt-PT" dirty="0" err="1">
                <a:solidFill>
                  <a:srgbClr val="0000FF"/>
                </a:solidFill>
              </a:rPr>
              <a:t>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compromise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highlight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these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PSRs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actually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regions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b="1" dirty="0" err="1">
                <a:solidFill>
                  <a:srgbClr val="0000FF"/>
                </a:solidFill>
              </a:rPr>
              <a:t>training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classifiers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denoting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them</a:t>
            </a:r>
            <a:r>
              <a:rPr lang="pt-PT" dirty="0">
                <a:solidFill>
                  <a:srgbClr val="0000FF"/>
                </a:solidFill>
              </a:rPr>
              <a:t> as </a:t>
            </a:r>
            <a:r>
              <a:rPr lang="pt-PT" b="1" u="sng" dirty="0" err="1">
                <a:solidFill>
                  <a:srgbClr val="FF0000"/>
                </a:solidFill>
              </a:rPr>
              <a:t>training</a:t>
            </a:r>
            <a:r>
              <a:rPr lang="pt-PT" b="1" u="sng" dirty="0">
                <a:solidFill>
                  <a:srgbClr val="FF0000"/>
                </a:solidFill>
              </a:rPr>
              <a:t> </a:t>
            </a:r>
            <a:r>
              <a:rPr lang="pt-PT" b="1" u="sng" dirty="0" err="1">
                <a:solidFill>
                  <a:srgbClr val="FF0000"/>
                </a:solidFill>
              </a:rPr>
              <a:t>regions</a:t>
            </a:r>
            <a:r>
              <a:rPr lang="pt-PT" b="1" u="sng" dirty="0">
                <a:solidFill>
                  <a:srgbClr val="FF0000"/>
                </a:solidFill>
              </a:rPr>
              <a:t> (</a:t>
            </a:r>
            <a:r>
              <a:rPr lang="pt-PT" b="1" u="sng" dirty="0" err="1">
                <a:solidFill>
                  <a:srgbClr val="FF0000"/>
                </a:solidFill>
              </a:rPr>
              <a:t>TRs</a:t>
            </a:r>
            <a:r>
              <a:rPr lang="pt-PT" b="1" u="sng" dirty="0">
                <a:solidFill>
                  <a:srgbClr val="FF0000"/>
                </a:solidFill>
              </a:rPr>
              <a:t>)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hope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shifting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focus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clarify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distinction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between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two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steps</a:t>
            </a:r>
            <a:r>
              <a:rPr lang="pt-PT" dirty="0">
                <a:solidFill>
                  <a:srgbClr val="0000FF"/>
                </a:solidFill>
              </a:rPr>
              <a:t>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4179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Questions</a:t>
            </a:r>
            <a:r>
              <a:rPr lang="pt-PT" dirty="0"/>
              <a:t> &amp; </a:t>
            </a:r>
            <a:r>
              <a:rPr lang="pt-PT" dirty="0" err="1"/>
              <a:t>Answers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2675"/>
          </a:xfrm>
        </p:spPr>
        <p:txBody>
          <a:bodyPr>
            <a:normAutofit fontScale="55000" lnSpcReduction="20000"/>
          </a:bodyPr>
          <a:lstStyle/>
          <a:p>
            <a:r>
              <a:rPr lang="pt-PT" b="1" dirty="0" smtClean="0"/>
              <a:t>[</a:t>
            </a:r>
            <a:r>
              <a:rPr lang="pt-PT" b="1" dirty="0" err="1" smtClean="0"/>
              <a:t>ttH</a:t>
            </a:r>
            <a:r>
              <a:rPr lang="pt-PT" b="1" dirty="0" smtClean="0"/>
              <a:t> </a:t>
            </a:r>
            <a:r>
              <a:rPr lang="pt-PT" b="1" dirty="0" err="1" smtClean="0"/>
              <a:t>and</a:t>
            </a:r>
            <a:r>
              <a:rPr lang="pt-PT" b="1" dirty="0" smtClean="0"/>
              <a:t> </a:t>
            </a:r>
            <a:r>
              <a:rPr lang="pt-PT" b="1" dirty="0" err="1" smtClean="0"/>
              <a:t>tH</a:t>
            </a:r>
            <a:r>
              <a:rPr lang="pt-PT" b="1" dirty="0" smtClean="0"/>
              <a:t> </a:t>
            </a:r>
            <a:r>
              <a:rPr lang="pt-PT" b="1" dirty="0" err="1" smtClean="0"/>
              <a:t>model</a:t>
            </a:r>
            <a:r>
              <a:rPr lang="pt-PT" b="1" dirty="0" smtClean="0"/>
              <a:t>] </a:t>
            </a:r>
            <a:r>
              <a:rPr lang="pt-PT" dirty="0" smtClean="0"/>
              <a:t>L134</a:t>
            </a:r>
            <a:r>
              <a:rPr lang="pt-PT" dirty="0"/>
              <a:t>-146: I </a:t>
            </a:r>
            <a:r>
              <a:rPr lang="pt-PT" dirty="0" err="1"/>
              <a:t>don</a:t>
            </a:r>
            <a:r>
              <a:rPr lang="pt-PT" dirty="0"/>
              <a:t> t </a:t>
            </a:r>
            <a:r>
              <a:rPr lang="pt-PT" dirty="0" err="1"/>
              <a:t>see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overall</a:t>
            </a:r>
            <a:r>
              <a:rPr lang="pt-PT" dirty="0"/>
              <a:t> cross-</a:t>
            </a:r>
            <a:r>
              <a:rPr lang="pt-PT" dirty="0" err="1"/>
              <a:t>sections</a:t>
            </a:r>
            <a:r>
              <a:rPr lang="pt-PT" dirty="0"/>
              <a:t> </a:t>
            </a:r>
            <a:r>
              <a:rPr lang="pt-PT" dirty="0" err="1"/>
              <a:t>used</a:t>
            </a:r>
            <a:r>
              <a:rPr lang="pt-PT" dirty="0"/>
              <a:t> for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ttH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</a:t>
            </a:r>
            <a:r>
              <a:rPr lang="pt-PT" dirty="0"/>
              <a:t> </a:t>
            </a:r>
            <a:r>
              <a:rPr lang="pt-PT" dirty="0" err="1"/>
              <a:t>samples</a:t>
            </a:r>
            <a:r>
              <a:rPr lang="pt-PT" dirty="0"/>
              <a:t> </a:t>
            </a:r>
            <a:r>
              <a:rPr lang="pt-PT" dirty="0" err="1"/>
              <a:t>mentioned</a:t>
            </a:r>
            <a:r>
              <a:rPr lang="pt-PT" dirty="0"/>
              <a:t> </a:t>
            </a:r>
            <a:r>
              <a:rPr lang="pt-PT" dirty="0" err="1"/>
              <a:t>anywhere</a:t>
            </a:r>
            <a:r>
              <a:rPr lang="pt-PT" dirty="0"/>
              <a:t> </a:t>
            </a:r>
            <a:r>
              <a:rPr lang="pt-PT" dirty="0" err="1"/>
              <a:t>here</a:t>
            </a:r>
            <a:r>
              <a:rPr lang="pt-PT" dirty="0"/>
              <a:t>. Do </a:t>
            </a:r>
            <a:r>
              <a:rPr lang="pt-PT" dirty="0" err="1"/>
              <a:t>you</a:t>
            </a:r>
            <a:r>
              <a:rPr lang="pt-PT" dirty="0"/>
              <a:t> use </a:t>
            </a:r>
            <a:r>
              <a:rPr lang="pt-PT" dirty="0" err="1"/>
              <a:t>the</a:t>
            </a:r>
            <a:r>
              <a:rPr lang="pt-PT" dirty="0"/>
              <a:t> cross-</a:t>
            </a:r>
            <a:r>
              <a:rPr lang="pt-PT" dirty="0" err="1"/>
              <a:t>sections</a:t>
            </a:r>
            <a:r>
              <a:rPr lang="pt-PT" dirty="0"/>
              <a:t> </a:t>
            </a:r>
            <a:r>
              <a:rPr lang="pt-PT" dirty="0" err="1"/>
              <a:t>straight</a:t>
            </a:r>
            <a:r>
              <a:rPr lang="pt-PT" dirty="0"/>
              <a:t> </a:t>
            </a:r>
            <a:r>
              <a:rPr lang="pt-PT" dirty="0" err="1"/>
              <a:t>out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MCs</a:t>
            </a:r>
            <a:r>
              <a:rPr lang="pt-PT" dirty="0"/>
              <a:t>? </a:t>
            </a:r>
            <a:r>
              <a:rPr lang="pt-PT" dirty="0" err="1"/>
              <a:t>If</a:t>
            </a:r>
            <a:r>
              <a:rPr lang="pt-PT" dirty="0"/>
              <a:t> </a:t>
            </a:r>
            <a:r>
              <a:rPr lang="pt-PT" dirty="0" err="1"/>
              <a:t>not</a:t>
            </a:r>
            <a:r>
              <a:rPr lang="pt-PT" dirty="0"/>
              <a:t>, </a:t>
            </a:r>
            <a:r>
              <a:rPr lang="pt-PT" dirty="0" err="1"/>
              <a:t>could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mention</a:t>
            </a:r>
            <a:r>
              <a:rPr lang="pt-PT" dirty="0"/>
              <a:t> </a:t>
            </a:r>
            <a:r>
              <a:rPr lang="pt-PT" dirty="0" err="1"/>
              <a:t>what</a:t>
            </a:r>
            <a:r>
              <a:rPr lang="pt-PT" dirty="0"/>
              <a:t> </a:t>
            </a:r>
            <a:r>
              <a:rPr lang="pt-PT" dirty="0" err="1"/>
              <a:t>values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use,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where</a:t>
            </a:r>
            <a:r>
              <a:rPr lang="pt-PT" dirty="0"/>
              <a:t> </a:t>
            </a:r>
            <a:r>
              <a:rPr lang="pt-PT" dirty="0" err="1"/>
              <a:t>these</a:t>
            </a:r>
            <a:r>
              <a:rPr lang="pt-PT" dirty="0"/>
              <a:t> comes </a:t>
            </a:r>
            <a:r>
              <a:rPr lang="pt-PT" dirty="0" err="1"/>
              <a:t>from</a:t>
            </a:r>
            <a:r>
              <a:rPr lang="pt-PT" dirty="0"/>
              <a:t>?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how</a:t>
            </a:r>
            <a:r>
              <a:rPr lang="pt-PT" dirty="0"/>
              <a:t> to do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handle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non-SM case? (</a:t>
            </a:r>
            <a:r>
              <a:rPr lang="pt-PT" dirty="0" err="1"/>
              <a:t>same</a:t>
            </a:r>
            <a:r>
              <a:rPr lang="pt-PT" dirty="0"/>
              <a:t> K-factor?)  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ttH</a:t>
            </a:r>
            <a:r>
              <a:rPr lang="pt-PT" dirty="0">
                <a:solidFill>
                  <a:srgbClr val="0000FF"/>
                </a:solidFill>
              </a:rPr>
              <a:t> cross-</a:t>
            </a:r>
            <a:r>
              <a:rPr lang="pt-PT" dirty="0" err="1">
                <a:solidFill>
                  <a:srgbClr val="0000FF"/>
                </a:solidFill>
              </a:rPr>
              <a:t>sections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indeed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taken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from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Yellow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report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consistent</a:t>
            </a:r>
            <a:r>
              <a:rPr lang="pt-PT" dirty="0">
                <a:solidFill>
                  <a:srgbClr val="0000FF"/>
                </a:solidFill>
              </a:rPr>
              <a:t> k-factor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used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both</a:t>
            </a:r>
            <a:r>
              <a:rPr lang="pt-PT" dirty="0">
                <a:solidFill>
                  <a:srgbClr val="0000FF"/>
                </a:solidFill>
              </a:rPr>
              <a:t> SM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non-SM </a:t>
            </a:r>
            <a:r>
              <a:rPr lang="pt-PT" dirty="0" err="1">
                <a:solidFill>
                  <a:srgbClr val="0000FF"/>
                </a:solidFill>
              </a:rPr>
              <a:t>signals</a:t>
            </a:r>
            <a:r>
              <a:rPr lang="pt-PT" dirty="0">
                <a:solidFill>
                  <a:srgbClr val="0000FF"/>
                </a:solidFill>
              </a:rPr>
              <a:t>. For </a:t>
            </a:r>
            <a:r>
              <a:rPr lang="pt-PT" dirty="0" err="1">
                <a:solidFill>
                  <a:srgbClr val="0000FF"/>
                </a:solidFill>
              </a:rPr>
              <a:t>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Yellow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report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seems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recommendations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5FS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4FS.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checked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current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team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confirm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take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cross-</a:t>
            </a:r>
            <a:r>
              <a:rPr lang="pt-PT" dirty="0" err="1">
                <a:solidFill>
                  <a:srgbClr val="0000FF"/>
                </a:solidFill>
              </a:rPr>
              <a:t>sections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from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MC. </a:t>
            </a:r>
            <a:endParaRPr lang="pt-PT" dirty="0" smtClean="0">
              <a:solidFill>
                <a:srgbClr val="0000FF"/>
              </a:solidFill>
            </a:endParaRPr>
          </a:p>
          <a:p>
            <a:r>
              <a:rPr lang="pt-PT" dirty="0" err="1" smtClean="0">
                <a:solidFill>
                  <a:srgbClr val="0000FF"/>
                </a:solidFill>
              </a:rPr>
              <a:t>We</a:t>
            </a:r>
            <a:r>
              <a:rPr lang="pt-PT" dirty="0" smtClean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added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draft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cross </a:t>
            </a:r>
            <a:r>
              <a:rPr lang="pt-PT" dirty="0" err="1">
                <a:solidFill>
                  <a:srgbClr val="0000FF"/>
                </a:solidFill>
              </a:rPr>
              <a:t>sections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use for </a:t>
            </a:r>
            <a:r>
              <a:rPr lang="pt-PT" dirty="0" err="1">
                <a:solidFill>
                  <a:srgbClr val="0000FF"/>
                </a:solidFill>
              </a:rPr>
              <a:t>ttH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k-factor </a:t>
            </a:r>
            <a:r>
              <a:rPr lang="pt-PT" dirty="0" err="1">
                <a:solidFill>
                  <a:srgbClr val="0000FF"/>
                </a:solidFill>
              </a:rPr>
              <a:t>derived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from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SM case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applied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all</a:t>
            </a:r>
            <a:r>
              <a:rPr lang="pt-PT" dirty="0">
                <a:solidFill>
                  <a:srgbClr val="0000FF"/>
                </a:solidFill>
              </a:rPr>
              <a:t> CP </a:t>
            </a:r>
            <a:r>
              <a:rPr lang="pt-PT" dirty="0" err="1">
                <a:solidFill>
                  <a:srgbClr val="0000FF"/>
                </a:solidFill>
              </a:rPr>
              <a:t>scenarios</a:t>
            </a:r>
            <a:r>
              <a:rPr lang="pt-PT" dirty="0">
                <a:solidFill>
                  <a:srgbClr val="0000FF"/>
                </a:solidFill>
              </a:rPr>
              <a:t>.  </a:t>
            </a:r>
            <a:r>
              <a:rPr lang="pt-PT" dirty="0" smtClean="0">
                <a:solidFill>
                  <a:srgbClr val="0000FF"/>
                </a:solidFill>
              </a:rPr>
              <a:t> </a:t>
            </a:r>
            <a:endParaRPr lang="pt-PT" dirty="0">
              <a:solidFill>
                <a:srgbClr val="0000FF"/>
              </a:solidFill>
            </a:endParaRPr>
          </a:p>
          <a:p>
            <a:r>
              <a:rPr lang="pt-PT" dirty="0" err="1">
                <a:solidFill>
                  <a:srgbClr val="0000FF"/>
                </a:solidFill>
              </a:rPr>
              <a:t>From</a:t>
            </a:r>
            <a:r>
              <a:rPr lang="pt-PT" dirty="0">
                <a:solidFill>
                  <a:srgbClr val="0000FF"/>
                </a:solidFill>
              </a:rPr>
              <a:t> YR, </a:t>
            </a:r>
            <a:r>
              <a:rPr lang="pt-PT" dirty="0" err="1">
                <a:solidFill>
                  <a:srgbClr val="0000FF"/>
                </a:solidFill>
              </a:rPr>
              <a:t>tH</a:t>
            </a:r>
            <a:r>
              <a:rPr lang="pt-PT" dirty="0">
                <a:solidFill>
                  <a:srgbClr val="0000FF"/>
                </a:solidFill>
              </a:rPr>
              <a:t> cross </a:t>
            </a:r>
            <a:r>
              <a:rPr lang="pt-PT" dirty="0" err="1">
                <a:solidFill>
                  <a:srgbClr val="0000FF"/>
                </a:solidFill>
              </a:rPr>
              <a:t>sections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shown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tHjb</a:t>
            </a:r>
            <a:r>
              <a:rPr lang="pt-PT" dirty="0">
                <a:solidFill>
                  <a:srgbClr val="0000FF"/>
                </a:solidFill>
              </a:rPr>
              <a:t> t-</a:t>
            </a:r>
            <a:r>
              <a:rPr lang="pt-PT" dirty="0" err="1">
                <a:solidFill>
                  <a:srgbClr val="0000FF"/>
                </a:solidFill>
              </a:rPr>
              <a:t>channel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s-</a:t>
            </a:r>
            <a:r>
              <a:rPr lang="pt-PT" dirty="0" err="1">
                <a:solidFill>
                  <a:srgbClr val="0000FF"/>
                </a:solidFill>
              </a:rPr>
              <a:t>channel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separately</a:t>
            </a:r>
            <a:r>
              <a:rPr lang="pt-PT" dirty="0">
                <a:solidFill>
                  <a:srgbClr val="0000FF"/>
                </a:solidFill>
              </a:rPr>
              <a:t>: </a:t>
            </a:r>
          </a:p>
          <a:p>
            <a:pPr lvl="1"/>
            <a:r>
              <a:rPr lang="pt-PT" dirty="0">
                <a:solidFill>
                  <a:srgbClr val="0000FF"/>
                </a:solidFill>
              </a:rPr>
              <a:t>74.26 </a:t>
            </a:r>
            <a:r>
              <a:rPr lang="pt-PT" dirty="0" err="1">
                <a:solidFill>
                  <a:srgbClr val="0000FF"/>
                </a:solidFill>
              </a:rPr>
              <a:t>fb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2.875 </a:t>
            </a:r>
            <a:r>
              <a:rPr lang="pt-PT" dirty="0" err="1">
                <a:solidFill>
                  <a:srgbClr val="0000FF"/>
                </a:solidFill>
              </a:rPr>
              <a:t>fb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mr-IN" dirty="0" smtClean="0">
                <a:solidFill>
                  <a:srgbClr val="0000FF"/>
                </a:solidFill>
              </a:rPr>
              <a:t>–</a:t>
            </a:r>
            <a:r>
              <a:rPr lang="pt-PT" dirty="0" smtClean="0">
                <a:solidFill>
                  <a:srgbClr val="0000FF"/>
                </a:solidFill>
              </a:rPr>
              <a:t> </a:t>
            </a:r>
            <a:r>
              <a:rPr lang="pt-PT" dirty="0" err="1" smtClean="0">
                <a:solidFill>
                  <a:srgbClr val="0000FF"/>
                </a:solidFill>
              </a:rPr>
              <a:t>although</a:t>
            </a:r>
            <a:r>
              <a:rPr lang="pt-PT" dirty="0" smtClean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contribution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from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interference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clear</a:t>
            </a:r>
            <a:r>
              <a:rPr lang="pt-PT" dirty="0">
                <a:solidFill>
                  <a:srgbClr val="0000FF"/>
                </a:solidFill>
              </a:rPr>
              <a:t>.  </a:t>
            </a:r>
          </a:p>
          <a:p>
            <a:pPr lvl="1"/>
            <a:r>
              <a:rPr lang="pt-PT" dirty="0">
                <a:solidFill>
                  <a:srgbClr val="0000FF"/>
                </a:solidFill>
              </a:rPr>
              <a:t>For </a:t>
            </a:r>
            <a:r>
              <a:rPr lang="pt-PT" dirty="0" err="1">
                <a:solidFill>
                  <a:srgbClr val="0000FF"/>
                </a:solidFill>
              </a:rPr>
              <a:t>tWH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it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15.17 </a:t>
            </a:r>
            <a:r>
              <a:rPr lang="pt-PT" dirty="0" err="1">
                <a:solidFill>
                  <a:srgbClr val="0000FF"/>
                </a:solidFill>
              </a:rPr>
              <a:t>fb</a:t>
            </a:r>
            <a:r>
              <a:rPr lang="pt-PT" dirty="0">
                <a:solidFill>
                  <a:srgbClr val="0000FF"/>
                </a:solidFill>
              </a:rPr>
              <a:t>.  </a:t>
            </a:r>
          </a:p>
          <a:p>
            <a:r>
              <a:rPr lang="pt-PT" dirty="0">
                <a:solidFill>
                  <a:srgbClr val="0000FF"/>
                </a:solidFill>
              </a:rPr>
              <a:t>Cross </a:t>
            </a:r>
            <a:r>
              <a:rPr lang="pt-PT" dirty="0" err="1">
                <a:solidFill>
                  <a:srgbClr val="0000FF"/>
                </a:solidFill>
              </a:rPr>
              <a:t>section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from</a:t>
            </a:r>
            <a:r>
              <a:rPr lang="pt-PT" dirty="0">
                <a:solidFill>
                  <a:srgbClr val="0000FF"/>
                </a:solidFill>
              </a:rPr>
              <a:t> MC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use: </a:t>
            </a:r>
          </a:p>
          <a:p>
            <a:pPr lvl="1"/>
            <a:r>
              <a:rPr lang="pt-PT" dirty="0" err="1">
                <a:solidFill>
                  <a:srgbClr val="0000FF"/>
                </a:solidFill>
              </a:rPr>
              <a:t>tHjb</a:t>
            </a:r>
            <a:r>
              <a:rPr lang="pt-PT" dirty="0">
                <a:solidFill>
                  <a:srgbClr val="0000FF"/>
                </a:solidFill>
              </a:rPr>
              <a:t>: 60.1 </a:t>
            </a:r>
            <a:r>
              <a:rPr lang="pt-PT" dirty="0" err="1">
                <a:solidFill>
                  <a:srgbClr val="0000FF"/>
                </a:solidFill>
              </a:rPr>
              <a:t>fb</a:t>
            </a:r>
            <a:r>
              <a:rPr lang="pt-PT" dirty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pt-PT" dirty="0" err="1">
                <a:solidFill>
                  <a:srgbClr val="0000FF"/>
                </a:solidFill>
              </a:rPr>
              <a:t>tWH</a:t>
            </a:r>
            <a:r>
              <a:rPr lang="pt-PT" dirty="0">
                <a:solidFill>
                  <a:srgbClr val="0000FF"/>
                </a:solidFill>
              </a:rPr>
              <a:t> 16.7 </a:t>
            </a:r>
            <a:r>
              <a:rPr lang="pt-PT" dirty="0" err="1">
                <a:solidFill>
                  <a:srgbClr val="0000FF"/>
                </a:solidFill>
              </a:rPr>
              <a:t>fb</a:t>
            </a:r>
            <a:r>
              <a:rPr lang="pt-PT" dirty="0">
                <a:solidFill>
                  <a:srgbClr val="0000FF"/>
                </a:solidFill>
              </a:rPr>
              <a:t> </a:t>
            </a:r>
          </a:p>
          <a:p>
            <a:r>
              <a:rPr lang="pt-PT" dirty="0" err="1">
                <a:solidFill>
                  <a:srgbClr val="0000FF"/>
                </a:solidFill>
              </a:rPr>
              <a:t>There's</a:t>
            </a:r>
            <a:r>
              <a:rPr lang="pt-PT" dirty="0">
                <a:solidFill>
                  <a:srgbClr val="0000FF"/>
                </a:solidFill>
              </a:rPr>
              <a:t> quite a </a:t>
            </a:r>
            <a:r>
              <a:rPr lang="pt-PT" dirty="0" err="1">
                <a:solidFill>
                  <a:srgbClr val="0000FF"/>
                </a:solidFill>
              </a:rPr>
              <a:t>big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difference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tHjb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But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given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different</a:t>
            </a:r>
            <a:r>
              <a:rPr lang="pt-PT" dirty="0">
                <a:solidFill>
                  <a:srgbClr val="0000FF"/>
                </a:solidFill>
              </a:rPr>
              <a:t> FS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probably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surprising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impact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ultimately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was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found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be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very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small</a:t>
            </a:r>
            <a:r>
              <a:rPr lang="pt-PT" dirty="0">
                <a:solidFill>
                  <a:srgbClr val="0000FF"/>
                </a:solidFill>
              </a:rPr>
              <a:t>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8072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Questions</a:t>
            </a:r>
            <a:r>
              <a:rPr lang="pt-PT" dirty="0"/>
              <a:t> &amp; </a:t>
            </a:r>
            <a:r>
              <a:rPr lang="pt-PT" dirty="0" err="1"/>
              <a:t>Answers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b="1" dirty="0" smtClean="0"/>
              <a:t>[5FS to 4FS </a:t>
            </a:r>
            <a:r>
              <a:rPr lang="pt-PT" b="1" dirty="0" err="1" smtClean="0"/>
              <a:t>uncert</a:t>
            </a:r>
            <a:r>
              <a:rPr lang="pt-PT" b="1" dirty="0" smtClean="0"/>
              <a:t>.]</a:t>
            </a:r>
            <a:r>
              <a:rPr lang="pt-PT" dirty="0" smtClean="0"/>
              <a:t> L252</a:t>
            </a:r>
            <a:r>
              <a:rPr lang="pt-PT" dirty="0"/>
              <a:t>: can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justify</a:t>
            </a:r>
            <a:r>
              <a:rPr lang="pt-PT" dirty="0"/>
              <a:t> </a:t>
            </a:r>
            <a:r>
              <a:rPr lang="pt-PT" dirty="0" err="1"/>
              <a:t>why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think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procedure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reasonable</a:t>
            </a:r>
            <a:r>
              <a:rPr lang="pt-PT" dirty="0"/>
              <a:t>? can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say</a:t>
            </a:r>
            <a:r>
              <a:rPr lang="pt-PT" dirty="0"/>
              <a:t> </a:t>
            </a:r>
            <a:r>
              <a:rPr lang="pt-PT" dirty="0" err="1"/>
              <a:t>anything</a:t>
            </a:r>
            <a:r>
              <a:rPr lang="pt-PT" dirty="0"/>
              <a:t> </a:t>
            </a:r>
            <a:r>
              <a:rPr lang="pt-PT" dirty="0" err="1"/>
              <a:t>about</a:t>
            </a:r>
            <a:r>
              <a:rPr lang="pt-PT" dirty="0"/>
              <a:t> </a:t>
            </a:r>
            <a:r>
              <a:rPr lang="pt-PT" dirty="0" err="1"/>
              <a:t>how</a:t>
            </a:r>
            <a:r>
              <a:rPr lang="pt-PT" dirty="0"/>
              <a:t> </a:t>
            </a:r>
            <a:r>
              <a:rPr lang="pt-PT" dirty="0" err="1"/>
              <a:t>close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tt</a:t>
            </a:r>
            <a:r>
              <a:rPr lang="pt-PT" dirty="0"/>
              <a:t>+&gt;=1 b-</a:t>
            </a:r>
            <a:r>
              <a:rPr lang="pt-PT" dirty="0" err="1"/>
              <a:t>jet</a:t>
            </a:r>
            <a:r>
              <a:rPr lang="pt-PT" dirty="0"/>
              <a:t> </a:t>
            </a:r>
            <a:r>
              <a:rPr lang="pt-PT" dirty="0" err="1"/>
              <a:t>model</a:t>
            </a:r>
            <a:r>
              <a:rPr lang="pt-PT" dirty="0"/>
              <a:t> </a:t>
            </a:r>
            <a:r>
              <a:rPr lang="pt-PT" dirty="0" err="1"/>
              <a:t>is</a:t>
            </a:r>
            <a:r>
              <a:rPr lang="pt-PT" dirty="0"/>
              <a:t> for </a:t>
            </a:r>
            <a:r>
              <a:rPr lang="pt-PT" dirty="0" err="1"/>
              <a:t>the</a:t>
            </a:r>
            <a:r>
              <a:rPr lang="pt-PT" dirty="0"/>
              <a:t> nominal 4flavor </a:t>
            </a:r>
            <a:r>
              <a:rPr lang="pt-PT" dirty="0" err="1"/>
              <a:t>tt+bb</a:t>
            </a:r>
            <a:r>
              <a:rPr lang="pt-PT" dirty="0"/>
              <a:t> </a:t>
            </a:r>
            <a:r>
              <a:rPr lang="pt-PT" dirty="0" err="1"/>
              <a:t>simulation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5flavor </a:t>
            </a:r>
            <a:r>
              <a:rPr lang="pt-PT" dirty="0" err="1"/>
              <a:t>tt+jets</a:t>
            </a:r>
            <a:r>
              <a:rPr lang="pt-PT" dirty="0"/>
              <a:t> </a:t>
            </a:r>
            <a:r>
              <a:rPr lang="pt-PT" dirty="0" err="1"/>
              <a:t>simulations</a:t>
            </a:r>
            <a:r>
              <a:rPr lang="pt-PT" dirty="0"/>
              <a:t>? </a:t>
            </a:r>
            <a:r>
              <a:rPr lang="pt-PT" dirty="0" err="1"/>
              <a:t>if</a:t>
            </a:r>
            <a:r>
              <a:rPr lang="pt-PT" dirty="0"/>
              <a:t> </a:t>
            </a:r>
            <a:r>
              <a:rPr lang="pt-PT" dirty="0" err="1"/>
              <a:t>these</a:t>
            </a:r>
            <a:r>
              <a:rPr lang="pt-PT" dirty="0"/>
              <a:t> are </a:t>
            </a:r>
            <a:r>
              <a:rPr lang="pt-PT" dirty="0" err="1"/>
              <a:t>sufficiently</a:t>
            </a:r>
            <a:r>
              <a:rPr lang="pt-PT" dirty="0"/>
              <a:t> </a:t>
            </a:r>
            <a:r>
              <a:rPr lang="pt-PT" dirty="0" err="1"/>
              <a:t>close</a:t>
            </a:r>
            <a:r>
              <a:rPr lang="pt-PT" dirty="0"/>
              <a:t>, </a:t>
            </a:r>
            <a:r>
              <a:rPr lang="pt-PT" dirty="0" err="1"/>
              <a:t>then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may</a:t>
            </a:r>
            <a:r>
              <a:rPr lang="pt-PT" dirty="0"/>
              <a:t> </a:t>
            </a:r>
            <a:r>
              <a:rPr lang="pt-PT" dirty="0" err="1"/>
              <a:t>expect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approximation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make</a:t>
            </a:r>
            <a:r>
              <a:rPr lang="pt-PT" dirty="0"/>
              <a:t> to </a:t>
            </a:r>
            <a:r>
              <a:rPr lang="pt-PT" dirty="0" err="1"/>
              <a:t>hold</a:t>
            </a:r>
            <a:r>
              <a:rPr lang="pt-PT" dirty="0"/>
              <a:t>?  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Indeed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approximation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unfortunately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can </a:t>
            </a:r>
            <a:r>
              <a:rPr lang="pt-PT" dirty="0" err="1">
                <a:solidFill>
                  <a:srgbClr val="0000FF"/>
                </a:solidFill>
              </a:rPr>
              <a:t>only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evaluate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systematics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based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samples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exist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4FS </a:t>
            </a:r>
            <a:r>
              <a:rPr lang="pt-PT" dirty="0" err="1">
                <a:solidFill>
                  <a:srgbClr val="0000FF"/>
                </a:solidFill>
              </a:rPr>
              <a:t>ttbb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sample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very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special</a:t>
            </a:r>
            <a:r>
              <a:rPr lang="pt-PT" dirty="0">
                <a:solidFill>
                  <a:srgbClr val="0000FF"/>
                </a:solidFill>
              </a:rPr>
              <a:t> case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dedicated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implementations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code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was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provided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authors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special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release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provide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us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prediction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early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</a:t>
            </a:r>
            <a:r>
              <a:rPr lang="pt-PT" dirty="0">
                <a:solidFill>
                  <a:srgbClr val="0000FF"/>
                </a:solidFill>
              </a:rPr>
              <a:t> - </a:t>
            </a:r>
            <a:r>
              <a:rPr lang="pt-PT" dirty="0" err="1">
                <a:solidFill>
                  <a:srgbClr val="0000FF"/>
                </a:solidFill>
              </a:rPr>
              <a:t>see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ref</a:t>
            </a:r>
            <a:r>
              <a:rPr lang="pt-PT" dirty="0">
                <a:solidFill>
                  <a:srgbClr val="0000FF"/>
                </a:solidFill>
              </a:rPr>
              <a:t> 53.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had</a:t>
            </a:r>
            <a:r>
              <a:rPr lang="pt-PT" dirty="0">
                <a:solidFill>
                  <a:srgbClr val="0000FF"/>
                </a:solidFill>
              </a:rPr>
              <a:t> 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one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sample</a:t>
            </a:r>
            <a:r>
              <a:rPr lang="pt-PT" dirty="0">
                <a:solidFill>
                  <a:srgbClr val="0000FF"/>
                </a:solidFill>
              </a:rPr>
              <a:t>, Powheg+Pythia8, no </a:t>
            </a:r>
            <a:r>
              <a:rPr lang="pt-PT" dirty="0" err="1">
                <a:solidFill>
                  <a:srgbClr val="0000FF"/>
                </a:solidFill>
              </a:rPr>
              <a:t>alternative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sample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generated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e.g. 4FS </a:t>
            </a:r>
            <a:r>
              <a:rPr lang="pt-PT" dirty="0" err="1">
                <a:solidFill>
                  <a:srgbClr val="0000FF"/>
                </a:solidFill>
              </a:rPr>
              <a:t>amcnlo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Pythia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or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Herwig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But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sample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really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state-of-the-art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It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represents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best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knowledge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background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main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reason</a:t>
            </a:r>
            <a:r>
              <a:rPr lang="pt-PT" dirty="0">
                <a:solidFill>
                  <a:srgbClr val="0000FF"/>
                </a:solidFill>
              </a:rPr>
              <a:t> for </a:t>
            </a:r>
            <a:r>
              <a:rPr lang="pt-PT" dirty="0" err="1">
                <a:solidFill>
                  <a:srgbClr val="0000FF"/>
                </a:solidFill>
              </a:rPr>
              <a:t>using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it</a:t>
            </a:r>
            <a:r>
              <a:rPr lang="pt-PT" dirty="0">
                <a:solidFill>
                  <a:srgbClr val="0000FF"/>
                </a:solidFill>
              </a:rPr>
              <a:t>.  </a:t>
            </a:r>
          </a:p>
          <a:p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tt+bb</a:t>
            </a:r>
            <a:r>
              <a:rPr lang="pt-PT" dirty="0">
                <a:solidFill>
                  <a:srgbClr val="0000FF"/>
                </a:solidFill>
              </a:rPr>
              <a:t> 4FS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5FS </a:t>
            </a:r>
            <a:r>
              <a:rPr lang="pt-PT" dirty="0" err="1">
                <a:solidFill>
                  <a:srgbClr val="0000FF"/>
                </a:solidFill>
              </a:rPr>
              <a:t>difference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isn’t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small</a:t>
            </a:r>
            <a:r>
              <a:rPr lang="pt-PT" dirty="0">
                <a:solidFill>
                  <a:srgbClr val="0000FF"/>
                </a:solidFill>
              </a:rPr>
              <a:t> - </a:t>
            </a:r>
            <a:r>
              <a:rPr lang="pt-PT" dirty="0" err="1">
                <a:solidFill>
                  <a:srgbClr val="0000FF"/>
                </a:solidFill>
              </a:rPr>
              <a:t>but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difference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small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isn’t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necessarily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good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justification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However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do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dedicated</a:t>
            </a:r>
            <a:r>
              <a:rPr lang="pt-PT" dirty="0">
                <a:solidFill>
                  <a:srgbClr val="0000FF"/>
                </a:solidFill>
              </a:rPr>
              <a:t> 4FS vs. 5FS </a:t>
            </a:r>
            <a:r>
              <a:rPr lang="pt-PT" dirty="0" err="1">
                <a:solidFill>
                  <a:srgbClr val="0000FF"/>
                </a:solidFill>
              </a:rPr>
              <a:t>systematics</a:t>
            </a:r>
            <a:r>
              <a:rPr lang="pt-PT" dirty="0">
                <a:solidFill>
                  <a:srgbClr val="0000FF"/>
                </a:solidFill>
              </a:rPr>
              <a:t> as </a:t>
            </a:r>
            <a:r>
              <a:rPr lang="pt-PT" dirty="0" err="1">
                <a:solidFill>
                  <a:srgbClr val="0000FF"/>
                </a:solidFill>
              </a:rPr>
              <a:t>described</a:t>
            </a:r>
            <a:r>
              <a:rPr lang="pt-PT" dirty="0">
                <a:solidFill>
                  <a:srgbClr val="0000FF"/>
                </a:solidFill>
              </a:rPr>
              <a:t> later </a:t>
            </a:r>
            <a:r>
              <a:rPr lang="pt-PT" dirty="0" err="1">
                <a:solidFill>
                  <a:srgbClr val="0000FF"/>
                </a:solidFill>
              </a:rPr>
              <a:t>which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was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necessary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cover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mismodelling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observed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our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analysis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uncertainty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expected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cover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potential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missing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effect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associated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procedure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evaluate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systematics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using</a:t>
            </a:r>
            <a:r>
              <a:rPr lang="pt-PT" dirty="0">
                <a:solidFill>
                  <a:srgbClr val="0000FF"/>
                </a:solidFill>
              </a:rPr>
              <a:t>.  </a:t>
            </a:r>
          </a:p>
          <a:p>
            <a:r>
              <a:rPr lang="pt-PT" dirty="0">
                <a:solidFill>
                  <a:srgbClr val="0000FF"/>
                </a:solidFill>
              </a:rPr>
              <a:t>STXS </a:t>
            </a:r>
            <a:r>
              <a:rPr lang="pt-PT" dirty="0" err="1">
                <a:solidFill>
                  <a:srgbClr val="0000FF"/>
                </a:solidFill>
              </a:rPr>
              <a:t>analysis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used</a:t>
            </a:r>
            <a:r>
              <a:rPr lang="pt-PT" dirty="0">
                <a:solidFill>
                  <a:srgbClr val="0000FF"/>
                </a:solidFill>
              </a:rPr>
              <a:t> a similar </a:t>
            </a:r>
            <a:r>
              <a:rPr lang="pt-PT" dirty="0" err="1">
                <a:solidFill>
                  <a:srgbClr val="0000FF"/>
                </a:solidFill>
              </a:rPr>
              <a:t>recipe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even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without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5FS vs. 4FS </a:t>
            </a:r>
            <a:r>
              <a:rPr lang="pt-PT" dirty="0" err="1">
                <a:solidFill>
                  <a:srgbClr val="0000FF"/>
                </a:solidFill>
              </a:rPr>
              <a:t>systematic</a:t>
            </a:r>
            <a:r>
              <a:rPr lang="pt-PT" dirty="0">
                <a:solidFill>
                  <a:srgbClr val="0000FF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227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Questions</a:t>
            </a:r>
            <a:r>
              <a:rPr lang="pt-PT" dirty="0"/>
              <a:t> &amp; </a:t>
            </a:r>
            <a:r>
              <a:rPr lang="pt-PT" dirty="0" err="1"/>
              <a:t>Answers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b="1" dirty="0" smtClean="0"/>
              <a:t>[Michigan] </a:t>
            </a:r>
            <a:r>
              <a:rPr lang="pt-PT" dirty="0" err="1" smtClean="0"/>
              <a:t>Line</a:t>
            </a:r>
            <a:r>
              <a:rPr lang="pt-PT" dirty="0" smtClean="0"/>
              <a:t> </a:t>
            </a:r>
            <a:r>
              <a:rPr lang="pt-PT" dirty="0"/>
              <a:t>186: </a:t>
            </a:r>
            <a:r>
              <a:rPr lang="pt-PT" dirty="0" err="1"/>
              <a:t>Naively</a:t>
            </a:r>
            <a:r>
              <a:rPr lang="pt-PT" dirty="0"/>
              <a:t>, </a:t>
            </a:r>
            <a:r>
              <a:rPr lang="pt-PT" dirty="0" err="1"/>
              <a:t>these</a:t>
            </a:r>
            <a:r>
              <a:rPr lang="pt-PT" dirty="0"/>
              <a:t> </a:t>
            </a:r>
            <a:r>
              <a:rPr lang="pt-PT" dirty="0" err="1"/>
              <a:t>numbers</a:t>
            </a:r>
            <a:r>
              <a:rPr lang="pt-PT" dirty="0"/>
              <a:t> </a:t>
            </a:r>
            <a:r>
              <a:rPr lang="pt-PT" dirty="0" err="1"/>
              <a:t>seem</a:t>
            </a:r>
            <a:r>
              <a:rPr lang="pt-PT" dirty="0"/>
              <a:t> </a:t>
            </a:r>
            <a:r>
              <a:rPr lang="pt-PT" dirty="0" err="1"/>
              <a:t>low</a:t>
            </a:r>
            <a:r>
              <a:rPr lang="pt-PT" dirty="0"/>
              <a:t> (</a:t>
            </a:r>
            <a:r>
              <a:rPr lang="pt-PT" dirty="0" err="1"/>
              <a:t>one</a:t>
            </a:r>
            <a:r>
              <a:rPr lang="pt-PT" dirty="0"/>
              <a:t> </a:t>
            </a:r>
            <a:r>
              <a:rPr lang="pt-PT" dirty="0" err="1"/>
              <a:t>might</a:t>
            </a:r>
            <a:r>
              <a:rPr lang="pt-PT" dirty="0"/>
              <a:t> assume </a:t>
            </a:r>
            <a:r>
              <a:rPr lang="pt-PT" dirty="0" err="1"/>
              <a:t>that</a:t>
            </a:r>
            <a:r>
              <a:rPr lang="pt-PT" dirty="0"/>
              <a:t> </a:t>
            </a:r>
            <a:r>
              <a:rPr lang="pt-PT" dirty="0" err="1"/>
              <a:t>with</a:t>
            </a:r>
            <a:r>
              <a:rPr lang="pt-PT" dirty="0"/>
              <a:t> 4 b-</a:t>
            </a:r>
            <a:r>
              <a:rPr lang="pt-PT" dirty="0" err="1"/>
              <a:t>jets</a:t>
            </a:r>
            <a:r>
              <a:rPr lang="pt-PT" dirty="0"/>
              <a:t>, </a:t>
            </a:r>
            <a:r>
              <a:rPr lang="pt-PT" dirty="0" err="1"/>
              <a:t>there</a:t>
            </a:r>
            <a:r>
              <a:rPr lang="pt-PT" dirty="0"/>
              <a:t> are 3 </a:t>
            </a:r>
            <a:r>
              <a:rPr lang="pt-PT" dirty="0" err="1"/>
              <a:t>ways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pairing</a:t>
            </a:r>
            <a:r>
              <a:rPr lang="pt-PT" dirty="0"/>
              <a:t> </a:t>
            </a:r>
            <a:r>
              <a:rPr lang="pt-PT" dirty="0" err="1"/>
              <a:t>them</a:t>
            </a:r>
            <a:r>
              <a:rPr lang="pt-PT" dirty="0"/>
              <a:t>, </a:t>
            </a:r>
            <a:r>
              <a:rPr lang="pt-PT" dirty="0" err="1"/>
              <a:t>so</a:t>
            </a:r>
            <a:r>
              <a:rPr lang="pt-PT" dirty="0"/>
              <a:t> </a:t>
            </a:r>
            <a:r>
              <a:rPr lang="pt-PT" dirty="0" err="1"/>
              <a:t>even</a:t>
            </a:r>
            <a:r>
              <a:rPr lang="pt-PT" dirty="0"/>
              <a:t> </a:t>
            </a:r>
            <a:r>
              <a:rPr lang="pt-PT" dirty="0" err="1"/>
              <a:t>guessing</a:t>
            </a:r>
            <a:r>
              <a:rPr lang="pt-PT" dirty="0"/>
              <a:t> </a:t>
            </a:r>
            <a:r>
              <a:rPr lang="pt-PT" dirty="0" err="1"/>
              <a:t>randomly</a:t>
            </a:r>
            <a:r>
              <a:rPr lang="pt-PT" dirty="0"/>
              <a:t> </a:t>
            </a:r>
            <a:r>
              <a:rPr lang="pt-PT" dirty="0" err="1"/>
              <a:t>would</a:t>
            </a:r>
            <a:r>
              <a:rPr lang="pt-PT" dirty="0"/>
              <a:t> </a:t>
            </a:r>
            <a:r>
              <a:rPr lang="pt-PT" dirty="0" err="1"/>
              <a:t>be</a:t>
            </a:r>
            <a:r>
              <a:rPr lang="pt-PT" dirty="0"/>
              <a:t> a 33% </a:t>
            </a:r>
            <a:r>
              <a:rPr lang="pt-PT" dirty="0" err="1"/>
              <a:t>correct</a:t>
            </a:r>
            <a:r>
              <a:rPr lang="pt-PT" dirty="0"/>
              <a:t> </a:t>
            </a:r>
            <a:r>
              <a:rPr lang="pt-PT" dirty="0" err="1"/>
              <a:t>assignment</a:t>
            </a:r>
            <a:r>
              <a:rPr lang="pt-PT" dirty="0"/>
              <a:t> </a:t>
            </a:r>
            <a:r>
              <a:rPr lang="pt-PT" dirty="0" err="1"/>
              <a:t>fractions</a:t>
            </a:r>
            <a:r>
              <a:rPr lang="pt-PT" dirty="0"/>
              <a:t>). </a:t>
            </a:r>
            <a:r>
              <a:rPr lang="pt-PT" dirty="0" err="1"/>
              <a:t>Is</a:t>
            </a:r>
            <a:r>
              <a:rPr lang="pt-PT" dirty="0"/>
              <a:t> </a:t>
            </a:r>
            <a:r>
              <a:rPr lang="pt-PT" dirty="0" err="1"/>
              <a:t>this</a:t>
            </a:r>
            <a:r>
              <a:rPr lang="pt-PT" dirty="0"/>
              <a:t> </a:t>
            </a:r>
            <a:r>
              <a:rPr lang="pt-PT" dirty="0" err="1"/>
              <a:t>because</a:t>
            </a:r>
            <a:r>
              <a:rPr lang="pt-PT" dirty="0"/>
              <a:t> </a:t>
            </a:r>
            <a:r>
              <a:rPr lang="pt-PT" dirty="0" err="1"/>
              <a:t>sometimes</a:t>
            </a:r>
            <a:r>
              <a:rPr lang="pt-PT" dirty="0"/>
              <a:t> </a:t>
            </a:r>
            <a:r>
              <a:rPr lang="pt-PT" dirty="0" err="1"/>
              <a:t>there</a:t>
            </a:r>
            <a:r>
              <a:rPr lang="pt-PT" dirty="0"/>
              <a:t> are b-</a:t>
            </a:r>
            <a:r>
              <a:rPr lang="pt-PT" dirty="0" err="1"/>
              <a:t>jets</a:t>
            </a:r>
            <a:r>
              <a:rPr lang="pt-PT" dirty="0"/>
              <a:t> </a:t>
            </a:r>
            <a:r>
              <a:rPr lang="pt-PT" dirty="0" err="1"/>
              <a:t>aside</a:t>
            </a:r>
            <a:r>
              <a:rPr lang="pt-PT" dirty="0"/>
              <a:t> </a:t>
            </a:r>
            <a:r>
              <a:rPr lang="pt-PT" dirty="0" err="1"/>
              <a:t>from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2 H b-</a:t>
            </a:r>
            <a:r>
              <a:rPr lang="pt-PT" dirty="0" err="1"/>
              <a:t>jets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2 t b-</a:t>
            </a:r>
            <a:r>
              <a:rPr lang="pt-PT" dirty="0" err="1"/>
              <a:t>jets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/</a:t>
            </a:r>
            <a:r>
              <a:rPr lang="pt-PT" dirty="0" err="1"/>
              <a:t>or</a:t>
            </a:r>
            <a:r>
              <a:rPr lang="pt-PT" dirty="0"/>
              <a:t> </a:t>
            </a:r>
            <a:r>
              <a:rPr lang="pt-PT" dirty="0" err="1"/>
              <a:t>missing</a:t>
            </a:r>
            <a:r>
              <a:rPr lang="pt-PT" dirty="0"/>
              <a:t> b-</a:t>
            </a:r>
            <a:r>
              <a:rPr lang="pt-PT" dirty="0" err="1"/>
              <a:t>jets</a:t>
            </a:r>
            <a:r>
              <a:rPr lang="pt-PT" dirty="0"/>
              <a:t> </a:t>
            </a:r>
            <a:r>
              <a:rPr lang="pt-PT" dirty="0" err="1"/>
              <a:t>from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H </a:t>
            </a:r>
            <a:r>
              <a:rPr lang="pt-PT" dirty="0" err="1"/>
              <a:t>or</a:t>
            </a:r>
            <a:r>
              <a:rPr lang="pt-PT" dirty="0"/>
              <a:t> t </a:t>
            </a:r>
            <a:r>
              <a:rPr lang="pt-PT" dirty="0" err="1"/>
              <a:t>decays</a:t>
            </a:r>
            <a:r>
              <a:rPr lang="pt-PT" dirty="0"/>
              <a:t>, etc.,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which</a:t>
            </a:r>
            <a:r>
              <a:rPr lang="pt-PT" dirty="0"/>
              <a:t> case </a:t>
            </a:r>
            <a:r>
              <a:rPr lang="pt-PT" dirty="0" err="1"/>
              <a:t>even</a:t>
            </a:r>
            <a:r>
              <a:rPr lang="pt-PT" dirty="0"/>
              <a:t> a </a:t>
            </a:r>
            <a:r>
              <a:rPr lang="pt-PT" dirty="0" err="1"/>
              <a:t>perfect</a:t>
            </a:r>
            <a:r>
              <a:rPr lang="pt-PT" dirty="0"/>
              <a:t> BDT </a:t>
            </a:r>
            <a:r>
              <a:rPr lang="pt-PT" dirty="0" err="1"/>
              <a:t>wouldn</a:t>
            </a:r>
            <a:r>
              <a:rPr lang="pt-PT" dirty="0"/>
              <a:t> t </a:t>
            </a:r>
            <a:r>
              <a:rPr lang="pt-PT" dirty="0" err="1"/>
              <a:t>have</a:t>
            </a:r>
            <a:r>
              <a:rPr lang="pt-PT" dirty="0"/>
              <a:t> 100% </a:t>
            </a:r>
            <a:r>
              <a:rPr lang="pt-PT" dirty="0" err="1"/>
              <a:t>correct</a:t>
            </a:r>
            <a:r>
              <a:rPr lang="pt-PT" dirty="0"/>
              <a:t> </a:t>
            </a:r>
            <a:r>
              <a:rPr lang="pt-PT" dirty="0" err="1"/>
              <a:t>assignment</a:t>
            </a:r>
            <a:r>
              <a:rPr lang="pt-PT" dirty="0"/>
              <a:t> rate? </a:t>
            </a:r>
            <a:r>
              <a:rPr lang="pt-PT" dirty="0" err="1"/>
              <a:t>If</a:t>
            </a:r>
            <a:r>
              <a:rPr lang="pt-PT" dirty="0"/>
              <a:t> </a:t>
            </a:r>
            <a:r>
              <a:rPr lang="pt-PT" dirty="0" err="1"/>
              <a:t>so</a:t>
            </a:r>
            <a:r>
              <a:rPr lang="pt-PT" dirty="0"/>
              <a:t>, are </a:t>
            </a:r>
            <a:r>
              <a:rPr lang="pt-PT" dirty="0" err="1"/>
              <a:t>these</a:t>
            </a:r>
            <a:r>
              <a:rPr lang="pt-PT" dirty="0"/>
              <a:t> rates </a:t>
            </a:r>
            <a:r>
              <a:rPr lang="pt-PT" dirty="0" err="1"/>
              <a:t>relative</a:t>
            </a:r>
            <a:r>
              <a:rPr lang="pt-PT" dirty="0"/>
              <a:t> to </a:t>
            </a:r>
            <a:r>
              <a:rPr lang="pt-PT" dirty="0" err="1"/>
              <a:t>the</a:t>
            </a:r>
            <a:r>
              <a:rPr lang="pt-PT" dirty="0"/>
              <a:t> total </a:t>
            </a:r>
            <a:r>
              <a:rPr lang="pt-PT" dirty="0" err="1"/>
              <a:t>number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events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PSR, </a:t>
            </a:r>
            <a:r>
              <a:rPr lang="pt-PT" dirty="0" err="1"/>
              <a:t>or</a:t>
            </a:r>
            <a:r>
              <a:rPr lang="pt-PT" dirty="0"/>
              <a:t> </a:t>
            </a:r>
            <a:r>
              <a:rPr lang="pt-PT" dirty="0" err="1"/>
              <a:t>relative</a:t>
            </a:r>
            <a:r>
              <a:rPr lang="pt-PT" dirty="0"/>
              <a:t> to </a:t>
            </a:r>
            <a:r>
              <a:rPr lang="pt-PT" dirty="0" err="1"/>
              <a:t>the</a:t>
            </a:r>
            <a:r>
              <a:rPr lang="pt-PT" dirty="0"/>
              <a:t> total </a:t>
            </a:r>
            <a:r>
              <a:rPr lang="pt-PT" dirty="0" err="1"/>
              <a:t>number</a:t>
            </a:r>
            <a:r>
              <a:rPr lang="pt-PT" dirty="0"/>
              <a:t> </a:t>
            </a:r>
            <a:r>
              <a:rPr lang="pt-PT" dirty="0" err="1"/>
              <a:t>of</a:t>
            </a:r>
            <a:r>
              <a:rPr lang="pt-PT" dirty="0"/>
              <a:t> </a:t>
            </a:r>
            <a:r>
              <a:rPr lang="pt-PT" dirty="0" err="1"/>
              <a:t>events</a:t>
            </a:r>
            <a:r>
              <a:rPr lang="pt-PT" dirty="0"/>
              <a:t> </a:t>
            </a:r>
            <a:r>
              <a:rPr lang="pt-PT" dirty="0" err="1"/>
              <a:t>in</a:t>
            </a:r>
            <a:r>
              <a:rPr lang="pt-PT" dirty="0"/>
              <a:t> </a:t>
            </a:r>
            <a:r>
              <a:rPr lang="pt-PT" dirty="0" err="1"/>
              <a:t>which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b-</a:t>
            </a:r>
            <a:r>
              <a:rPr lang="pt-PT" dirty="0" err="1"/>
              <a:t>jets</a:t>
            </a:r>
            <a:r>
              <a:rPr lang="pt-PT" dirty="0"/>
              <a:t> </a:t>
            </a:r>
            <a:r>
              <a:rPr lang="pt-PT" dirty="0" err="1"/>
              <a:t>from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tops </a:t>
            </a:r>
            <a:r>
              <a:rPr lang="pt-PT" dirty="0" err="1"/>
              <a:t>and</a:t>
            </a:r>
            <a:r>
              <a:rPr lang="pt-PT" dirty="0"/>
              <a:t> H s are </a:t>
            </a:r>
            <a:r>
              <a:rPr lang="pt-PT" dirty="0" err="1"/>
              <a:t>correctly</a:t>
            </a:r>
            <a:r>
              <a:rPr lang="pt-PT" dirty="0"/>
              <a:t> </a:t>
            </a:r>
            <a:r>
              <a:rPr lang="pt-PT" dirty="0" err="1"/>
              <a:t>reconstructed</a:t>
            </a:r>
            <a:r>
              <a:rPr lang="pt-PT" dirty="0"/>
              <a:t> </a:t>
            </a:r>
            <a:r>
              <a:rPr lang="pt-PT" dirty="0" err="1"/>
              <a:t>and</a:t>
            </a:r>
            <a:r>
              <a:rPr lang="pt-PT" dirty="0"/>
              <a:t> b-</a:t>
            </a:r>
            <a:r>
              <a:rPr lang="pt-PT" dirty="0" err="1"/>
              <a:t>tagged</a:t>
            </a:r>
            <a:r>
              <a:rPr lang="pt-PT" dirty="0"/>
              <a:t>? 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Assuming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perfect</a:t>
            </a:r>
            <a:r>
              <a:rPr lang="pt-PT" dirty="0">
                <a:solidFill>
                  <a:srgbClr val="0000FF"/>
                </a:solidFill>
              </a:rPr>
              <a:t> b-</a:t>
            </a:r>
            <a:r>
              <a:rPr lang="pt-PT" dirty="0" err="1">
                <a:solidFill>
                  <a:srgbClr val="0000FF"/>
                </a:solidFill>
              </a:rPr>
              <a:t>tagging</a:t>
            </a:r>
            <a:r>
              <a:rPr lang="pt-PT" dirty="0">
                <a:solidFill>
                  <a:srgbClr val="0000FF"/>
                </a:solidFill>
              </a:rPr>
              <a:t> (100% </a:t>
            </a:r>
            <a:r>
              <a:rPr lang="pt-PT" dirty="0" err="1">
                <a:solidFill>
                  <a:srgbClr val="0000FF"/>
                </a:solidFill>
              </a:rPr>
              <a:t>efficiency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0 </a:t>
            </a:r>
            <a:r>
              <a:rPr lang="pt-PT" dirty="0" err="1">
                <a:solidFill>
                  <a:srgbClr val="0000FF"/>
                </a:solidFill>
              </a:rPr>
              <a:t>fake</a:t>
            </a:r>
            <a:r>
              <a:rPr lang="pt-PT" dirty="0">
                <a:solidFill>
                  <a:srgbClr val="0000FF"/>
                </a:solidFill>
              </a:rPr>
              <a:t>), </a:t>
            </a:r>
            <a:r>
              <a:rPr lang="pt-PT" dirty="0" err="1">
                <a:solidFill>
                  <a:srgbClr val="0000FF"/>
                </a:solidFill>
              </a:rPr>
              <a:t>if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have</a:t>
            </a:r>
            <a:r>
              <a:rPr lang="pt-PT" dirty="0">
                <a:solidFill>
                  <a:srgbClr val="0000FF"/>
                </a:solidFill>
              </a:rPr>
              <a:t> 4 b-</a:t>
            </a:r>
            <a:r>
              <a:rPr lang="pt-PT" dirty="0" err="1">
                <a:solidFill>
                  <a:srgbClr val="0000FF"/>
                </a:solidFill>
              </a:rPr>
              <a:t>jets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pick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two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them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there</a:t>
            </a:r>
            <a:r>
              <a:rPr lang="pt-PT" dirty="0">
                <a:solidFill>
                  <a:srgbClr val="0000FF"/>
                </a:solidFill>
              </a:rPr>
              <a:t> are 6 </a:t>
            </a:r>
            <a:r>
              <a:rPr lang="pt-PT" dirty="0" err="1">
                <a:solidFill>
                  <a:srgbClr val="0000FF"/>
                </a:solidFill>
              </a:rPr>
              <a:t>possible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combinations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So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random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pairing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would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result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~17% </a:t>
            </a:r>
            <a:r>
              <a:rPr lang="pt-PT" dirty="0" err="1">
                <a:solidFill>
                  <a:srgbClr val="0000FF"/>
                </a:solidFill>
              </a:rPr>
              <a:t>instead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33%. </a:t>
            </a:r>
            <a:r>
              <a:rPr lang="pt-PT" dirty="0" err="1">
                <a:solidFill>
                  <a:srgbClr val="0000FF"/>
                </a:solidFill>
              </a:rPr>
              <a:t>Adding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effect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b-</a:t>
            </a:r>
            <a:r>
              <a:rPr lang="pt-PT" dirty="0" err="1">
                <a:solidFill>
                  <a:srgbClr val="0000FF"/>
                </a:solidFill>
              </a:rPr>
              <a:t>tagging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number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further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reduce</a:t>
            </a:r>
            <a:r>
              <a:rPr lang="pt-PT" dirty="0">
                <a:solidFill>
                  <a:srgbClr val="0000FF"/>
                </a:solidFill>
              </a:rPr>
              <a:t>. </a:t>
            </a:r>
          </a:p>
          <a:p>
            <a:endParaRPr lang="pt-PT" dirty="0">
              <a:solidFill>
                <a:srgbClr val="0000FF"/>
              </a:solidFill>
            </a:endParaRPr>
          </a:p>
          <a:p>
            <a:r>
              <a:rPr lang="pt-PT" dirty="0" err="1">
                <a:solidFill>
                  <a:srgbClr val="0000FF"/>
                </a:solidFill>
              </a:rPr>
              <a:t>But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you’re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right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these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fractions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calculated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wrt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total </a:t>
            </a:r>
            <a:r>
              <a:rPr lang="pt-PT" dirty="0" err="1">
                <a:solidFill>
                  <a:srgbClr val="0000FF"/>
                </a:solidFill>
              </a:rPr>
              <a:t>number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events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PSR (</a:t>
            </a:r>
            <a:r>
              <a:rPr lang="pt-PT" dirty="0" err="1">
                <a:solidFill>
                  <a:srgbClr val="0000FF"/>
                </a:solidFill>
              </a:rPr>
              <a:t>now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renamed</a:t>
            </a:r>
            <a:r>
              <a:rPr lang="pt-PT" dirty="0">
                <a:solidFill>
                  <a:srgbClr val="0000FF"/>
                </a:solidFill>
              </a:rPr>
              <a:t> to TR), for </a:t>
            </a:r>
            <a:r>
              <a:rPr lang="pt-PT" dirty="0" err="1">
                <a:solidFill>
                  <a:srgbClr val="0000FF"/>
                </a:solidFill>
              </a:rPr>
              <a:t>each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region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where</a:t>
            </a:r>
            <a:r>
              <a:rPr lang="pt-PT" dirty="0">
                <a:solidFill>
                  <a:srgbClr val="0000FF"/>
                </a:solidFill>
              </a:rPr>
              <a:t> a </a:t>
            </a:r>
            <a:r>
              <a:rPr lang="pt-PT" dirty="0" err="1">
                <a:solidFill>
                  <a:srgbClr val="0000FF"/>
                </a:solidFill>
              </a:rPr>
              <a:t>reconstruction</a:t>
            </a:r>
            <a:r>
              <a:rPr lang="pt-PT" dirty="0">
                <a:solidFill>
                  <a:srgbClr val="0000FF"/>
                </a:solidFill>
              </a:rPr>
              <a:t> BDT </a:t>
            </a:r>
            <a:r>
              <a:rPr lang="pt-PT" dirty="0" err="1">
                <a:solidFill>
                  <a:srgbClr val="0000FF"/>
                </a:solidFill>
              </a:rPr>
              <a:t>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trained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Indeed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there’re</a:t>
            </a:r>
            <a:r>
              <a:rPr lang="pt-PT" dirty="0">
                <a:solidFill>
                  <a:srgbClr val="0000FF"/>
                </a:solidFill>
              </a:rPr>
              <a:t> quite some </a:t>
            </a:r>
            <a:r>
              <a:rPr lang="pt-PT" dirty="0" err="1">
                <a:solidFill>
                  <a:srgbClr val="0000FF"/>
                </a:solidFill>
              </a:rPr>
              <a:t>events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don’t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contain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jets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need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start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so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these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events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able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count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numerator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efficiency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See</a:t>
            </a:r>
            <a:r>
              <a:rPr lang="pt-PT" dirty="0">
                <a:solidFill>
                  <a:srgbClr val="0000FF"/>
                </a:solidFill>
              </a:rPr>
              <a:t> figure 195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previous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internal</a:t>
            </a:r>
            <a:r>
              <a:rPr lang="pt-PT" dirty="0">
                <a:solidFill>
                  <a:srgbClr val="0000FF"/>
                </a:solidFill>
              </a:rPr>
              <a:t> note for </a:t>
            </a:r>
            <a:r>
              <a:rPr lang="pt-PT" dirty="0" err="1">
                <a:solidFill>
                  <a:srgbClr val="0000FF"/>
                </a:solidFill>
              </a:rPr>
              <a:t>tthbb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https</a:t>
            </a:r>
            <a:r>
              <a:rPr lang="pt-PT" dirty="0">
                <a:solidFill>
                  <a:srgbClr val="0000FF"/>
                </a:solidFill>
              </a:rPr>
              <a:t>://</a:t>
            </a:r>
            <a:r>
              <a:rPr lang="pt-PT" dirty="0" err="1">
                <a:solidFill>
                  <a:srgbClr val="0000FF"/>
                </a:solidFill>
              </a:rPr>
              <a:t>cds.cern.ch</a:t>
            </a:r>
            <a:r>
              <a:rPr lang="pt-PT" dirty="0">
                <a:solidFill>
                  <a:srgbClr val="0000FF"/>
                </a:solidFill>
              </a:rPr>
              <a:t>/record/2244360/files/ATL-COM-PHYS-2017-079.pdf </a:t>
            </a:r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9407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Questions</a:t>
            </a:r>
            <a:r>
              <a:rPr lang="pt-PT" dirty="0"/>
              <a:t> &amp; </a:t>
            </a:r>
            <a:r>
              <a:rPr lang="pt-PT" dirty="0" err="1"/>
              <a:t>Answers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01924"/>
          </a:xfrm>
        </p:spPr>
        <p:txBody>
          <a:bodyPr>
            <a:normAutofit fontScale="70000" lnSpcReduction="20000"/>
          </a:bodyPr>
          <a:lstStyle/>
          <a:p>
            <a:r>
              <a:rPr lang="pt-PT" b="1" dirty="0" smtClean="0"/>
              <a:t>[</a:t>
            </a:r>
            <a:r>
              <a:rPr lang="pt-PT" b="1" dirty="0" err="1" smtClean="0"/>
              <a:t>Athens</a:t>
            </a:r>
            <a:r>
              <a:rPr lang="pt-PT" b="1" dirty="0" smtClean="0"/>
              <a:t>]</a:t>
            </a:r>
            <a:r>
              <a:rPr lang="pt-PT" dirty="0" smtClean="0"/>
              <a:t> </a:t>
            </a:r>
            <a:r>
              <a:rPr lang="pt-PT" dirty="0"/>
              <a:t>L 143: </a:t>
            </a:r>
            <a:r>
              <a:rPr lang="pt-PT" dirty="0" err="1"/>
              <a:t>could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add</a:t>
            </a:r>
            <a:r>
              <a:rPr lang="pt-PT" dirty="0"/>
              <a:t> </a:t>
            </a:r>
            <a:r>
              <a:rPr lang="pt-PT" dirty="0" err="1"/>
              <a:t>the</a:t>
            </a:r>
            <a:r>
              <a:rPr lang="pt-PT" dirty="0"/>
              <a:t> </a:t>
            </a:r>
            <a:r>
              <a:rPr lang="pt-PT" dirty="0" err="1"/>
              <a:t>diagrams</a:t>
            </a:r>
            <a:r>
              <a:rPr lang="pt-PT" dirty="0"/>
              <a:t> for single top H </a:t>
            </a:r>
            <a:r>
              <a:rPr lang="pt-PT" dirty="0" err="1"/>
              <a:t>associated</a:t>
            </a:r>
            <a:r>
              <a:rPr lang="pt-PT" dirty="0"/>
              <a:t> </a:t>
            </a:r>
            <a:r>
              <a:rPr lang="pt-PT" dirty="0" err="1"/>
              <a:t>production</a:t>
            </a:r>
            <a:r>
              <a:rPr lang="pt-PT" dirty="0"/>
              <a:t>                      </a:t>
            </a:r>
          </a:p>
          <a:p>
            <a:r>
              <a:rPr lang="pt-PT" dirty="0">
                <a:solidFill>
                  <a:srgbClr val="0000FF"/>
                </a:solidFill>
              </a:rPr>
              <a:t>&gt; </a:t>
            </a:r>
            <a:r>
              <a:rPr lang="pt-PT" dirty="0" err="1">
                <a:solidFill>
                  <a:srgbClr val="0000FF"/>
                </a:solidFill>
              </a:rPr>
              <a:t>If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were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include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diagrams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need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include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all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them</a:t>
            </a:r>
            <a:r>
              <a:rPr lang="pt-PT" dirty="0">
                <a:solidFill>
                  <a:srgbClr val="0000FF"/>
                </a:solidFill>
              </a:rPr>
              <a:t> (</a:t>
            </a:r>
            <a:r>
              <a:rPr lang="pt-PT" dirty="0" err="1">
                <a:solidFill>
                  <a:srgbClr val="0000FF"/>
                </a:solidFill>
              </a:rPr>
              <a:t>ttH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tHjb</a:t>
            </a:r>
            <a:r>
              <a:rPr lang="pt-PT" dirty="0">
                <a:solidFill>
                  <a:srgbClr val="0000FF"/>
                </a:solidFill>
              </a:rPr>
              <a:t>,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tWH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with</a:t>
            </a:r>
            <a:r>
              <a:rPr lang="pt-PT" dirty="0">
                <a:solidFill>
                  <a:srgbClr val="0000FF"/>
                </a:solidFill>
              </a:rPr>
              <a:t> t-H </a:t>
            </a:r>
            <a:r>
              <a:rPr lang="pt-PT" dirty="0" err="1">
                <a:solidFill>
                  <a:srgbClr val="0000FF"/>
                </a:solidFill>
              </a:rPr>
              <a:t>coupling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and</a:t>
            </a:r>
            <a:r>
              <a:rPr lang="pt-PT" dirty="0">
                <a:solidFill>
                  <a:srgbClr val="0000FF"/>
                </a:solidFill>
              </a:rPr>
              <a:t> W-H </a:t>
            </a:r>
            <a:r>
              <a:rPr lang="pt-PT" dirty="0" err="1">
                <a:solidFill>
                  <a:srgbClr val="0000FF"/>
                </a:solidFill>
              </a:rPr>
              <a:t>coupling</a:t>
            </a:r>
            <a:r>
              <a:rPr lang="pt-PT" dirty="0">
                <a:solidFill>
                  <a:srgbClr val="0000FF"/>
                </a:solidFill>
              </a:rPr>
              <a:t>), </a:t>
            </a:r>
            <a:r>
              <a:rPr lang="pt-PT" dirty="0" err="1">
                <a:solidFill>
                  <a:srgbClr val="0000FF"/>
                </a:solidFill>
              </a:rPr>
              <a:t>otherwise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becomes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weird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means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need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least</a:t>
            </a:r>
            <a:r>
              <a:rPr lang="pt-PT" dirty="0">
                <a:solidFill>
                  <a:srgbClr val="0000FF"/>
                </a:solidFill>
              </a:rPr>
              <a:t> 4 </a:t>
            </a:r>
            <a:r>
              <a:rPr lang="pt-PT" dirty="0" err="1">
                <a:solidFill>
                  <a:srgbClr val="0000FF"/>
                </a:solidFill>
              </a:rPr>
              <a:t>diagrams</a:t>
            </a:r>
            <a:r>
              <a:rPr lang="pt-PT" dirty="0">
                <a:solidFill>
                  <a:srgbClr val="0000FF"/>
                </a:solidFill>
              </a:rPr>
              <a:t> to show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most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representative</a:t>
            </a:r>
            <a:r>
              <a:rPr lang="pt-PT" dirty="0">
                <a:solidFill>
                  <a:srgbClr val="0000FF"/>
                </a:solidFill>
              </a:rPr>
              <a:t> processes. </a:t>
            </a:r>
            <a:r>
              <a:rPr lang="pt-PT" dirty="0" err="1">
                <a:solidFill>
                  <a:srgbClr val="0000FF"/>
                </a:solidFill>
              </a:rPr>
              <a:t>There</a:t>
            </a:r>
            <a:r>
              <a:rPr lang="pt-PT" dirty="0">
                <a:solidFill>
                  <a:srgbClr val="0000FF"/>
                </a:solidFill>
              </a:rPr>
              <a:t> are </a:t>
            </a:r>
            <a:r>
              <a:rPr lang="pt-PT" dirty="0" err="1">
                <a:solidFill>
                  <a:srgbClr val="0000FF"/>
                </a:solidFill>
              </a:rPr>
              <a:t>plenty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of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references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quote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this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paper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include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these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diagrams</a:t>
            </a:r>
            <a:r>
              <a:rPr lang="pt-PT" dirty="0">
                <a:solidFill>
                  <a:srgbClr val="0000FF"/>
                </a:solidFill>
              </a:rPr>
              <a:t>. </a:t>
            </a:r>
            <a:r>
              <a:rPr lang="pt-PT" dirty="0" err="1">
                <a:solidFill>
                  <a:srgbClr val="0000FF"/>
                </a:solidFill>
              </a:rPr>
              <a:t>So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we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propose</a:t>
            </a:r>
            <a:r>
              <a:rPr lang="pt-PT" dirty="0">
                <a:solidFill>
                  <a:srgbClr val="0000FF"/>
                </a:solidFill>
              </a:rPr>
              <a:t> to </a:t>
            </a:r>
            <a:r>
              <a:rPr lang="pt-PT" dirty="0" err="1">
                <a:solidFill>
                  <a:srgbClr val="0000FF"/>
                </a:solidFill>
              </a:rPr>
              <a:t>not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include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the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diagrams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at</a:t>
            </a:r>
            <a:r>
              <a:rPr lang="pt-PT" dirty="0">
                <a:solidFill>
                  <a:srgbClr val="0000FF"/>
                </a:solidFill>
              </a:rPr>
              <a:t> </a:t>
            </a:r>
            <a:r>
              <a:rPr lang="pt-PT" dirty="0" err="1">
                <a:solidFill>
                  <a:srgbClr val="0000FF"/>
                </a:solidFill>
              </a:rPr>
              <a:t>all</a:t>
            </a:r>
            <a:r>
              <a:rPr lang="pt-PT" dirty="0">
                <a:solidFill>
                  <a:srgbClr val="0000FF"/>
                </a:solidFill>
              </a:rPr>
              <a:t>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31842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11900</TotalTime>
  <Words>2051</Words>
  <Application>Microsoft Macintosh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ttH(bb) CP Paper – Editors Report</vt:lpstr>
      <vt:lpstr>At a glance</vt:lpstr>
      <vt:lpstr>Questions &amp; Answers</vt:lpstr>
      <vt:lpstr>Questions &amp; Answers</vt:lpstr>
      <vt:lpstr>Questions &amp; Answers</vt:lpstr>
      <vt:lpstr>Questions &amp; Answers</vt:lpstr>
      <vt:lpstr>Questions &amp; Answers</vt:lpstr>
      <vt:lpstr>Questions &amp; Answers</vt:lpstr>
      <vt:lpstr>Questions &amp; Answers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ttH(bb) CP Paper – Editors Report</dc:title>
  <dc:creator>Ricardo Goncalo</dc:creator>
  <cp:lastModifiedBy>Ricardo Goncalo</cp:lastModifiedBy>
  <cp:revision>30</cp:revision>
  <dcterms:created xsi:type="dcterms:W3CDTF">2022-08-30T11:25:00Z</dcterms:created>
  <dcterms:modified xsi:type="dcterms:W3CDTF">2022-09-14T14:10:20Z</dcterms:modified>
</cp:coreProperties>
</file>