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83" r:id="rId3"/>
    <p:sldId id="384" r:id="rId4"/>
    <p:sldId id="394" r:id="rId5"/>
    <p:sldId id="396" r:id="rId6"/>
    <p:sldId id="393" r:id="rId7"/>
    <p:sldId id="286" r:id="rId8"/>
    <p:sldId id="35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5/17/11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5/17/11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vn.cern.ch/reps/atlasgrp/Physics/Higgs/HSG5/data_7TeV/ATL_COM_PHYS_2010_929/trun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H-&gt;</a:t>
            </a:r>
            <a:r>
              <a:rPr lang="en-US" dirty="0" smtClean="0"/>
              <a:t>bb: Goals for Summer 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</a:t>
            </a:r>
            <a:r>
              <a:rPr lang="en-US" dirty="0" smtClean="0"/>
              <a:t> Workshop </a:t>
            </a:r>
            <a:r>
              <a:rPr lang="en-US" dirty="0" smtClean="0"/>
              <a:t>at JINR,</a:t>
            </a:r>
            <a:r>
              <a:rPr lang="en-US" dirty="0" smtClean="0"/>
              <a:t> </a:t>
            </a:r>
            <a:r>
              <a:rPr lang="en-US" dirty="0" err="1" smtClean="0"/>
              <a:t>Dubna</a:t>
            </a:r>
            <a:r>
              <a:rPr lang="en-US" dirty="0" smtClean="0"/>
              <a:t>, </a:t>
            </a:r>
            <a:r>
              <a:rPr lang="en-US" dirty="0" smtClean="0"/>
              <a:t>10 May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1923412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626"/>
            <a:ext cx="8229600" cy="872374"/>
          </a:xfrm>
        </p:spPr>
        <p:txBody>
          <a:bodyPr>
            <a:normAutofit/>
          </a:bodyPr>
          <a:lstStyle/>
          <a:p>
            <a:r>
              <a:rPr lang="en-US" dirty="0" smtClean="0"/>
              <a:t>Un-boosted WH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9461"/>
            <a:ext cx="8686800" cy="145637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Cut-flow comparison between various </a:t>
            </a:r>
            <a:r>
              <a:rPr lang="en-US" dirty="0" smtClean="0"/>
              <a:t>groups</a:t>
            </a:r>
          </a:p>
          <a:p>
            <a:r>
              <a:rPr lang="en-US" dirty="0" smtClean="0"/>
              <a:t>First done in rel.15, re-done to check migration to rel.16</a:t>
            </a:r>
          </a:p>
          <a:p>
            <a:r>
              <a:rPr lang="en-US" dirty="0" smtClean="0"/>
              <a:t>Analysis cuts established and almost final (see below)</a:t>
            </a:r>
          </a:p>
          <a:p>
            <a:r>
              <a:rPr lang="en-US" dirty="0" smtClean="0"/>
              <a:t>Several </a:t>
            </a:r>
            <a:r>
              <a:rPr lang="en-US" dirty="0" smtClean="0"/>
              <a:t>o</a:t>
            </a:r>
            <a:r>
              <a:rPr lang="en-US" dirty="0" smtClean="0"/>
              <a:t>ngoing studies to finalize analysis selection: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50" y="2710138"/>
            <a:ext cx="8350250" cy="37257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4806"/>
          </a:xfrm>
        </p:spPr>
        <p:txBody>
          <a:bodyPr/>
          <a:lstStyle/>
          <a:p>
            <a:r>
              <a:rPr lang="en-US" dirty="0" smtClean="0"/>
              <a:t>CONF note for EPS-HEP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7" y="1001889"/>
            <a:ext cx="8932333" cy="571958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Editors: Paul Thompson, Andrew Mehta, Patricia </a:t>
            </a:r>
            <a:r>
              <a:rPr lang="en-US" dirty="0" err="1" smtClean="0"/>
              <a:t>Conde-Mui</a:t>
            </a:r>
            <a:r>
              <a:rPr lang="en-US" dirty="0" err="1" smtClean="0"/>
              <a:t>ño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Title: “</a:t>
            </a:r>
            <a:r>
              <a:rPr lang="en-US" i="1" dirty="0" smtClean="0"/>
              <a:t>Searches for a Higgs boson decaying to a </a:t>
            </a:r>
            <a:r>
              <a:rPr lang="en-US" i="1" dirty="0" err="1" smtClean="0"/>
              <a:t>b</a:t>
            </a:r>
            <a:r>
              <a:rPr lang="en-US" i="1" dirty="0" smtClean="0"/>
              <a:t>-quark pair with the ATLAS detector at the LHC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Tight time </a:t>
            </a:r>
            <a:r>
              <a:rPr lang="en-US" dirty="0" smtClean="0"/>
              <a:t>scale – but feasible!</a:t>
            </a:r>
          </a:p>
          <a:p>
            <a:pPr lvl="1"/>
            <a:r>
              <a:rPr lang="en-US" dirty="0" smtClean="0"/>
              <a:t>First </a:t>
            </a:r>
            <a:r>
              <a:rPr lang="en-US" b="1" dirty="0" smtClean="0"/>
              <a:t>INT</a:t>
            </a:r>
            <a:r>
              <a:rPr lang="en-US" dirty="0" smtClean="0"/>
              <a:t> note draft should be ready on 10 June</a:t>
            </a:r>
          </a:p>
          <a:p>
            <a:pPr lvl="1"/>
            <a:r>
              <a:rPr lang="en-US" dirty="0" smtClean="0"/>
              <a:t>To be finished by the end of the </a:t>
            </a:r>
            <a:r>
              <a:rPr lang="en-US" dirty="0" smtClean="0"/>
              <a:t>month</a:t>
            </a:r>
          </a:p>
          <a:p>
            <a:pPr lvl="1"/>
            <a:r>
              <a:rPr lang="en-US" dirty="0" smtClean="0"/>
              <a:t>Data </a:t>
            </a:r>
            <a:r>
              <a:rPr lang="en-US" dirty="0" smtClean="0"/>
              <a:t>frozen for EPS on 22 June – expect final calibrations etc</a:t>
            </a:r>
          </a:p>
          <a:p>
            <a:pPr lvl="1"/>
            <a:r>
              <a:rPr lang="en-US" b="1" dirty="0" smtClean="0"/>
              <a:t>CONF</a:t>
            </a:r>
            <a:r>
              <a:rPr lang="en-US" dirty="0" smtClean="0"/>
              <a:t> note circulated early July to be approved before conference</a:t>
            </a:r>
            <a:endParaRPr lang="en-US" dirty="0" smtClean="0"/>
          </a:p>
          <a:p>
            <a:pPr lvl="1"/>
            <a:r>
              <a:rPr lang="en-US" dirty="0" smtClean="0"/>
              <a:t>Conference </a:t>
            </a:r>
            <a:r>
              <a:rPr lang="en-US" dirty="0" smtClean="0"/>
              <a:t>starts 21 July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Need this material for </a:t>
            </a:r>
            <a:r>
              <a:rPr lang="en-US" b="1" dirty="0" smtClean="0"/>
              <a:t>H-&gt;bb poster</a:t>
            </a:r>
            <a:r>
              <a:rPr lang="en-US" dirty="0" smtClean="0"/>
              <a:t> accepted at EPS-HEP </a:t>
            </a:r>
          </a:p>
          <a:p>
            <a:pPr lvl="1"/>
            <a:r>
              <a:rPr lang="en-US" dirty="0" smtClean="0"/>
              <a:t>Could re-use the existing CDS number (ATL-COM-PHYS-2010-929)</a:t>
            </a:r>
          </a:p>
          <a:p>
            <a:pPr lvl="1"/>
            <a:r>
              <a:rPr lang="en-US" dirty="0" smtClean="0"/>
              <a:t>Contacted members of old Winter “background” note </a:t>
            </a:r>
            <a:r>
              <a:rPr lang="en-US" dirty="0" err="1" smtClean="0"/>
              <a:t>ed.board</a:t>
            </a:r>
            <a:r>
              <a:rPr lang="en-US" dirty="0" smtClean="0"/>
              <a:t> to check availability before moving forward</a:t>
            </a:r>
          </a:p>
          <a:p>
            <a:pPr lvl="1"/>
            <a:r>
              <a:rPr lang="en-US" dirty="0" smtClean="0"/>
              <a:t>SVN area for note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://svn.cern.ch/reps/atlasgrp/Physics/Higgs/HSG5/data_7TeV/ATL_COM_PHYS_2010_929/trunk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1918"/>
          </a:xfrm>
        </p:spPr>
        <p:txBody>
          <a:bodyPr/>
          <a:lstStyle/>
          <a:p>
            <a:r>
              <a:rPr lang="en-US" dirty="0" smtClean="0"/>
              <a:t>CONF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03960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Contents:</a:t>
            </a:r>
          </a:p>
          <a:p>
            <a:pPr lvl="1"/>
            <a:r>
              <a:rPr lang="en-US" dirty="0" smtClean="0"/>
              <a:t>Title is generic to make sure we can adapt contents to time available</a:t>
            </a:r>
            <a:endParaRPr lang="en-US" dirty="0" smtClean="0"/>
          </a:p>
          <a:p>
            <a:pPr lvl="1"/>
            <a:r>
              <a:rPr lang="en-US" dirty="0" smtClean="0"/>
              <a:t>Should aim for a short </a:t>
            </a:r>
            <a:r>
              <a:rPr lang="en-US" b="1" dirty="0" smtClean="0"/>
              <a:t>CONF </a:t>
            </a:r>
            <a:r>
              <a:rPr lang="en-US" dirty="0" smtClean="0"/>
              <a:t>note – possibly a </a:t>
            </a:r>
            <a:r>
              <a:rPr lang="en-US" dirty="0" err="1" smtClean="0"/>
              <a:t>longet</a:t>
            </a:r>
            <a:r>
              <a:rPr lang="en-US" dirty="0" smtClean="0"/>
              <a:t> </a:t>
            </a:r>
            <a:r>
              <a:rPr lang="en-US" b="1" dirty="0" smtClean="0"/>
              <a:t>INT </a:t>
            </a:r>
            <a:r>
              <a:rPr lang="en-US" dirty="0" smtClean="0"/>
              <a:t>note</a:t>
            </a:r>
          </a:p>
          <a:p>
            <a:pPr lvl="1"/>
            <a:r>
              <a:rPr lang="en-US" dirty="0" smtClean="0"/>
              <a:t>Un-boosted </a:t>
            </a:r>
            <a:r>
              <a:rPr lang="en-US" b="1" dirty="0" smtClean="0"/>
              <a:t>WH</a:t>
            </a:r>
            <a:r>
              <a:rPr lang="en-US" dirty="0" smtClean="0"/>
              <a:t> is the obvious candidate</a:t>
            </a:r>
          </a:p>
          <a:p>
            <a:pPr lvl="1"/>
            <a:r>
              <a:rPr lang="en-US" dirty="0" smtClean="0"/>
              <a:t>From Wahid’s talk, </a:t>
            </a:r>
            <a:r>
              <a:rPr lang="en-US" b="1" dirty="0" smtClean="0"/>
              <a:t>boosted WH</a:t>
            </a:r>
            <a:r>
              <a:rPr lang="en-US" dirty="0" smtClean="0"/>
              <a:t> does not seem a viable candidate in the available time (but I would be happy to be contradicted!)</a:t>
            </a:r>
          </a:p>
          <a:p>
            <a:pPr lvl="1"/>
            <a:r>
              <a:rPr lang="en-US" dirty="0" smtClean="0"/>
              <a:t>Un-boosted </a:t>
            </a:r>
            <a:r>
              <a:rPr lang="en-US" b="1" dirty="0" smtClean="0"/>
              <a:t>ZH</a:t>
            </a:r>
            <a:r>
              <a:rPr lang="en-US" dirty="0" smtClean="0"/>
              <a:t> seems feasible and we should aim to include it</a:t>
            </a:r>
            <a:endParaRPr lang="en-US" b="1" dirty="0" smtClean="0"/>
          </a:p>
          <a:p>
            <a:pPr lvl="1"/>
            <a:r>
              <a:rPr lang="en-US" b="1" dirty="0" err="1" smtClean="0"/>
              <a:t>ttH</a:t>
            </a:r>
            <a:r>
              <a:rPr lang="en-US" dirty="0" smtClean="0"/>
              <a:t> clearly not for this note – but no reason to not expect it for end of the year </a:t>
            </a:r>
          </a:p>
          <a:p>
            <a:pPr lvl="1"/>
            <a:r>
              <a:rPr lang="en-US" dirty="0" smtClean="0"/>
              <a:t>VBF H-&gt;bb may be in a longer timescale – let’s see</a:t>
            </a:r>
          </a:p>
          <a:p>
            <a:endParaRPr lang="en-US" dirty="0" smtClean="0"/>
          </a:p>
          <a:p>
            <a:r>
              <a:rPr lang="en-US" dirty="0" smtClean="0"/>
              <a:t>Analysis results:</a:t>
            </a:r>
          </a:p>
          <a:p>
            <a:pPr lvl="1"/>
            <a:r>
              <a:rPr lang="en-US" dirty="0" smtClean="0"/>
              <a:t>Need </a:t>
            </a:r>
            <a:r>
              <a:rPr lang="en-US" dirty="0" err="1" smtClean="0"/>
              <a:t>m(b,b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Systematic errors – including JES (can start with an old recipe?)</a:t>
            </a:r>
          </a:p>
          <a:p>
            <a:pPr lvl="1"/>
            <a:r>
              <a:rPr lang="en-US" dirty="0" err="1" smtClean="0"/>
              <a:t>Xsection</a:t>
            </a:r>
            <a:r>
              <a:rPr lang="en-US" dirty="0" smtClean="0"/>
              <a:t> limits?</a:t>
            </a:r>
          </a:p>
          <a:p>
            <a:pPr lvl="1"/>
            <a:r>
              <a:rPr lang="en-US" dirty="0" smtClean="0"/>
              <a:t>Control plots (for INT note?)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 Higgs Combinations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 says we should contribute to the Atlas/CMS combination</a:t>
            </a:r>
          </a:p>
          <a:p>
            <a:r>
              <a:rPr lang="en-US" dirty="0" smtClean="0"/>
              <a:t>… may be a bit soon – latest date for inputs is 19</a:t>
            </a:r>
            <a:r>
              <a:rPr lang="en-US" baseline="30000" dirty="0" smtClean="0"/>
              <a:t>th</a:t>
            </a:r>
            <a:r>
              <a:rPr lang="en-US" dirty="0" smtClean="0"/>
              <a:t> June, I think</a:t>
            </a:r>
          </a:p>
          <a:p>
            <a:r>
              <a:rPr lang="en-US" dirty="0" smtClean="0"/>
              <a:t>Alternatively there may be an Atlas-only combination later</a:t>
            </a:r>
          </a:p>
          <a:p>
            <a:r>
              <a:rPr lang="en-US" dirty="0" smtClean="0"/>
              <a:t>Comments?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664" y="0"/>
            <a:ext cx="8686800" cy="686257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-531"/>
            <a:ext cx="8229600" cy="861309"/>
          </a:xfrm>
        </p:spPr>
        <p:txBody>
          <a:bodyPr/>
          <a:lstStyle/>
          <a:p>
            <a:r>
              <a:rPr lang="en-US" dirty="0" smtClean="0"/>
              <a:t>The Master Plan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rot="20801306">
            <a:off x="2046111" y="2836334"/>
            <a:ext cx="5870222" cy="278271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 CONF note out for EPS </a:t>
            </a:r>
          </a:p>
          <a:p>
            <a:pPr marL="914400" lvl="1" indent="-514350"/>
            <a:r>
              <a:rPr lang="en-US" dirty="0" smtClean="0"/>
              <a:t>This will set the basis for later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Contribute to ATLAS or LHC Higgs combination </a:t>
            </a:r>
            <a:r>
              <a:rPr lang="en-US" dirty="0" err="1" smtClean="0"/>
              <a:t>asap</a:t>
            </a:r>
            <a:r>
              <a:rPr lang="en-US" dirty="0" smtClean="0"/>
              <a:t>?</a:t>
            </a:r>
          </a:p>
          <a:p>
            <a:pPr marL="914400" lvl="1" indent="-514350"/>
            <a:r>
              <a:rPr lang="en-US" dirty="0" smtClean="0"/>
              <a:t>Need to discuss this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for a paper at end of this year or early 2012</a:t>
            </a:r>
          </a:p>
          <a:p>
            <a:pPr marL="914400" lvl="1" indent="-514350"/>
            <a:r>
              <a:rPr lang="en-US" dirty="0" smtClean="0"/>
              <a:t>This must include remaining channels and boosted Higgs techniques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90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H-&gt;bb p</a:t>
            </a:r>
            <a:r>
              <a:rPr lang="en-US" dirty="0" smtClean="0"/>
              <a:t>oster for </a:t>
            </a:r>
            <a:r>
              <a:rPr lang="en-US" dirty="0" smtClean="0"/>
              <a:t>EPS-HEP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75384"/>
            <a:ext cx="8229600" cy="3640666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107950" dist="1905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Times"/>
                <a:cs typeface="Times"/>
              </a:rPr>
              <a:t>H-&gt;bb searches with the ATLAS detector at the LHC</a:t>
            </a:r>
            <a:endParaRPr lang="en-US" dirty="0" smtClean="0">
              <a:latin typeface="Times"/>
              <a:cs typeface="Times"/>
            </a:endParaRPr>
          </a:p>
          <a:p>
            <a:pPr>
              <a:buNone/>
            </a:pPr>
            <a:endParaRPr lang="en-GB" dirty="0" smtClean="0">
              <a:latin typeface="Times"/>
              <a:cs typeface="Times"/>
            </a:endParaRPr>
          </a:p>
          <a:p>
            <a:pPr>
              <a:buNone/>
            </a:pPr>
            <a:r>
              <a:rPr lang="en-GB" dirty="0" smtClean="0">
                <a:latin typeface="Times"/>
                <a:cs typeface="Times"/>
              </a:rPr>
              <a:t>	The H -&gt; bb channel is extremely important for the observation of a Higgs boson signal at the LHC. In the Standard Model, this channel would provide a significant contribution to the Higgs boson search in the low mass region, where this decay mode constitutes the dominant Higgs decay channel. Due to the enormous jet production cross-section at the LHC, the search must target channels where the Higgs boson is produced in association with a weak boson, a pair of top quarks, or jets separated by a rapidity gap. It also requires complex techniques to reconstruct the signal and separate it from an overwhelmingly large background. We present the status of Higgs searches in the H-&gt;bb channel currently being performed within ATLAS. </a:t>
            </a:r>
            <a:endParaRPr lang="en-US" dirty="0" smtClean="0">
              <a:latin typeface="Times"/>
              <a:cs typeface="Times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846666" y="5424675"/>
            <a:ext cx="8126709" cy="93167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poster abstract was accepted by the conference</a:t>
            </a:r>
          </a:p>
          <a:p>
            <a:r>
              <a:rPr lang="en-US" dirty="0" smtClean="0"/>
              <a:t>Will be presented by Patricia (random selection </a:t>
            </a:r>
            <a:r>
              <a:rPr lang="en-US" dirty="0" smtClean="0"/>
              <a:t>among list of volunteers)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- 10/5/2011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98246</TotalTime>
  <Words>769</Words>
  <Application>Microsoft Macintosh PowerPoint</Application>
  <PresentationFormat>On-screen Show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H-&gt;bb: Goals for Summer 2011</vt:lpstr>
      <vt:lpstr>Un-boosted WH analysis</vt:lpstr>
      <vt:lpstr>CONF note for EPS-HEP 2011</vt:lpstr>
      <vt:lpstr>CONF Note</vt:lpstr>
      <vt:lpstr>SM Higgs Combinations </vt:lpstr>
      <vt:lpstr>The Master Plan</vt:lpstr>
      <vt:lpstr>Backup</vt:lpstr>
      <vt:lpstr>H-&gt;bb poster for EPS-HEP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130</cp:revision>
  <cp:lastPrinted>2011-04-11T11:26:17Z</cp:lastPrinted>
  <dcterms:created xsi:type="dcterms:W3CDTF">2011-05-17T13:00:25Z</dcterms:created>
  <dcterms:modified xsi:type="dcterms:W3CDTF">2011-05-19T08:08:30Z</dcterms:modified>
</cp:coreProperties>
</file>