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9" r:id="rId3"/>
    <p:sldId id="383" r:id="rId4"/>
    <p:sldId id="385" r:id="rId5"/>
    <p:sldId id="388" r:id="rId6"/>
    <p:sldId id="389" r:id="rId7"/>
    <p:sldId id="390" r:id="rId8"/>
    <p:sldId id="391" r:id="rId9"/>
    <p:sldId id="392" r:id="rId10"/>
    <p:sldId id="384" r:id="rId11"/>
    <p:sldId id="352" r:id="rId12"/>
    <p:sldId id="386" r:id="rId13"/>
    <p:sldId id="286" r:id="rId14"/>
    <p:sldId id="3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vn.cern.ch/reps/atlasgrp/Physics/Higgs/HSG5/data_7TeV/ATL_COM_PHYS_2010_929/trun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H-&gt;bb</a:t>
            </a:r>
            <a:r>
              <a:rPr lang="en-US" dirty="0" smtClean="0"/>
              <a:t> Overview and Aims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4085"/>
            <a:ext cx="6400800" cy="10094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endParaRPr lang="en-US" dirty="0" smtClean="0"/>
          </a:p>
          <a:p>
            <a:r>
              <a:rPr lang="en-US" dirty="0" smtClean="0"/>
              <a:t>HSG5</a:t>
            </a:r>
            <a:r>
              <a:rPr lang="en-US" dirty="0" smtClean="0"/>
              <a:t> Workshop </a:t>
            </a:r>
            <a:r>
              <a:rPr lang="en-US" dirty="0" smtClean="0"/>
              <a:t>at JINR,</a:t>
            </a:r>
            <a:r>
              <a:rPr lang="en-US" dirty="0" smtClean="0"/>
              <a:t> </a:t>
            </a:r>
            <a:r>
              <a:rPr lang="en-US" dirty="0" err="1" smtClean="0"/>
              <a:t>Dubna</a:t>
            </a:r>
            <a:r>
              <a:rPr lang="en-US" dirty="0" smtClean="0"/>
              <a:t>, </a:t>
            </a:r>
            <a:r>
              <a:rPr lang="en-US" dirty="0" smtClean="0"/>
              <a:t>10 May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1923412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806"/>
          </a:xfrm>
        </p:spPr>
        <p:txBody>
          <a:bodyPr/>
          <a:lstStyle/>
          <a:p>
            <a:r>
              <a:rPr lang="en-US" dirty="0" smtClean="0"/>
              <a:t>CONF note for EPS-HEP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444"/>
            <a:ext cx="8229600" cy="51569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Editors: Paul Thompson, Andrew Mehta, Patricia </a:t>
            </a:r>
            <a:r>
              <a:rPr lang="en-US" dirty="0" err="1" smtClean="0"/>
              <a:t>Conde-Mui</a:t>
            </a:r>
            <a:r>
              <a:rPr lang="en-US" dirty="0" err="1" smtClean="0"/>
              <a:t>ño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Title: “</a:t>
            </a:r>
            <a:r>
              <a:rPr lang="en-US" i="1" dirty="0" smtClean="0"/>
              <a:t>Searches for a Higgs boson decaying to a </a:t>
            </a:r>
            <a:r>
              <a:rPr lang="en-US" i="1" dirty="0" err="1" smtClean="0"/>
              <a:t>b</a:t>
            </a:r>
            <a:r>
              <a:rPr lang="en-US" i="1" dirty="0" smtClean="0"/>
              <a:t>-quark pair with the ATLAS detector at the LHC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Tight time scale:</a:t>
            </a:r>
            <a:endParaRPr lang="en-US" dirty="0" smtClean="0"/>
          </a:p>
          <a:p>
            <a:pPr lvl="1"/>
            <a:r>
              <a:rPr lang="en-US" dirty="0" smtClean="0"/>
              <a:t>First </a:t>
            </a:r>
            <a:r>
              <a:rPr lang="en-US" b="1" dirty="0" smtClean="0"/>
              <a:t>INT</a:t>
            </a:r>
            <a:r>
              <a:rPr lang="en-US" dirty="0" smtClean="0"/>
              <a:t> note draft should be ready on 10 June</a:t>
            </a:r>
          </a:p>
          <a:p>
            <a:pPr lvl="1"/>
            <a:r>
              <a:rPr lang="en-US" dirty="0" smtClean="0"/>
              <a:t>To be finished by the end of the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frozen for EPS on 22 June – expect final calibrations etc</a:t>
            </a:r>
          </a:p>
          <a:p>
            <a:pPr lvl="1"/>
            <a:r>
              <a:rPr lang="en-US" b="1" dirty="0" smtClean="0"/>
              <a:t>CONF</a:t>
            </a:r>
            <a:r>
              <a:rPr lang="en-US" dirty="0" smtClean="0"/>
              <a:t> note circulated early July to be approved before conference</a:t>
            </a:r>
            <a:endParaRPr lang="en-US" dirty="0" smtClean="0"/>
          </a:p>
          <a:p>
            <a:pPr lvl="1"/>
            <a:r>
              <a:rPr lang="en-US" dirty="0" smtClean="0"/>
              <a:t>Conference </a:t>
            </a:r>
            <a:r>
              <a:rPr lang="en-US" dirty="0" smtClean="0"/>
              <a:t>starts 21 July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Need this material for </a:t>
            </a:r>
            <a:r>
              <a:rPr lang="en-US" b="1" dirty="0" smtClean="0"/>
              <a:t>H-&gt;bb poster</a:t>
            </a:r>
            <a:r>
              <a:rPr lang="en-US" dirty="0" smtClean="0"/>
              <a:t> accepted at EPS-HEP </a:t>
            </a:r>
          </a:p>
          <a:p>
            <a:pPr lvl="1"/>
            <a:r>
              <a:rPr lang="en-US" dirty="0" smtClean="0"/>
              <a:t>Could re-use the existing CDS number (ATL-COM-PHYS-2010-929)</a:t>
            </a:r>
          </a:p>
          <a:p>
            <a:pPr lvl="1"/>
            <a:r>
              <a:rPr lang="en-US" dirty="0" smtClean="0"/>
              <a:t>SVN area for note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://svn.cern.ch/reps/atlasgrp/Physics/Higgs/HSG5/data_7TeV/ATL_COM_PHYS_2010_929/trunk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H-&gt;bb p</a:t>
            </a:r>
            <a:r>
              <a:rPr lang="en-US" dirty="0" smtClean="0"/>
              <a:t>oster for </a:t>
            </a:r>
            <a:r>
              <a:rPr lang="en-US" dirty="0" smtClean="0"/>
              <a:t>EPS-HEP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5384"/>
            <a:ext cx="8229600" cy="364066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905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Times"/>
                <a:cs typeface="Times"/>
              </a:rPr>
              <a:t>H-&gt;bb searches with the ATLAS detector at the LHC</a:t>
            </a: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endParaRPr lang="en-GB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GB" dirty="0" smtClean="0">
                <a:latin typeface="Times"/>
                <a:cs typeface="Times"/>
              </a:rPr>
              <a:t>	The H -&gt; bb channel is extremely important for the observation of a Higgs boson signal at the LHC. In the Standard Model, this channel would provide a significant contribution to the Higgs boson search in the low mass region, where this decay mode constitutes the dominant Higgs decay channel. Due to the enormous jet production cross-section at the LHC, the search must target channels where the Higgs boson is produced in association with a weak boson, a pair of top quarks, or jets separated by a rapidity gap. It also requires complex techniques to reconstruct the signal and separate it from an overwhelmingly large background. We present the status of Higgs searches in the H-&gt;bb channel currently being performed within ATLAS. </a:t>
            </a: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46666" y="5424675"/>
            <a:ext cx="8126709" cy="9316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poster abstract was accepted by the conference</a:t>
            </a:r>
          </a:p>
          <a:p>
            <a:r>
              <a:rPr lang="en-US" dirty="0" smtClean="0"/>
              <a:t>Will be presented by Patricia (random selection </a:t>
            </a:r>
            <a:r>
              <a:rPr lang="en-US" dirty="0" smtClean="0"/>
              <a:t>among list of volunteers)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50" y="1417638"/>
            <a:ext cx="6316784" cy="477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4" y="0"/>
            <a:ext cx="8686800" cy="68625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531"/>
            <a:ext cx="8229600" cy="861309"/>
          </a:xfrm>
        </p:spPr>
        <p:txBody>
          <a:bodyPr/>
          <a:lstStyle/>
          <a:p>
            <a:r>
              <a:rPr lang="en-US" dirty="0" smtClean="0"/>
              <a:t>The Grand 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rot="20801306">
            <a:off x="2046111" y="2935111"/>
            <a:ext cx="5870222" cy="278271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CONF note out for EPS </a:t>
            </a:r>
          </a:p>
          <a:p>
            <a:pPr marL="914400" lvl="1" indent="-514350"/>
            <a:r>
              <a:rPr lang="en-US" dirty="0" smtClean="0"/>
              <a:t>This will set the basis for later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Contribute to ATLAS or LHC Higgs combination </a:t>
            </a:r>
            <a:r>
              <a:rPr lang="en-US" dirty="0" err="1" smtClean="0"/>
              <a:t>asap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for a paper at end of this year or early 2012</a:t>
            </a:r>
          </a:p>
          <a:p>
            <a:pPr marL="914400" lvl="1" indent="-514350"/>
            <a:r>
              <a:rPr lang="en-US" dirty="0" smtClean="0"/>
              <a:t>This must include remaining channels and boosted Higgs 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520" y="490318"/>
            <a:ext cx="2781300" cy="1841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938"/>
            <a:ext cx="8229600" cy="781809"/>
          </a:xfrm>
        </p:spPr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746"/>
            <a:ext cx="9144000" cy="592025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H-&gt;bb channel essential for Higgs searches</a:t>
            </a:r>
          </a:p>
          <a:p>
            <a:pPr lvl="1"/>
            <a:r>
              <a:rPr lang="en-US" dirty="0" smtClean="0"/>
              <a:t>Essential to determine </a:t>
            </a:r>
            <a:r>
              <a:rPr lang="en-US" dirty="0" smtClean="0"/>
              <a:t>Higgs </a:t>
            </a:r>
            <a:r>
              <a:rPr lang="en-US" dirty="0" smtClean="0"/>
              <a:t>couplings: see Sven </a:t>
            </a:r>
            <a:r>
              <a:rPr lang="en-US" dirty="0" err="1" smtClean="0"/>
              <a:t>Heinemeyer’s</a:t>
            </a:r>
            <a:r>
              <a:rPr lang="en-US" dirty="0" smtClean="0"/>
              <a:t> talk</a:t>
            </a:r>
          </a:p>
          <a:p>
            <a:pPr lvl="1"/>
            <a:r>
              <a:rPr lang="en-US" dirty="0" smtClean="0"/>
              <a:t>Probes important mass region just above LEP limit</a:t>
            </a:r>
          </a:p>
          <a:p>
            <a:pPr lvl="1"/>
            <a:r>
              <a:rPr lang="en-US" dirty="0" smtClean="0"/>
              <a:t>“Bumps” in other channels will need confirmation</a:t>
            </a:r>
          </a:p>
          <a:p>
            <a:pPr lvl="1"/>
            <a:r>
              <a:rPr lang="en-US" dirty="0" smtClean="0"/>
              <a:t>Last H-&gt;bb results from boosted VH Monte Carlo study at 14TeV</a:t>
            </a:r>
          </a:p>
          <a:p>
            <a:pPr lvl="1"/>
            <a:r>
              <a:rPr lang="en-US" dirty="0" smtClean="0"/>
              <a:t>Every channel helps!…</a:t>
            </a:r>
          </a:p>
          <a:p>
            <a:endParaRPr lang="en-US" dirty="0" smtClean="0"/>
          </a:p>
          <a:p>
            <a:r>
              <a:rPr lang="en-US" dirty="0" smtClean="0"/>
              <a:t>H-&gt;bb activities for past few months:</a:t>
            </a:r>
          </a:p>
          <a:p>
            <a:pPr lvl="1"/>
            <a:r>
              <a:rPr lang="en-US" dirty="0" smtClean="0"/>
              <a:t>Most effort has been into </a:t>
            </a:r>
            <a:r>
              <a:rPr lang="en-US" b="1" dirty="0" smtClean="0"/>
              <a:t>WH-&gt;</a:t>
            </a:r>
            <a:r>
              <a:rPr lang="en-US" b="1" dirty="0" err="1" smtClean="0"/>
              <a:t>lνbb</a:t>
            </a:r>
            <a:r>
              <a:rPr lang="en-US" b="1" dirty="0" smtClean="0"/>
              <a:t> </a:t>
            </a:r>
            <a:r>
              <a:rPr lang="en-US" dirty="0" smtClean="0"/>
              <a:t>analysis – aimed for Summer conferences</a:t>
            </a:r>
          </a:p>
          <a:p>
            <a:pPr lvl="1"/>
            <a:r>
              <a:rPr lang="en-US" dirty="0" smtClean="0"/>
              <a:t>Both on un-boosted and boosted analyses </a:t>
            </a:r>
          </a:p>
          <a:p>
            <a:pPr lvl="1"/>
            <a:r>
              <a:rPr lang="en-US" dirty="0" smtClean="0"/>
              <a:t>Other activities also important for now or for later: </a:t>
            </a:r>
            <a:r>
              <a:rPr lang="en-US" b="1" dirty="0" smtClean="0"/>
              <a:t>ZH</a:t>
            </a:r>
            <a:r>
              <a:rPr lang="en-US" dirty="0" smtClean="0"/>
              <a:t>, </a:t>
            </a:r>
            <a:r>
              <a:rPr lang="en-US" b="1" dirty="0" err="1" smtClean="0"/>
              <a:t>ttH</a:t>
            </a:r>
            <a:r>
              <a:rPr lang="en-US" dirty="0" smtClean="0"/>
              <a:t>, </a:t>
            </a:r>
            <a:r>
              <a:rPr lang="en-US" b="1" dirty="0" smtClean="0"/>
              <a:t>VBF H-&gt;bb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few people in several groups involved:</a:t>
            </a:r>
          </a:p>
          <a:p>
            <a:pPr lvl="1"/>
            <a:r>
              <a:rPr lang="en-US" b="1" dirty="0" smtClean="0"/>
              <a:t>Academia </a:t>
            </a:r>
            <a:r>
              <a:rPr lang="en-US" b="1" dirty="0" err="1" smtClean="0"/>
              <a:t>Sinica</a:t>
            </a:r>
            <a:r>
              <a:rPr lang="en-US" dirty="0" smtClean="0"/>
              <a:t>: WH, ZH, cut-based analysis, pileup studies</a:t>
            </a:r>
          </a:p>
          <a:p>
            <a:pPr lvl="1"/>
            <a:r>
              <a:rPr lang="en-US" b="1" dirty="0" smtClean="0"/>
              <a:t>Argonne</a:t>
            </a:r>
            <a:r>
              <a:rPr lang="en-US" dirty="0" smtClean="0"/>
              <a:t>: WH, cut-based analysis, </a:t>
            </a:r>
            <a:r>
              <a:rPr lang="en-US" dirty="0" err="1" smtClean="0"/>
              <a:t>muon</a:t>
            </a:r>
            <a:r>
              <a:rPr lang="en-US" dirty="0" smtClean="0"/>
              <a:t> reconstruction</a:t>
            </a:r>
            <a:endParaRPr lang="en-US" dirty="0" smtClean="0"/>
          </a:p>
          <a:p>
            <a:pPr lvl="1"/>
            <a:r>
              <a:rPr lang="en-US" b="1" dirty="0" smtClean="0"/>
              <a:t>Edinburgh</a:t>
            </a:r>
            <a:r>
              <a:rPr lang="en-US" dirty="0" smtClean="0"/>
              <a:t>: boosted WH, </a:t>
            </a:r>
            <a:r>
              <a:rPr lang="en-US" dirty="0" err="1" smtClean="0"/>
              <a:t>W+jets</a:t>
            </a:r>
            <a:r>
              <a:rPr lang="en-US" dirty="0" smtClean="0"/>
              <a:t> backgrounds</a:t>
            </a:r>
            <a:endParaRPr lang="en-US" dirty="0" smtClean="0"/>
          </a:p>
          <a:p>
            <a:pPr lvl="1"/>
            <a:r>
              <a:rPr lang="en-US" b="1" dirty="0" smtClean="0"/>
              <a:t>Glasgow</a:t>
            </a:r>
            <a:r>
              <a:rPr lang="en-US" dirty="0" smtClean="0"/>
              <a:t>: </a:t>
            </a:r>
            <a:r>
              <a:rPr lang="en-US" dirty="0" err="1" smtClean="0"/>
              <a:t>ttH</a:t>
            </a:r>
            <a:r>
              <a:rPr lang="en-US" dirty="0" smtClean="0"/>
              <a:t>, cut-based analysis, multivariate analysis</a:t>
            </a:r>
            <a:endParaRPr lang="en-US" dirty="0" smtClean="0"/>
          </a:p>
          <a:p>
            <a:pPr lvl="1"/>
            <a:r>
              <a:rPr lang="en-US" b="1" dirty="0" smtClean="0"/>
              <a:t>LIP Lisbon</a:t>
            </a:r>
            <a:r>
              <a:rPr lang="en-US" dirty="0" smtClean="0"/>
              <a:t>: WH</a:t>
            </a:r>
            <a:r>
              <a:rPr lang="en-US" dirty="0" smtClean="0"/>
              <a:t>, cut-based </a:t>
            </a:r>
            <a:r>
              <a:rPr lang="en-US" dirty="0" smtClean="0"/>
              <a:t>analysis, jet studies</a:t>
            </a:r>
          </a:p>
          <a:p>
            <a:pPr lvl="1"/>
            <a:r>
              <a:rPr lang="en-US" b="1" dirty="0" smtClean="0"/>
              <a:t>Liverpool/Birmingham</a:t>
            </a:r>
            <a:r>
              <a:rPr lang="en-US" dirty="0" smtClean="0"/>
              <a:t>: WH, ZH, cut-based &amp; multivariate analysis, </a:t>
            </a:r>
            <a:r>
              <a:rPr lang="en-US" dirty="0" err="1" smtClean="0"/>
              <a:t>b</a:t>
            </a:r>
            <a:r>
              <a:rPr lang="en-US" dirty="0" smtClean="0"/>
              <a:t> tagging</a:t>
            </a:r>
          </a:p>
          <a:p>
            <a:pPr lvl="1"/>
            <a:r>
              <a:rPr lang="en-US" b="1" dirty="0" smtClean="0"/>
              <a:t>LMU </a:t>
            </a:r>
            <a:r>
              <a:rPr lang="en-US" b="1" dirty="0" smtClean="0"/>
              <a:t>Munich</a:t>
            </a:r>
            <a:r>
              <a:rPr lang="en-US" dirty="0" smtClean="0"/>
              <a:t>: WH cut-based analysis, QCD background, NLO MC validation</a:t>
            </a:r>
            <a:endParaRPr lang="en-US" dirty="0" smtClean="0"/>
          </a:p>
          <a:p>
            <a:pPr lvl="1"/>
            <a:r>
              <a:rPr lang="en-US" b="1" dirty="0" smtClean="0"/>
              <a:t>UCL London: </a:t>
            </a:r>
            <a:r>
              <a:rPr lang="en-US" dirty="0" smtClean="0"/>
              <a:t>boosted WH/ZH</a:t>
            </a:r>
            <a:endParaRPr lang="en-US" b="1" dirty="0" smtClean="0"/>
          </a:p>
          <a:p>
            <a:pPr lvl="1"/>
            <a:r>
              <a:rPr lang="en-US" b="1" dirty="0" smtClean="0"/>
              <a:t>Victoria</a:t>
            </a:r>
            <a:r>
              <a:rPr lang="en-US" dirty="0" smtClean="0"/>
              <a:t>: VBF H-&gt;bb, trigger studies</a:t>
            </a:r>
            <a:endParaRPr lang="en-US" b="1" dirty="0" smtClean="0"/>
          </a:p>
          <a:p>
            <a:pPr lvl="1"/>
            <a:r>
              <a:rPr lang="en-US" b="1" dirty="0" smtClean="0"/>
              <a:t>Wisconsin</a:t>
            </a:r>
            <a:r>
              <a:rPr lang="en-US" dirty="0" smtClean="0"/>
              <a:t>: WH, cut-based &amp; multivariate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… and more…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4400"/>
            <a:ext cx="2133600" cy="365125"/>
          </a:xfrm>
        </p:spPr>
        <p:txBody>
          <a:bodyPr/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HSG5 H-&gt;bb - 10/5/2011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4"/>
            <a:ext cx="2133600" cy="365125"/>
          </a:xfrm>
        </p:spPr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626"/>
            <a:ext cx="8229600" cy="872374"/>
          </a:xfrm>
        </p:spPr>
        <p:txBody>
          <a:bodyPr>
            <a:normAutofit/>
          </a:bodyPr>
          <a:lstStyle/>
          <a:p>
            <a:r>
              <a:rPr lang="en-US" dirty="0" smtClean="0"/>
              <a:t>Un-boosted WH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461"/>
            <a:ext cx="8686800" cy="14563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Cut-flow comparison between various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First done in rel.15, re-done to check migration to rel.16</a:t>
            </a:r>
          </a:p>
          <a:p>
            <a:r>
              <a:rPr lang="en-US" dirty="0" smtClean="0"/>
              <a:t>Analysis cuts established and almost final (see below)</a:t>
            </a:r>
          </a:p>
          <a:p>
            <a:r>
              <a:rPr lang="en-US" dirty="0" smtClean="0"/>
              <a:t>Several </a:t>
            </a:r>
            <a:r>
              <a:rPr lang="en-US" dirty="0" smtClean="0"/>
              <a:t>o</a:t>
            </a:r>
            <a:r>
              <a:rPr lang="en-US" dirty="0" smtClean="0"/>
              <a:t>ngoing studies to finalize analysis selection: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2710138"/>
            <a:ext cx="8350250" cy="3725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3" y="359304"/>
            <a:ext cx="4811889" cy="840140"/>
          </a:xfrm>
        </p:spPr>
        <p:txBody>
          <a:bodyPr>
            <a:normAutofit/>
          </a:bodyPr>
          <a:lstStyle/>
          <a:p>
            <a:r>
              <a:rPr lang="en-US" dirty="0" smtClean="0"/>
              <a:t>WH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444"/>
            <a:ext cx="4397022" cy="492671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Analysis cuts almost frozen</a:t>
            </a:r>
          </a:p>
          <a:p>
            <a:endParaRPr lang="en-US" dirty="0" smtClean="0"/>
          </a:p>
          <a:p>
            <a:r>
              <a:rPr lang="en-US" dirty="0" smtClean="0"/>
              <a:t>Additions &amp; changes:</a:t>
            </a:r>
          </a:p>
          <a:p>
            <a:pPr lvl="1"/>
            <a:r>
              <a:rPr lang="en-US" dirty="0" smtClean="0"/>
              <a:t>Number of jets/</a:t>
            </a:r>
            <a:r>
              <a:rPr lang="en-US" dirty="0" err="1" smtClean="0"/>
              <a:t>b</a:t>
            </a:r>
            <a:r>
              <a:rPr lang="en-US" dirty="0" smtClean="0"/>
              <a:t>-tagged jets:</a:t>
            </a:r>
          </a:p>
          <a:p>
            <a:pPr lvl="2"/>
            <a:r>
              <a:rPr lang="en-US" dirty="0" smtClean="0"/>
              <a:t>Allowing &gt;2 jets enhances </a:t>
            </a:r>
            <a:r>
              <a:rPr lang="en-US" dirty="0" err="1" smtClean="0"/>
              <a:t>tt</a:t>
            </a:r>
            <a:r>
              <a:rPr lang="en-US" dirty="0" smtClean="0"/>
              <a:t> background =&gt; </a:t>
            </a:r>
            <a:r>
              <a:rPr lang="en-US" b="1" dirty="0" smtClean="0"/>
              <a:t>cut at 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jet</a:t>
            </a:r>
            <a:r>
              <a:rPr lang="en-US" b="1" dirty="0" smtClean="0"/>
              <a:t>==2</a:t>
            </a:r>
          </a:p>
          <a:p>
            <a:pPr lvl="1"/>
            <a:r>
              <a:rPr lang="en-US" dirty="0" smtClean="0"/>
              <a:t>Cut on Δ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ϕ(H,W) &gt; 2.5</a:t>
            </a:r>
          </a:p>
          <a:p>
            <a:pPr lvl="2"/>
            <a:r>
              <a:rPr lang="en-US" dirty="0" smtClean="0">
                <a:latin typeface="Lucida Grande"/>
                <a:ea typeface="Lucida Grande"/>
                <a:cs typeface="Lucida Grande"/>
              </a:rPr>
              <a:t>Signal mostly back to back</a:t>
            </a:r>
            <a:endParaRPr lang="en-US" dirty="0" smtClean="0"/>
          </a:p>
          <a:p>
            <a:pPr lvl="1"/>
            <a:r>
              <a:rPr lang="en-US" dirty="0" smtClean="0"/>
              <a:t>B-tagger &amp; working point:</a:t>
            </a:r>
          </a:p>
          <a:p>
            <a:pPr lvl="2"/>
            <a:r>
              <a:rPr lang="en-US" dirty="0" smtClean="0"/>
              <a:t>Plan to use IPD3+SV1</a:t>
            </a:r>
          </a:p>
          <a:p>
            <a:pPr lvl="2"/>
            <a:r>
              <a:rPr lang="en-US" dirty="0" smtClean="0"/>
              <a:t>Decide on working point</a:t>
            </a:r>
          </a:p>
          <a:p>
            <a:pPr lvl="2"/>
            <a:r>
              <a:rPr lang="en-US" dirty="0" smtClean="0"/>
              <a:t>Interact with H.F.-tagging group </a:t>
            </a:r>
          </a:p>
          <a:p>
            <a:pPr lvl="2"/>
            <a:r>
              <a:rPr lang="en-US" dirty="0" smtClean="0"/>
              <a:t>See talks by Andy and Paul later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3143" dirty="0" smtClean="0"/>
              <a:t>To be discussed:</a:t>
            </a:r>
          </a:p>
          <a:p>
            <a:pPr lvl="1"/>
            <a:r>
              <a:rPr lang="en-US" dirty="0" smtClean="0"/>
              <a:t>Background determination</a:t>
            </a:r>
          </a:p>
          <a:p>
            <a:pPr lvl="1"/>
            <a:r>
              <a:rPr lang="en-US" dirty="0" smtClean="0"/>
              <a:t>Systematic uncertainties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BaselineSelec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73221" y="-115712"/>
            <a:ext cx="5743221" cy="812738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783"/>
            <a:ext cx="4378328" cy="53998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Some recent results:</a:t>
            </a:r>
          </a:p>
          <a:p>
            <a:r>
              <a:rPr lang="en-US" sz="2800" dirty="0" smtClean="0"/>
              <a:t>Cut on Δ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(H,W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) &gt; 2.5</a:t>
            </a:r>
          </a:p>
          <a:p>
            <a:pPr lvl="1"/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Signal eff. 80%</a:t>
            </a:r>
          </a:p>
          <a:p>
            <a:pPr lvl="1"/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tt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 eff. 42%</a:t>
            </a:r>
          </a:p>
          <a:p>
            <a:endParaRPr lang="en-US" sz="2800" dirty="0" smtClean="0">
              <a:latin typeface="Lucida Grande"/>
              <a:ea typeface="Lucida Grande"/>
              <a:cs typeface="Lucida Grande"/>
            </a:endParaRPr>
          </a:p>
          <a:p>
            <a:endParaRPr lang="en-US" sz="2800" dirty="0" smtClean="0">
              <a:latin typeface="Lucida Grande"/>
              <a:ea typeface="Lucida Grande"/>
              <a:cs typeface="Lucida Grande"/>
            </a:endParaRPr>
          </a:p>
          <a:p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Effect of JVF well described by MC</a:t>
            </a:r>
          </a:p>
          <a:p>
            <a:endParaRPr lang="en-US" sz="2800" dirty="0" smtClean="0">
              <a:latin typeface="Lucida Grande"/>
              <a:ea typeface="Lucida Grande"/>
              <a:cs typeface="Lucida Grande"/>
            </a:endParaRPr>
          </a:p>
          <a:p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Method being developed to determine QCD background</a:t>
            </a:r>
          </a:p>
          <a:p>
            <a:endParaRPr lang="en-US" sz="2800" dirty="0" smtClean="0">
              <a:latin typeface="Lucida Grande"/>
              <a:ea typeface="Lucida Grande"/>
              <a:cs typeface="Lucida Grande"/>
            </a:endParaRPr>
          </a:p>
          <a:p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Improvements from use of multivariate analysis</a:t>
            </a:r>
          </a:p>
          <a:p>
            <a:endParaRPr lang="en-US" sz="2800" dirty="0" smtClean="0">
              <a:latin typeface="Lucida Grande"/>
              <a:ea typeface="Lucida Grande"/>
              <a:cs typeface="Lucida Grande"/>
            </a:endParaRPr>
          </a:p>
          <a:p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2011 data (0.2fb</a:t>
            </a:r>
            <a:r>
              <a:rPr lang="en-US" sz="2800" baseline="30000" dirty="0" smtClean="0">
                <a:latin typeface="Lucida Grande"/>
                <a:ea typeface="Lucida Grande"/>
                <a:cs typeface="Lucida Grande"/>
              </a:rPr>
              <a:t>-1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) reasonably well described by MC</a:t>
            </a:r>
          </a:p>
          <a:p>
            <a:pPr lvl="1"/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But need to control bb background</a:t>
            </a:r>
          </a:p>
          <a:p>
            <a:endParaRPr lang="en-US" sz="2800" dirty="0" smtClean="0">
              <a:latin typeface="Lucida Grande"/>
              <a:ea typeface="Lucida Grande"/>
              <a:cs typeface="Lucida Grande"/>
            </a:endParaRPr>
          </a:p>
          <a:p>
            <a:endParaRPr lang="en-US" sz="2800" dirty="0" smtClean="0"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076842" y="262570"/>
            <a:ext cx="4016357" cy="6205626"/>
            <a:chOff x="5076842" y="262570"/>
            <a:chExt cx="4016357" cy="6205626"/>
          </a:xfrm>
        </p:grpSpPr>
        <p:grpSp>
          <p:nvGrpSpPr>
            <p:cNvPr id="19" name="Group 18"/>
            <p:cNvGrpSpPr/>
            <p:nvPr/>
          </p:nvGrpSpPr>
          <p:grpSpPr>
            <a:xfrm>
              <a:off x="5076842" y="262570"/>
              <a:ext cx="4016357" cy="6205626"/>
              <a:chOff x="5076842" y="262570"/>
              <a:chExt cx="4016357" cy="620562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76842" y="3340163"/>
                <a:ext cx="4016357" cy="3128033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5076842" y="262570"/>
                <a:ext cx="4016356" cy="3077593"/>
                <a:chOff x="5076842" y="262570"/>
                <a:chExt cx="4016356" cy="3077593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76842" y="262570"/>
                  <a:ext cx="4016356" cy="3077593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6231511" y="652860"/>
                  <a:ext cx="75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t</a:t>
                  </a:r>
                  <a:r>
                    <a:rPr lang="en-US" dirty="0" err="1" smtClean="0"/>
                    <a:t>tbar</a:t>
                  </a:r>
                  <a:endParaRPr lang="en-US" dirty="0" smtClean="0"/>
                </a:p>
                <a:p>
                  <a:r>
                    <a:rPr lang="en-US" dirty="0" smtClean="0"/>
                    <a:t>WH</a:t>
                  </a:r>
                  <a:endParaRPr lang="en-US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019800" y="842783"/>
                  <a:ext cx="211711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019800" y="1068317"/>
                  <a:ext cx="211711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9"/>
            <p:cNvSpPr txBox="1"/>
            <p:nvPr/>
          </p:nvSpPr>
          <p:spPr>
            <a:xfrm>
              <a:off x="5814949" y="1311061"/>
              <a:ext cx="1615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Lianliang</a:t>
              </a:r>
              <a:r>
                <a:rPr lang="en-US" dirty="0" smtClean="0"/>
                <a:t> Ma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1640" y="216310"/>
            <a:ext cx="2975160" cy="6140040"/>
            <a:chOff x="5711640" y="216310"/>
            <a:chExt cx="2975160" cy="61400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1640" y="216310"/>
              <a:ext cx="2975160" cy="312385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1640" y="3298931"/>
              <a:ext cx="2975160" cy="30574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173869" y="1299191"/>
              <a:ext cx="125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Jike</a:t>
              </a:r>
              <a:r>
                <a:rPr lang="en-US" dirty="0" smtClean="0"/>
                <a:t> Wang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35527" y="1760558"/>
            <a:ext cx="4257671" cy="3159210"/>
            <a:chOff x="4835527" y="1760558"/>
            <a:chExt cx="4257671" cy="31592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5527" y="1760558"/>
              <a:ext cx="4257671" cy="315921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991162" y="2166867"/>
              <a:ext cx="1862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Paul Thompson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71448" y="1855267"/>
            <a:ext cx="4227891" cy="3064501"/>
            <a:chOff x="1447800" y="1257300"/>
            <a:chExt cx="6248400" cy="43434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7800" y="1257300"/>
              <a:ext cx="6248400" cy="43434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590800" y="1721411"/>
              <a:ext cx="2244728" cy="523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Jonas Will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82982" y="1721411"/>
            <a:ext cx="4016357" cy="3155040"/>
            <a:chOff x="5076843" y="185123"/>
            <a:chExt cx="4016357" cy="31550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76843" y="185123"/>
              <a:ext cx="4016357" cy="315504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076843" y="2970831"/>
              <a:ext cx="1676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Lianliang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808"/>
            <a:ext cx="8229600" cy="811918"/>
          </a:xfrm>
        </p:spPr>
        <p:txBody>
          <a:bodyPr/>
          <a:lstStyle/>
          <a:p>
            <a:r>
              <a:rPr lang="en-US" dirty="0" smtClean="0"/>
              <a:t>Boosted WH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2" y="1086555"/>
            <a:ext cx="4349982" cy="54610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Higher </a:t>
            </a:r>
            <a:r>
              <a:rPr lang="en-US" dirty="0" err="1" smtClean="0"/>
              <a:t>sensivity</a:t>
            </a:r>
            <a:r>
              <a:rPr lang="en-US" dirty="0" smtClean="0"/>
              <a:t> than un-boosted</a:t>
            </a:r>
          </a:p>
          <a:p>
            <a:pPr lvl="1"/>
            <a:r>
              <a:rPr lang="en-US" dirty="0" smtClean="0"/>
              <a:t>With 1fb-1 should be able to reject ≈6xSM for low-mass Higgs versus ≈10 – 12xSM for WH/ZH (stat. only)</a:t>
            </a:r>
          </a:p>
          <a:p>
            <a:pPr lvl="1"/>
            <a:r>
              <a:rPr lang="en-US" dirty="0" smtClean="0"/>
              <a:t>But relies on difficult techniques now being commissioned</a:t>
            </a:r>
          </a:p>
          <a:p>
            <a:pPr lvl="1"/>
            <a:r>
              <a:rPr lang="en-US" dirty="0" smtClean="0"/>
              <a:t>Essential to dominate technique and extract results this year! </a:t>
            </a:r>
          </a:p>
          <a:p>
            <a:endParaRPr lang="en-US" dirty="0" smtClean="0"/>
          </a:p>
          <a:p>
            <a:r>
              <a:rPr lang="en-US" dirty="0" smtClean="0"/>
              <a:t>Currently:</a:t>
            </a:r>
          </a:p>
          <a:p>
            <a:pPr lvl="1"/>
            <a:r>
              <a:rPr lang="en-US" dirty="0" smtClean="0"/>
              <a:t>Optimizing cuts for 7TeV: 0.7% signal efficiency with 14 </a:t>
            </a:r>
            <a:r>
              <a:rPr lang="en-US" dirty="0" err="1" smtClean="0"/>
              <a:t>TeV</a:t>
            </a:r>
            <a:r>
              <a:rPr lang="en-US" dirty="0" smtClean="0"/>
              <a:t> cuts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b</a:t>
            </a:r>
            <a:r>
              <a:rPr lang="en-US" dirty="0" smtClean="0"/>
              <a:t> tagging to boosted jets</a:t>
            </a:r>
          </a:p>
          <a:p>
            <a:pPr lvl="1"/>
            <a:r>
              <a:rPr lang="en-US" dirty="0" smtClean="0"/>
              <a:t>NLO WH-&gt;bb validation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54644" y="969094"/>
            <a:ext cx="4148247" cy="5479367"/>
            <a:chOff x="4854644" y="886004"/>
            <a:chExt cx="4148247" cy="5479367"/>
          </a:xfrm>
        </p:grpSpPr>
        <p:grpSp>
          <p:nvGrpSpPr>
            <p:cNvPr id="9" name="Group 8"/>
            <p:cNvGrpSpPr/>
            <p:nvPr/>
          </p:nvGrpSpPr>
          <p:grpSpPr>
            <a:xfrm>
              <a:off x="4854644" y="886004"/>
              <a:ext cx="4148247" cy="2734404"/>
              <a:chOff x="2052082" y="274638"/>
              <a:chExt cx="4525907" cy="297779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082" y="274638"/>
                <a:ext cx="4525907" cy="297779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177350" y="830913"/>
                <a:ext cx="2375849" cy="402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Chiara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Debenedetti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8230" y="3620408"/>
              <a:ext cx="4144661" cy="27449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3248" cy="924251"/>
          </a:xfrm>
        </p:spPr>
        <p:txBody>
          <a:bodyPr/>
          <a:lstStyle/>
          <a:p>
            <a:r>
              <a:rPr lang="en-US" dirty="0" smtClean="0"/>
              <a:t>ZH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429076"/>
            <a:ext cx="4345579" cy="43160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Recently re-visited ZH analysis</a:t>
            </a:r>
          </a:p>
          <a:p>
            <a:endParaRPr lang="en-US" dirty="0" smtClean="0"/>
          </a:p>
          <a:p>
            <a:r>
              <a:rPr lang="en-US" dirty="0" smtClean="0"/>
              <a:t>Applied heavy-Higgs H-&gt;ZZ analysis to low</a:t>
            </a:r>
            <a:r>
              <a:rPr lang="en-US" dirty="0" smtClean="0"/>
              <a:t> </a:t>
            </a:r>
            <a:r>
              <a:rPr lang="en-US" dirty="0" smtClean="0"/>
              <a:t>mass and 2011 data</a:t>
            </a:r>
          </a:p>
          <a:p>
            <a:endParaRPr lang="en-US" dirty="0" smtClean="0"/>
          </a:p>
          <a:p>
            <a:r>
              <a:rPr lang="en-US" dirty="0" smtClean="0"/>
              <a:t>Reject 12xSM with 1fb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tatistical errors only</a:t>
            </a:r>
          </a:p>
          <a:p>
            <a:pPr lvl="1"/>
            <a:r>
              <a:rPr lang="en-US" dirty="0" smtClean="0"/>
              <a:t>May still be optimized</a:t>
            </a:r>
          </a:p>
          <a:p>
            <a:endParaRPr lang="en-US" dirty="0" smtClean="0"/>
          </a:p>
          <a:p>
            <a:r>
              <a:rPr lang="en-US" dirty="0" smtClean="0"/>
              <a:t>Will try to include in Summer note</a:t>
            </a:r>
          </a:p>
          <a:p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30448" y="274638"/>
            <a:ext cx="4513552" cy="6363183"/>
            <a:chOff x="4630448" y="274638"/>
            <a:chExt cx="4513552" cy="63631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0448" y="274638"/>
              <a:ext cx="4391135" cy="31533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0448" y="3356783"/>
              <a:ext cx="4513552" cy="32810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60596" y="2433388"/>
              <a:ext cx="197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Andrew Mehta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79469" cy="71058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ttH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9469" cy="4525963"/>
          </a:xfrm>
        </p:spPr>
        <p:txBody>
          <a:bodyPr/>
          <a:lstStyle/>
          <a:p>
            <a:r>
              <a:rPr lang="en-US" dirty="0" smtClean="0"/>
              <a:t>Some recent progress on this channel</a:t>
            </a:r>
          </a:p>
          <a:p>
            <a:r>
              <a:rPr lang="en-US" dirty="0" smtClean="0"/>
              <a:t>Cut-based and multivariate analyses ongoing</a:t>
            </a:r>
          </a:p>
          <a:p>
            <a:r>
              <a:rPr lang="en-US" dirty="0" smtClean="0"/>
              <a:t>Expecting more progress soon!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36669" y="274638"/>
            <a:ext cx="4150262" cy="6207719"/>
            <a:chOff x="4736669" y="274638"/>
            <a:chExt cx="4150262" cy="62077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6669" y="274638"/>
              <a:ext cx="4150262" cy="30608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669" y="3335522"/>
              <a:ext cx="4150262" cy="31468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54982" y="2503253"/>
              <a:ext cx="164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Donny </a:t>
              </a:r>
              <a:r>
                <a:rPr lang="en-US" dirty="0" err="1" smtClean="0"/>
                <a:t>Quilty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VBF H-&gt;bb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4" y="1417638"/>
            <a:ext cx="4519227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Difficult channel</a:t>
            </a:r>
          </a:p>
          <a:p>
            <a:r>
              <a:rPr lang="en-US" dirty="0" smtClean="0"/>
              <a:t>C</a:t>
            </a:r>
            <a:r>
              <a:rPr lang="en-US" dirty="0" smtClean="0"/>
              <a:t>hallenging trigger 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orking with jet trigger experts</a:t>
            </a:r>
          </a:p>
          <a:p>
            <a:pPr lvl="1"/>
            <a:r>
              <a:rPr lang="en-US" dirty="0" smtClean="0"/>
              <a:t>Short- to medium-term solution found (up to ≈2E33)</a:t>
            </a:r>
          </a:p>
          <a:p>
            <a:pPr lvl="1"/>
            <a:r>
              <a:rPr lang="en-US" dirty="0" smtClean="0"/>
              <a:t>HLT 2b + L1 jets</a:t>
            </a:r>
          </a:p>
          <a:p>
            <a:endParaRPr lang="en-US" dirty="0" smtClean="0"/>
          </a:p>
          <a:p>
            <a:r>
              <a:rPr lang="en-US" dirty="0" smtClean="0"/>
              <a:t>Rough estimation gives similar event numbers to all-</a:t>
            </a:r>
            <a:r>
              <a:rPr lang="en-US" dirty="0" err="1" smtClean="0"/>
              <a:t>hadronic</a:t>
            </a:r>
            <a:r>
              <a:rPr lang="en-US" dirty="0" smtClean="0"/>
              <a:t> VBF H-&gt;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h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h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Testing data-driven background determination method:</a:t>
            </a:r>
          </a:p>
          <a:p>
            <a:pPr lvl="1"/>
            <a:r>
              <a:rPr lang="en-US" dirty="0" smtClean="0"/>
              <a:t>Get bb background from ratio of single- to double-</a:t>
            </a:r>
            <a:r>
              <a:rPr lang="en-US" dirty="0" err="1" smtClean="0"/>
              <a:t>b</a:t>
            </a:r>
            <a:r>
              <a:rPr lang="en-US" dirty="0" smtClean="0"/>
              <a:t> tagged events in control region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501" y="1600200"/>
            <a:ext cx="4611499" cy="3293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98014</TotalTime>
  <Words>1268</Words>
  <Application>Microsoft Macintosh PowerPoint</Application>
  <PresentationFormat>On-screen Show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H-&gt;bb Overview and Aims</vt:lpstr>
      <vt:lpstr>The story so far…</vt:lpstr>
      <vt:lpstr>Un-boosted WH analysis</vt:lpstr>
      <vt:lpstr>WH analysis</vt:lpstr>
      <vt:lpstr>Slide 5</vt:lpstr>
      <vt:lpstr>Boosted WH analysis</vt:lpstr>
      <vt:lpstr>ZH analysis</vt:lpstr>
      <vt:lpstr>ttH analysis</vt:lpstr>
      <vt:lpstr>VBF H-&gt;bb analysis</vt:lpstr>
      <vt:lpstr>CONF note for EPS-HEP 2011</vt:lpstr>
      <vt:lpstr>H-&gt;bb poster for EPS-HEP</vt:lpstr>
      <vt:lpstr>Today’s agenda</vt:lpstr>
      <vt:lpstr>Backup</vt:lpstr>
      <vt:lpstr>The Grand Plan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128</cp:revision>
  <cp:lastPrinted>2011-04-11T11:26:17Z</cp:lastPrinted>
  <dcterms:created xsi:type="dcterms:W3CDTF">2011-05-17T13:00:25Z</dcterms:created>
  <dcterms:modified xsi:type="dcterms:W3CDTF">2011-05-19T04:17:09Z</dcterms:modified>
</cp:coreProperties>
</file>