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1" r:id="rId3"/>
    <p:sldId id="269" r:id="rId4"/>
    <p:sldId id="276" r:id="rId5"/>
    <p:sldId id="257" r:id="rId6"/>
    <p:sldId id="277" r:id="rId7"/>
    <p:sldId id="278" r:id="rId8"/>
    <p:sldId id="259" r:id="rId9"/>
    <p:sldId id="260" r:id="rId10"/>
    <p:sldId id="261" r:id="rId11"/>
    <p:sldId id="267" r:id="rId12"/>
    <p:sldId id="279" r:id="rId13"/>
    <p:sldId id="280" r:id="rId14"/>
    <p:sldId id="263" r:id="rId15"/>
    <p:sldId id="272" r:id="rId16"/>
    <p:sldId id="273" r:id="rId17"/>
    <p:sldId id="274" r:id="rId18"/>
    <p:sldId id="275" r:id="rId19"/>
    <p:sldId id="266" r:id="rId20"/>
    <p:sldId id="262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1/5/12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96C9-D08F-BF4A-838E-46CB60AAF6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60400"/>
            <a:ext cx="9144000" cy="1108258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H➝</a:t>
            </a:r>
            <a:r>
              <a:rPr lang="en-US" sz="4800" dirty="0" err="1" smtClean="0"/>
              <a:t>bb</a:t>
            </a:r>
            <a:r>
              <a:rPr lang="en-US" sz="4800" dirty="0" smtClean="0"/>
              <a:t> search and </a:t>
            </a:r>
            <a:r>
              <a:rPr lang="en-US" sz="4800" dirty="0" err="1" smtClean="0"/>
              <a:t>b</a:t>
            </a:r>
            <a:r>
              <a:rPr lang="en-US" sz="4800" dirty="0" smtClean="0"/>
              <a:t>-tagging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735" y="5507766"/>
            <a:ext cx="4712209" cy="11007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 behalf of the Higgs subgroup 5 </a:t>
            </a:r>
            <a:endParaRPr lang="en-US" dirty="0" smtClean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3679"/>
          </a:xfrm>
        </p:spPr>
        <p:txBody>
          <a:bodyPr/>
          <a:lstStyle/>
          <a:p>
            <a:r>
              <a:rPr lang="en-US" dirty="0" smtClean="0"/>
              <a:t>Binning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3201"/>
            <a:ext cx="8229600" cy="18280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 see whether this is an effect of the binning, fitted scaling factors (SF) with a parabola (and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b</a:t>
            </a:r>
            <a:r>
              <a:rPr lang="en-US" dirty="0" smtClean="0"/>
              <a:t>=1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b</a:t>
            </a:r>
            <a:r>
              <a:rPr lang="en-US" dirty="0" smtClean="0"/>
              <a:t>&gt;200GeV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Still get similar distortion =&gt; not (only) binning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toymc_mc11b_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9" y="3584797"/>
            <a:ext cx="3908422" cy="2808565"/>
          </a:xfrm>
          <a:prstGeom prst="rect">
            <a:avLst/>
          </a:prstGeom>
        </p:spPr>
      </p:pic>
      <p:pic>
        <p:nvPicPr>
          <p:cNvPr id="8" name="Picture 7" descr="toymc_m_rat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78" y="3584797"/>
            <a:ext cx="3908422" cy="280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30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using background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187"/>
            <a:ext cx="4740399" cy="269085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Basically same conclusion:</a:t>
            </a:r>
          </a:p>
          <a:p>
            <a:r>
              <a:rPr lang="en-US" dirty="0" smtClean="0"/>
              <a:t>MC11b scaling factors distort mass distribution (top right)</a:t>
            </a:r>
          </a:p>
          <a:p>
            <a:r>
              <a:rPr lang="en-US" dirty="0" smtClean="0"/>
              <a:t>Even if a </a:t>
            </a:r>
            <a:r>
              <a:rPr lang="en-US" dirty="0" err="1" smtClean="0"/>
              <a:t>parametrization</a:t>
            </a:r>
            <a:r>
              <a:rPr lang="en-US" dirty="0" smtClean="0"/>
              <a:t> is used (bottom right)</a:t>
            </a:r>
          </a:p>
          <a:p>
            <a:r>
              <a:rPr lang="en-US" dirty="0" smtClean="0"/>
              <a:t>Our averaging procedure removes shape distortion (bottom left) – note zero distortion in this case only due to jet </a:t>
            </a:r>
            <a:r>
              <a:rPr lang="en-US" dirty="0" err="1" smtClean="0"/>
              <a:t>pT</a:t>
            </a:r>
            <a:r>
              <a:rPr lang="en-US" dirty="0" smtClean="0"/>
              <a:t> cutoff at 200 </a:t>
            </a:r>
            <a:r>
              <a:rPr lang="en-US" dirty="0" err="1" smtClean="0"/>
              <a:t>GeV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toymc_m_rat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599" y="1080187"/>
            <a:ext cx="3744619" cy="2690857"/>
          </a:xfrm>
          <a:prstGeom prst="rect">
            <a:avLst/>
          </a:prstGeom>
        </p:spPr>
      </p:pic>
      <p:pic>
        <p:nvPicPr>
          <p:cNvPr id="9" name="Picture 8" descr="toymc_m_rat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599" y="3774718"/>
            <a:ext cx="3744619" cy="2690857"/>
          </a:xfrm>
          <a:prstGeom prst="rect">
            <a:avLst/>
          </a:prstGeom>
        </p:spPr>
      </p:pic>
      <p:pic>
        <p:nvPicPr>
          <p:cNvPr id="10" name="Picture 9" descr="toymc_m_rati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774719"/>
            <a:ext cx="3744619" cy="26908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704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on final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0420" cy="14551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Well… the effect is small, but is there</a:t>
            </a:r>
          </a:p>
          <a:p>
            <a:r>
              <a:rPr lang="en-US" dirty="0" smtClean="0"/>
              <a:t>Tried applying distortion on 1fb</a:t>
            </a:r>
            <a:r>
              <a:rPr lang="en-US" baseline="30000" dirty="0" smtClean="0"/>
              <a:t>-1</a:t>
            </a:r>
            <a:r>
              <a:rPr lang="en-US" dirty="0" smtClean="0"/>
              <a:t> mass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WH125GeV_distor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230" y="376744"/>
            <a:ext cx="4616380" cy="5979606"/>
          </a:xfrm>
          <a:prstGeom prst="rect">
            <a:avLst/>
          </a:prstGeom>
        </p:spPr>
      </p:pic>
      <p:pic>
        <p:nvPicPr>
          <p:cNvPr id="8" name="Picture 7" descr="WH125G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0" y="3381052"/>
            <a:ext cx="4140450" cy="29752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These are interesting times for Higgs and H-&gt;bb!</a:t>
            </a:r>
          </a:p>
          <a:p>
            <a:endParaRPr lang="en-US" smtClean="0"/>
          </a:p>
          <a:p>
            <a:r>
              <a:rPr lang="en-US" smtClean="0"/>
              <a:t>We </a:t>
            </a:r>
            <a:r>
              <a:rPr lang="en-US" dirty="0" smtClean="0"/>
              <a:t>depend critically on the </a:t>
            </a:r>
            <a:r>
              <a:rPr lang="en-US" dirty="0" err="1" smtClean="0"/>
              <a:t>b</a:t>
            </a:r>
            <a:r>
              <a:rPr lang="en-US" dirty="0" smtClean="0"/>
              <a:t>-tagging performance (BIG THANKS everyone!!!)</a:t>
            </a:r>
          </a:p>
          <a:p>
            <a:endParaRPr lang="en-US" dirty="0" smtClean="0"/>
          </a:p>
          <a:p>
            <a:r>
              <a:rPr lang="en-US" dirty="0" smtClean="0"/>
              <a:t>Looked at distorting effects from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 of the </a:t>
            </a:r>
            <a:r>
              <a:rPr lang="en-US" dirty="0" err="1" smtClean="0"/>
              <a:t>b</a:t>
            </a:r>
            <a:r>
              <a:rPr lang="en-US" dirty="0" smtClean="0"/>
              <a:t>-tagging scale factors</a:t>
            </a:r>
          </a:p>
          <a:p>
            <a:endParaRPr lang="en-US" dirty="0" smtClean="0"/>
          </a:p>
          <a:p>
            <a:r>
              <a:rPr lang="en-US" dirty="0" smtClean="0"/>
              <a:t>A method for removing the mass distortion in JFC scale factors exists and works</a:t>
            </a:r>
          </a:p>
          <a:p>
            <a:endParaRPr lang="en-US" dirty="0" smtClean="0"/>
          </a:p>
          <a:p>
            <a:r>
              <a:rPr lang="en-US" dirty="0" smtClean="0"/>
              <a:t>May need to think again depending on what you find for MV1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53378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0" y="166359"/>
            <a:ext cx="8624189" cy="65551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5" y="216791"/>
            <a:ext cx="8724900" cy="65046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93522"/>
            <a:ext cx="8662610" cy="65732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4" y="233500"/>
            <a:ext cx="8659586" cy="65084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3978"/>
          </a:xfrm>
        </p:spPr>
        <p:txBody>
          <a:bodyPr>
            <a:normAutofit/>
          </a:bodyPr>
          <a:lstStyle/>
          <a:p>
            <a:r>
              <a:rPr lang="en-US" dirty="0" smtClean="0"/>
              <a:t>Using different input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674940" cy="2419349"/>
          </a:xfrm>
        </p:spPr>
        <p:txBody>
          <a:bodyPr/>
          <a:lstStyle/>
          <a:p>
            <a:r>
              <a:rPr lang="en-US" dirty="0" smtClean="0"/>
              <a:t>Re-did some plots with </a:t>
            </a:r>
            <a:r>
              <a:rPr lang="en-US" dirty="0" err="1" smtClean="0"/>
              <a:t>b</a:t>
            </a:r>
            <a:r>
              <a:rPr lang="en-US" dirty="0" smtClean="0"/>
              <a:t>-tagged jets from </a:t>
            </a:r>
            <a:r>
              <a:rPr lang="en-US" dirty="0" err="1" smtClean="0"/>
              <a:t>W+bb</a:t>
            </a:r>
            <a:r>
              <a:rPr lang="en-US" dirty="0" smtClean="0"/>
              <a:t> and top backgrounds</a:t>
            </a:r>
          </a:p>
          <a:p>
            <a:r>
              <a:rPr lang="en-US" dirty="0" smtClean="0"/>
              <a:t>Jet </a:t>
            </a:r>
            <a:r>
              <a:rPr lang="en-US" dirty="0" err="1" smtClean="0"/>
              <a:t>pT</a:t>
            </a:r>
            <a:r>
              <a:rPr lang="en-US" dirty="0" smtClean="0"/>
              <a:t> cutoff at 200GeV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toymc_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140" y="1238616"/>
            <a:ext cx="3554660" cy="2554353"/>
          </a:xfrm>
          <a:prstGeom prst="rect">
            <a:avLst/>
          </a:prstGeom>
        </p:spPr>
      </p:pic>
      <p:pic>
        <p:nvPicPr>
          <p:cNvPr id="8" name="Picture 7" descr="toymc_e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40" y="3836987"/>
            <a:ext cx="3554660" cy="2554354"/>
          </a:xfrm>
          <a:prstGeom prst="rect">
            <a:avLst/>
          </a:prstGeom>
        </p:spPr>
      </p:pic>
      <p:pic>
        <p:nvPicPr>
          <p:cNvPr id="9" name="Picture 8" descr="toymc_pt1_c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99" y="3836987"/>
            <a:ext cx="3505968" cy="25193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>
          <a:xfrm>
            <a:off x="346803" y="559258"/>
            <a:ext cx="4033060" cy="5645801"/>
          </a:xfrm>
          <a:solidFill>
            <a:schemeClr val="bg1">
              <a:lumMod val="75000"/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So far: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H-&gt;bb dominant at low mass</a:t>
            </a:r>
            <a:endParaRPr lang="en-US" sz="2200" dirty="0" smtClean="0">
              <a:solidFill>
                <a:schemeClr val="tx2"/>
              </a:solidFill>
            </a:endParaRPr>
          </a:p>
          <a:p>
            <a:r>
              <a:rPr lang="en-US" sz="1800" dirty="0" err="1" smtClean="0">
                <a:solidFill>
                  <a:schemeClr val="tx2"/>
                </a:solidFill>
              </a:rPr>
              <a:t>WH</a:t>
            </a:r>
            <a:r>
              <a:rPr lang="en-US" sz="1800" dirty="0" err="1" smtClean="0">
                <a:solidFill>
                  <a:schemeClr val="tx2"/>
                </a:solidFill>
              </a:rPr>
              <a:t>➝</a:t>
            </a:r>
            <a:r>
              <a:rPr lang="en-US" sz="1800" dirty="0" err="1" smtClean="0">
                <a:solidFill>
                  <a:schemeClr val="tx2"/>
                </a:solidFill>
              </a:rPr>
              <a:t>lνbb</a:t>
            </a:r>
            <a:r>
              <a:rPr lang="en-US" sz="1800" dirty="0" smtClean="0">
                <a:solidFill>
                  <a:schemeClr val="tx2"/>
                </a:solidFill>
              </a:rPr>
              <a:t>, </a:t>
            </a:r>
            <a:r>
              <a:rPr lang="en-US" sz="1800" dirty="0" err="1" smtClean="0">
                <a:solidFill>
                  <a:schemeClr val="tx2"/>
                </a:solidFill>
              </a:rPr>
              <a:t>ZH</a:t>
            </a:r>
            <a:r>
              <a:rPr lang="en-US" sz="2000" dirty="0" err="1" smtClean="0">
                <a:solidFill>
                  <a:schemeClr val="tx2"/>
                </a:solidFill>
              </a:rPr>
              <a:t>➝</a:t>
            </a:r>
            <a:r>
              <a:rPr lang="en-US" sz="2000" dirty="0" err="1" smtClean="0">
                <a:solidFill>
                  <a:schemeClr val="tx2"/>
                </a:solidFill>
              </a:rPr>
              <a:t>llbb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1 </a:t>
            </a:r>
            <a:r>
              <a:rPr lang="en-US" sz="1800" dirty="0" smtClean="0">
                <a:solidFill>
                  <a:schemeClr val="tx2"/>
                </a:solidFill>
              </a:rPr>
              <a:t>fb</a:t>
            </a:r>
            <a:r>
              <a:rPr lang="en-US" sz="1800" baseline="30000" dirty="0" smtClean="0">
                <a:solidFill>
                  <a:schemeClr val="tx2"/>
                </a:solidFill>
              </a:rPr>
              <a:t>-1</a:t>
            </a:r>
            <a:r>
              <a:rPr lang="en-US" sz="1800" baseline="300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results shown in EPS2011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4.7 </a:t>
            </a:r>
            <a:r>
              <a:rPr lang="en-US" sz="1800" dirty="0" smtClean="0">
                <a:solidFill>
                  <a:schemeClr val="tx2"/>
                </a:solidFill>
              </a:rPr>
              <a:t>fb</a:t>
            </a:r>
            <a:r>
              <a:rPr lang="en-US" sz="1800" baseline="30000" dirty="0" smtClean="0">
                <a:solidFill>
                  <a:schemeClr val="tx2"/>
                </a:solidFill>
              </a:rPr>
              <a:t>-1 </a:t>
            </a:r>
            <a:r>
              <a:rPr lang="en-US" sz="1800" dirty="0" smtClean="0">
                <a:solidFill>
                  <a:schemeClr val="tx2"/>
                </a:solidFill>
              </a:rPr>
              <a:t>analyzed (preliminary)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WH σ≈</a:t>
            </a:r>
            <a:r>
              <a:rPr lang="en-US" sz="1800" dirty="0" smtClean="0">
                <a:solidFill>
                  <a:schemeClr val="tx2"/>
                </a:solidFill>
              </a:rPr>
              <a:t>2x higher than </a:t>
            </a:r>
            <a:r>
              <a:rPr lang="en-US" sz="1800" dirty="0" smtClean="0">
                <a:solidFill>
                  <a:schemeClr val="tx2"/>
                </a:solidFill>
              </a:rPr>
              <a:t>ZH</a:t>
            </a:r>
          </a:p>
          <a:p>
            <a:r>
              <a:rPr lang="en-US" sz="2000" dirty="0" err="1" smtClean="0">
                <a:solidFill>
                  <a:schemeClr val="tx2"/>
                </a:solidFill>
              </a:rPr>
              <a:t>ZH</a:t>
            </a:r>
            <a:r>
              <a:rPr lang="en-US" sz="2000" dirty="0" err="1" smtClean="0">
                <a:solidFill>
                  <a:schemeClr val="tx2"/>
                </a:solidFill>
              </a:rPr>
              <a:t>➝</a:t>
            </a:r>
            <a:r>
              <a:rPr lang="en-US" sz="2000" dirty="0" err="1" smtClean="0">
                <a:solidFill>
                  <a:schemeClr val="tx2"/>
                </a:solidFill>
              </a:rPr>
              <a:t>ννbb</a:t>
            </a:r>
            <a:r>
              <a:rPr lang="en-US" sz="2000" dirty="0" smtClean="0">
                <a:solidFill>
                  <a:schemeClr val="tx2"/>
                </a:solidFill>
              </a:rPr>
              <a:t> and boosted VH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Coming soon - good things expected!</a:t>
            </a:r>
          </a:p>
          <a:p>
            <a:r>
              <a:rPr lang="en-US" sz="2000" dirty="0" err="1" smtClean="0">
                <a:solidFill>
                  <a:schemeClr val="tx2"/>
                </a:solidFill>
              </a:rPr>
              <a:t>ttH</a:t>
            </a:r>
            <a:r>
              <a:rPr lang="en-US" sz="2000" dirty="0" smtClean="0">
                <a:solidFill>
                  <a:schemeClr val="tx2"/>
                </a:solidFill>
              </a:rPr>
              <a:t> – first data results since Christmas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Also: VBF, </a:t>
            </a:r>
            <a:r>
              <a:rPr lang="en-US" sz="2000" dirty="0" err="1" smtClean="0">
                <a:solidFill>
                  <a:schemeClr val="tx2"/>
                </a:solidFill>
              </a:rPr>
              <a:t>bbH</a:t>
            </a:r>
            <a:r>
              <a:rPr lang="en-US" sz="2000" dirty="0" smtClean="0">
                <a:solidFill>
                  <a:schemeClr val="tx2"/>
                </a:solidFill>
              </a:rPr>
              <a:t> – developing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S</a:t>
            </a:r>
            <a:r>
              <a:rPr lang="en-US" sz="1800" dirty="0" smtClean="0">
                <a:solidFill>
                  <a:schemeClr val="tx2"/>
                </a:solidFill>
              </a:rPr>
              <a:t>imple &amp; robust analyses so far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Get </a:t>
            </a:r>
            <a:r>
              <a:rPr lang="en-US" sz="1800" dirty="0" smtClean="0">
                <a:solidFill>
                  <a:schemeClr val="tx2"/>
                </a:solidFill>
              </a:rPr>
              <a:t>background normalization from data as much as possible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Search </a:t>
            </a:r>
            <a:r>
              <a:rPr lang="en-US" sz="1800" dirty="0" smtClean="0">
                <a:solidFill>
                  <a:schemeClr val="tx2"/>
                </a:solidFill>
              </a:rPr>
              <a:t>Higgs in </a:t>
            </a:r>
            <a:r>
              <a:rPr lang="en-US" sz="1800" dirty="0" err="1" smtClean="0">
                <a:solidFill>
                  <a:schemeClr val="tx2"/>
                </a:solidFill>
              </a:rPr>
              <a:t>m</a:t>
            </a:r>
            <a:r>
              <a:rPr lang="en-US" sz="1800" baseline="-25000" dirty="0" err="1" smtClean="0">
                <a:solidFill>
                  <a:schemeClr val="tx2"/>
                </a:solidFill>
              </a:rPr>
              <a:t>bb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spectrum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Critically depend on </a:t>
            </a:r>
            <a:r>
              <a:rPr lang="en-US" sz="1800" dirty="0" err="1" smtClean="0">
                <a:solidFill>
                  <a:schemeClr val="tx2"/>
                </a:solidFill>
              </a:rPr>
              <a:t>b</a:t>
            </a:r>
            <a:r>
              <a:rPr lang="en-US" sz="1800" dirty="0" smtClean="0">
                <a:solidFill>
                  <a:schemeClr val="tx2"/>
                </a:solidFill>
              </a:rPr>
              <a:t>-tagging!</a:t>
            </a: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3072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072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307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7FFA-EE57-674D-BAD2-D933339CEC6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" name="Group 24"/>
          <p:cNvGrpSpPr/>
          <p:nvPr/>
        </p:nvGrpSpPr>
        <p:grpSpPr>
          <a:xfrm>
            <a:off x="4884006" y="285399"/>
            <a:ext cx="3922013" cy="4023478"/>
            <a:chOff x="5311040" y="3109173"/>
            <a:chExt cx="3375760" cy="3469214"/>
          </a:xfrm>
        </p:grpSpPr>
        <p:pic>
          <p:nvPicPr>
            <p:cNvPr id="22" name="Picture 21" descr="LHCHiggs_XS_BR_fig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1040" y="3345306"/>
              <a:ext cx="3375760" cy="323308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482026" y="3109173"/>
              <a:ext cx="3204774" cy="238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FFFFFF"/>
                  </a:solidFill>
                </a:rPr>
                <a:t>CERN-2011-002; arXiv:1101.0593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007" y="4656666"/>
            <a:ext cx="3922013" cy="1548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803" y="2041673"/>
            <a:ext cx="2298913" cy="1344280"/>
          </a:xfrm>
          <a:prstGeom prst="rect">
            <a:avLst/>
          </a:prstGeom>
          <a:effectLst>
            <a:outerShdw blurRad="9525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6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our averaging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6240"/>
            <a:ext cx="3982009" cy="54101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use the average of the scale factors (0.9865) and propagate the errors taking into account bin-to-bin correlations</a:t>
            </a:r>
          </a:p>
          <a:p>
            <a:endParaRPr lang="en-US" dirty="0" smtClean="0"/>
          </a:p>
          <a:p>
            <a:r>
              <a:rPr lang="en-US" dirty="0" smtClean="0"/>
              <a:t>Small effect still visible (bottom right) looking at wide mass range</a:t>
            </a:r>
          </a:p>
          <a:p>
            <a:endParaRPr lang="en-US" dirty="0" smtClean="0"/>
          </a:p>
          <a:p>
            <a:r>
              <a:rPr lang="en-US" dirty="0" smtClean="0"/>
              <a:t>But very smooth compared to the horizontal with of our signal peak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toymc_m_rat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73" y="3675639"/>
            <a:ext cx="3798254" cy="27293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654073" y="946240"/>
            <a:ext cx="3798254" cy="2729399"/>
            <a:chOff x="4654073" y="946240"/>
            <a:chExt cx="3798254" cy="2729399"/>
          </a:xfrm>
        </p:grpSpPr>
        <p:pic>
          <p:nvPicPr>
            <p:cNvPr id="8" name="Picture 7" descr="toymc_mc11b_sf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073" y="946240"/>
              <a:ext cx="3798254" cy="2729399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280540" y="2281767"/>
              <a:ext cx="2556933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837473" y="2229379"/>
              <a:ext cx="2794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ymc_m_rat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45" y="844562"/>
            <a:ext cx="3777040" cy="271415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6844" y="152534"/>
            <a:ext cx="8229600" cy="844562"/>
          </a:xfrm>
        </p:spPr>
        <p:txBody>
          <a:bodyPr>
            <a:normAutofit/>
          </a:bodyPr>
          <a:lstStyle/>
          <a:p>
            <a:r>
              <a:rPr lang="en-US" dirty="0" smtClean="0"/>
              <a:t>Cross checks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12444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all </a:t>
            </a:r>
            <a:r>
              <a:rPr lang="en-US" dirty="0" err="1" smtClean="0"/>
              <a:t>b</a:t>
            </a:r>
            <a:r>
              <a:rPr lang="en-US" dirty="0" smtClean="0"/>
              <a:t>-tagging scale factors are set to 1 there is no effect on the mass distribution, as expected (top right)</a:t>
            </a:r>
          </a:p>
          <a:p>
            <a:r>
              <a:rPr lang="en-US" dirty="0" smtClean="0"/>
              <a:t>If they are all set to the average (0.9865) including for jets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b</a:t>
            </a:r>
            <a:r>
              <a:rPr lang="en-US" dirty="0" smtClean="0"/>
              <a:t>&gt;</a:t>
            </a:r>
            <a:r>
              <a:rPr lang="en-US" dirty="0" smtClean="0"/>
              <a:t>200GeV, effect on mass is flat, also as expected (bottom right)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toymc_m_rat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845" y="3642196"/>
            <a:ext cx="3777040" cy="27141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43" y="3559103"/>
            <a:ext cx="4548183" cy="2811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43" y="793845"/>
            <a:ext cx="4499403" cy="27652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53196"/>
            <a:ext cx="3305445" cy="550315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Dominant systematic errors from </a:t>
            </a:r>
            <a:r>
              <a:rPr lang="en-US" dirty="0" err="1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-tagging efficiency in both analyses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Followed by jet energy scale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Points at the next things things to improve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353" dirty="0" smtClean="0">
                <a:solidFill>
                  <a:schemeClr val="bg1"/>
                </a:solidFill>
              </a:rPr>
              <a:t>(*) shown numbers for 1fb</a:t>
            </a:r>
            <a:r>
              <a:rPr lang="en-US" sz="2353" baseline="30000" dirty="0" smtClean="0">
                <a:solidFill>
                  <a:schemeClr val="bg1"/>
                </a:solidFill>
              </a:rPr>
              <a:t>-1</a:t>
            </a:r>
            <a:r>
              <a:rPr lang="en-US" sz="2353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64486"/>
            <a:ext cx="8229600" cy="57855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Systematic Uncertainties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849622" y="2343684"/>
            <a:ext cx="135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ZH➝llbb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849621" y="4828711"/>
            <a:ext cx="135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WH➝lνbb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04066" y="2326556"/>
            <a:ext cx="4053279" cy="20179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04067" y="5139790"/>
            <a:ext cx="4053279" cy="20179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34662" cy="1143000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3469" y="1566864"/>
            <a:ext cx="4518393" cy="162923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Expect exclusion of around 3.5-4 </a:t>
            </a:r>
            <a:r>
              <a:rPr lang="en-US" dirty="0" err="1" smtClean="0"/>
              <a:t>x</a:t>
            </a:r>
            <a:r>
              <a:rPr lang="en-US" dirty="0" smtClean="0"/>
              <a:t> SM for </a:t>
            </a:r>
            <a:r>
              <a:rPr lang="en-US" dirty="0" err="1" smtClean="0"/>
              <a:t>m(H</a:t>
            </a:r>
            <a:r>
              <a:rPr lang="en-US" dirty="0" smtClean="0"/>
              <a:t>)=120GeV</a:t>
            </a:r>
          </a:p>
          <a:p>
            <a:r>
              <a:rPr lang="en-US" dirty="0" smtClean="0"/>
              <a:t>ZH/WH analyses just  moved to MV1 and all looks ok so far</a:t>
            </a:r>
          </a:p>
          <a:p>
            <a:r>
              <a:rPr lang="en-US" dirty="0" smtClean="0"/>
              <a:t>But lots still to do before </a:t>
            </a:r>
            <a:r>
              <a:rPr lang="en-US" dirty="0" err="1" smtClean="0"/>
              <a:t>Moriond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862" y="3568983"/>
            <a:ext cx="3986558" cy="2815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861" y="274638"/>
            <a:ext cx="3905447" cy="2921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68983"/>
            <a:ext cx="3794938" cy="27873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3034"/>
          </a:xfrm>
        </p:spPr>
        <p:txBody>
          <a:bodyPr>
            <a:noAutofit/>
          </a:bodyPr>
          <a:lstStyle/>
          <a:p>
            <a:r>
              <a:rPr lang="en-US" sz="3200" dirty="0" smtClean="0"/>
              <a:t>Effect of </a:t>
            </a:r>
            <a:r>
              <a:rPr lang="en-US" sz="3200" i="1" dirty="0" err="1" smtClean="0"/>
              <a:t>b</a:t>
            </a:r>
            <a:r>
              <a:rPr lang="en-US" sz="3200" dirty="0" smtClean="0"/>
              <a:t>-tagging Scale Factors on </a:t>
            </a:r>
            <a:r>
              <a:rPr lang="en-US" sz="3200" dirty="0" err="1" smtClean="0"/>
              <a:t>M</a:t>
            </a:r>
            <a:r>
              <a:rPr lang="en-US" sz="3200" baseline="-25000" dirty="0" err="1" smtClean="0"/>
              <a:t>bb</a:t>
            </a:r>
            <a:r>
              <a:rPr lang="en-US" sz="3200" dirty="0" smtClean="0"/>
              <a:t> distribution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4" y="1281980"/>
            <a:ext cx="4759686" cy="487864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B-tagging scale factors enter the analysis as a weight for each </a:t>
            </a:r>
            <a:r>
              <a:rPr lang="en-US" dirty="0" err="1" smtClean="0"/>
              <a:t>b</a:t>
            </a:r>
            <a:r>
              <a:rPr lang="en-US" dirty="0" smtClean="0"/>
              <a:t>-jet, and depends on jet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This introduces a distortion in the jet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distribution</a:t>
            </a:r>
          </a:p>
          <a:p>
            <a:r>
              <a:rPr lang="en-US" dirty="0" smtClean="0"/>
              <a:t>…which potentially introduces a distortion on the shape of the invariant mass</a:t>
            </a:r>
          </a:p>
          <a:p>
            <a:r>
              <a:rPr lang="en-US" dirty="0" smtClean="0"/>
              <a:t>May be important since we are looking for a small excess in the form of a wide peak in </a:t>
            </a:r>
            <a:r>
              <a:rPr lang="en-US" dirty="0" err="1" smtClean="0"/>
              <a:t>m(bb</a:t>
            </a:r>
            <a:r>
              <a:rPr lang="en-US" dirty="0" smtClean="0"/>
              <a:t>) </a:t>
            </a:r>
          </a:p>
          <a:p>
            <a:r>
              <a:rPr lang="en-US" dirty="0" smtClean="0"/>
              <a:t>We propose to average scaling factors propagate SF uncertainties into systematic uncertainties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MC11b scaling factors at present show little evidence of a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</a:t>
            </a:r>
          </a:p>
          <a:p>
            <a:r>
              <a:rPr lang="en-US" dirty="0" smtClean="0"/>
              <a:t>But such a dependence would clearly be </a:t>
            </a:r>
            <a:r>
              <a:rPr lang="en-US" dirty="0" smtClean="0"/>
              <a:t>possible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toymc_mc11b_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600" y="2014628"/>
            <a:ext cx="4150778" cy="2982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0" y="56062"/>
            <a:ext cx="8973052" cy="6732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54481" y="425394"/>
            <a:ext cx="140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Giacinto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2647" y="100924"/>
            <a:ext cx="123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Giacinto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2" y="274638"/>
            <a:ext cx="8871232" cy="7224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Toy Monte Carlo study of mass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7096"/>
            <a:ext cx="4805691" cy="276632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Toy MC to study the effect of  </a:t>
            </a:r>
            <a:r>
              <a:rPr lang="en-US" dirty="0" err="1" smtClean="0"/>
              <a:t>b</a:t>
            </a:r>
            <a:r>
              <a:rPr lang="en-US" dirty="0" smtClean="0"/>
              <a:t>-tag scale factors</a:t>
            </a:r>
          </a:p>
          <a:p>
            <a:r>
              <a:rPr lang="en-US" dirty="0" smtClean="0"/>
              <a:t>Caveat: first study done with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dirty="0" smtClean="0"/>
              <a:t>photon MC kinematics – a look at bb background later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Sample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</a:t>
            </a:r>
            <a:r>
              <a:rPr lang="en-US" dirty="0" err="1" smtClean="0"/>
              <a:t>η</a:t>
            </a:r>
            <a:r>
              <a:rPr lang="en-US" dirty="0" smtClean="0"/>
              <a:t> of leading and </a:t>
            </a:r>
            <a:r>
              <a:rPr lang="en-US" dirty="0" err="1" smtClean="0"/>
              <a:t>subleading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-jets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flat </a:t>
            </a:r>
            <a:r>
              <a:rPr lang="en-US" dirty="0" err="1" smtClean="0"/>
              <a:t>φ</a:t>
            </a:r>
            <a:r>
              <a:rPr lang="en-US" baseline="-25000" dirty="0" err="1" smtClean="0"/>
              <a:t>lead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-jet</a:t>
            </a:r>
            <a:r>
              <a:rPr lang="en-US" dirty="0" smtClean="0"/>
              <a:t> and flat mass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</a:t>
            </a:r>
            <a:r>
              <a:rPr lang="en-US" dirty="0" err="1" smtClean="0"/>
              <a:t>φ</a:t>
            </a:r>
            <a:r>
              <a:rPr lang="en-US" baseline="-25000" dirty="0" err="1" smtClean="0"/>
              <a:t>sublead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-jet</a:t>
            </a:r>
            <a:r>
              <a:rPr lang="en-US" dirty="0" smtClean="0"/>
              <a:t> to be consistent with generated mass (and reject unphysical solutions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toymc_e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891" y="997096"/>
            <a:ext cx="3423909" cy="2460397"/>
          </a:xfrm>
          <a:prstGeom prst="rect">
            <a:avLst/>
          </a:prstGeom>
        </p:spPr>
      </p:pic>
      <p:pic>
        <p:nvPicPr>
          <p:cNvPr id="8" name="Picture 7" descr="toymc_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891" y="3763422"/>
            <a:ext cx="3608341" cy="2592928"/>
          </a:xfrm>
          <a:prstGeom prst="rect">
            <a:avLst/>
          </a:prstGeom>
        </p:spPr>
      </p:pic>
      <p:pic>
        <p:nvPicPr>
          <p:cNvPr id="9" name="Picture 8" descr="toymc_ph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68" y="3763422"/>
            <a:ext cx="3608340" cy="2592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ymc_ma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510" y="1000081"/>
            <a:ext cx="3538777" cy="2542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678"/>
            <a:ext cx="8229600" cy="841159"/>
          </a:xfrm>
        </p:spPr>
        <p:txBody>
          <a:bodyPr/>
          <a:lstStyle/>
          <a:p>
            <a:r>
              <a:rPr lang="en-US" dirty="0" smtClean="0"/>
              <a:t>Effect of MC11b scaling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77" y="1246369"/>
            <a:ext cx="5002791" cy="264705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reweighting causes a distortion in the flat invariant mass distribution (plus constant term)</a:t>
            </a:r>
          </a:p>
          <a:p>
            <a:r>
              <a:rPr lang="en-US" dirty="0" smtClean="0"/>
              <a:t>The distortion is small, but then so is our signal compared to the background</a:t>
            </a:r>
          </a:p>
          <a:p>
            <a:r>
              <a:rPr lang="en-US" dirty="0" smtClean="0"/>
              <a:t>May be more serious if width comparable to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resolution, as in our case (σ</a:t>
            </a:r>
            <a:r>
              <a:rPr lang="en-US" baseline="-25000" dirty="0" smtClean="0"/>
              <a:t>m(bb)</a:t>
            </a:r>
            <a:r>
              <a:rPr lang="en-US" dirty="0" smtClean="0"/>
              <a:t>≈20GeV)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b-tagging workshop, Nijmegen - Jan.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toymc_pt_c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81" y="3733728"/>
            <a:ext cx="3605837" cy="2591130"/>
          </a:xfrm>
          <a:prstGeom prst="rect">
            <a:avLst/>
          </a:prstGeom>
        </p:spPr>
      </p:pic>
      <p:pic>
        <p:nvPicPr>
          <p:cNvPr id="9" name="Picture 8" descr="toymc_m_rati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510" y="3739110"/>
            <a:ext cx="3598349" cy="2585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171474</TotalTime>
  <Words>1046</Words>
  <Application>Microsoft Macintosh PowerPoint</Application>
  <PresentationFormat>On-screen Show (4:3)</PresentationFormat>
  <Paragraphs>147</Paragraphs>
  <Slides>21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H➝bb search and b-tagging</vt:lpstr>
      <vt:lpstr>Slide 2</vt:lpstr>
      <vt:lpstr>Systematic Uncertainties</vt:lpstr>
      <vt:lpstr>Current status</vt:lpstr>
      <vt:lpstr>Effect of b-tagging Scale Factors on Mbb distribution</vt:lpstr>
      <vt:lpstr>Slide 6</vt:lpstr>
      <vt:lpstr>Slide 7</vt:lpstr>
      <vt:lpstr>Toy Monte Carlo study of mass distortion</vt:lpstr>
      <vt:lpstr>Effect of MC11b scaling factors</vt:lpstr>
      <vt:lpstr>Binning effect?</vt:lpstr>
      <vt:lpstr>Results using background kinematics</vt:lpstr>
      <vt:lpstr>Effect on final distribution</vt:lpstr>
      <vt:lpstr>Conclusions</vt:lpstr>
      <vt:lpstr>Backup slides</vt:lpstr>
      <vt:lpstr>Slide 15</vt:lpstr>
      <vt:lpstr>Slide 16</vt:lpstr>
      <vt:lpstr>Slide 17</vt:lpstr>
      <vt:lpstr>Slide 18</vt:lpstr>
      <vt:lpstr>Using different input kinematics</vt:lpstr>
      <vt:lpstr>Effect of our averaging procedure</vt:lpstr>
      <vt:lpstr>Cross checks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312</cp:revision>
  <cp:lastPrinted>2011-04-11T11:26:17Z</cp:lastPrinted>
  <dcterms:created xsi:type="dcterms:W3CDTF">2012-01-05T10:08:58Z</dcterms:created>
  <dcterms:modified xsi:type="dcterms:W3CDTF">2012-01-13T10:26:50Z</dcterms:modified>
</cp:coreProperties>
</file>