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Default Extension="wmf" ContentType="image/x-wmf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9" r:id="rId3"/>
    <p:sldId id="271" r:id="rId4"/>
    <p:sldId id="258" r:id="rId5"/>
    <p:sldId id="259" r:id="rId6"/>
    <p:sldId id="260" r:id="rId7"/>
    <p:sldId id="292" r:id="rId8"/>
    <p:sldId id="270" r:id="rId9"/>
    <p:sldId id="301" r:id="rId10"/>
    <p:sldId id="297" r:id="rId11"/>
    <p:sldId id="262" r:id="rId12"/>
    <p:sldId id="299" r:id="rId13"/>
    <p:sldId id="302" r:id="rId14"/>
    <p:sldId id="277" r:id="rId15"/>
    <p:sldId id="305" r:id="rId16"/>
    <p:sldId id="289" r:id="rId17"/>
    <p:sldId id="290" r:id="rId18"/>
    <p:sldId id="303" r:id="rId19"/>
    <p:sldId id="276" r:id="rId20"/>
    <p:sldId id="307" r:id="rId21"/>
    <p:sldId id="287" r:id="rId22"/>
    <p:sldId id="283" r:id="rId23"/>
    <p:sldId id="284" r:id="rId24"/>
    <p:sldId id="308" r:id="rId25"/>
    <p:sldId id="309" r:id="rId26"/>
    <p:sldId id="281" r:id="rId27"/>
    <p:sldId id="274" r:id="rId28"/>
    <p:sldId id="278" r:id="rId29"/>
    <p:sldId id="298" r:id="rId30"/>
    <p:sldId id="261" r:id="rId31"/>
    <p:sldId id="263" r:id="rId32"/>
    <p:sldId id="30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3E42A"/>
    <a:srgbClr val="98E451"/>
    <a:srgbClr val="950412"/>
    <a:srgbClr val="BF1C17"/>
    <a:srgbClr val="E222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1" d="100"/>
          <a:sy n="111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2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handoutMaster" Target="handoutMasters/handoutMaster1.xml"/><Relationship Id="rId31" Type="http://schemas.openxmlformats.org/officeDocument/2006/relationships/slide" Target="slides/slide30.xml"/><Relationship Id="rId34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40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viewProps" Target="view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C57F67-5450-214F-BBB6-304BED897D13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749212EC-8A22-0B47-858A-76FD53630961}">
      <dgm:prSet phldrT="[Text]"/>
      <dgm:spPr/>
      <dgm:t>
        <a:bodyPr/>
        <a:lstStyle/>
        <a:p>
          <a:r>
            <a:rPr lang="en-US" dirty="0" smtClean="0"/>
            <a:t>20/9/2010: cuts optimized SMK 4509099</a:t>
          </a:r>
          <a:endParaRPr lang="en-US" dirty="0"/>
        </a:p>
      </dgm:t>
    </dgm:pt>
    <dgm:pt modelId="{D084154E-25A1-6E42-A33E-CEC614060D3B}" type="parTrans" cxnId="{ACA1781C-C928-C740-A084-F99AFBCABDC3}">
      <dgm:prSet/>
      <dgm:spPr/>
      <dgm:t>
        <a:bodyPr/>
        <a:lstStyle/>
        <a:p>
          <a:endParaRPr lang="en-US"/>
        </a:p>
      </dgm:t>
    </dgm:pt>
    <dgm:pt modelId="{AD502D0C-DA0C-2F4C-8340-A6736A3D745E}" type="sibTrans" cxnId="{ACA1781C-C928-C740-A084-F99AFBCABDC3}">
      <dgm:prSet/>
      <dgm:spPr/>
      <dgm:t>
        <a:bodyPr/>
        <a:lstStyle/>
        <a:p>
          <a:endParaRPr lang="en-US"/>
        </a:p>
      </dgm:t>
    </dgm:pt>
    <dgm:pt modelId="{6EE58AEF-9C79-4741-9ED6-26C9447375F9}">
      <dgm:prSet phldrT="[Text]"/>
      <dgm:spPr/>
      <dgm:t>
        <a:bodyPr/>
        <a:lstStyle/>
        <a:p>
          <a:r>
            <a:rPr lang="en-US" dirty="0" smtClean="0"/>
            <a:t>11/12/2010: optimized cuts SMK 4509099</a:t>
          </a:r>
          <a:endParaRPr lang="en-US" dirty="0"/>
        </a:p>
      </dgm:t>
    </dgm:pt>
    <dgm:pt modelId="{E8455ABA-2816-0342-8013-7BB49B49AB05}" type="parTrans" cxnId="{F107587E-2396-C14A-B0AC-E0EAE8BD611F}">
      <dgm:prSet/>
      <dgm:spPr/>
      <dgm:t>
        <a:bodyPr/>
        <a:lstStyle/>
        <a:p>
          <a:endParaRPr lang="en-US"/>
        </a:p>
      </dgm:t>
    </dgm:pt>
    <dgm:pt modelId="{B0D2ABCF-5427-3845-8023-A4ADCD08F0E7}" type="sibTrans" cxnId="{F107587E-2396-C14A-B0AC-E0EAE8BD611F}">
      <dgm:prSet/>
      <dgm:spPr/>
      <dgm:t>
        <a:bodyPr/>
        <a:lstStyle/>
        <a:p>
          <a:endParaRPr lang="en-US"/>
        </a:p>
      </dgm:t>
    </dgm:pt>
    <dgm:pt modelId="{9E7B0337-8B46-2440-8072-5D5512B0A25F}">
      <dgm:prSet phldrT="[Text]"/>
      <dgm:spPr/>
      <dgm:t>
        <a:bodyPr/>
        <a:lstStyle/>
        <a:p>
          <a:r>
            <a:rPr lang="en-US" dirty="0" smtClean="0"/>
            <a:t>2/3/2011: L2 </a:t>
          </a:r>
          <a:r>
            <a:rPr lang="en-US" dirty="0" err="1" smtClean="0"/>
            <a:t>passthrough</a:t>
          </a:r>
          <a:r>
            <a:rPr lang="en-US" dirty="0" smtClean="0"/>
            <a:t> update SMK 4509170</a:t>
          </a:r>
          <a:endParaRPr lang="en-US" dirty="0"/>
        </a:p>
      </dgm:t>
    </dgm:pt>
    <dgm:pt modelId="{4179AEB0-3917-174D-ADE0-D517F0C8252A}" type="parTrans" cxnId="{2E9C9152-9580-074A-BDD4-5CA068369308}">
      <dgm:prSet/>
      <dgm:spPr/>
      <dgm:t>
        <a:bodyPr/>
        <a:lstStyle/>
        <a:p>
          <a:endParaRPr lang="en-US"/>
        </a:p>
      </dgm:t>
    </dgm:pt>
    <dgm:pt modelId="{259CDFD9-7D9F-F742-B78A-F3A6425818B8}" type="sibTrans" cxnId="{2E9C9152-9580-074A-BDD4-5CA068369308}">
      <dgm:prSet/>
      <dgm:spPr/>
      <dgm:t>
        <a:bodyPr/>
        <a:lstStyle/>
        <a:p>
          <a:endParaRPr lang="en-US"/>
        </a:p>
      </dgm:t>
    </dgm:pt>
    <dgm:pt modelId="{64612DE2-1CB8-114E-BCF0-F4F5D9DA4F72}" type="pres">
      <dgm:prSet presAssocID="{C5C57F67-5450-214F-BBB6-304BED897D13}" presName="Name0" presStyleCnt="0">
        <dgm:presLayoutVars>
          <dgm:dir/>
          <dgm:resizeHandles val="exact"/>
        </dgm:presLayoutVars>
      </dgm:prSet>
      <dgm:spPr/>
    </dgm:pt>
    <dgm:pt modelId="{B932CB30-814B-4C4F-8A5A-37A3BE4C9B44}" type="pres">
      <dgm:prSet presAssocID="{749212EC-8A22-0B47-858A-76FD5363096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8F610-7066-8543-B291-A6D02E1B3D39}" type="pres">
      <dgm:prSet presAssocID="{AD502D0C-DA0C-2F4C-8340-A6736A3D745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A800667-E349-1744-BA70-45A02F8A777C}" type="pres">
      <dgm:prSet presAssocID="{AD502D0C-DA0C-2F4C-8340-A6736A3D745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8490EC1-5830-B846-8AFC-FF0D351C36EB}" type="pres">
      <dgm:prSet presAssocID="{6EE58AEF-9C79-4741-9ED6-26C9447375F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32606-C794-6C44-BEFE-FB822DBD527B}" type="pres">
      <dgm:prSet presAssocID="{B0D2ABCF-5427-3845-8023-A4ADCD08F0E7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824C79A-7072-CD4B-9EAC-0D8C70BA9E01}" type="pres">
      <dgm:prSet presAssocID="{B0D2ABCF-5427-3845-8023-A4ADCD08F0E7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A5D21E3-FEB3-FC44-B79D-DDB8CA038B71}" type="pres">
      <dgm:prSet presAssocID="{9E7B0337-8B46-2440-8072-5D5512B0A25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6C0B3D-4D69-744D-BDC0-42AC04080B25}" type="presOf" srcId="{6EE58AEF-9C79-4741-9ED6-26C9447375F9}" destId="{58490EC1-5830-B846-8AFC-FF0D351C36EB}" srcOrd="0" destOrd="0" presId="urn:microsoft.com/office/officeart/2005/8/layout/process1"/>
    <dgm:cxn modelId="{CEFF54AE-BAF7-B849-8B57-45719D98E79F}" type="presOf" srcId="{B0D2ABCF-5427-3845-8023-A4ADCD08F0E7}" destId="{9824C79A-7072-CD4B-9EAC-0D8C70BA9E01}" srcOrd="1" destOrd="0" presId="urn:microsoft.com/office/officeart/2005/8/layout/process1"/>
    <dgm:cxn modelId="{22EAF0DA-B60B-AA4E-8BDC-7BE78A0BA942}" type="presOf" srcId="{B0D2ABCF-5427-3845-8023-A4ADCD08F0E7}" destId="{BAA32606-C794-6C44-BEFE-FB822DBD527B}" srcOrd="0" destOrd="0" presId="urn:microsoft.com/office/officeart/2005/8/layout/process1"/>
    <dgm:cxn modelId="{76EE8D61-4035-7B48-8D46-6490D8960904}" type="presOf" srcId="{AD502D0C-DA0C-2F4C-8340-A6736A3D745E}" destId="{B6A8F610-7066-8543-B291-A6D02E1B3D39}" srcOrd="0" destOrd="0" presId="urn:microsoft.com/office/officeart/2005/8/layout/process1"/>
    <dgm:cxn modelId="{EEAFA673-BB7B-074E-9C43-5806104DA1CE}" type="presOf" srcId="{C5C57F67-5450-214F-BBB6-304BED897D13}" destId="{64612DE2-1CB8-114E-BCF0-F4F5D9DA4F72}" srcOrd="0" destOrd="0" presId="urn:microsoft.com/office/officeart/2005/8/layout/process1"/>
    <dgm:cxn modelId="{2E9C9152-9580-074A-BDD4-5CA068369308}" srcId="{C5C57F67-5450-214F-BBB6-304BED897D13}" destId="{9E7B0337-8B46-2440-8072-5D5512B0A25F}" srcOrd="2" destOrd="0" parTransId="{4179AEB0-3917-174D-ADE0-D517F0C8252A}" sibTransId="{259CDFD9-7D9F-F742-B78A-F3A6425818B8}"/>
    <dgm:cxn modelId="{5D588A73-C309-E941-89FF-2731C2C2DDE9}" type="presOf" srcId="{AD502D0C-DA0C-2F4C-8340-A6736A3D745E}" destId="{EA800667-E349-1744-BA70-45A02F8A777C}" srcOrd="1" destOrd="0" presId="urn:microsoft.com/office/officeart/2005/8/layout/process1"/>
    <dgm:cxn modelId="{F107587E-2396-C14A-B0AC-E0EAE8BD611F}" srcId="{C5C57F67-5450-214F-BBB6-304BED897D13}" destId="{6EE58AEF-9C79-4741-9ED6-26C9447375F9}" srcOrd="1" destOrd="0" parTransId="{E8455ABA-2816-0342-8013-7BB49B49AB05}" sibTransId="{B0D2ABCF-5427-3845-8023-A4ADCD08F0E7}"/>
    <dgm:cxn modelId="{ACA1781C-C928-C740-A084-F99AFBCABDC3}" srcId="{C5C57F67-5450-214F-BBB6-304BED897D13}" destId="{749212EC-8A22-0B47-858A-76FD53630961}" srcOrd="0" destOrd="0" parTransId="{D084154E-25A1-6E42-A33E-CEC614060D3B}" sibTransId="{AD502D0C-DA0C-2F4C-8340-A6736A3D745E}"/>
    <dgm:cxn modelId="{47EFEAF1-A70B-4943-B21B-ACF17CA747C5}" type="presOf" srcId="{9E7B0337-8B46-2440-8072-5D5512B0A25F}" destId="{DA5D21E3-FEB3-FC44-B79D-DDB8CA038B71}" srcOrd="0" destOrd="0" presId="urn:microsoft.com/office/officeart/2005/8/layout/process1"/>
    <dgm:cxn modelId="{0BC2ED8F-FB55-A648-A053-DE67BD099A34}" type="presOf" srcId="{749212EC-8A22-0B47-858A-76FD53630961}" destId="{B932CB30-814B-4C4F-8A5A-37A3BE4C9B44}" srcOrd="0" destOrd="0" presId="urn:microsoft.com/office/officeart/2005/8/layout/process1"/>
    <dgm:cxn modelId="{0204C425-598E-5541-989B-35073C3A63C9}" type="presParOf" srcId="{64612DE2-1CB8-114E-BCF0-F4F5D9DA4F72}" destId="{B932CB30-814B-4C4F-8A5A-37A3BE4C9B44}" srcOrd="0" destOrd="0" presId="urn:microsoft.com/office/officeart/2005/8/layout/process1"/>
    <dgm:cxn modelId="{3D0C20C8-0D9B-9641-BC95-6E77550C821A}" type="presParOf" srcId="{64612DE2-1CB8-114E-BCF0-F4F5D9DA4F72}" destId="{B6A8F610-7066-8543-B291-A6D02E1B3D39}" srcOrd="1" destOrd="0" presId="urn:microsoft.com/office/officeart/2005/8/layout/process1"/>
    <dgm:cxn modelId="{2E40DB82-A139-D544-BE2B-71F7792AD0F3}" type="presParOf" srcId="{B6A8F610-7066-8543-B291-A6D02E1B3D39}" destId="{EA800667-E349-1744-BA70-45A02F8A777C}" srcOrd="0" destOrd="0" presId="urn:microsoft.com/office/officeart/2005/8/layout/process1"/>
    <dgm:cxn modelId="{D54660B2-95E9-384F-92BA-91B4A31D4959}" type="presParOf" srcId="{64612DE2-1CB8-114E-BCF0-F4F5D9DA4F72}" destId="{58490EC1-5830-B846-8AFC-FF0D351C36EB}" srcOrd="2" destOrd="0" presId="urn:microsoft.com/office/officeart/2005/8/layout/process1"/>
    <dgm:cxn modelId="{509131EC-93A3-7341-ADB6-4E80F7E6A67B}" type="presParOf" srcId="{64612DE2-1CB8-114E-BCF0-F4F5D9DA4F72}" destId="{BAA32606-C794-6C44-BEFE-FB822DBD527B}" srcOrd="3" destOrd="0" presId="urn:microsoft.com/office/officeart/2005/8/layout/process1"/>
    <dgm:cxn modelId="{C26D9288-3002-BC4A-A98E-E895B4CFBCC6}" type="presParOf" srcId="{BAA32606-C794-6C44-BEFE-FB822DBD527B}" destId="{9824C79A-7072-CD4B-9EAC-0D8C70BA9E01}" srcOrd="0" destOrd="0" presId="urn:microsoft.com/office/officeart/2005/8/layout/process1"/>
    <dgm:cxn modelId="{9B0A9B9D-17D8-434F-930F-C79566E0A1C9}" type="presParOf" srcId="{64612DE2-1CB8-114E-BCF0-F4F5D9DA4F72}" destId="{DA5D21E3-FEB3-FC44-B79D-DDB8CA038B71}" srcOrd="4" destOrd="0" presId="urn:microsoft.com/office/officeart/2005/8/layout/process1"/>
  </dgm:cxnLst>
  <dgm:bg>
    <a:solidFill>
      <a:schemeClr val="bg1"/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A0A42-5024-B04B-BAE0-90C109AC6290}" type="datetimeFigureOut">
              <a:rPr lang="en-US" smtClean="0"/>
              <a:pPr/>
              <a:t>2/6/09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2908A-ABC1-D742-80D8-B0E57AE4A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00ADC-98BF-CC42-BE46-D9CC18C38793}" type="datetimeFigureOut">
              <a:rPr lang="en-US" smtClean="0"/>
              <a:pPr/>
              <a:t>2/6/09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297AE-0387-E143-B1ED-52530F6AC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0AB96A-9CA4-0C49-9B96-B78EC3B3657C}" type="slidenum">
              <a:rPr lang="en-US" altLang="zh-CN" smtClean="0"/>
              <a:pPr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C874-4BAE-0E41-AEF5-6BA2DED79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C874-4BAE-0E41-AEF5-6BA2DED79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C874-4BAE-0E41-AEF5-6BA2DED79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275"/>
            <a:ext cx="8229600" cy="866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627563" y="6248400"/>
            <a:ext cx="433705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Trigger Workshop Beatenberg - 2-6 Feb.09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914775" y="6248400"/>
            <a:ext cx="585788" cy="457200"/>
          </a:xfrm>
        </p:spPr>
        <p:txBody>
          <a:bodyPr/>
          <a:lstStyle>
            <a:lvl1pPr>
              <a:defRPr smtClean="0"/>
            </a:lvl1pPr>
          </a:lstStyle>
          <a:p>
            <a:fld id="{A8729278-6155-9842-BD94-C7CBB2934D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3394075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Ricardo Gonçalo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C874-4BAE-0E41-AEF5-6BA2DED79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C874-4BAE-0E41-AEF5-6BA2DED79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C874-4BAE-0E41-AEF5-6BA2DED79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C874-4BAE-0E41-AEF5-6BA2DED79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C874-4BAE-0E41-AEF5-6BA2DED79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C874-4BAE-0E41-AEF5-6BA2DED79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C874-4BAE-0E41-AEF5-6BA2DED79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C874-4BAE-0E41-AEF5-6BA2DED79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Trigger Workshop Beatenberg - 2-6 Feb.09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AC874-4BAE-0E41-AEF5-6BA2DED79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d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hyperlink" Target="http://atlas-runquery.cern.ch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hyperlink" Target="http://trigconf.cern.ch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hyperlink" Target="https://twiki.cern.ch/twiki/bin/view/Atlas/TrigDecisionTool14" TargetMode="External"/><Relationship Id="rId5" Type="http://schemas.openxmlformats.org/officeDocument/2006/relationships/hyperlink" Target="https://twiki.cern.ch/twiki/bin/view/Atlas/TriggerARA14" TargetMode="External"/><Relationship Id="rId7" Type="http://schemas.openxmlformats.org/officeDocument/2006/relationships/hyperlink" Target="https://twiki.cern.ch/twiki/bin/view/Atlas/NewTrigDecisionToolInterface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23.png"/><Relationship Id="rId6" Type="http://schemas.openxmlformats.org/officeDocument/2006/relationships/hyperlink" Target="http://atlas-sw.cern.ch/cgi-bin/viewcvs-atlas.cgi/groups/Arizona/ARATopAnalysis/src/TrigStudy.cxx?revision=1.1&amp;view=markup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4" Type="http://schemas.openxmlformats.org/officeDocument/2006/relationships/image" Target="../media/image30.png"/><Relationship Id="rId5" Type="http://schemas.openxmlformats.org/officeDocument/2006/relationships/diagramData" Target="../diagrams/data1.xml"/><Relationship Id="rId7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png"/><Relationship Id="rId6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Trigger Tools for Physics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2895600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en-US" sz="3200" dirty="0" smtClean="0"/>
              <a:t>Some use cases </a:t>
            </a:r>
          </a:p>
          <a:p>
            <a:pPr lvl="1"/>
            <a:r>
              <a:rPr lang="en-US" sz="3200" dirty="0" smtClean="0"/>
              <a:t>Building a data sample</a:t>
            </a:r>
          </a:p>
          <a:p>
            <a:pPr lvl="1"/>
            <a:r>
              <a:rPr lang="en-US" sz="3200" dirty="0" smtClean="0"/>
              <a:t>Event by event analysis</a:t>
            </a:r>
          </a:p>
          <a:p>
            <a:pPr lvl="1"/>
            <a:r>
              <a:rPr lang="en-US" sz="3200" dirty="0" smtClean="0"/>
              <a:t>Input from across the </a:t>
            </a:r>
            <a:r>
              <a:rPr lang="en-US" sz="3200" dirty="0" smtClean="0"/>
              <a:t>Atlantic</a:t>
            </a:r>
          </a:p>
          <a:p>
            <a:pPr lvl="1"/>
            <a:r>
              <a:rPr lang="en-US" sz="3200" dirty="0" smtClean="0"/>
              <a:t>conclusions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Thank you! Michael </a:t>
            </a:r>
            <a:r>
              <a:rPr lang="en-US" dirty="0" err="1" smtClean="0"/>
              <a:t>Begel</a:t>
            </a:r>
            <a:r>
              <a:rPr lang="en-US" dirty="0" smtClean="0"/>
              <a:t>, </a:t>
            </a:r>
            <a:r>
              <a:rPr lang="en-US" dirty="0" err="1" smtClean="0"/>
              <a:t>Gustaaf</a:t>
            </a:r>
            <a:r>
              <a:rPr lang="en-US" dirty="0" smtClean="0"/>
              <a:t> </a:t>
            </a:r>
            <a:r>
              <a:rPr lang="en-US" dirty="0" err="1" smtClean="0"/>
              <a:t>Brooijmans</a:t>
            </a:r>
            <a:r>
              <a:rPr lang="en-US" dirty="0" smtClean="0"/>
              <a:t>, Tomasz Bold, Till </a:t>
            </a:r>
            <a:r>
              <a:rPr lang="en-US" dirty="0" err="1" smtClean="0"/>
              <a:t>Eifert</a:t>
            </a:r>
            <a:r>
              <a:rPr lang="en-US" dirty="0" smtClean="0"/>
              <a:t>, Sinead Farringdon, Teresa Fonseca, Simon George, </a:t>
            </a:r>
            <a:r>
              <a:rPr lang="en-US" dirty="0" err="1" smtClean="0"/>
              <a:t>Rasmus</a:t>
            </a:r>
            <a:r>
              <a:rPr lang="en-US" dirty="0" smtClean="0"/>
              <a:t> </a:t>
            </a:r>
            <a:r>
              <a:rPr lang="en-US" dirty="0" err="1" smtClean="0"/>
              <a:t>Mackeprang</a:t>
            </a:r>
            <a:r>
              <a:rPr lang="en-US" dirty="0" smtClean="0"/>
              <a:t>, </a:t>
            </a:r>
            <a:r>
              <a:rPr lang="en-US" dirty="0" err="1" smtClean="0"/>
              <a:t>Srini</a:t>
            </a:r>
            <a:r>
              <a:rPr lang="en-US" dirty="0" smtClean="0"/>
              <a:t> </a:t>
            </a:r>
            <a:r>
              <a:rPr lang="en-US" dirty="0" err="1" smtClean="0"/>
              <a:t>Rajagopalan</a:t>
            </a:r>
            <a:r>
              <a:rPr lang="en-US" dirty="0" smtClean="0"/>
              <a:t>, </a:t>
            </a:r>
            <a:r>
              <a:rPr lang="en-US" dirty="0" err="1" smtClean="0"/>
              <a:t>Joerg</a:t>
            </a:r>
            <a:r>
              <a:rPr lang="en-US" dirty="0" smtClean="0"/>
              <a:t> </a:t>
            </a:r>
            <a:r>
              <a:rPr lang="en-US" dirty="0" err="1" smtClean="0"/>
              <a:t>Stelzer</a:t>
            </a:r>
            <a:r>
              <a:rPr lang="en-US" dirty="0" smtClean="0"/>
              <a:t>, et al.</a:t>
            </a:r>
          </a:p>
          <a:p>
            <a:endParaRPr lang="en-US" dirty="0"/>
          </a:p>
        </p:txBody>
      </p:sp>
      <p:pic>
        <p:nvPicPr>
          <p:cNvPr id="4" name="Picture 3" descr="RHUL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448" y="152400"/>
            <a:ext cx="3107552" cy="914399"/>
          </a:xfrm>
          <a:prstGeom prst="rect">
            <a:avLst/>
          </a:prstGeom>
        </p:spPr>
      </p:pic>
      <p:pic>
        <p:nvPicPr>
          <p:cNvPr id="5" name="Picture 4" descr="atlas_logo1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2400" y="0"/>
            <a:ext cx="1524000" cy="177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98438"/>
            <a:ext cx="5014168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quality flags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12837"/>
            <a:ext cx="4709368" cy="51355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Filled by online shifter, automatically by DQMF, verified by offline shifter</a:t>
            </a:r>
          </a:p>
          <a:p>
            <a:pPr lvl="1"/>
            <a:r>
              <a:rPr lang="en-US" dirty="0" smtClean="0"/>
              <a:t>Stored in COOL per </a:t>
            </a:r>
            <a:r>
              <a:rPr lang="en-US" dirty="0" err="1" smtClean="0"/>
              <a:t>lumi</a:t>
            </a:r>
            <a:r>
              <a:rPr lang="en-US" dirty="0" smtClean="0"/>
              <a:t> block</a:t>
            </a:r>
          </a:p>
          <a:p>
            <a:pPr lvl="1"/>
            <a:r>
              <a:rPr lang="en-US" dirty="0" err="1" smtClean="0"/>
              <a:t>Analysed</a:t>
            </a:r>
            <a:r>
              <a:rPr lang="en-US" dirty="0" smtClean="0"/>
              <a:t> in user analysis jobs, DPD making, etc</a:t>
            </a:r>
          </a:p>
          <a:p>
            <a:r>
              <a:rPr lang="en-US" dirty="0" smtClean="0"/>
              <a:t>Flags have several states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b="1" dirty="0" smtClean="0"/>
              <a:t>,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8000"/>
                </a:solidFill>
              </a:rPr>
              <a:t>Green</a:t>
            </a:r>
            <a:r>
              <a:rPr lang="en-US" b="1" dirty="0" smtClean="0"/>
              <a:t>,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Yellow</a:t>
            </a:r>
            <a:r>
              <a:rPr lang="en-US" b="1" dirty="0" smtClean="0"/>
              <a:t>, Black,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White</a:t>
            </a:r>
          </a:p>
          <a:p>
            <a:pPr lvl="1"/>
            <a:endParaRPr lang="en-US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/>
              <a:t>Expected in trigger (ongoing):</a:t>
            </a:r>
          </a:p>
          <a:p>
            <a:pPr lvl="1"/>
            <a:r>
              <a:rPr lang="en-US" dirty="0" smtClean="0"/>
              <a:t>one flag per slice</a:t>
            </a:r>
          </a:p>
          <a:p>
            <a:pPr lvl="1"/>
            <a:r>
              <a:rPr lang="en-US" dirty="0" smtClean="0"/>
              <a:t>one flag per detector system</a:t>
            </a:r>
          </a:p>
          <a:p>
            <a:pPr lvl="1"/>
            <a:r>
              <a:rPr lang="en-US" dirty="0" smtClean="0"/>
              <a:t>one for L1Calo, L1 </a:t>
            </a:r>
            <a:r>
              <a:rPr lang="en-US" dirty="0" err="1" smtClean="0"/>
              <a:t>muon</a:t>
            </a:r>
            <a:endParaRPr lang="en-US" dirty="0" smtClean="0"/>
          </a:p>
          <a:p>
            <a:pPr marL="342900" lvl="1" indent="-342900">
              <a:buFont typeface="Arial"/>
              <a:buChar char="•"/>
            </a:pPr>
            <a:endParaRPr lang="en-US" dirty="0" smtClean="0"/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Should be possible to run job on:</a:t>
            </a:r>
          </a:p>
          <a:p>
            <a:pPr marL="742950" lvl="2" indent="-342900"/>
            <a:r>
              <a:rPr lang="en-US" b="1" dirty="0" err="1" smtClean="0"/>
              <a:t>Physics.egamma</a:t>
            </a:r>
            <a:r>
              <a:rPr lang="en-US" b="1" dirty="0" smtClean="0"/>
              <a:t> stream </a:t>
            </a:r>
          </a:p>
          <a:p>
            <a:pPr marL="742950" lvl="2" indent="-342900"/>
            <a:r>
              <a:rPr lang="en-US" b="1" dirty="0" smtClean="0"/>
              <a:t>From run X to run Y </a:t>
            </a:r>
          </a:p>
          <a:p>
            <a:pPr marL="742950" lvl="2" indent="-342900"/>
            <a:r>
              <a:rPr lang="en-US" b="1" dirty="0" smtClean="0"/>
              <a:t>Requiring e.g. Pixel, SCT and TRT &gt;=yellow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C874-4BAE-0E41-AEF5-6BA2DED79DF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368" y="2590800"/>
            <a:ext cx="3517188" cy="37338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471368" y="152400"/>
            <a:ext cx="3444032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: bad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Green</a:t>
            </a:r>
            <a:r>
              <a:rPr lang="en-US" dirty="0" smtClean="0"/>
              <a:t>: good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Yellow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  <a:r>
              <a:rPr lang="en-US" dirty="0" smtClean="0"/>
              <a:t>partially bad, some channels missing, hole in </a:t>
            </a:r>
            <a:r>
              <a:rPr lang="en-US" dirty="0" err="1" smtClean="0"/>
              <a:t>calo</a:t>
            </a:r>
            <a:r>
              <a:rPr lang="en-US" dirty="0" smtClean="0"/>
              <a:t>, etc</a:t>
            </a:r>
            <a:endParaRPr lang="en-US" b="1" dirty="0" smtClean="0"/>
          </a:p>
          <a:p>
            <a:r>
              <a:rPr lang="en-US" b="1" dirty="0" smtClean="0"/>
              <a:t>Black</a:t>
            </a:r>
            <a:r>
              <a:rPr lang="en-US" dirty="0" smtClean="0"/>
              <a:t>: disabled, not in partition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White</a:t>
            </a:r>
            <a:r>
              <a:rPr lang="en-US" dirty="0" smtClean="0"/>
              <a:t>: in partition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Grey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dirty="0" smtClean="0"/>
              <a:t>or blue, undefined, tried to check quality but couldn’t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66C7-6862-2247-94F4-4643E8B710D7}" type="slidenum">
              <a:rPr lang="en-US"/>
              <a:pPr/>
              <a:t>11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267200" cy="546100"/>
          </a:xfrm>
          <a:ln>
            <a:solidFill>
              <a:srgbClr val="3366FF"/>
            </a:solidFill>
          </a:ln>
        </p:spPr>
        <p:txBody>
          <a:bodyPr>
            <a:normAutofit fontScale="90000"/>
          </a:bodyPr>
          <a:lstStyle/>
          <a:p>
            <a:r>
              <a:rPr lang="en-US" sz="3200" dirty="0"/>
              <a:t>Configuration Data Flow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3636963" y="665163"/>
            <a:ext cx="2630487" cy="571500"/>
          </a:xfrm>
          <a:prstGeom prst="octagon">
            <a:avLst>
              <a:gd name="adj" fmla="val 29287"/>
            </a:avLst>
          </a:prstGeom>
          <a:solidFill>
            <a:srgbClr val="9BDEFF">
              <a:alpha val="50000"/>
            </a:srgbClr>
          </a:solidFill>
          <a:ln w="3175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rIns="0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GB">
                <a:solidFill>
                  <a:srgbClr val="FF0000"/>
                </a:solidFill>
              </a:rPr>
              <a:t>TriggerDB</a:t>
            </a:r>
            <a:r>
              <a:rPr lang="en-GB"/>
              <a:t/>
            </a:r>
            <a:br>
              <a:rPr lang="en-GB"/>
            </a:br>
            <a:r>
              <a:rPr lang="en-GB" sz="1600" b="1">
                <a:solidFill>
                  <a:srgbClr val="3333FF"/>
                </a:solidFill>
              </a:rPr>
              <a:t>All </a:t>
            </a:r>
            <a:r>
              <a:rPr lang="en-GB" sz="1600" b="1">
                <a:solidFill>
                  <a:srgbClr val="339933"/>
                </a:solidFill>
              </a:rPr>
              <a:t>configuration</a:t>
            </a:r>
            <a:r>
              <a:rPr lang="en-GB" sz="1600" b="1">
                <a:solidFill>
                  <a:srgbClr val="3333FF"/>
                </a:solidFill>
              </a:rPr>
              <a:t> data</a:t>
            </a:r>
            <a:endParaRPr lang="en-US" sz="1600" b="1">
              <a:solidFill>
                <a:srgbClr val="3333FF"/>
              </a:solidFill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6483350" y="2181225"/>
            <a:ext cx="1116013" cy="765175"/>
          </a:xfrm>
          <a:prstGeom prst="can">
            <a:avLst>
              <a:gd name="adj" fmla="val 26556"/>
            </a:avLst>
          </a:prstGeom>
          <a:solidFill>
            <a:srgbClr val="FF8585">
              <a:alpha val="45000"/>
            </a:srgbClr>
          </a:solidFill>
          <a:ln w="3175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/>
              <a:t>COOL</a:t>
            </a:r>
            <a:endParaRPr lang="en-US" sz="1400" b="1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49238" y="820738"/>
            <a:ext cx="14541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0080"/>
                </a:solidFill>
              </a:rPr>
              <a:t>Preparation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34975" y="1844675"/>
            <a:ext cx="8572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0080"/>
                </a:solidFill>
              </a:rPr>
              <a:t>Data</a:t>
            </a:r>
          </a:p>
          <a:p>
            <a:pPr algn="ctr"/>
            <a:r>
              <a:rPr lang="en-US" b="1">
                <a:solidFill>
                  <a:srgbClr val="000080"/>
                </a:solidFill>
              </a:rPr>
              <a:t>taking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11125" y="4638675"/>
            <a:ext cx="1924050" cy="9159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0080"/>
                </a:solidFill>
              </a:rPr>
              <a:t>Reconstruction/</a:t>
            </a:r>
          </a:p>
          <a:p>
            <a:pPr algn="ctr"/>
            <a:r>
              <a:rPr lang="en-US" b="1">
                <a:solidFill>
                  <a:srgbClr val="000080"/>
                </a:solidFill>
              </a:rPr>
              <a:t>Trigger aware </a:t>
            </a:r>
            <a:br>
              <a:rPr lang="en-US" b="1">
                <a:solidFill>
                  <a:srgbClr val="000080"/>
                </a:solidFill>
              </a:rPr>
            </a:br>
            <a:r>
              <a:rPr lang="en-US" b="1">
                <a:solidFill>
                  <a:srgbClr val="000080"/>
                </a:solidFill>
              </a:rPr>
              <a:t>analysis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/>
          <a:srcRect t="15823" b="20363"/>
          <a:stretch>
            <a:fillRect/>
          </a:stretch>
        </p:blipFill>
        <p:spPr bwMode="auto">
          <a:xfrm>
            <a:off x="1651000" y="1498600"/>
            <a:ext cx="1608138" cy="1449388"/>
          </a:xfrm>
          <a:prstGeom prst="rect">
            <a:avLst/>
          </a:prstGeom>
          <a:noFill/>
          <a:ln w="3175">
            <a:solidFill>
              <a:srgbClr val="C5C5C5"/>
            </a:solidFill>
            <a:miter lim="800000"/>
            <a:headEnd/>
            <a:tailEnd/>
          </a:ln>
          <a:effectLst/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290763" y="3811588"/>
            <a:ext cx="4759325" cy="2440668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u="sng" dirty="0">
                <a:solidFill>
                  <a:srgbClr val="CC3300"/>
                </a:solidFill>
              </a:rPr>
              <a:t>Trigger Result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 dirty="0"/>
              <a:t> passed?, passed through?,  </a:t>
            </a:r>
            <a:r>
              <a:rPr lang="en-US" sz="1400" b="1" dirty="0" err="1"/>
              <a:t>prescaled</a:t>
            </a:r>
            <a:r>
              <a:rPr lang="en-US" sz="1400" b="1" dirty="0"/>
              <a:t>?, last successful step in trigger execution?</a:t>
            </a:r>
          </a:p>
          <a:p>
            <a:pPr>
              <a:lnSpc>
                <a:spcPct val="120000"/>
              </a:lnSpc>
              <a:buFontTx/>
              <a:buChar char="•"/>
            </a:pPr>
            <a:endParaRPr lang="en-US" sz="600" b="1" dirty="0"/>
          </a:p>
          <a:p>
            <a:pPr algn="ctr">
              <a:lnSpc>
                <a:spcPct val="120000"/>
              </a:lnSpc>
            </a:pPr>
            <a:r>
              <a:rPr lang="en-US" sz="1600" b="1" u="sng" dirty="0">
                <a:solidFill>
                  <a:srgbClr val="CC3300"/>
                </a:solidFill>
              </a:rPr>
              <a:t>Trigger EDM</a:t>
            </a:r>
            <a:endParaRPr lang="en-US" sz="1600" b="1" u="sng" dirty="0"/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 dirty="0"/>
              <a:t> Trigger objects for trigger selection studies</a:t>
            </a:r>
          </a:p>
          <a:p>
            <a:pPr>
              <a:lnSpc>
                <a:spcPct val="120000"/>
              </a:lnSpc>
              <a:buFontTx/>
              <a:buChar char="•"/>
            </a:pPr>
            <a:endParaRPr lang="en-US" sz="1400" b="1" dirty="0"/>
          </a:p>
          <a:p>
            <a:pPr algn="ctr"/>
            <a:r>
              <a:rPr lang="en-US" sz="1600" b="1" u="sng" dirty="0">
                <a:solidFill>
                  <a:srgbClr val="CC3300"/>
                </a:solidFill>
              </a:rPr>
              <a:t>Trigger Configuration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 dirty="0"/>
              <a:t> Trigger names (version), </a:t>
            </a:r>
            <a:r>
              <a:rPr lang="en-US" sz="1400" b="1" dirty="0" err="1"/>
              <a:t>prescales</a:t>
            </a:r>
            <a:r>
              <a:rPr lang="en-US" sz="1400" b="1" dirty="0"/>
              <a:t>, pass </a:t>
            </a:r>
            <a:r>
              <a:rPr lang="en-US" sz="1400" b="1" dirty="0" err="1"/>
              <a:t>throughs</a:t>
            </a:r>
            <a:endParaRPr lang="en-US" sz="1400" b="1" dirty="0" smtClean="0"/>
          </a:p>
          <a:p>
            <a:pPr>
              <a:lnSpc>
                <a:spcPct val="120000"/>
              </a:lnSpc>
            </a:pPr>
            <a:endParaRPr lang="en-US" sz="600" b="1" u="sng" dirty="0">
              <a:solidFill>
                <a:srgbClr val="CC3300"/>
              </a:solidFill>
            </a:endParaRP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7337425" y="4292600"/>
            <a:ext cx="712788" cy="358775"/>
          </a:xfrm>
          <a:prstGeom prst="flowChartAlternateProcess">
            <a:avLst/>
          </a:prstGeom>
          <a:solidFill>
            <a:srgbClr val="3333FF"/>
          </a:solidFill>
          <a:ln w="317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9F9F9"/>
                </a:solidFill>
              </a:rPr>
              <a:t>ESD</a:t>
            </a: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7339013" y="4775200"/>
            <a:ext cx="712787" cy="358775"/>
          </a:xfrm>
          <a:prstGeom prst="flowChartAlternateProcess">
            <a:avLst/>
          </a:prstGeom>
          <a:solidFill>
            <a:srgbClr val="00CC66"/>
          </a:solidFill>
          <a:ln w="3175">
            <a:solidFill>
              <a:srgbClr val="00CC66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9F9F9"/>
                </a:solidFill>
              </a:rPr>
              <a:t>AOD</a:t>
            </a:r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7351713" y="5743575"/>
            <a:ext cx="684212" cy="358775"/>
          </a:xfrm>
          <a:prstGeom prst="flowChartAlternateProcess">
            <a:avLst/>
          </a:prstGeom>
          <a:solidFill>
            <a:srgbClr val="FF3300"/>
          </a:soli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9F9F9"/>
                </a:solidFill>
              </a:rPr>
              <a:t>TAG</a:t>
            </a: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 rot="2891646">
            <a:off x="2894807" y="1154906"/>
            <a:ext cx="1250950" cy="347663"/>
          </a:xfrm>
          <a:prstGeom prst="downArrow">
            <a:avLst>
              <a:gd name="adj1" fmla="val 77528"/>
              <a:gd name="adj2" fmla="val 25120"/>
            </a:avLst>
          </a:prstGeom>
          <a:solidFill>
            <a:srgbClr val="FFFFFF"/>
          </a:solidFill>
          <a:ln w="2857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/>
              <a:t>Configures</a:t>
            </a:r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 rot="-24079406">
            <a:off x="5994400" y="1192213"/>
            <a:ext cx="1069975" cy="1027112"/>
          </a:xfrm>
          <a:prstGeom prst="downArrow">
            <a:avLst>
              <a:gd name="adj1" fmla="val 77528"/>
              <a:gd name="adj2" fmla="val 25120"/>
            </a:avLst>
          </a:prstGeom>
          <a:solidFill>
            <a:srgbClr val="FFFFFF"/>
          </a:solidFill>
          <a:ln w="2857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/>
              <a:t>Stores</a:t>
            </a:r>
          </a:p>
          <a:p>
            <a:pPr algn="ctr"/>
            <a:r>
              <a:rPr lang="en-US" sz="1200" b="1"/>
              <a:t>decoded Trigger Menu 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568450" y="3063875"/>
            <a:ext cx="32766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3300"/>
                </a:solidFill>
              </a:rPr>
              <a:t>Encoded trigger decision</a:t>
            </a:r>
          </a:p>
          <a:p>
            <a:pPr algn="ctr"/>
            <a:r>
              <a:rPr lang="en-US" sz="1600" b="1">
                <a:solidFill>
                  <a:srgbClr val="CC3300"/>
                </a:solidFill>
              </a:rPr>
              <a:t> (trigger result from all 3 levels )</a:t>
            </a: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H="1">
            <a:off x="6048375" y="3028950"/>
            <a:ext cx="847725" cy="700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7337425" y="5259388"/>
            <a:ext cx="712788" cy="358775"/>
          </a:xfrm>
          <a:prstGeom prst="flowChartAlternateProcess">
            <a:avLst/>
          </a:prstGeom>
          <a:solidFill>
            <a:srgbClr val="FFCC66"/>
          </a:solidFill>
          <a:ln w="3175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9F9F9"/>
                </a:solidFill>
              </a:rPr>
              <a:t>DPD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 rot="5400000">
            <a:off x="7800975" y="4892675"/>
            <a:ext cx="1755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9E1E00"/>
                </a:solidFill>
              </a:rPr>
              <a:t>With decreasing</a:t>
            </a:r>
            <a:br>
              <a:rPr lang="en-US" sz="1600" b="1">
                <a:solidFill>
                  <a:srgbClr val="9E1E00"/>
                </a:solidFill>
              </a:rPr>
            </a:br>
            <a:r>
              <a:rPr lang="en-US" sz="1600" b="1">
                <a:solidFill>
                  <a:srgbClr val="9E1E00"/>
                </a:solidFill>
              </a:rPr>
              <a:t>amount of detail</a:t>
            </a:r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8307388" y="4300538"/>
            <a:ext cx="0" cy="1814512"/>
          </a:xfrm>
          <a:prstGeom prst="line">
            <a:avLst/>
          </a:prstGeom>
          <a:noFill/>
          <a:ln w="28575">
            <a:solidFill>
              <a:srgbClr val="9E1E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2570163" y="3024188"/>
            <a:ext cx="979487" cy="655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5432425" y="3101975"/>
            <a:ext cx="23844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009900"/>
                </a:solidFill>
              </a:rPr>
              <a:t>Decoded Trigger Menu</a:t>
            </a: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457200" y="3810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3600">
              <a:solidFill>
                <a:srgbClr val="CC33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37425" y="3811588"/>
            <a:ext cx="163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formats:</a:t>
            </a:r>
            <a:endParaRPr lang="en-US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9" grpId="0" animBg="1"/>
      <p:bldP spid="309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C874-4BAE-0E41-AEF5-6BA2DED79DF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85800"/>
            <a:ext cx="7467600" cy="56669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2286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Examine runs, streams, DQ, trigger SMK, etc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http://atlas-runquery.cern.ch/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642100" y="2438400"/>
            <a:ext cx="2120900" cy="1066800"/>
            <a:chOff x="5797550" y="3810000"/>
            <a:chExt cx="2120900" cy="1066800"/>
          </a:xfrm>
        </p:grpSpPr>
        <p:sp>
          <p:nvSpPr>
            <p:cNvPr id="10" name="Line Callout 1 (Border and Accent Bar) 9"/>
            <p:cNvSpPr/>
            <p:nvPr/>
          </p:nvSpPr>
          <p:spPr>
            <a:xfrm>
              <a:off x="5797550" y="3810000"/>
              <a:ext cx="2120900" cy="1066800"/>
            </a:xfrm>
            <a:prstGeom prst="accentBorderCallout1">
              <a:avLst>
                <a:gd name="adj1" fmla="val 18750"/>
                <a:gd name="adj2" fmla="val -8333"/>
                <a:gd name="adj3" fmla="val 135295"/>
                <a:gd name="adj4" fmla="val -219898"/>
              </a:avLst>
            </a:prstGeom>
            <a:ln w="38100">
              <a:tailEnd type="stealth" w="lg" len="lg"/>
            </a:ln>
            <a:effectLst>
              <a:outerShdw blurRad="40000" dist="23000" dir="5400000" rotWithShape="0">
                <a:schemeClr val="accent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7550" y="3810000"/>
              <a:ext cx="2120900" cy="1066800"/>
            </a:xfrm>
            <a:prstGeom prst="rect">
              <a:avLst/>
            </a:prstGeom>
          </p:spPr>
        </p:pic>
      </p:grpSp>
      <p:sp>
        <p:nvSpPr>
          <p:cNvPr id="12" name="Oval 11"/>
          <p:cNvSpPr/>
          <p:nvPr/>
        </p:nvSpPr>
        <p:spPr>
          <a:xfrm>
            <a:off x="7772400" y="2895600"/>
            <a:ext cx="533400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C874-4BAE-0E41-AEF5-6BA2DED79DF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0273"/>
            <a:ext cx="5867400" cy="4801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032" y="0"/>
            <a:ext cx="4537968" cy="5162549"/>
          </a:xfrm>
          <a:prstGeom prst="rect">
            <a:avLst/>
          </a:prstGeom>
        </p:spPr>
      </p:pic>
      <p:sp>
        <p:nvSpPr>
          <p:cNvPr id="7" name="Double Brace 6"/>
          <p:cNvSpPr/>
          <p:nvPr/>
        </p:nvSpPr>
        <p:spPr>
          <a:xfrm>
            <a:off x="4800600" y="1524000"/>
            <a:ext cx="4267200" cy="1600200"/>
          </a:xfrm>
          <a:prstGeom prst="bracePair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649069"/>
            <a:ext cx="3657600" cy="646331"/>
          </a:xfrm>
          <a:prstGeom prst="rect">
            <a:avLst/>
          </a:prstGeom>
          <a:solidFill>
            <a:srgbClr val="FF66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Allows to browse the trigger menu used in that run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1600" y="5629870"/>
            <a:ext cx="3657600" cy="923330"/>
          </a:xfrm>
          <a:prstGeom prst="rect">
            <a:avLst/>
          </a:prstGeom>
          <a:solidFill>
            <a:srgbClr val="FF66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Can now go down to the level of individual properties of e.g. Hypo algorithms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C874-4BAE-0E41-AEF5-6BA2DED79DF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609600"/>
            <a:ext cx="7607300" cy="57946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29373"/>
            <a:ext cx="8130068" cy="34762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52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Browse trigger configuration database:  </a:t>
            </a:r>
            <a:r>
              <a:rPr lang="en-US" dirty="0" smtClean="0">
                <a:hlinkClick r:id="rId4"/>
              </a:rPr>
              <a:t>http://trigconf.cern.ch/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324600" y="1981200"/>
            <a:ext cx="2362200" cy="2743200"/>
            <a:chOff x="6324600" y="1981200"/>
            <a:chExt cx="2362200" cy="2743200"/>
          </a:xfrm>
        </p:grpSpPr>
        <p:sp>
          <p:nvSpPr>
            <p:cNvPr id="11" name="Oval 10"/>
            <p:cNvSpPr/>
            <p:nvPr/>
          </p:nvSpPr>
          <p:spPr>
            <a:xfrm>
              <a:off x="6553200" y="4267200"/>
              <a:ext cx="762000" cy="4572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>
              <a:off x="6667500" y="3390900"/>
              <a:ext cx="1219200" cy="381000"/>
            </a:xfrm>
            <a:prstGeom prst="straightConnector1">
              <a:avLst/>
            </a:prstGeom>
            <a:ln>
              <a:solidFill>
                <a:srgbClr val="FF0000">
                  <a:alpha val="98000"/>
                </a:srgb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6324600" y="1981200"/>
              <a:ext cx="2362200" cy="9906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Allows to see the difference between 2 menus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686800" y="5257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Zapf Dingbats"/>
                <a:ea typeface="Zapf Dingbats"/>
                <a:cs typeface="Zapf Dingbats"/>
              </a:rPr>
              <a:t>✓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86800" y="54980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Zapf Dingbats"/>
                <a:ea typeface="Zapf Dingbats"/>
                <a:cs typeface="Zapf Dingbats"/>
              </a:rPr>
              <a:t>✓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</a:p>
        </p:txBody>
      </p:sp>
      <p:sp>
        <p:nvSpPr>
          <p:cNvPr id="16387" name="AutoShape 18"/>
          <p:cNvSpPr>
            <a:spLocks noChangeArrowheads="1"/>
          </p:cNvSpPr>
          <p:nvPr/>
        </p:nvSpPr>
        <p:spPr bwMode="auto">
          <a:xfrm rot="-9280628">
            <a:off x="4392613" y="3101975"/>
            <a:ext cx="771525" cy="630237"/>
          </a:xfrm>
          <a:prstGeom prst="leftArrow">
            <a:avLst>
              <a:gd name="adj1" fmla="val 50000"/>
              <a:gd name="adj2" fmla="val 30605"/>
            </a:avLst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17"/>
          <p:cNvSpPr>
            <a:spLocks noChangeArrowheads="1"/>
          </p:cNvSpPr>
          <p:nvPr/>
        </p:nvSpPr>
        <p:spPr bwMode="auto">
          <a:xfrm rot="9322616">
            <a:off x="6299200" y="3163887"/>
            <a:ext cx="771525" cy="630238"/>
          </a:xfrm>
          <a:prstGeom prst="leftArrow">
            <a:avLst>
              <a:gd name="adj1" fmla="val 50000"/>
              <a:gd name="adj2" fmla="val 30605"/>
            </a:avLst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9" name="AutoShape 13"/>
          <p:cNvSpPr>
            <a:spLocks noChangeArrowheads="1"/>
          </p:cNvSpPr>
          <p:nvPr/>
        </p:nvSpPr>
        <p:spPr bwMode="auto">
          <a:xfrm rot="3158231">
            <a:off x="1774032" y="4142581"/>
            <a:ext cx="1046162" cy="209550"/>
          </a:xfrm>
          <a:prstGeom prst="rightArrow">
            <a:avLst>
              <a:gd name="adj1" fmla="val 33750"/>
              <a:gd name="adj2" fmla="val 116952"/>
            </a:avLst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15"/>
          <p:cNvSpPr>
            <a:spLocks noChangeArrowheads="1"/>
          </p:cNvSpPr>
          <p:nvPr/>
        </p:nvSpPr>
        <p:spPr bwMode="auto">
          <a:xfrm rot="-3296309">
            <a:off x="2412206" y="4191794"/>
            <a:ext cx="1046163" cy="209550"/>
          </a:xfrm>
          <a:prstGeom prst="rightArrow">
            <a:avLst>
              <a:gd name="adj1" fmla="val 33750"/>
              <a:gd name="adj2" fmla="val 116952"/>
            </a:avLst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7159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Infrastructure for e</a:t>
            </a:r>
            <a:r>
              <a:rPr lang="en-US" dirty="0" smtClean="0">
                <a:ea typeface="+mj-ea"/>
                <a:cs typeface="+mj-cs"/>
              </a:rPr>
              <a:t>fficiency distribution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63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1"/>
            <a:ext cx="8229600" cy="10668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See talks by Corrine Mills and Matthias Schott</a:t>
            </a:r>
          </a:p>
          <a:p>
            <a:pPr eaLnBrk="1" hangingPunct="1"/>
            <a:r>
              <a:rPr lang="en-US" sz="2000" dirty="0" smtClean="0"/>
              <a:t>Can provide a common way to apply trigger efficiencies to user analyses</a:t>
            </a:r>
            <a:endParaRPr lang="en-US" sz="2000" dirty="0"/>
          </a:p>
        </p:txBody>
      </p:sp>
      <p:sp>
        <p:nvSpPr>
          <p:cNvPr id="16393" name="AutoShape 4"/>
          <p:cNvSpPr>
            <a:spLocks noChangeArrowheads="1"/>
          </p:cNvSpPr>
          <p:nvPr/>
        </p:nvSpPr>
        <p:spPr bwMode="auto">
          <a:xfrm>
            <a:off x="4930775" y="5114925"/>
            <a:ext cx="1819275" cy="1209675"/>
          </a:xfrm>
          <a:prstGeom prst="flowChartMultidocumen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>
                <a:latin typeface="Symbol" charset="2"/>
                <a:sym typeface="Symbol" charset="2"/>
              </a:rPr>
              <a:t></a:t>
            </a:r>
            <a:r>
              <a:rPr lang="en-US"/>
              <a:t>(p</a:t>
            </a:r>
            <a:r>
              <a:rPr lang="en-US" baseline="-25000"/>
              <a:t>T</a:t>
            </a:r>
            <a:r>
              <a:rPr lang="en-US"/>
              <a:t>,</a:t>
            </a:r>
            <a:r>
              <a:rPr lang="en-US">
                <a:latin typeface="Symbol" charset="2"/>
                <a:sym typeface="Symbol" charset="2"/>
              </a:rPr>
              <a:t></a:t>
            </a:r>
            <a:r>
              <a:rPr lang="en-US"/>
              <a:t>,</a:t>
            </a:r>
            <a:r>
              <a:rPr lang="en-US">
                <a:latin typeface="Symbol" charset="2"/>
                <a:sym typeface="Symbol" charset="2"/>
              </a:rPr>
              <a:t></a:t>
            </a:r>
            <a:r>
              <a:rPr lang="en-US"/>
              <a:t>…)</a:t>
            </a:r>
          </a:p>
          <a:p>
            <a:pPr algn="ctr">
              <a:buFontTx/>
              <a:buNone/>
            </a:pPr>
            <a:r>
              <a:rPr lang="en-US"/>
              <a:t>(root files)</a:t>
            </a:r>
          </a:p>
        </p:txBody>
      </p:sp>
      <p:sp>
        <p:nvSpPr>
          <p:cNvPr id="16394" name="AutoShape 6"/>
          <p:cNvSpPr>
            <a:spLocks noChangeArrowheads="1"/>
          </p:cNvSpPr>
          <p:nvPr/>
        </p:nvSpPr>
        <p:spPr bwMode="auto">
          <a:xfrm>
            <a:off x="1870075" y="4659312"/>
            <a:ext cx="1635125" cy="1057275"/>
          </a:xfrm>
          <a:prstGeom prst="flowChartDocumen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/>
              <a:t>DPD</a:t>
            </a:r>
          </a:p>
          <a:p>
            <a:pPr algn="ctr">
              <a:buFontTx/>
              <a:buNone/>
            </a:pPr>
            <a:r>
              <a:rPr lang="en-US" sz="1800" b="0"/>
              <a:t>(four-vectors)</a:t>
            </a:r>
          </a:p>
        </p:txBody>
      </p:sp>
      <p:sp>
        <p:nvSpPr>
          <p:cNvPr id="16395" name="AutoShape 8"/>
          <p:cNvSpPr>
            <a:spLocks noChangeArrowheads="1"/>
          </p:cNvSpPr>
          <p:nvPr/>
        </p:nvSpPr>
        <p:spPr bwMode="auto">
          <a:xfrm>
            <a:off x="671513" y="2668587"/>
            <a:ext cx="1665287" cy="1189038"/>
          </a:xfrm>
          <a:prstGeom prst="roundRect">
            <a:avLst>
              <a:gd name="adj" fmla="val 16667"/>
            </a:avLst>
          </a:prstGeom>
          <a:solidFill>
            <a:srgbClr val="87ECEA"/>
          </a:solidFill>
          <a:ln w="38100">
            <a:solidFill>
              <a:srgbClr val="52797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b="0"/>
              <a:t>Sample</a:t>
            </a:r>
          </a:p>
          <a:p>
            <a:pPr algn="ctr">
              <a:buFontTx/>
              <a:buNone/>
            </a:pPr>
            <a:r>
              <a:rPr lang="en-US" b="0"/>
              <a:t>Selection</a:t>
            </a:r>
          </a:p>
        </p:txBody>
      </p:sp>
      <p:sp>
        <p:nvSpPr>
          <p:cNvPr id="16396" name="AutoShape 9"/>
          <p:cNvSpPr>
            <a:spLocks noChangeArrowheads="1"/>
          </p:cNvSpPr>
          <p:nvPr/>
        </p:nvSpPr>
        <p:spPr bwMode="auto">
          <a:xfrm>
            <a:off x="2855913" y="2668587"/>
            <a:ext cx="1766887" cy="1189038"/>
          </a:xfrm>
          <a:prstGeom prst="roundRect">
            <a:avLst>
              <a:gd name="adj" fmla="val 16667"/>
            </a:avLst>
          </a:prstGeom>
          <a:solidFill>
            <a:srgbClr val="87ECEA"/>
          </a:solidFill>
          <a:ln w="38100">
            <a:solidFill>
              <a:srgbClr val="52797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b="0"/>
              <a:t>Efficiency</a:t>
            </a:r>
          </a:p>
          <a:p>
            <a:pPr algn="ctr">
              <a:buFontTx/>
              <a:buNone/>
            </a:pPr>
            <a:r>
              <a:rPr lang="en-US" b="0"/>
              <a:t>Measurement</a:t>
            </a:r>
          </a:p>
        </p:txBody>
      </p:sp>
      <p:sp>
        <p:nvSpPr>
          <p:cNvPr id="16397" name="AutoShape 10"/>
          <p:cNvSpPr>
            <a:spLocks noChangeArrowheads="1"/>
          </p:cNvSpPr>
          <p:nvPr/>
        </p:nvSpPr>
        <p:spPr bwMode="auto">
          <a:xfrm>
            <a:off x="7021513" y="2667000"/>
            <a:ext cx="1665287" cy="1189037"/>
          </a:xfrm>
          <a:prstGeom prst="roundRect">
            <a:avLst>
              <a:gd name="adj" fmla="val 16667"/>
            </a:avLst>
          </a:prstGeom>
          <a:solidFill>
            <a:srgbClr val="87ECEA"/>
          </a:solidFill>
          <a:ln w="38100">
            <a:solidFill>
              <a:srgbClr val="52797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 b="0"/>
              <a:t>End User</a:t>
            </a:r>
          </a:p>
          <a:p>
            <a:pPr algn="ctr">
              <a:buFontTx/>
              <a:buNone/>
            </a:pPr>
            <a:r>
              <a:rPr lang="en-US" b="0"/>
              <a:t>(evt. effs)</a:t>
            </a:r>
          </a:p>
        </p:txBody>
      </p:sp>
      <p:sp>
        <p:nvSpPr>
          <p:cNvPr id="16398" name="AutoShape 11"/>
          <p:cNvSpPr>
            <a:spLocks noChangeArrowheads="1"/>
          </p:cNvSpPr>
          <p:nvPr/>
        </p:nvSpPr>
        <p:spPr bwMode="auto">
          <a:xfrm>
            <a:off x="4981575" y="3276600"/>
            <a:ext cx="1697038" cy="1209675"/>
          </a:xfrm>
          <a:prstGeom prst="hexagon">
            <a:avLst>
              <a:gd name="adj" fmla="val 23226"/>
              <a:gd name="vf" fmla="val 115470"/>
            </a:avLst>
          </a:prstGeom>
          <a:solidFill>
            <a:srgbClr val="A5FDC3"/>
          </a:solidFill>
          <a:ln w="38100">
            <a:solidFill>
              <a:srgbClr val="00804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16399" name="AutoShape 16"/>
          <p:cNvSpPr>
            <a:spLocks noChangeArrowheads="1"/>
          </p:cNvSpPr>
          <p:nvPr/>
        </p:nvSpPr>
        <p:spPr bwMode="auto">
          <a:xfrm>
            <a:off x="5308600" y="4495800"/>
            <a:ext cx="935038" cy="630237"/>
          </a:xfrm>
          <a:prstGeom prst="upDownArrow">
            <a:avLst>
              <a:gd name="adj1" fmla="val 50083"/>
              <a:gd name="adj2" fmla="val 29079"/>
            </a:avLst>
          </a:prstGeom>
          <a:solidFill>
            <a:srgbClr val="00804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C874-4BAE-0E41-AEF5-6BA2DED79DF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0" name="Footer Placeholder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758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6800" y="3837801"/>
            <a:ext cx="609600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000090"/>
                </a:solidFill>
              </a:rPr>
              <a:t>Lumi</a:t>
            </a:r>
            <a:endParaRPr lang="en-US" sz="1200" b="1" dirty="0">
              <a:solidFill>
                <a:srgbClr val="00009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800600" y="3810000"/>
            <a:ext cx="6858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" y="3045023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</a:t>
            </a:r>
            <a:r>
              <a:rPr lang="en-US" sz="1400" dirty="0" smtClean="0"/>
              <a:t> </a:t>
            </a:r>
            <a:r>
              <a:rPr lang="en-US" sz="1400" dirty="0" err="1" smtClean="0"/>
              <a:t>r</a:t>
            </a:r>
            <a:r>
              <a:rPr lang="en-US" sz="1400" dirty="0" smtClean="0"/>
              <a:t> 90270-90350 and </a:t>
            </a:r>
            <a:r>
              <a:rPr lang="en-US" sz="1400" dirty="0" err="1" smtClean="0"/>
              <a:t>dq</a:t>
            </a:r>
            <a:r>
              <a:rPr lang="en-US" sz="1400" dirty="0" smtClean="0"/>
              <a:t> </a:t>
            </a:r>
            <a:r>
              <a:rPr lang="en-US" sz="1400" dirty="0" err="1" smtClean="0"/>
              <a:t>em</a:t>
            </a:r>
            <a:r>
              <a:rPr lang="en-US" sz="1400" dirty="0" smtClean="0"/>
              <a:t> </a:t>
            </a:r>
            <a:r>
              <a:rPr lang="en-US" sz="1400" dirty="0" err="1" smtClean="0"/>
              <a:t>y</a:t>
            </a:r>
            <a:r>
              <a:rPr lang="en-US" sz="1400" dirty="0" smtClean="0"/>
              <a:t>+ and </a:t>
            </a:r>
            <a:r>
              <a:rPr lang="en-US" sz="1400" dirty="0" err="1" smtClean="0"/>
              <a:t>dq</a:t>
            </a:r>
            <a:r>
              <a:rPr lang="en-US" sz="1400" dirty="0" smtClean="0"/>
              <a:t> and </a:t>
            </a:r>
            <a:r>
              <a:rPr lang="en-US" sz="1400" dirty="0" err="1" smtClean="0"/>
              <a:t>tr</a:t>
            </a:r>
            <a:r>
              <a:rPr lang="en-US" sz="1400" dirty="0" smtClean="0"/>
              <a:t> e20i / </a:t>
            </a:r>
            <a:r>
              <a:rPr lang="en-US" sz="1400" dirty="0" err="1" smtClean="0"/>
              <a:t>sh</a:t>
            </a:r>
            <a:r>
              <a:rPr lang="en-US" sz="1400" dirty="0" smtClean="0"/>
              <a:t> </a:t>
            </a:r>
            <a:r>
              <a:rPr lang="en-US" sz="1400" dirty="0" err="1" smtClean="0"/>
              <a:t>dq</a:t>
            </a:r>
            <a:r>
              <a:rPr lang="en-US" sz="1400" dirty="0" smtClean="0"/>
              <a:t> </a:t>
            </a:r>
            <a:r>
              <a:rPr lang="en-US" sz="1400" dirty="0" err="1" smtClean="0"/>
              <a:t>pix,sct,em,til</a:t>
            </a:r>
            <a:r>
              <a:rPr lang="en-US" sz="1400" dirty="0" smtClean="0"/>
              <a:t>, </a:t>
            </a:r>
            <a:r>
              <a:rPr lang="en-US" sz="1400" dirty="0" err="1" smtClean="0"/>
              <a:t>lumi</a:t>
            </a:r>
            <a:endParaRPr lang="en-US" sz="1400" dirty="0"/>
          </a:p>
        </p:txBody>
      </p:sp>
      <p:sp>
        <p:nvSpPr>
          <p:cNvPr id="15" name="Oval 14"/>
          <p:cNvSpPr/>
          <p:nvPr/>
        </p:nvSpPr>
        <p:spPr>
          <a:xfrm>
            <a:off x="5181600" y="3048000"/>
            <a:ext cx="6858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24200" y="3048000"/>
            <a:ext cx="762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C874-4BAE-0E41-AEF5-6BA2DED79DF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56026">
            <a:off x="5181600" y="1217248"/>
            <a:ext cx="3657600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tencil"/>
                <a:cs typeface="Stencil"/>
              </a:rPr>
              <a:t>Fictional tool! Under development</a:t>
            </a:r>
            <a:endParaRPr lang="en-US" sz="2400" dirty="0">
              <a:solidFill>
                <a:srgbClr val="FF0000"/>
              </a:solidFill>
              <a:latin typeface="Stencil"/>
              <a:cs typeface="Stenci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0"/>
            <a:ext cx="9163050" cy="3221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892623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</a:t>
            </a:r>
            <a:r>
              <a:rPr lang="en-US" sz="1400" dirty="0" smtClean="0"/>
              <a:t> </a:t>
            </a:r>
            <a:r>
              <a:rPr lang="en-US" sz="1400" dirty="0" err="1" smtClean="0"/>
              <a:t>r</a:t>
            </a:r>
            <a:r>
              <a:rPr lang="en-US" sz="1400" dirty="0" smtClean="0"/>
              <a:t> 90270-90350 and </a:t>
            </a:r>
            <a:r>
              <a:rPr lang="en-US" sz="1400" dirty="0" err="1" smtClean="0"/>
              <a:t>dq</a:t>
            </a:r>
            <a:r>
              <a:rPr lang="en-US" sz="1400" dirty="0" smtClean="0"/>
              <a:t> </a:t>
            </a:r>
            <a:r>
              <a:rPr lang="en-US" sz="1400" dirty="0" err="1" smtClean="0"/>
              <a:t>em</a:t>
            </a:r>
            <a:r>
              <a:rPr lang="en-US" sz="1400" dirty="0" smtClean="0"/>
              <a:t> </a:t>
            </a:r>
            <a:r>
              <a:rPr lang="en-US" sz="1400" dirty="0" err="1" smtClean="0"/>
              <a:t>y</a:t>
            </a:r>
            <a:r>
              <a:rPr lang="en-US" sz="1400" dirty="0" smtClean="0"/>
              <a:t>+ and </a:t>
            </a:r>
            <a:r>
              <a:rPr lang="en-US" sz="1400" dirty="0" err="1" smtClean="0"/>
              <a:t>dq</a:t>
            </a:r>
            <a:r>
              <a:rPr lang="en-US" sz="1400" dirty="0" smtClean="0"/>
              <a:t> and </a:t>
            </a:r>
            <a:r>
              <a:rPr lang="en-US" sz="1400" dirty="0" err="1" smtClean="0"/>
              <a:t>tr</a:t>
            </a:r>
            <a:r>
              <a:rPr lang="en-US" sz="1400" dirty="0" smtClean="0"/>
              <a:t> </a:t>
            </a:r>
            <a:r>
              <a:rPr lang="en-US" sz="1400" dirty="0" smtClean="0"/>
              <a:t>e10i </a:t>
            </a:r>
            <a:r>
              <a:rPr lang="en-US" sz="1400" dirty="0" smtClean="0"/>
              <a:t>/ </a:t>
            </a:r>
            <a:r>
              <a:rPr lang="en-US" sz="1400" dirty="0" err="1" smtClean="0"/>
              <a:t>sh</a:t>
            </a:r>
            <a:r>
              <a:rPr lang="en-US" sz="1400" dirty="0" smtClean="0"/>
              <a:t> </a:t>
            </a:r>
            <a:r>
              <a:rPr lang="en-US" sz="1400" dirty="0" err="1" smtClean="0"/>
              <a:t>dq</a:t>
            </a:r>
            <a:r>
              <a:rPr lang="en-US" sz="1400" dirty="0" smtClean="0"/>
              <a:t> </a:t>
            </a:r>
            <a:r>
              <a:rPr lang="en-US" sz="1400" dirty="0" err="1" smtClean="0"/>
              <a:t>pix,sct,em,til</a:t>
            </a:r>
            <a:r>
              <a:rPr lang="en-US" sz="1400" dirty="0" smtClean="0"/>
              <a:t>, </a:t>
            </a:r>
            <a:r>
              <a:rPr lang="en-US" sz="1400" dirty="0" err="1" smtClean="0"/>
              <a:t>lumi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8" y="3276600"/>
            <a:ext cx="8263792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8600" y="3426023"/>
            <a:ext cx="10668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Lumi</a:t>
            </a:r>
            <a:r>
              <a:rPr lang="en-US" sz="1400" b="1" dirty="0" smtClean="0"/>
              <a:t> (pb</a:t>
            </a:r>
            <a:r>
              <a:rPr lang="en-US" sz="1400" b="1" baseline="30000" dirty="0" smtClean="0"/>
              <a:t>-1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61300" y="4038600"/>
            <a:ext cx="1054100" cy="307777"/>
          </a:xfrm>
          <a:prstGeom prst="rect">
            <a:avLst/>
          </a:prstGeom>
          <a:solidFill>
            <a:srgbClr val="B3E42A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2051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861300" y="3733801"/>
            <a:ext cx="1054100" cy="304800"/>
          </a:xfrm>
          <a:prstGeom prst="rect">
            <a:avLst/>
          </a:prstGeom>
          <a:solidFill>
            <a:srgbClr val="B3E42A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429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861300" y="4340423"/>
            <a:ext cx="1054100" cy="307777"/>
          </a:xfrm>
          <a:prstGeom prst="rect">
            <a:avLst/>
          </a:prstGeom>
          <a:solidFill>
            <a:srgbClr val="B3E42A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1892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848600" y="4953000"/>
            <a:ext cx="1054100" cy="307777"/>
          </a:xfrm>
          <a:prstGeom prst="rect">
            <a:avLst/>
          </a:prstGeom>
          <a:solidFill>
            <a:srgbClr val="B3E42A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4372 pb</a:t>
            </a:r>
            <a:r>
              <a:rPr lang="en-US" sz="1400" baseline="30000" dirty="0" smtClean="0"/>
              <a:t>-1</a:t>
            </a:r>
            <a:endParaRPr lang="en-US" sz="1400" baseline="30000" dirty="0"/>
          </a:p>
        </p:txBody>
      </p:sp>
      <p:sp>
        <p:nvSpPr>
          <p:cNvPr id="14" name="Oval 13"/>
          <p:cNvSpPr/>
          <p:nvPr/>
        </p:nvSpPr>
        <p:spPr>
          <a:xfrm>
            <a:off x="7810500" y="4932260"/>
            <a:ext cx="990600" cy="4017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C874-4BAE-0E41-AEF5-6BA2DED79DF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667002">
            <a:off x="5181600" y="1217248"/>
            <a:ext cx="3657600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tencil"/>
                <a:cs typeface="Stencil"/>
              </a:rPr>
              <a:t>Fictional tool! Under development</a:t>
            </a:r>
            <a:endParaRPr lang="en-US" sz="2400" dirty="0">
              <a:solidFill>
                <a:srgbClr val="FF0000"/>
              </a:solidFill>
              <a:latin typeface="Stencil"/>
              <a:cs typeface="Stencil"/>
            </a:endParaRPr>
          </a:p>
        </p:txBody>
      </p:sp>
      <p:sp>
        <p:nvSpPr>
          <p:cNvPr id="18" name="Right Arrow 17"/>
          <p:cNvSpPr/>
          <p:nvPr/>
        </p:nvSpPr>
        <p:spPr>
          <a:xfrm rot="1151137">
            <a:off x="7014264" y="4674019"/>
            <a:ext cx="723900" cy="6096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200" y="5505271"/>
            <a:ext cx="8001000" cy="1200329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Should be able to accept groups of triggers to be </a:t>
            </a:r>
            <a:r>
              <a:rPr lang="en-US" dirty="0" err="1" smtClean="0"/>
              <a:t>OR’ed</a:t>
            </a:r>
            <a:r>
              <a:rPr lang="en-US" dirty="0" smtClean="0"/>
              <a:t>  </a:t>
            </a:r>
            <a:r>
              <a:rPr lang="en-US" dirty="0" smtClean="0"/>
              <a:t>(but need to be careful with this feature</a:t>
            </a:r>
            <a:r>
              <a:rPr lang="en-US" dirty="0" smtClean="0"/>
              <a:t>)</a:t>
            </a:r>
          </a:p>
          <a:p>
            <a:pPr>
              <a:buFont typeface="Arial"/>
              <a:buChar char="•"/>
            </a:pPr>
            <a:r>
              <a:rPr lang="en-US" dirty="0" smtClean="0"/>
              <a:t> Should give the run’s integrated luminosity corrected by the </a:t>
            </a:r>
            <a:r>
              <a:rPr lang="en-US" dirty="0" err="1" smtClean="0"/>
              <a:t>prescale</a:t>
            </a:r>
            <a:r>
              <a:rPr lang="en-US" dirty="0" smtClean="0"/>
              <a:t> factor 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Perhaps it could also return the </a:t>
            </a:r>
            <a:r>
              <a:rPr lang="en-US" dirty="0" err="1" smtClean="0"/>
              <a:t>prescale</a:t>
            </a:r>
            <a:r>
              <a:rPr lang="en-US" dirty="0" smtClean="0"/>
              <a:t> factor weighted by luminosity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Event-by-event analysis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TrigDecisionTool</a:t>
            </a:r>
            <a:endParaRPr lang="en-US" dirty="0" smtClean="0"/>
          </a:p>
          <a:p>
            <a:r>
              <a:rPr lang="en-US" dirty="0" err="1" smtClean="0"/>
              <a:t>TriggerARA</a:t>
            </a:r>
            <a:endParaRPr lang="en-US" dirty="0" smtClean="0"/>
          </a:p>
          <a:p>
            <a:r>
              <a:rPr lang="en-US" dirty="0" smtClean="0"/>
              <a:t>New </a:t>
            </a:r>
            <a:r>
              <a:rPr lang="en-US" dirty="0" err="1" smtClean="0"/>
              <a:t>TrigDecisionTool</a:t>
            </a:r>
            <a:r>
              <a:rPr lang="en-US" dirty="0" smtClean="0"/>
              <a:t> interface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C874-4BAE-0E41-AEF5-6BA2DED79DF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59" y="0"/>
            <a:ext cx="8748041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5181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TrigDecisionTool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4419600" cy="5137150"/>
          </a:xfrm>
          <a:solidFill>
            <a:schemeClr val="bg1">
              <a:alpha val="62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TrigDecisionTool</a:t>
            </a:r>
            <a:r>
              <a:rPr lang="en-US" dirty="0" smtClean="0"/>
              <a:t> is our main interface to trigger data</a:t>
            </a:r>
          </a:p>
          <a:p>
            <a:pPr lvl="1"/>
            <a:r>
              <a:rPr lang="en-US" dirty="0" smtClean="0"/>
              <a:t>Well known of the physics community by now</a:t>
            </a:r>
          </a:p>
          <a:p>
            <a:pPr lvl="1"/>
            <a:r>
              <a:rPr lang="en-US" dirty="0" smtClean="0"/>
              <a:t>Allows to find pass/fail status of each trigger</a:t>
            </a:r>
          </a:p>
          <a:p>
            <a:pPr lvl="1"/>
            <a:r>
              <a:rPr lang="en-US" dirty="0" smtClean="0"/>
              <a:t>Provides user interface to navigation</a:t>
            </a:r>
          </a:p>
          <a:p>
            <a:endParaRPr lang="en-US" dirty="0" smtClean="0"/>
          </a:p>
          <a:p>
            <a:r>
              <a:rPr lang="en-US" dirty="0" smtClean="0"/>
              <a:t>Allows checking configuration information interactively</a:t>
            </a:r>
          </a:p>
          <a:p>
            <a:endParaRPr lang="en-US" dirty="0" smtClean="0"/>
          </a:p>
          <a:p>
            <a:r>
              <a:rPr lang="en-US" dirty="0" err="1" smtClean="0"/>
              <a:t>Practicals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isPhysicsPassed</a:t>
            </a:r>
            <a:r>
              <a:rPr lang="en-US" dirty="0" smtClean="0"/>
              <a:t>() , not </a:t>
            </a:r>
            <a:r>
              <a:rPr lang="en-US" dirty="0" err="1" smtClean="0"/>
              <a:t>isPassed</a:t>
            </a:r>
            <a:r>
              <a:rPr lang="en-US" dirty="0" smtClean="0"/>
              <a:t>()</a:t>
            </a:r>
          </a:p>
          <a:p>
            <a:pPr lvl="2"/>
            <a:r>
              <a:rPr lang="en-US" dirty="0" smtClean="0"/>
              <a:t>Excludes events passed only by </a:t>
            </a:r>
            <a:r>
              <a:rPr lang="en-US" dirty="0" err="1" smtClean="0"/>
              <a:t>passthrough</a:t>
            </a:r>
            <a:r>
              <a:rPr lang="en-US" dirty="0" smtClean="0"/>
              <a:t> factors</a:t>
            </a:r>
          </a:p>
          <a:p>
            <a:pPr lvl="1"/>
            <a:r>
              <a:rPr lang="en-US" dirty="0" smtClean="0"/>
              <a:t>Can retrieve </a:t>
            </a:r>
            <a:r>
              <a:rPr lang="en-US" dirty="0" err="1" smtClean="0"/>
              <a:t>TrigElectronContainer</a:t>
            </a:r>
            <a:r>
              <a:rPr lang="en-US" dirty="0" smtClean="0"/>
              <a:t>, but not </a:t>
            </a:r>
            <a:r>
              <a:rPr lang="en-US" dirty="0" err="1" smtClean="0"/>
              <a:t>TrigElectrons</a:t>
            </a:r>
            <a:r>
              <a:rPr lang="en-US" dirty="0" smtClean="0"/>
              <a:t> – mostly an exception</a:t>
            </a:r>
          </a:p>
          <a:p>
            <a:pPr lvl="1"/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C874-4BAE-0E41-AEF5-6BA2DED79DF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0" y="76200"/>
            <a:ext cx="2794000" cy="3479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352800"/>
            <a:ext cx="2794000" cy="347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selection and normalization</a:t>
            </a:r>
          </a:p>
          <a:p>
            <a:r>
              <a:rPr lang="en-US" dirty="0" smtClean="0"/>
              <a:t>Tag and probe</a:t>
            </a:r>
          </a:p>
          <a:p>
            <a:r>
              <a:rPr lang="en-US" dirty="0" smtClean="0"/>
              <a:t>Trigger efficiency correction</a:t>
            </a:r>
          </a:p>
          <a:p>
            <a:r>
              <a:rPr lang="en-US" dirty="0" smtClean="0"/>
              <a:t>Menu for Monte Carlo generation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C874-4BAE-0E41-AEF5-6BA2DED79DF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59" y="0"/>
            <a:ext cx="8748041" cy="6356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94000" cy="4953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895600" y="334962"/>
            <a:ext cx="6096000" cy="3475038"/>
          </a:xfrm>
          <a:solidFill>
            <a:schemeClr val="bg1">
              <a:alpha val="71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TrigDecisionTool</a:t>
            </a:r>
            <a:r>
              <a:rPr lang="en-US" dirty="0" smtClean="0"/>
              <a:t> has a few problems: complexity, robustness, etc; not really a user-friendly tool – being re-written</a:t>
            </a:r>
          </a:p>
          <a:p>
            <a:r>
              <a:rPr lang="en-US" dirty="0" smtClean="0"/>
              <a:t>See:</a:t>
            </a:r>
            <a:r>
              <a:rPr lang="en-US" dirty="0" smtClean="0">
                <a:hlinkClick r:id="rId4"/>
              </a:rPr>
              <a:t>https://twiki.cern.ch/twiki/bin/view/Atlas/TrigDecisionTool14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Separate tool to work in ARA – only Python, no </a:t>
            </a:r>
            <a:r>
              <a:rPr lang="en-US" dirty="0" err="1" smtClean="0"/>
              <a:t>c</a:t>
            </a:r>
            <a:r>
              <a:rPr lang="en-US" dirty="0" smtClean="0"/>
              <a:t>++ version (under development)</a:t>
            </a:r>
          </a:p>
          <a:p>
            <a:r>
              <a:rPr lang="en-US" dirty="0" smtClean="0"/>
              <a:t>See: </a:t>
            </a:r>
            <a:r>
              <a:rPr lang="en-US" dirty="0" smtClean="0">
                <a:hlinkClick r:id="rId5"/>
              </a:rPr>
              <a:t>https://twiki.cern.ch/twiki/bin/view/Atlas/TriggerARA14</a:t>
            </a:r>
            <a:r>
              <a:rPr lang="en-US" dirty="0" smtClean="0"/>
              <a:t> </a:t>
            </a:r>
          </a:p>
          <a:p>
            <a:r>
              <a:rPr lang="en-US" dirty="0" smtClean="0"/>
              <a:t>and an example: </a:t>
            </a:r>
            <a:r>
              <a:rPr lang="en-US" dirty="0" smtClean="0">
                <a:hlinkClick r:id="rId6"/>
              </a:rPr>
              <a:t>http://atlas-sw.cern.ch/cgi-bin/viewcvs-atlas.cgi/groups/Arizona/ARATopAnalysis/src/TrigStudy.cxx?revision=1.1&amp;view=markup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New interface: </a:t>
            </a:r>
            <a:r>
              <a:rPr lang="en-US" dirty="0" err="1" smtClean="0"/>
              <a:t>TrigDecisionTool</a:t>
            </a:r>
            <a:r>
              <a:rPr lang="en-US" dirty="0" smtClean="0"/>
              <a:t> is being re-written as a dual-use tool – same usage in Athena and in ARA (</a:t>
            </a:r>
            <a:r>
              <a:rPr lang="en-US" dirty="0" err="1" smtClean="0"/>
              <a:t>M.Begel</a:t>
            </a:r>
            <a:r>
              <a:rPr lang="en-US" dirty="0" smtClean="0"/>
              <a:t>, </a:t>
            </a:r>
            <a:r>
              <a:rPr lang="en-US" dirty="0" err="1" smtClean="0"/>
              <a:t>C.Hensel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See: </a:t>
            </a:r>
            <a:r>
              <a:rPr lang="en-US" dirty="0" smtClean="0">
                <a:hlinkClick r:id="rId7"/>
              </a:rPr>
              <a:t>https://twiki.cern.ch/twiki/bin/view/Atlas/NewTrigDecisionToolInterface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1752600" y="4114800"/>
            <a:ext cx="7239000" cy="2667000"/>
          </a:xfrm>
          <a:solidFill>
            <a:srgbClr val="FFFF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err="1" smtClean="0">
                <a:solidFill>
                  <a:srgbClr val="0000FF"/>
                </a:solidFill>
              </a:rPr>
              <a:t>std::vector</a:t>
            </a:r>
            <a:r>
              <a:rPr lang="en-US" dirty="0" smtClean="0"/>
              <a:t>&lt;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const </a:t>
            </a:r>
            <a:r>
              <a:rPr lang="en-US" b="1" dirty="0" err="1" smtClean="0">
                <a:solidFill>
                  <a:srgbClr val="950412"/>
                </a:solidFill>
              </a:rPr>
              <a:t>TrigTauCluster</a:t>
            </a:r>
            <a:r>
              <a:rPr lang="en-US" b="1" dirty="0" smtClean="0"/>
              <a:t>* &gt; </a:t>
            </a:r>
            <a:r>
              <a:rPr lang="en-US" b="1" dirty="0" err="1" smtClean="0"/>
              <a:t>vec_tauClust</a:t>
            </a:r>
            <a:r>
              <a:rPr lang="en-US" b="1" dirty="0" smtClean="0"/>
              <a:t>;  </a:t>
            </a:r>
          </a:p>
          <a:p>
            <a:pPr>
              <a:buNone/>
            </a:pPr>
            <a:r>
              <a:rPr lang="en-US" b="1" dirty="0" err="1" smtClean="0"/>
              <a:t>errCode</a:t>
            </a:r>
            <a:r>
              <a:rPr lang="en-US" b="1" dirty="0" smtClean="0"/>
              <a:t> = </a:t>
            </a:r>
            <a:r>
              <a:rPr lang="en-US" b="1" dirty="0" err="1" smtClean="0"/>
              <a:t>m_trigDec</a:t>
            </a:r>
            <a:r>
              <a:rPr lang="en-US" b="1" dirty="0" smtClean="0"/>
              <a:t>-&gt;</a:t>
            </a:r>
            <a:r>
              <a:rPr lang="en-US" b="1" dirty="0" smtClean="0">
                <a:solidFill>
                  <a:srgbClr val="FF0000"/>
                </a:solidFill>
              </a:rPr>
              <a:t>getPassFeatures</a:t>
            </a:r>
            <a:r>
              <a:rPr lang="en-US" b="1" dirty="0" smtClean="0"/>
              <a:t>("L2_tau16i”, </a:t>
            </a:r>
            <a:r>
              <a:rPr lang="en-US" b="1" dirty="0" err="1" smtClean="0"/>
              <a:t>vec_tauClust</a:t>
            </a:r>
            <a:r>
              <a:rPr lang="en-US" b="1" dirty="0" smtClean="0"/>
              <a:t>);  </a:t>
            </a:r>
          </a:p>
          <a:p>
            <a:pPr>
              <a:buNone/>
            </a:pPr>
            <a:r>
              <a:rPr lang="en-US" b="1" dirty="0" smtClean="0"/>
              <a:t>if (</a:t>
            </a:r>
            <a:r>
              <a:rPr lang="en-US" b="1" dirty="0" err="1" smtClean="0"/>
              <a:t>errCode</a:t>
            </a:r>
            <a:r>
              <a:rPr lang="en-US" b="1" dirty="0" smtClean="0"/>
              <a:t> == HLT::OK) {    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err="1" smtClean="0">
                <a:solidFill>
                  <a:srgbClr val="0000FF"/>
                </a:solidFill>
              </a:rPr>
              <a:t>std::vector</a:t>
            </a:r>
            <a:r>
              <a:rPr lang="en-US" b="1" dirty="0" smtClean="0"/>
              <a:t>&lt;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const </a:t>
            </a:r>
            <a:r>
              <a:rPr lang="en-US" b="1" dirty="0" err="1" smtClean="0">
                <a:solidFill>
                  <a:srgbClr val="950412"/>
                </a:solidFill>
              </a:rPr>
              <a:t>TrigTauCluster</a:t>
            </a:r>
            <a:r>
              <a:rPr lang="en-US" b="1" dirty="0" smtClean="0"/>
              <a:t>* &gt;::</a:t>
            </a:r>
            <a:r>
              <a:rPr lang="en-US" b="1" dirty="0" err="1" smtClean="0">
                <a:solidFill>
                  <a:srgbClr val="604A7B"/>
                </a:solidFill>
              </a:rPr>
              <a:t>const_iterator</a:t>
            </a:r>
            <a:r>
              <a:rPr lang="en-US" b="1" dirty="0" smtClean="0"/>
              <a:t> CI = </a:t>
            </a:r>
            <a:r>
              <a:rPr lang="en-US" b="1" dirty="0" err="1" smtClean="0"/>
              <a:t>vec_tauClust.begin</a:t>
            </a:r>
            <a:r>
              <a:rPr lang="en-US" b="1" dirty="0" smtClean="0"/>
              <a:t>();</a:t>
            </a:r>
          </a:p>
          <a:p>
            <a:pPr>
              <a:buNone/>
            </a:pPr>
            <a:r>
              <a:rPr lang="en-US" b="1" dirty="0" smtClean="0"/>
              <a:t>    	</a:t>
            </a:r>
            <a:r>
              <a:rPr lang="en-US" b="1" dirty="0" err="1" smtClean="0"/>
              <a:t>for(;CI</a:t>
            </a:r>
            <a:r>
              <a:rPr lang="en-US" b="1" dirty="0" smtClean="0"/>
              <a:t> != </a:t>
            </a:r>
            <a:r>
              <a:rPr lang="en-US" b="1" dirty="0" err="1" smtClean="0"/>
              <a:t>vec_tauClust.end</a:t>
            </a:r>
            <a:r>
              <a:rPr lang="en-US" b="1" dirty="0" smtClean="0"/>
              <a:t>(); ++CI) {       </a:t>
            </a:r>
          </a:p>
          <a:p>
            <a:pPr>
              <a:buNone/>
            </a:pPr>
            <a:r>
              <a:rPr lang="en-US" b="1" dirty="0" smtClean="0"/>
              <a:t>		(*</a:t>
            </a:r>
            <a:r>
              <a:rPr lang="en-US" b="1" dirty="0" err="1" smtClean="0"/>
              <a:t>m_log</a:t>
            </a:r>
            <a:r>
              <a:rPr lang="en-US" b="1" dirty="0" smtClean="0"/>
              <a:t>) &lt;&lt; MSG::INFO &lt;&lt; "REGTEST ” &lt;&lt;" Energy in EB sampling 1: ”</a:t>
            </a:r>
          </a:p>
          <a:p>
            <a:pPr>
              <a:buNone/>
            </a:pPr>
            <a:r>
              <a:rPr lang="en-US" b="1" dirty="0" smtClean="0"/>
              <a:t>				  &lt;&lt; (*CI)-&gt;energy(CaloSampling::EMB1) </a:t>
            </a:r>
          </a:p>
          <a:p>
            <a:pPr>
              <a:buNone/>
            </a:pPr>
            <a:r>
              <a:rPr lang="en-US" b="1" dirty="0" smtClean="0"/>
              <a:t>                              &lt;&lt;" Energy in EB sampling 2: "&lt;&lt;(*CI)-&gt;energy(CaloSampling::EMB2)      </a:t>
            </a:r>
          </a:p>
          <a:p>
            <a:pPr>
              <a:buNone/>
            </a:pPr>
            <a:r>
              <a:rPr lang="en-US" b="1" dirty="0" smtClean="0"/>
              <a:t>                              &lt;&lt;" Energy in EB sampling 3: "&lt;&lt;(*CI)-&gt;energy(CaloSampling::EMB3)       </a:t>
            </a:r>
          </a:p>
          <a:p>
            <a:pPr>
              <a:buNone/>
            </a:pPr>
            <a:r>
              <a:rPr lang="en-US" b="1" dirty="0" smtClean="0"/>
              <a:t>			            &lt;&lt;</a:t>
            </a:r>
            <a:r>
              <a:rPr lang="en-US" b="1" dirty="0" err="1" smtClean="0"/>
              <a:t>endreq</a:t>
            </a:r>
            <a:r>
              <a:rPr lang="en-US" b="1" dirty="0" smtClean="0"/>
              <a:t>;          </a:t>
            </a:r>
          </a:p>
          <a:p>
            <a:pPr>
              <a:buNone/>
            </a:pPr>
            <a:r>
              <a:rPr lang="en-US" b="1" dirty="0" smtClean="0"/>
              <a:t>}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C874-4BAE-0E41-AEF5-6BA2DED79DF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from across the sea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Information pages from D0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C874-4BAE-0E41-AEF5-6BA2DED79DF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309154"/>
            <a:ext cx="7797800" cy="601544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C874-4BAE-0E41-AEF5-6BA2DED79DF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627894"/>
          </a:xfrm>
          <a:prstGeom prst="rect">
            <a:avLst/>
          </a:prstGeom>
        </p:spPr>
      </p:pic>
      <p:pic>
        <p:nvPicPr>
          <p:cNvPr id="3" name="Picture 2" descr="Picture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000"/>
            <a:ext cx="9144000" cy="221511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C874-4BAE-0E41-AEF5-6BA2DED79DF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/>
          </a:p>
        </p:txBody>
      </p:sp>
      <p:pic>
        <p:nvPicPr>
          <p:cNvPr id="7" name="Picture 6" descr="Picture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98258"/>
            <a:ext cx="9144000" cy="2359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word on the grapevine 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C874-4BAE-0E41-AEF5-6BA2DED79DF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With </a:t>
            </a:r>
            <a:r>
              <a:rPr lang="en-US" dirty="0" smtClean="0"/>
              <a:t>the 2009 run there will come the need to provide reliable and user-friendly tools to </a:t>
            </a:r>
            <a:r>
              <a:rPr lang="en-US" dirty="0" err="1" smtClean="0"/>
              <a:t>analyse</a:t>
            </a:r>
            <a:r>
              <a:rPr lang="en-US" dirty="0" smtClean="0"/>
              <a:t> trigger data</a:t>
            </a:r>
          </a:p>
          <a:p>
            <a:pPr lvl="1"/>
            <a:r>
              <a:rPr lang="en-US" dirty="0" smtClean="0"/>
              <a:t>Part of this exists but hasn’t been stressed, and part is under development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This workshop provided the physics groups with a good reason to re-visit their trigger </a:t>
            </a:r>
            <a:r>
              <a:rPr lang="en-US" dirty="0" smtClean="0"/>
              <a:t>studies, </a:t>
            </a:r>
            <a:r>
              <a:rPr lang="en-US" dirty="0" smtClean="0"/>
              <a:t>after the CSC </a:t>
            </a:r>
            <a:r>
              <a:rPr lang="en-US" dirty="0" smtClean="0"/>
              <a:t>exercise was finished – this should continue!</a:t>
            </a:r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 smtClean="0"/>
              <a:t>else is missing?</a:t>
            </a:r>
            <a:r>
              <a:rPr lang="en-US" dirty="0" smtClean="0"/>
              <a:t> (Lots of things for sure! Would </a:t>
            </a:r>
            <a:r>
              <a:rPr lang="en-US" dirty="0" smtClean="0"/>
              <a:t>be good to find them early!)</a:t>
            </a:r>
            <a:endParaRPr lang="en-US" dirty="0" smtClean="0"/>
          </a:p>
          <a:p>
            <a:pPr lvl="1"/>
            <a:r>
              <a:rPr lang="en-US" dirty="0" smtClean="0"/>
              <a:t>E.g. easier comparison between online and reconstruction quantities</a:t>
            </a:r>
          </a:p>
          <a:p>
            <a:pPr lvl="2"/>
            <a:r>
              <a:rPr lang="en-US" dirty="0" smtClean="0"/>
              <a:t>matching between online and offline objects?</a:t>
            </a:r>
            <a:endParaRPr lang="en-US" smtClean="0"/>
          </a:p>
          <a:p>
            <a:pPr lvl="1"/>
            <a:r>
              <a:rPr lang="en-US" smtClean="0"/>
              <a:t>What </a:t>
            </a:r>
            <a:r>
              <a:rPr lang="en-US" dirty="0" smtClean="0"/>
              <a:t>else?</a:t>
            </a:r>
            <a:endParaRPr lang="en-US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C874-4BAE-0E41-AEF5-6BA2DED79DF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210962"/>
            <a:ext cx="9144000" cy="5647038"/>
          </a:xfrm>
          <a:prstGeom prst="rect">
            <a:avLst/>
          </a:prstGeom>
          <a:solidFill>
            <a:srgbClr val="95041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43733" y="1646238"/>
            <a:ext cx="5218113" cy="239236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2/3/2011: e22i_loose – L2 </a:t>
            </a:r>
            <a:r>
              <a:rPr lang="en-US" dirty="0" err="1" smtClean="0"/>
              <a:t>passthrough</a:t>
            </a:r>
            <a:r>
              <a:rPr lang="en-US" dirty="0" smtClean="0"/>
              <a:t> factor changed from 0 to 1k from run 991202</a:t>
            </a:r>
          </a:p>
          <a:p>
            <a:r>
              <a:rPr lang="en-US" dirty="0" smtClean="0"/>
              <a:t>12/1/2011: FCAL fixed – FJ triggers back into menu (from SMK 4509152)</a:t>
            </a:r>
          </a:p>
          <a:p>
            <a:r>
              <a:rPr lang="en-US" dirty="0" smtClean="0"/>
              <a:t>12/12/2010: new luminosity correction - new numbers in DB </a:t>
            </a:r>
          </a:p>
          <a:p>
            <a:r>
              <a:rPr lang="en-US" dirty="0" smtClean="0"/>
              <a:t>11/12/2010: optimized cuts in all electron chains – from SMK 4509099</a:t>
            </a:r>
          </a:p>
          <a:p>
            <a:endParaRPr lang="en-US" dirty="0"/>
          </a:p>
        </p:txBody>
      </p:sp>
      <p:sp useBgFill="1">
        <p:nvSpPr>
          <p:cNvPr id="13" name="Rectangle 12"/>
          <p:cNvSpPr/>
          <p:nvPr/>
        </p:nvSpPr>
        <p:spPr>
          <a:xfrm>
            <a:off x="8253933" y="1646238"/>
            <a:ext cx="737667" cy="23923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1295400"/>
            <a:ext cx="869091" cy="13036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10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933" y="3352800"/>
            <a:ext cx="737667" cy="685800"/>
          </a:xfrm>
          <a:prstGeom prst="rect">
            <a:avLst/>
          </a:prstGeom>
        </p:spPr>
      </p:pic>
      <p:sp>
        <p:nvSpPr>
          <p:cNvPr id="14" name="Smiley Face 13"/>
          <p:cNvSpPr/>
          <p:nvPr/>
        </p:nvSpPr>
        <p:spPr>
          <a:xfrm>
            <a:off x="8406333" y="2286000"/>
            <a:ext cx="457200" cy="45720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1141273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small" dirty="0" smtClean="0">
                <a:solidFill>
                  <a:srgbClr val="FFFF00"/>
                </a:solidFill>
                <a:latin typeface="Abadi MT Condensed Extra Bold"/>
                <a:cs typeface="Abadi MT Condensed Extra Bold"/>
              </a:rPr>
              <a:t>The </a:t>
            </a:r>
            <a:r>
              <a:rPr lang="en-US" sz="3200" cap="small" dirty="0" err="1" smtClean="0">
                <a:solidFill>
                  <a:srgbClr val="FFFF00"/>
                </a:solidFill>
                <a:latin typeface="Abadi MT Condensed Extra Bold"/>
                <a:cs typeface="Abadi MT Condensed Extra Bold"/>
              </a:rPr>
              <a:t>GrapeVine</a:t>
            </a:r>
            <a:r>
              <a:rPr lang="en-US" sz="3200" cap="small" dirty="0" smtClean="0">
                <a:solidFill>
                  <a:srgbClr val="FFFF00"/>
                </a:solidFill>
                <a:latin typeface="Abadi MT Condensed Extra Bold"/>
                <a:cs typeface="Abadi MT Condensed Extra Bold"/>
              </a:rPr>
              <a:t> Browser</a:t>
            </a:r>
            <a:endParaRPr lang="en-US" sz="3200" cap="small" dirty="0">
              <a:solidFill>
                <a:srgbClr val="FFFF00"/>
              </a:solidFill>
              <a:latin typeface="Abadi MT Condensed Extra Bold"/>
              <a:cs typeface="Abadi MT Condensed Extra Bold"/>
            </a:endParaRPr>
          </a:p>
        </p:txBody>
      </p:sp>
      <p:graphicFrame>
        <p:nvGraphicFramePr>
          <p:cNvPr id="17" name="Diagram 16"/>
          <p:cNvGraphicFramePr/>
          <p:nvPr/>
        </p:nvGraphicFramePr>
        <p:xfrm>
          <a:off x="2438400" y="5568576"/>
          <a:ext cx="6553200" cy="98462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 useBgFill="1">
        <p:nvSpPr>
          <p:cNvPr id="21" name="Rectangle 20"/>
          <p:cNvSpPr/>
          <p:nvPr/>
        </p:nvSpPr>
        <p:spPr>
          <a:xfrm>
            <a:off x="2438400" y="4800600"/>
            <a:ext cx="13716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/gamma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ction Button: Forward or Next 21">
            <a:hlinkClick r:id="" action="ppaction://noaction" highlightClick="1"/>
          </p:cNvPr>
          <p:cNvSpPr/>
          <p:nvPr/>
        </p:nvSpPr>
        <p:spPr>
          <a:xfrm rot="5400000">
            <a:off x="3790950" y="4819650"/>
            <a:ext cx="4191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4343400" y="4800600"/>
            <a:ext cx="5715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Action Button: Forward or Next 23">
            <a:hlinkClick r:id="" action="ppaction://noaction" highlightClick="1"/>
          </p:cNvPr>
          <p:cNvSpPr/>
          <p:nvPr/>
        </p:nvSpPr>
        <p:spPr>
          <a:xfrm rot="5400000">
            <a:off x="4895850" y="4819650"/>
            <a:ext cx="4191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/>
          <p:cNvSpPr/>
          <p:nvPr/>
        </p:nvSpPr>
        <p:spPr>
          <a:xfrm>
            <a:off x="5410200" y="4800600"/>
            <a:ext cx="1524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L2_e10_loose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Action Button: Forward or Next 25">
            <a:hlinkClick r:id="" action="ppaction://noaction" highlightClick="1"/>
          </p:cNvPr>
          <p:cNvSpPr/>
          <p:nvPr/>
        </p:nvSpPr>
        <p:spPr>
          <a:xfrm rot="5400000">
            <a:off x="6915150" y="4819650"/>
            <a:ext cx="4191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/>
          <p:cNvSpPr/>
          <p:nvPr/>
        </p:nvSpPr>
        <p:spPr>
          <a:xfrm>
            <a:off x="7467600" y="4800600"/>
            <a:ext cx="10287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Sep.09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Action Button: Forward or Next 27">
            <a:hlinkClick r:id="" action="ppaction://noaction" highlightClick="1"/>
          </p:cNvPr>
          <p:cNvSpPr/>
          <p:nvPr/>
        </p:nvSpPr>
        <p:spPr>
          <a:xfrm rot="5400000">
            <a:off x="8477250" y="4819650"/>
            <a:ext cx="419100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481179" y="4344737"/>
            <a:ext cx="125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Slice: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62600" y="4343400"/>
            <a:ext cx="125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Chain: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43401" y="4343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Level: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10379" y="4343400"/>
            <a:ext cx="125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From: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85979" y="1276906"/>
            <a:ext cx="125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Latest</a:t>
            </a:r>
            <a:r>
              <a:rPr lang="en-US" dirty="0" smtClean="0"/>
              <a:t>:</a:t>
            </a:r>
            <a:endParaRPr lang="en-US" dirty="0"/>
          </a:p>
        </p:txBody>
      </p:sp>
      <p:sp useBgFill="1">
        <p:nvSpPr>
          <p:cNvPr id="34" name="TextBox 33"/>
          <p:cNvSpPr txBox="1"/>
          <p:nvPr/>
        </p:nvSpPr>
        <p:spPr>
          <a:xfrm>
            <a:off x="152400" y="3124200"/>
            <a:ext cx="2209800" cy="381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 e10_loose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52400" y="2743200"/>
            <a:ext cx="263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Search: </a:t>
            </a:r>
            <a:r>
              <a:rPr lang="en-US" sz="1400" dirty="0" smtClean="0">
                <a:solidFill>
                  <a:schemeClr val="bg1"/>
                </a:solidFill>
              </a:rPr>
              <a:t>(powered by Google)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52400" y="3581400"/>
            <a:ext cx="1219200" cy="3048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Search</a:t>
            </a:r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37" name="TextBox 36"/>
          <p:cNvSpPr txBox="1"/>
          <p:nvPr/>
        </p:nvSpPr>
        <p:spPr>
          <a:xfrm>
            <a:off x="152400" y="4044077"/>
            <a:ext cx="2209800" cy="258532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* Cut </a:t>
            </a:r>
            <a:r>
              <a:rPr lang="en-US" dirty="0" err="1" smtClean="0"/>
              <a:t>calo</a:t>
            </a:r>
            <a:r>
              <a:rPr lang="en-US" dirty="0" smtClean="0"/>
              <a:t> gaps from eta=1.37 to 1.52, otherwise you’ll get wrong efficiency </a:t>
            </a:r>
          </a:p>
          <a:p>
            <a:r>
              <a:rPr lang="en-US" dirty="0" smtClean="0"/>
              <a:t>* e10i_loose changed dramatically in September 2010: check out your offline cuts</a:t>
            </a:r>
            <a:endParaRPr lang="en-US" dirty="0"/>
          </a:p>
        </p:txBody>
      </p: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C874-4BAE-0E41-AEF5-6BA2DED79DF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 rot="822887">
            <a:off x="5635030" y="602291"/>
            <a:ext cx="2609460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tencil"/>
                <a:cs typeface="Stencil"/>
              </a:rPr>
              <a:t>Fictional tool!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Stencil"/>
                <a:cs typeface="Stencil"/>
              </a:rPr>
              <a:t>not  planned…</a:t>
            </a:r>
            <a:endParaRPr lang="en-US" sz="2400" dirty="0">
              <a:solidFill>
                <a:srgbClr val="FF0000"/>
              </a:solidFill>
              <a:latin typeface="Stencil"/>
              <a:cs typeface="Stenci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C874-4BAE-0E41-AEF5-6BA2DED79DF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59" y="0"/>
            <a:ext cx="8748041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C874-4BAE-0E41-AEF5-6BA2DED79DF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Notes…</a:t>
            </a:r>
          </a:p>
        </p:txBody>
      </p:sp>
      <p:pic>
        <p:nvPicPr>
          <p:cNvPr id="14339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8377238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C874-4BAE-0E41-AEF5-6BA2DED79DF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Selecting and </a:t>
            </a:r>
            <a:r>
              <a:rPr lang="en-US" dirty="0" err="1" smtClean="0"/>
              <a:t>normalising</a:t>
            </a:r>
            <a:r>
              <a:rPr lang="en-US" dirty="0" smtClean="0"/>
              <a:t> a data set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53871"/>
            <a:ext cx="8229600" cy="308472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Analysis may rely on a specific trigger or group of triggers (OR) to select events</a:t>
            </a:r>
          </a:p>
          <a:p>
            <a:r>
              <a:rPr lang="en-US" dirty="0" smtClean="0"/>
              <a:t>Trigger decision used to stream events</a:t>
            </a:r>
          </a:p>
          <a:p>
            <a:r>
              <a:rPr lang="en-US" dirty="0" smtClean="0"/>
              <a:t>Tag database can be used to build up dataset based on trigger decision</a:t>
            </a:r>
          </a:p>
          <a:p>
            <a:endParaRPr lang="en-US" dirty="0" smtClean="0"/>
          </a:p>
          <a:p>
            <a:r>
              <a:rPr lang="en-US" dirty="0" err="1" smtClean="0"/>
              <a:t>Normalising</a:t>
            </a:r>
            <a:r>
              <a:rPr lang="en-US" dirty="0" smtClean="0"/>
              <a:t> a dataset:</a:t>
            </a:r>
          </a:p>
          <a:p>
            <a:pPr lvl="1"/>
            <a:r>
              <a:rPr lang="en-US" dirty="0" smtClean="0"/>
              <a:t>Need to either take the trigger efficiency into account</a:t>
            </a:r>
          </a:p>
          <a:p>
            <a:pPr lvl="1"/>
            <a:r>
              <a:rPr lang="en-US" dirty="0" smtClean="0"/>
              <a:t>Or guarantee that the trigger efficiency with respect to the offline selection is ≈100%</a:t>
            </a:r>
          </a:p>
          <a:p>
            <a:pPr lvl="1"/>
            <a:r>
              <a:rPr lang="en-US" dirty="0" smtClean="0"/>
              <a:t>Efficiency of </a:t>
            </a:r>
            <a:r>
              <a:rPr lang="en-US" dirty="0" err="1" smtClean="0"/>
              <a:t>prescaled</a:t>
            </a:r>
            <a:r>
              <a:rPr lang="en-US" dirty="0" smtClean="0"/>
              <a:t> trigger needs further correction</a:t>
            </a:r>
          </a:p>
          <a:p>
            <a:pPr lvl="1"/>
            <a:r>
              <a:rPr lang="en-US" dirty="0" err="1" smtClean="0"/>
              <a:t>Prescale</a:t>
            </a:r>
            <a:r>
              <a:rPr lang="en-US" dirty="0" smtClean="0"/>
              <a:t> factor may change frequently – constant for each luminosity block</a:t>
            </a:r>
          </a:p>
          <a:p>
            <a:pPr lvl="2"/>
            <a:r>
              <a:rPr lang="en-US" dirty="0" smtClean="0"/>
              <a:t>too frequent changes should probably be limited, at least in the beginning </a:t>
            </a:r>
          </a:p>
          <a:p>
            <a:pPr lvl="1"/>
            <a:r>
              <a:rPr lang="en-US" dirty="0" smtClean="0"/>
              <a:t>The situation becomes more complicated for an OR of several </a:t>
            </a:r>
            <a:r>
              <a:rPr lang="en-US" dirty="0" err="1" smtClean="0"/>
              <a:t>prescaled</a:t>
            </a:r>
            <a:r>
              <a:rPr lang="en-US" dirty="0" smtClean="0"/>
              <a:t> triggers…</a:t>
            </a:r>
          </a:p>
          <a:p>
            <a:pPr lvl="1"/>
            <a:r>
              <a:rPr lang="en-US" dirty="0" smtClean="0"/>
              <a:t>Similar issues in other experiments, but with </a:t>
            </a:r>
            <a:r>
              <a:rPr lang="en-US" dirty="0" err="1" smtClean="0"/>
              <a:t>prescale</a:t>
            </a:r>
            <a:r>
              <a:rPr lang="en-US" dirty="0" smtClean="0"/>
              <a:t> periods longer than luminosity blocks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151529"/>
            <a:ext cx="6972300" cy="2706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151529"/>
            <a:ext cx="1161382" cy="15875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C874-4BAE-0E41-AEF5-6BA2DED79DF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3AB3E0-521D-684F-8F9A-F7EC5BC3676F}" type="slidenum">
              <a:rPr lang="en-US"/>
              <a:pPr/>
              <a:t>30</a:t>
            </a:fld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115888"/>
            <a:ext cx="4906962" cy="723900"/>
          </a:xfrm>
        </p:spPr>
        <p:txBody>
          <a:bodyPr>
            <a:normAutofit fontScale="90000"/>
          </a:bodyPr>
          <a:lstStyle/>
          <a:p>
            <a:r>
              <a:rPr lang="en-US"/>
              <a:t>Configuration</a:t>
            </a:r>
          </a:p>
        </p:txBody>
      </p:sp>
      <p:sp>
        <p:nvSpPr>
          <p:cNvPr id="29696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3950"/>
            <a:ext cx="4824412" cy="5400675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Trigger configuration: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Active triggers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Their parameters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Prescale factors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Passthrough fractions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Consistent over three trigger levels</a:t>
            </a:r>
          </a:p>
          <a:p>
            <a:pPr lvl="1">
              <a:lnSpc>
                <a:spcPct val="80000"/>
              </a:lnSpc>
            </a:pPr>
            <a:endParaRPr lang="en-US" sz="1200"/>
          </a:p>
          <a:p>
            <a:pPr>
              <a:lnSpc>
                <a:spcPct val="80000"/>
              </a:lnSpc>
            </a:pPr>
            <a:r>
              <a:rPr lang="en-US" sz="1800"/>
              <a:t>Needed for: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Online running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Event simulation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Offline analysis</a:t>
            </a:r>
          </a:p>
          <a:p>
            <a:pPr lvl="1">
              <a:lnSpc>
                <a:spcPct val="80000"/>
              </a:lnSpc>
            </a:pPr>
            <a:endParaRPr lang="en-US" sz="1000"/>
          </a:p>
          <a:p>
            <a:pPr>
              <a:lnSpc>
                <a:spcPct val="80000"/>
              </a:lnSpc>
            </a:pPr>
            <a:r>
              <a:rPr lang="en-US" sz="1800"/>
              <a:t>Relational Database (TriggerDB) for online running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User interface (TriggerTool)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Browse trigger list (menu) through key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Read and write menu into XML format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Menu consistency checks</a:t>
            </a:r>
          </a:p>
          <a:p>
            <a:pPr lvl="1">
              <a:lnSpc>
                <a:spcPct val="80000"/>
              </a:lnSpc>
            </a:pPr>
            <a:endParaRPr lang="en-US" sz="1000"/>
          </a:p>
          <a:p>
            <a:pPr>
              <a:lnSpc>
                <a:spcPct val="80000"/>
              </a:lnSpc>
            </a:pPr>
            <a:r>
              <a:rPr lang="en-US" sz="1800"/>
              <a:t>After run, configuration becomes conditions data (Conditions Database)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For use in simulation &amp; analysis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64163" y="1484313"/>
            <a:ext cx="3132137" cy="4321175"/>
            <a:chOff x="2832" y="528"/>
            <a:chExt cx="2928" cy="3447"/>
          </a:xfrm>
        </p:grpSpPr>
        <p:pic>
          <p:nvPicPr>
            <p:cNvPr id="296966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67" y="528"/>
              <a:ext cx="2893" cy="3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6967" name="Rectangle 7"/>
            <p:cNvSpPr>
              <a:spLocks noChangeArrowheads="1"/>
            </p:cNvSpPr>
            <p:nvPr/>
          </p:nvSpPr>
          <p:spPr bwMode="auto">
            <a:xfrm>
              <a:off x="2832" y="1968"/>
              <a:ext cx="96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1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Viewing and Modifying </a:t>
            </a:r>
            <a:r>
              <a:rPr lang="en-US" sz="3600" dirty="0">
                <a:ea typeface="ＭＳ Ｐゴシック" pitchFamily="-112" charset="-128"/>
                <a:cs typeface="ＭＳ Ｐゴシック" pitchFamily="-112" charset="-128"/>
              </a:rPr>
              <a:t>a</a:t>
            </a:r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 Menu</a:t>
            </a:r>
            <a:endParaRPr lang="en-US" sz="3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4339" name="Picture 3" descr="tt6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08075"/>
            <a:ext cx="80772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2209800" y="906463"/>
            <a:ext cx="1524000" cy="846137"/>
          </a:xfrm>
          <a:prstGeom prst="wedgeRectCallout">
            <a:avLst>
              <a:gd name="adj1" fmla="val -87069"/>
              <a:gd name="adj2" fmla="val 2783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L1 Items in menu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3886200" y="906463"/>
            <a:ext cx="1524000" cy="846137"/>
          </a:xfrm>
          <a:prstGeom prst="wedgeRectCallout">
            <a:avLst>
              <a:gd name="adj1" fmla="val -77454"/>
              <a:gd name="adj2" fmla="val 12989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L2 chains in menu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5638800" y="906463"/>
            <a:ext cx="1524000" cy="846137"/>
          </a:xfrm>
          <a:prstGeom prst="wedgeRectCallout">
            <a:avLst>
              <a:gd name="adj1" fmla="val -53951"/>
              <a:gd name="adj2" fmla="val 13374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EF chains in menu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391400" y="906463"/>
            <a:ext cx="1524000" cy="846137"/>
          </a:xfrm>
          <a:prstGeom prst="wedge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Record names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7391400" y="2667000"/>
            <a:ext cx="1524000" cy="846138"/>
          </a:xfrm>
          <a:prstGeom prst="wedgeRectCallout">
            <a:avLst>
              <a:gd name="adj1" fmla="val -67840"/>
              <a:gd name="adj2" fmla="val 933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Some useful statistics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322263" y="5791200"/>
            <a:ext cx="1524000" cy="846138"/>
          </a:xfrm>
          <a:prstGeom prst="wedgeRectCallout">
            <a:avLst>
              <a:gd name="adj1" fmla="val 22968"/>
              <a:gd name="adj2" fmla="val -22441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L1 Threshold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1998663" y="5791200"/>
            <a:ext cx="1524000" cy="846138"/>
          </a:xfrm>
          <a:prstGeom prst="wedgeRectCallout">
            <a:avLst>
              <a:gd name="adj1" fmla="val -9081"/>
              <a:gd name="adj2" fmla="val -17050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Steps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3733800" y="5791200"/>
            <a:ext cx="1905000" cy="846138"/>
          </a:xfrm>
          <a:prstGeom prst="wedgeRectCallout">
            <a:avLst>
              <a:gd name="adj1" fmla="val -79805"/>
              <a:gd name="adj2" fmla="val -20131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Input / Output Trigger Elements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5867400" y="5791200"/>
            <a:ext cx="1524000" cy="846138"/>
          </a:xfrm>
          <a:prstGeom prst="wedgeRectCallout">
            <a:avLst>
              <a:gd name="adj1" fmla="val -189629"/>
              <a:gd name="adj2" fmla="val -26678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Algorithms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76200" y="1905000"/>
            <a:ext cx="1524000" cy="1219200"/>
          </a:xfrm>
          <a:prstGeom prst="wedgeRectCallout">
            <a:avLst>
              <a:gd name="adj1" fmla="val 57155"/>
              <a:gd name="adj2" fmla="val 10341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Menu can be edited by clicking the object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27 Mar 07</a:t>
            </a:r>
          </a:p>
        </p:txBody>
      </p:sp>
      <p:sp>
        <p:nvSpPr>
          <p:cNvPr id="512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Ricardo Goncalo - new TrigDecision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2959C9-DDFF-FA49-8468-1ECE3753FF4D}" type="slidenum">
              <a:rPr lang="en-US"/>
              <a:pPr/>
              <a:t>32</a:t>
            </a:fld>
            <a:endParaRPr lang="en-US"/>
          </a:p>
        </p:txBody>
      </p:sp>
      <p:sp>
        <p:nvSpPr>
          <p:cNvPr id="5125" name="AutoShape 7"/>
          <p:cNvSpPr>
            <a:spLocks noChangeArrowheads="1"/>
          </p:cNvSpPr>
          <p:nvPr/>
        </p:nvSpPr>
        <p:spPr bwMode="auto">
          <a:xfrm>
            <a:off x="1258888" y="1773238"/>
            <a:ext cx="2233612" cy="865187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TrigDecision</a:t>
            </a:r>
          </a:p>
          <a:p>
            <a:pPr algn="ctr"/>
            <a:r>
              <a:rPr lang="en-US"/>
              <a:t>transient object</a:t>
            </a:r>
          </a:p>
        </p:txBody>
      </p:sp>
      <p:sp>
        <p:nvSpPr>
          <p:cNvPr id="5126" name="AutoShape 8"/>
          <p:cNvSpPr>
            <a:spLocks noChangeArrowheads="1"/>
          </p:cNvSpPr>
          <p:nvPr/>
        </p:nvSpPr>
        <p:spPr bwMode="auto">
          <a:xfrm>
            <a:off x="5868988" y="1773238"/>
            <a:ext cx="2232025" cy="865187"/>
          </a:xfrm>
          <a:prstGeom prst="flowChartProcess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TrigDecision_p1</a:t>
            </a:r>
          </a:p>
          <a:p>
            <a:pPr algn="ctr"/>
            <a:r>
              <a:rPr lang="en-US"/>
              <a:t>persistent object</a:t>
            </a:r>
          </a:p>
        </p:txBody>
      </p:sp>
      <p:pic>
        <p:nvPicPr>
          <p:cNvPr id="5127" name="Picture 12" descr="j0195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4548188"/>
            <a:ext cx="1795463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AutoShape 13"/>
          <p:cNvSpPr>
            <a:spLocks noChangeArrowheads="1"/>
          </p:cNvSpPr>
          <p:nvPr/>
        </p:nvSpPr>
        <p:spPr bwMode="auto">
          <a:xfrm>
            <a:off x="3995738" y="1846263"/>
            <a:ext cx="1439862" cy="719137"/>
          </a:xfrm>
          <a:prstGeom prst="flowChart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T/P </a:t>
            </a:r>
          </a:p>
          <a:p>
            <a:pPr algn="ctr"/>
            <a:r>
              <a:rPr lang="en-US"/>
              <a:t>converter</a:t>
            </a:r>
          </a:p>
        </p:txBody>
      </p:sp>
      <p:cxnSp>
        <p:nvCxnSpPr>
          <p:cNvPr id="5129" name="AutoShape 14"/>
          <p:cNvCxnSpPr>
            <a:cxnSpLocks noChangeShapeType="1"/>
            <a:stCxn id="5128" idx="3"/>
            <a:endCxn id="5126" idx="1"/>
          </p:cNvCxnSpPr>
          <p:nvPr/>
        </p:nvCxnSpPr>
        <p:spPr bwMode="auto">
          <a:xfrm>
            <a:off x="5435600" y="2206625"/>
            <a:ext cx="4333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130" name="AutoShape 15"/>
          <p:cNvCxnSpPr>
            <a:cxnSpLocks noChangeShapeType="1"/>
            <a:stCxn id="5128" idx="1"/>
            <a:endCxn id="5125" idx="3"/>
          </p:cNvCxnSpPr>
          <p:nvPr/>
        </p:nvCxnSpPr>
        <p:spPr bwMode="auto">
          <a:xfrm flipH="1">
            <a:off x="3492500" y="2206625"/>
            <a:ext cx="5032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131" name="AutoShape 16"/>
          <p:cNvSpPr>
            <a:spLocks noChangeArrowheads="1"/>
          </p:cNvSpPr>
          <p:nvPr/>
        </p:nvSpPr>
        <p:spPr bwMode="auto">
          <a:xfrm>
            <a:off x="1258888" y="3141663"/>
            <a:ext cx="2232025" cy="792162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TrigDecisionTool</a:t>
            </a:r>
          </a:p>
          <a:p>
            <a:pPr algn="ctr"/>
            <a:r>
              <a:rPr lang="en-US"/>
              <a:t>user interface</a:t>
            </a:r>
          </a:p>
        </p:txBody>
      </p:sp>
      <p:cxnSp>
        <p:nvCxnSpPr>
          <p:cNvPr id="5132" name="AutoShape 17"/>
          <p:cNvCxnSpPr>
            <a:cxnSpLocks noChangeShapeType="1"/>
            <a:stCxn id="5125" idx="2"/>
            <a:endCxn id="5131" idx="0"/>
          </p:cNvCxnSpPr>
          <p:nvPr/>
        </p:nvCxnSpPr>
        <p:spPr bwMode="auto">
          <a:xfrm flipH="1">
            <a:off x="2374900" y="2638425"/>
            <a:ext cx="1588" cy="503238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133" name="AutoShape 18"/>
          <p:cNvCxnSpPr>
            <a:cxnSpLocks noChangeShapeType="1"/>
            <a:stCxn id="5131" idx="2"/>
          </p:cNvCxnSpPr>
          <p:nvPr/>
        </p:nvCxnSpPr>
        <p:spPr bwMode="auto">
          <a:xfrm>
            <a:off x="2374900" y="3933825"/>
            <a:ext cx="0" cy="614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134" name="AutoShape 19"/>
          <p:cNvSpPr>
            <a:spLocks noChangeArrowheads="1"/>
          </p:cNvSpPr>
          <p:nvPr/>
        </p:nvSpPr>
        <p:spPr bwMode="auto">
          <a:xfrm>
            <a:off x="3922713" y="3286125"/>
            <a:ext cx="1657350" cy="503238"/>
          </a:xfrm>
          <a:prstGeom prst="flowChart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TrigConfigSvc</a:t>
            </a:r>
          </a:p>
        </p:txBody>
      </p:sp>
      <p:sp>
        <p:nvSpPr>
          <p:cNvPr id="5135" name="AutoShape 20"/>
          <p:cNvSpPr>
            <a:spLocks noChangeArrowheads="1"/>
          </p:cNvSpPr>
          <p:nvPr/>
        </p:nvSpPr>
        <p:spPr bwMode="auto">
          <a:xfrm>
            <a:off x="6372225" y="3286125"/>
            <a:ext cx="1843088" cy="503238"/>
          </a:xfrm>
          <a:prstGeom prst="flowChartProcess">
            <a:avLst/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XML</a:t>
            </a:r>
            <a:endParaRPr lang="en-US" dirty="0"/>
          </a:p>
        </p:txBody>
      </p:sp>
      <p:sp>
        <p:nvSpPr>
          <p:cNvPr id="5136" name="AutoShape 21"/>
          <p:cNvSpPr>
            <a:spLocks noChangeArrowheads="1"/>
          </p:cNvSpPr>
          <p:nvPr/>
        </p:nvSpPr>
        <p:spPr bwMode="auto">
          <a:xfrm>
            <a:off x="6372225" y="4078288"/>
            <a:ext cx="1843088" cy="503237"/>
          </a:xfrm>
          <a:prstGeom prst="flowChartProcess">
            <a:avLst/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COOL</a:t>
            </a:r>
          </a:p>
        </p:txBody>
      </p:sp>
      <p:sp>
        <p:nvSpPr>
          <p:cNvPr id="5137" name="AutoShape 22"/>
          <p:cNvSpPr>
            <a:spLocks noChangeArrowheads="1"/>
          </p:cNvSpPr>
          <p:nvPr/>
        </p:nvSpPr>
        <p:spPr bwMode="auto">
          <a:xfrm>
            <a:off x="6372225" y="4941888"/>
            <a:ext cx="1843088" cy="504825"/>
          </a:xfrm>
          <a:prstGeom prst="flowChartProcess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AOD header</a:t>
            </a:r>
          </a:p>
        </p:txBody>
      </p:sp>
      <p:cxnSp>
        <p:nvCxnSpPr>
          <p:cNvPr id="5138" name="AutoShape 23"/>
          <p:cNvCxnSpPr>
            <a:cxnSpLocks noChangeShapeType="1"/>
            <a:stCxn id="5134" idx="1"/>
            <a:endCxn id="5131" idx="3"/>
          </p:cNvCxnSpPr>
          <p:nvPr/>
        </p:nvCxnSpPr>
        <p:spPr bwMode="auto">
          <a:xfrm flipH="1">
            <a:off x="3490913" y="3538538"/>
            <a:ext cx="431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139" name="AutoShape 24"/>
          <p:cNvCxnSpPr>
            <a:cxnSpLocks noChangeShapeType="1"/>
            <a:stCxn id="5134" idx="3"/>
            <a:endCxn id="5135" idx="1"/>
          </p:cNvCxnSpPr>
          <p:nvPr/>
        </p:nvCxnSpPr>
        <p:spPr bwMode="auto">
          <a:xfrm>
            <a:off x="5580063" y="3538538"/>
            <a:ext cx="79216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none" w="lg" len="lg"/>
          </a:ln>
        </p:spPr>
      </p:cxnSp>
      <p:cxnSp>
        <p:nvCxnSpPr>
          <p:cNvPr id="5140" name="AutoShape 25"/>
          <p:cNvCxnSpPr>
            <a:cxnSpLocks noChangeShapeType="1"/>
            <a:stCxn id="5134" idx="3"/>
            <a:endCxn id="5136" idx="1"/>
          </p:cNvCxnSpPr>
          <p:nvPr/>
        </p:nvCxnSpPr>
        <p:spPr bwMode="auto">
          <a:xfrm>
            <a:off x="5580063" y="3538538"/>
            <a:ext cx="792162" cy="7921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</p:spPr>
      </p:cxnSp>
      <p:cxnSp>
        <p:nvCxnSpPr>
          <p:cNvPr id="5141" name="AutoShape 26"/>
          <p:cNvCxnSpPr>
            <a:cxnSpLocks noChangeShapeType="1"/>
            <a:stCxn id="5134" idx="3"/>
            <a:endCxn id="5137" idx="1"/>
          </p:cNvCxnSpPr>
          <p:nvPr/>
        </p:nvCxnSpPr>
        <p:spPr bwMode="auto">
          <a:xfrm>
            <a:off x="5580063" y="3538538"/>
            <a:ext cx="792162" cy="16557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</p:spPr>
      </p:cxnSp>
      <p:sp>
        <p:nvSpPr>
          <p:cNvPr id="494625" name="AutoShape 33"/>
          <p:cNvSpPr>
            <a:spLocks/>
          </p:cNvSpPr>
          <p:nvPr/>
        </p:nvSpPr>
        <p:spPr bwMode="auto">
          <a:xfrm>
            <a:off x="1042988" y="188913"/>
            <a:ext cx="3529012" cy="1006475"/>
          </a:xfrm>
          <a:prstGeom prst="borderCallout1">
            <a:avLst>
              <a:gd name="adj1" fmla="val 11356"/>
              <a:gd name="adj2" fmla="val 102157"/>
              <a:gd name="adj3" fmla="val 128708"/>
              <a:gd name="adj4" fmla="val 144894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 type="none" w="lg" len="lg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Persistent object stored POOL</a:t>
            </a:r>
          </a:p>
          <a:p>
            <a:pPr algn="ctr"/>
            <a:r>
              <a:rPr lang="en-US"/>
              <a:t>Only contains CTPDecision and HLTResult</a:t>
            </a:r>
          </a:p>
        </p:txBody>
      </p:sp>
      <p:sp>
        <p:nvSpPr>
          <p:cNvPr id="494626" name="AutoShape 34"/>
          <p:cNvSpPr>
            <a:spLocks/>
          </p:cNvSpPr>
          <p:nvPr/>
        </p:nvSpPr>
        <p:spPr bwMode="auto">
          <a:xfrm>
            <a:off x="5003800" y="260350"/>
            <a:ext cx="3455988" cy="1223963"/>
          </a:xfrm>
          <a:prstGeom prst="borderCallout1">
            <a:avLst>
              <a:gd name="adj1" fmla="val 9338"/>
              <a:gd name="adj2" fmla="val -2204"/>
              <a:gd name="adj3" fmla="val 121921"/>
              <a:gd name="adj4" fmla="val -77537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 type="none" w="lg" len="lg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Transient object</a:t>
            </a:r>
          </a:p>
          <a:p>
            <a:pPr algn="ctr"/>
            <a:r>
              <a:rPr lang="en-US"/>
              <a:t>On request by Tool, expands and caches Configuration and Navigation information</a:t>
            </a:r>
          </a:p>
        </p:txBody>
      </p:sp>
      <p:sp>
        <p:nvSpPr>
          <p:cNvPr id="494627" name="AutoShape 35"/>
          <p:cNvSpPr>
            <a:spLocks/>
          </p:cNvSpPr>
          <p:nvPr/>
        </p:nvSpPr>
        <p:spPr bwMode="auto">
          <a:xfrm>
            <a:off x="5003800" y="260350"/>
            <a:ext cx="3455988" cy="1223963"/>
          </a:xfrm>
          <a:prstGeom prst="borderCallout1">
            <a:avLst>
              <a:gd name="adj1" fmla="val 9338"/>
              <a:gd name="adj2" fmla="val -2204"/>
              <a:gd name="adj3" fmla="val 225681"/>
              <a:gd name="adj4" fmla="val -71384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 type="none" w="lg" len="lg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TrigDecisionTool: user interface; unpacks and interprets TrigDecision through configuration info</a:t>
            </a:r>
          </a:p>
        </p:txBody>
      </p:sp>
      <p:sp>
        <p:nvSpPr>
          <p:cNvPr id="494628" name="AutoShape 36"/>
          <p:cNvSpPr>
            <a:spLocks/>
          </p:cNvSpPr>
          <p:nvPr/>
        </p:nvSpPr>
        <p:spPr bwMode="auto">
          <a:xfrm>
            <a:off x="5003800" y="260350"/>
            <a:ext cx="3457575" cy="1223963"/>
          </a:xfrm>
          <a:prstGeom prst="borderCallout1">
            <a:avLst>
              <a:gd name="adj1" fmla="val 9338"/>
              <a:gd name="adj2" fmla="val -2204"/>
              <a:gd name="adj3" fmla="val 236963"/>
              <a:gd name="adj4" fmla="val -7394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 type="none" w="lg" len="lg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TrigConfigSvc</a:t>
            </a:r>
          </a:p>
          <a:p>
            <a:pPr algn="ctr"/>
            <a:r>
              <a:rPr lang="en-US"/>
              <a:t>Common interface to several configuration DB implementations</a:t>
            </a:r>
          </a:p>
        </p:txBody>
      </p:sp>
      <p:sp>
        <p:nvSpPr>
          <p:cNvPr id="494629" name="AutoShape 37"/>
          <p:cNvSpPr>
            <a:spLocks/>
          </p:cNvSpPr>
          <p:nvPr/>
        </p:nvSpPr>
        <p:spPr bwMode="auto">
          <a:xfrm>
            <a:off x="1042988" y="188913"/>
            <a:ext cx="3529012" cy="1223962"/>
          </a:xfrm>
          <a:prstGeom prst="borderCallout1">
            <a:avLst>
              <a:gd name="adj1" fmla="val 9338"/>
              <a:gd name="adj2" fmla="val 102157"/>
              <a:gd name="adj3" fmla="val 229963"/>
              <a:gd name="adj4" fmla="val 169319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 type="none" w="lg" len="lg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Different configuration DB formats for different use cases: online, offline, AOD analysis</a:t>
            </a:r>
          </a:p>
        </p:txBody>
      </p:sp>
      <p:sp>
        <p:nvSpPr>
          <p:cNvPr id="494631" name="Rectangle 39"/>
          <p:cNvSpPr>
            <a:spLocks noChangeArrowheads="1"/>
          </p:cNvSpPr>
          <p:nvPr/>
        </p:nvSpPr>
        <p:spPr bwMode="auto">
          <a:xfrm>
            <a:off x="6156325" y="3068638"/>
            <a:ext cx="2559050" cy="2519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4632" name="AutoShape 40"/>
          <p:cNvSpPr>
            <a:spLocks/>
          </p:cNvSpPr>
          <p:nvPr/>
        </p:nvSpPr>
        <p:spPr bwMode="auto">
          <a:xfrm>
            <a:off x="1042988" y="188913"/>
            <a:ext cx="3529012" cy="1439862"/>
          </a:xfrm>
          <a:prstGeom prst="borderCallout1">
            <a:avLst>
              <a:gd name="adj1" fmla="val 7940"/>
              <a:gd name="adj2" fmla="val 102157"/>
              <a:gd name="adj3" fmla="val 374199"/>
              <a:gd name="adj4" fmla="val 145435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 type="none" w="lg" len="lg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dirty="0"/>
              <a:t>Until configuration from DB is available, </a:t>
            </a:r>
            <a:r>
              <a:rPr lang="en-US" dirty="0" err="1"/>
              <a:t>persistify</a:t>
            </a:r>
            <a:r>
              <a:rPr lang="en-US" dirty="0"/>
              <a:t> list of chains</a:t>
            </a:r>
            <a:r>
              <a:rPr lang="en-US" dirty="0" smtClean="0"/>
              <a:t> into event header. </a:t>
            </a:r>
            <a:r>
              <a:rPr lang="en-US" dirty="0" err="1"/>
              <a:t>TrigConfigSvc</a:t>
            </a:r>
            <a:r>
              <a:rPr lang="en-US" dirty="0"/>
              <a:t> provides common interface</a:t>
            </a:r>
          </a:p>
        </p:txBody>
      </p:sp>
      <p:cxnSp>
        <p:nvCxnSpPr>
          <p:cNvPr id="5150" name="AutoShape 41"/>
          <p:cNvCxnSpPr>
            <a:cxnSpLocks noChangeShapeType="1"/>
            <a:stCxn id="5131" idx="1"/>
            <a:endCxn id="5125" idx="1"/>
          </p:cNvCxnSpPr>
          <p:nvPr/>
        </p:nvCxnSpPr>
        <p:spPr bwMode="auto">
          <a:xfrm rot="10800000" flipH="1">
            <a:off x="1258888" y="2206625"/>
            <a:ext cx="1587" cy="1331913"/>
          </a:xfrm>
          <a:prstGeom prst="bentConnector3">
            <a:avLst>
              <a:gd name="adj1" fmla="val -2270000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</p:spPr>
      </p:cxnSp>
      <p:sp>
        <p:nvSpPr>
          <p:cNvPr id="5151" name="Rectangle 42"/>
          <p:cNvSpPr>
            <a:spLocks noChangeArrowheads="1"/>
          </p:cNvSpPr>
          <p:nvPr/>
        </p:nvSpPr>
        <p:spPr bwMode="auto">
          <a:xfrm>
            <a:off x="395288" y="2709863"/>
            <a:ext cx="936625" cy="358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unpack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94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94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9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94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9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94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9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9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494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94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9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625" grpId="0" animBg="1"/>
      <p:bldP spid="494625" grpId="1" animBg="1"/>
      <p:bldP spid="494626" grpId="0" animBg="1"/>
      <p:bldP spid="494626" grpId="1" animBg="1"/>
      <p:bldP spid="494627" grpId="0" animBg="1"/>
      <p:bldP spid="494627" grpId="1" animBg="1"/>
      <p:bldP spid="494628" grpId="0" animBg="1"/>
      <p:bldP spid="494628" grpId="1" animBg="1"/>
      <p:bldP spid="494629" grpId="0" animBg="1"/>
      <p:bldP spid="494629" grpId="1" animBg="1"/>
      <p:bldP spid="494631" grpId="0" animBg="1"/>
      <p:bldP spid="494631" grpId="1" animBg="1"/>
      <p:bldP spid="4946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cs typeface="+mj-cs"/>
              </a:rPr>
              <a:t>Tag and probe</a:t>
            </a:r>
            <a:endParaRPr lang="en-US" dirty="0">
              <a:solidFill>
                <a:schemeClr val="tx2">
                  <a:satMod val="130000"/>
                </a:schemeClr>
              </a:solidFill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96962"/>
            <a:ext cx="3962400" cy="385603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000" dirty="0" smtClean="0">
                <a:ea typeface="华文楷体" charset="-122"/>
                <a:cs typeface="华文楷体" charset="-122"/>
              </a:rPr>
              <a:t>Tag &amp; Probe:</a:t>
            </a:r>
          </a:p>
          <a:p>
            <a:pPr eaLnBrk="1" hangingPunct="1"/>
            <a:r>
              <a:rPr lang="en-US" sz="2000" dirty="0" smtClean="0">
                <a:ea typeface="华文楷体" charset="-122"/>
                <a:cs typeface="华文楷体" charset="-122"/>
              </a:rPr>
              <a:t>Selected events with single-lepton trigger</a:t>
            </a:r>
          </a:p>
          <a:p>
            <a:pPr eaLnBrk="1" hangingPunct="1"/>
            <a:r>
              <a:rPr lang="en-US" sz="2000" dirty="0" smtClean="0">
                <a:ea typeface="华文楷体" charset="-122"/>
                <a:cs typeface="华文楷体" charset="-122"/>
              </a:rPr>
              <a:t>Offline: select Z-&gt;</a:t>
            </a:r>
            <a:r>
              <a:rPr lang="en-US" sz="2000" dirty="0" err="1" smtClean="0">
                <a:ea typeface="华文楷体" charset="-122"/>
                <a:cs typeface="华文楷体" charset="-122"/>
              </a:rPr>
              <a:t>l</a:t>
            </a:r>
            <a:r>
              <a:rPr lang="en-US" sz="2000" baseline="30000" dirty="0" err="1" smtClean="0">
                <a:ea typeface="华文楷体" charset="-122"/>
                <a:cs typeface="华文楷体" charset="-122"/>
              </a:rPr>
              <a:t>+</a:t>
            </a:r>
            <a:r>
              <a:rPr lang="en-US" sz="2000" dirty="0" err="1" smtClean="0">
                <a:ea typeface="华文楷体" charset="-122"/>
                <a:cs typeface="华文楷体" charset="-122"/>
              </a:rPr>
              <a:t>l</a:t>
            </a:r>
            <a:r>
              <a:rPr lang="en-US" sz="2000" baseline="30000" dirty="0" smtClean="0">
                <a:ea typeface="华文楷体" charset="-122"/>
                <a:cs typeface="华文楷体" charset="-122"/>
              </a:rPr>
              <a:t>-</a:t>
            </a:r>
            <a:r>
              <a:rPr lang="en-US" sz="2000" dirty="0" smtClean="0">
                <a:ea typeface="华文楷体" charset="-122"/>
                <a:cs typeface="华文楷体" charset="-122"/>
              </a:rPr>
              <a:t> events</a:t>
            </a:r>
          </a:p>
          <a:p>
            <a:pPr lvl="1" eaLnBrk="1" hangingPunct="1"/>
            <a:r>
              <a:rPr lang="en-US" sz="1600" dirty="0" smtClean="0">
                <a:ea typeface="华文楷体" charset="-122"/>
                <a:cs typeface="华文楷体" charset="-122"/>
              </a:rPr>
              <a:t>Reconstruct &gt;=2 leptons</a:t>
            </a:r>
          </a:p>
          <a:p>
            <a:pPr lvl="1" eaLnBrk="1" hangingPunct="1"/>
            <a:r>
              <a:rPr lang="en-US" sz="1600" dirty="0" smtClean="0">
                <a:ea typeface="华文楷体" charset="-122"/>
                <a:cs typeface="华文楷体" charset="-122"/>
              </a:rPr>
              <a:t>Apply </a:t>
            </a:r>
            <a:r>
              <a:rPr lang="en-US" sz="1600" dirty="0" err="1" smtClean="0">
                <a:ea typeface="华文楷体" charset="-122"/>
                <a:cs typeface="华文楷体" charset="-122"/>
              </a:rPr>
              <a:t>m</a:t>
            </a:r>
            <a:r>
              <a:rPr lang="en-US" sz="1600" baseline="-25000" dirty="0" err="1" smtClean="0">
                <a:ea typeface="华文楷体" charset="-122"/>
                <a:cs typeface="华文楷体" charset="-122"/>
              </a:rPr>
              <a:t>Z</a:t>
            </a:r>
            <a:r>
              <a:rPr lang="en-US" sz="1600" baseline="-25000" dirty="0" smtClean="0">
                <a:ea typeface="华文楷体" charset="-122"/>
                <a:cs typeface="华文楷体" charset="-122"/>
              </a:rPr>
              <a:t> </a:t>
            </a:r>
            <a:r>
              <a:rPr lang="en-US" sz="1600" dirty="0" smtClean="0">
                <a:ea typeface="华文楷体" charset="-122"/>
                <a:cs typeface="华文楷体" charset="-122"/>
              </a:rPr>
              <a:t>and </a:t>
            </a:r>
            <a:r>
              <a:rPr lang="en-US" sz="1600" dirty="0" err="1" smtClean="0">
                <a:ea typeface="华文楷体" charset="-122"/>
                <a:cs typeface="华文楷体" charset="-122"/>
              </a:rPr>
              <a:t>fiducial</a:t>
            </a:r>
            <a:r>
              <a:rPr lang="en-US" sz="1600" dirty="0" smtClean="0">
                <a:ea typeface="华文楷体" charset="-122"/>
                <a:cs typeface="华文楷体" charset="-122"/>
              </a:rPr>
              <a:t> cuts etc</a:t>
            </a:r>
          </a:p>
          <a:p>
            <a:pPr eaLnBrk="1" hangingPunct="1"/>
            <a:r>
              <a:rPr lang="en-US" sz="2000" dirty="0" smtClean="0">
                <a:ea typeface="华文楷体" charset="-122"/>
                <a:cs typeface="华文楷体" charset="-122"/>
              </a:rPr>
              <a:t>Match one of the 2 leptons with a trigger lepton passing single trigger</a:t>
            </a:r>
          </a:p>
          <a:p>
            <a:pPr eaLnBrk="1" hangingPunct="1"/>
            <a:r>
              <a:rPr lang="en-US" sz="2000" dirty="0" smtClean="0">
                <a:ea typeface="华文楷体" charset="-122"/>
                <a:cs typeface="华文楷体" charset="-122"/>
              </a:rPr>
              <a:t>Search for second matching trigger lepton</a:t>
            </a:r>
          </a:p>
          <a:p>
            <a:pPr eaLnBrk="1" hangingPunct="1"/>
            <a:r>
              <a:rPr lang="en-US" sz="2000" dirty="0" smtClean="0">
                <a:ea typeface="华文楷体" charset="-122"/>
                <a:cs typeface="华文楷体" charset="-122"/>
              </a:rPr>
              <a:t>Count successes in 2</a:t>
            </a:r>
            <a:r>
              <a:rPr lang="en-US" sz="2000" baseline="30000" dirty="0" smtClean="0">
                <a:ea typeface="华文楷体" charset="-122"/>
                <a:cs typeface="华文楷体" charset="-122"/>
              </a:rPr>
              <a:t>nd</a:t>
            </a:r>
            <a:r>
              <a:rPr lang="en-US" sz="2000" dirty="0" smtClean="0">
                <a:ea typeface="华文楷体" charset="-122"/>
                <a:cs typeface="华文楷体" charset="-122"/>
              </a:rPr>
              <a:t> matching</a:t>
            </a:r>
          </a:p>
          <a:p>
            <a:pPr eaLnBrk="1" hangingPunct="1"/>
            <a:endParaRPr lang="en-US" sz="2800" dirty="0" smtClean="0">
              <a:ea typeface="华文楷体" charset="-122"/>
              <a:cs typeface="华文楷体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0B21E-60EA-AD42-8E90-C1ACBA3B7B1C}" type="slidenum">
              <a:rPr lang="en-US" altLang="zh-CN"/>
              <a:pPr>
                <a:defRPr/>
              </a:pPr>
              <a:t>4</a:t>
            </a:fld>
            <a:endParaRPr lang="en-US" altLang="zh-CN"/>
          </a:p>
        </p:txBody>
      </p:sp>
      <p:pic>
        <p:nvPicPr>
          <p:cNvPr id="17417" name="Picture 5" descr="atlas_event_cro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9688" y="1295400"/>
            <a:ext cx="394811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873875" y="2903538"/>
            <a:ext cx="708025" cy="2187575"/>
            <a:chOff x="6873875" y="2903538"/>
            <a:chExt cx="708025" cy="2187575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 rot="5400000" flipH="1" flipV="1">
              <a:off x="6823869" y="3166269"/>
              <a:ext cx="1020762" cy="495300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 bwMode="auto">
            <a:xfrm rot="5400000">
              <a:off x="6396831" y="4401344"/>
              <a:ext cx="1166813" cy="212725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5105400" y="5164138"/>
            <a:ext cx="1627188" cy="1239837"/>
            <a:chOff x="4724400" y="5257800"/>
            <a:chExt cx="1752600" cy="1295400"/>
          </a:xfrm>
        </p:grpSpPr>
        <p:sp>
          <p:nvSpPr>
            <p:cNvPr id="28" name="Freeform 27"/>
            <p:cNvSpPr/>
            <p:nvPr/>
          </p:nvSpPr>
          <p:spPr>
            <a:xfrm>
              <a:off x="4724400" y="5257800"/>
              <a:ext cx="990006" cy="1295400"/>
            </a:xfrm>
            <a:custGeom>
              <a:avLst/>
              <a:gdLst>
                <a:gd name="connsiteX0" fmla="*/ 0 w 1053908"/>
                <a:gd name="connsiteY0" fmla="*/ 423312 h 423312"/>
                <a:gd name="connsiteX1" fmla="*/ 297256 w 1053908"/>
                <a:gd name="connsiteY1" fmla="*/ 396292 h 423312"/>
                <a:gd name="connsiteX2" fmla="*/ 432373 w 1053908"/>
                <a:gd name="connsiteY2" fmla="*/ 126092 h 423312"/>
                <a:gd name="connsiteX3" fmla="*/ 553977 w 1053908"/>
                <a:gd name="connsiteY3" fmla="*/ 4503 h 423312"/>
                <a:gd name="connsiteX4" fmla="*/ 689094 w 1053908"/>
                <a:gd name="connsiteY4" fmla="*/ 99073 h 423312"/>
                <a:gd name="connsiteX5" fmla="*/ 783675 w 1053908"/>
                <a:gd name="connsiteY5" fmla="*/ 355762 h 423312"/>
                <a:gd name="connsiteX6" fmla="*/ 1053908 w 1053908"/>
                <a:gd name="connsiteY6" fmla="*/ 423312 h 42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908" h="423312">
                  <a:moveTo>
                    <a:pt x="0" y="423312"/>
                  </a:moveTo>
                  <a:lnTo>
                    <a:pt x="297256" y="396292"/>
                  </a:lnTo>
                  <a:cubicBezTo>
                    <a:pt x="369318" y="346755"/>
                    <a:pt x="389586" y="191390"/>
                    <a:pt x="432373" y="126092"/>
                  </a:cubicBezTo>
                  <a:cubicBezTo>
                    <a:pt x="475160" y="60794"/>
                    <a:pt x="511190" y="9006"/>
                    <a:pt x="553977" y="4503"/>
                  </a:cubicBezTo>
                  <a:cubicBezTo>
                    <a:pt x="596764" y="0"/>
                    <a:pt x="650811" y="40530"/>
                    <a:pt x="689094" y="99073"/>
                  </a:cubicBezTo>
                  <a:cubicBezTo>
                    <a:pt x="727377" y="157616"/>
                    <a:pt x="722873" y="301722"/>
                    <a:pt x="783675" y="355762"/>
                  </a:cubicBezTo>
                  <a:cubicBezTo>
                    <a:pt x="844477" y="409802"/>
                    <a:pt x="1053908" y="423312"/>
                    <a:pt x="1053908" y="423312"/>
                  </a:cubicBezTo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9" name="Line Callout 2 (Accent Bar) 28"/>
            <p:cNvSpPr/>
            <p:nvPr/>
          </p:nvSpPr>
          <p:spPr>
            <a:xfrm>
              <a:off x="5867400" y="6019800"/>
              <a:ext cx="609600" cy="304800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59312"/>
                <a:gd name="adj6" fmla="val -57750"/>
              </a:avLst>
            </a:prstGeom>
            <a:solidFill>
              <a:schemeClr val="tx1"/>
            </a:solidFill>
            <a:ln w="25400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800">
                  <a:solidFill>
                    <a:srgbClr val="F3CD60"/>
                  </a:solidFill>
                  <a:ea typeface="SimSun" charset="-122"/>
                  <a:cs typeface="SimSun" charset="-122"/>
                </a:rPr>
                <a:t>M</a:t>
              </a:r>
              <a:r>
                <a:rPr lang="en-US" sz="1800" baseline="-25000">
                  <a:solidFill>
                    <a:srgbClr val="F3CD60"/>
                  </a:solidFill>
                  <a:ea typeface="SimSun" charset="-122"/>
                  <a:cs typeface="SimSun" charset="-122"/>
                </a:rPr>
                <a:t>Z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7086600" y="2757488"/>
            <a:ext cx="636588" cy="1093787"/>
            <a:chOff x="6858000" y="2743200"/>
            <a:chExt cx="685800" cy="1143000"/>
          </a:xfrm>
        </p:grpSpPr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6552971" y="3124540"/>
              <a:ext cx="1066689" cy="45663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7162800" y="2743200"/>
              <a:ext cx="381000" cy="381000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</p:grpSp>
      <p:sp>
        <p:nvSpPr>
          <p:cNvPr id="37" name="Oval 36"/>
          <p:cNvSpPr/>
          <p:nvPr/>
        </p:nvSpPr>
        <p:spPr bwMode="auto">
          <a:xfrm>
            <a:off x="6732814" y="4799930"/>
            <a:ext cx="353786" cy="36458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9" name="Rounded Rectangle 38"/>
          <p:cNvSpPr/>
          <p:nvPr/>
        </p:nvSpPr>
        <p:spPr bwMode="auto">
          <a:xfrm>
            <a:off x="8147957" y="1518705"/>
            <a:ext cx="778329" cy="3645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e20i</a:t>
            </a:r>
            <a:endParaRPr lang="en-US" sz="1800" baseline="30000" dirty="0"/>
          </a:p>
        </p:txBody>
      </p:sp>
      <p:sp>
        <p:nvSpPr>
          <p:cNvPr id="40" name="TextBox 39"/>
          <p:cNvSpPr txBox="1"/>
          <p:nvPr/>
        </p:nvSpPr>
        <p:spPr>
          <a:xfrm>
            <a:off x="457200" y="4953000"/>
            <a:ext cx="4267200" cy="13843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  <a:cs typeface="Arial"/>
              </a:rPr>
              <a:t>Need to be able to match offline objects with online objects: </a:t>
            </a:r>
          </a:p>
          <a:p>
            <a:pPr>
              <a:buFont typeface="Wingdings" charset="2"/>
              <a:buChar char="ü"/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  <a:cs typeface="Arial"/>
              </a:rPr>
              <a:t>Minimal info needed is </a:t>
            </a:r>
            <a:r>
              <a:rPr lang="en-US" sz="1600" dirty="0" err="1">
                <a:solidFill>
                  <a:srgbClr val="FF0000"/>
                </a:solidFill>
                <a:latin typeface="+mn-lt"/>
                <a:cs typeface="Arial"/>
              </a:rPr>
              <a:t>RoI</a:t>
            </a:r>
            <a:r>
              <a:rPr lang="en-US" sz="1600" dirty="0">
                <a:solidFill>
                  <a:srgbClr val="FF0000"/>
                </a:solidFill>
                <a:latin typeface="+mn-lt"/>
                <a:cs typeface="Arial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+mn-lt"/>
                <a:ea typeface="Lucida Grande"/>
                <a:cs typeface="Arial"/>
              </a:rPr>
              <a:t>η</a:t>
            </a:r>
            <a:r>
              <a:rPr lang="en-US" sz="1600" dirty="0">
                <a:solidFill>
                  <a:srgbClr val="FF0000"/>
                </a:solidFill>
                <a:latin typeface="+mn-lt"/>
                <a:ea typeface="Lucida Grande"/>
                <a:cs typeface="Arial"/>
              </a:rPr>
              <a:t> and </a:t>
            </a:r>
            <a:r>
              <a:rPr lang="en-US" sz="1600" dirty="0" err="1">
                <a:solidFill>
                  <a:srgbClr val="FF0000"/>
                </a:solidFill>
                <a:latin typeface="+mn-lt"/>
                <a:ea typeface="Lucida Grande"/>
                <a:cs typeface="Arial"/>
              </a:rPr>
              <a:t>φ</a:t>
            </a:r>
            <a:endParaRPr lang="en-US" sz="1600" dirty="0">
              <a:solidFill>
                <a:srgbClr val="FF0000"/>
              </a:solidFill>
              <a:latin typeface="+mn-lt"/>
              <a:ea typeface="Lucida Grande"/>
              <a:cs typeface="Arial"/>
            </a:endParaRPr>
          </a:p>
          <a:p>
            <a:pPr>
              <a:buFont typeface="Wingdings" charset="2"/>
              <a:buChar char="ü"/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  <a:ea typeface="Lucida Grande"/>
                <a:cs typeface="Arial"/>
              </a:rPr>
              <a:t>Better matching would need trigger objects (</a:t>
            </a:r>
            <a:r>
              <a:rPr lang="en-US" sz="1600" dirty="0" err="1">
                <a:solidFill>
                  <a:srgbClr val="FF0000"/>
                </a:solidFill>
                <a:latin typeface="+mn-lt"/>
                <a:ea typeface="Lucida Grande"/>
                <a:cs typeface="Arial"/>
              </a:rPr>
              <a:t>muon</a:t>
            </a:r>
            <a:r>
              <a:rPr lang="en-US" sz="1600" dirty="0">
                <a:solidFill>
                  <a:srgbClr val="FF0000"/>
                </a:solidFill>
                <a:latin typeface="+mn-lt"/>
                <a:ea typeface="Lucida Grande"/>
                <a:cs typeface="Arial"/>
              </a:rPr>
              <a:t> hits, perigee, etc)</a:t>
            </a:r>
            <a:endParaRPr lang="en-US" sz="1600" dirty="0">
              <a:solidFill>
                <a:srgbClr val="FF0000"/>
              </a:solidFill>
              <a:latin typeface="+mn-lt"/>
              <a:cs typeface="Arial"/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Ricardo Gonçalo</a:t>
            </a:r>
            <a:endParaRPr lang="en-US" altLang="zh-CN"/>
          </a:p>
        </p:txBody>
      </p:sp>
      <p:sp>
        <p:nvSpPr>
          <p:cNvPr id="17421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 smtClean="0">
                <a:ea typeface="SimSun" pitchFamily="2" charset="-122"/>
                <a:cs typeface="SimSun" pitchFamily="2" charset="-122"/>
              </a:rPr>
              <a:t>Trigger Workshop Beatenberg - 2-6 Feb.09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62045" y="4258270"/>
            <a:ext cx="505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cs typeface="+mj-cs"/>
                <a:sym typeface="Symbol" charset="2"/>
              </a:rPr>
              <a:t>Another example </a:t>
            </a:r>
            <a:r>
              <a:rPr lang="en-US" sz="2400" dirty="0" smtClean="0">
                <a:solidFill>
                  <a:schemeClr val="tx2">
                    <a:satMod val="130000"/>
                  </a:schemeClr>
                </a:solidFill>
                <a:cs typeface="+mj-cs"/>
                <a:sym typeface="Symbol" charset="2"/>
              </a:rPr>
              <a:t>(artificial?... not so much)</a:t>
            </a:r>
            <a:endParaRPr lang="en-US" dirty="0">
              <a:solidFill>
                <a:schemeClr val="tx2">
                  <a:satMod val="130000"/>
                </a:schemeClr>
              </a:solidFill>
              <a:cs typeface="+mj-cs"/>
              <a:sym typeface="Symbol" charset="2"/>
            </a:endParaRPr>
          </a:p>
        </p:txBody>
      </p:sp>
      <p:sp>
        <p:nvSpPr>
          <p:cNvPr id="19459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D38E27"/>
                </a:solidFill>
                <a:ea typeface="SimSun" pitchFamily="2" charset="-122"/>
                <a:cs typeface="SimSun" pitchFamily="2" charset="-122"/>
              </a:rPr>
              <a:t>Ricardo Gonçalo</a:t>
            </a:r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2">
                    <a:shade val="50000"/>
                    <a:satMod val="200000"/>
                  </a:schemeClr>
                </a:solidFill>
              </a:rPr>
              <a:t>Trigger Workshop Beatenberg - 2-6 Feb.09</a:t>
            </a:r>
            <a:endParaRPr lang="en-US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214E3-163A-2941-ABA8-D01ED36B74BF}" type="slidenum">
              <a:rPr lang="en-US"/>
              <a:pPr>
                <a:defRPr/>
              </a:pPr>
              <a:t>5</a:t>
            </a:fld>
            <a:endParaRPr lang="en-US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4953000" y="1828800"/>
            <a:ext cx="4064000" cy="4419600"/>
            <a:chOff x="5080000" y="2057400"/>
            <a:chExt cx="4064000" cy="4419600"/>
          </a:xfrm>
        </p:grpSpPr>
        <p:pic>
          <p:nvPicPr>
            <p:cNvPr id="19464" name="Picture 4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80000" y="2057400"/>
              <a:ext cx="4064000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5" name="TextBox 44"/>
            <p:cNvSpPr txBox="1">
              <a:spLocks noChangeArrowheads="1"/>
            </p:cNvSpPr>
            <p:nvPr/>
          </p:nvSpPr>
          <p:spPr bwMode="auto">
            <a:xfrm>
              <a:off x="6934200" y="2221468"/>
              <a:ext cx="457200" cy="523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>
                  <a:latin typeface="Lucida Grande" charset="0"/>
                  <a:ea typeface="Lucida Grande" charset="0"/>
                  <a:cs typeface="Lucida Grande" charset="0"/>
                </a:rPr>
                <a:t>μ</a:t>
              </a:r>
              <a:endParaRPr lang="en-US" sz="2800"/>
            </a:p>
          </p:txBody>
        </p:sp>
      </p:grpSp>
      <p:sp>
        <p:nvSpPr>
          <p:cNvPr id="19463" name="Content Placeholder 43"/>
          <p:cNvSpPr>
            <a:spLocks noGrp="1"/>
          </p:cNvSpPr>
          <p:nvPr>
            <p:ph idx="1"/>
          </p:nvPr>
        </p:nvSpPr>
        <p:spPr>
          <a:xfrm>
            <a:off x="990600" y="1371600"/>
            <a:ext cx="4495800" cy="5257800"/>
          </a:xfrm>
        </p:spPr>
        <p:txBody>
          <a:bodyPr/>
          <a:lstStyle/>
          <a:p>
            <a:pPr eaLnBrk="1" hangingPunct="1"/>
            <a:r>
              <a:rPr lang="en-US" sz="2400" smtClean="0">
                <a:ea typeface="华文楷体" charset="-122"/>
                <a:cs typeface="华文楷体" charset="-122"/>
              </a:rPr>
              <a:t>Χ</a:t>
            </a:r>
            <a:r>
              <a:rPr lang="en-US" sz="2400" baseline="-25000" smtClean="0">
                <a:ea typeface="华文楷体" charset="-122"/>
                <a:cs typeface="华文楷体" charset="-122"/>
              </a:rPr>
              <a:t>2</a:t>
            </a:r>
            <a:r>
              <a:rPr lang="en-US" sz="2400" baseline="30000" smtClean="0">
                <a:ea typeface="华文楷体" charset="-122"/>
                <a:cs typeface="华文楷体" charset="-122"/>
              </a:rPr>
              <a:t>0</a:t>
            </a:r>
            <a:r>
              <a:rPr lang="en-US" sz="2400" smtClean="0">
                <a:ea typeface="华文楷体" charset="-122"/>
                <a:cs typeface="华文楷体" charset="-122"/>
              </a:rPr>
              <a:t> cross section:</a:t>
            </a:r>
          </a:p>
          <a:p>
            <a:pPr lvl="1" eaLnBrk="1" hangingPunct="1"/>
            <a:r>
              <a:rPr lang="en-US" sz="2000" smtClean="0">
                <a:ea typeface="华文楷体" charset="-122"/>
                <a:cs typeface="华文楷体" charset="-122"/>
              </a:rPr>
              <a:t>σ = (N</a:t>
            </a:r>
            <a:r>
              <a:rPr lang="en-US" sz="2000" baseline="-25000" smtClean="0">
                <a:ea typeface="华文楷体" charset="-122"/>
                <a:cs typeface="华文楷体" charset="-122"/>
              </a:rPr>
              <a:t>obs</a:t>
            </a:r>
            <a:r>
              <a:rPr lang="en-US" sz="2000" smtClean="0">
                <a:ea typeface="华文楷体" charset="-122"/>
                <a:cs typeface="华文楷体" charset="-122"/>
              </a:rPr>
              <a:t>-N</a:t>
            </a:r>
            <a:r>
              <a:rPr lang="en-US" sz="2000" baseline="-25000" smtClean="0">
                <a:ea typeface="华文楷体" charset="-122"/>
                <a:cs typeface="华文楷体" charset="-122"/>
              </a:rPr>
              <a:t>bkg</a:t>
            </a:r>
            <a:r>
              <a:rPr lang="en-US" sz="2000" smtClean="0">
                <a:ea typeface="华文楷体" charset="-122"/>
                <a:cs typeface="华文楷体" charset="-122"/>
              </a:rPr>
              <a:t>)/(A </a:t>
            </a:r>
            <a:r>
              <a:rPr lang="en-US" sz="2000" smtClean="0">
                <a:solidFill>
                  <a:srgbClr val="FF0000"/>
                </a:solidFill>
                <a:ea typeface="华文楷体" charset="-122"/>
                <a:cs typeface="华文楷体" charset="-122"/>
              </a:rPr>
              <a:t>ε</a:t>
            </a:r>
            <a:r>
              <a:rPr lang="en-US" sz="2000" baseline="-25000" smtClean="0">
                <a:solidFill>
                  <a:srgbClr val="FF0000"/>
                </a:solidFill>
                <a:ea typeface="华文楷体" charset="-122"/>
                <a:cs typeface="华文楷体" charset="-122"/>
              </a:rPr>
              <a:t>trig</a:t>
            </a:r>
            <a:r>
              <a:rPr lang="en-US" sz="2000" smtClean="0">
                <a:ea typeface="华文楷体" charset="-122"/>
                <a:cs typeface="华文楷体" charset="-122"/>
              </a:rPr>
              <a:t> ε</a:t>
            </a:r>
            <a:r>
              <a:rPr lang="en-US" sz="2000" baseline="-25000" smtClean="0">
                <a:ea typeface="华文楷体" charset="-122"/>
                <a:cs typeface="华文楷体" charset="-122"/>
              </a:rPr>
              <a:t>off</a:t>
            </a:r>
            <a:r>
              <a:rPr lang="en-US" sz="2000" smtClean="0">
                <a:ea typeface="华文楷体" charset="-122"/>
                <a:cs typeface="华文楷体" charset="-122"/>
              </a:rPr>
              <a:t> L)</a:t>
            </a:r>
          </a:p>
          <a:p>
            <a:pPr lvl="1" eaLnBrk="1" hangingPunct="1"/>
            <a:r>
              <a:rPr lang="en-US" sz="2000" smtClean="0">
                <a:ea typeface="华文楷体" charset="-122"/>
                <a:cs typeface="华文楷体" charset="-122"/>
              </a:rPr>
              <a:t>Trigger and offline muon efficiency determined per initial muon (tag&amp;probe)</a:t>
            </a:r>
          </a:p>
          <a:p>
            <a:pPr lvl="1" eaLnBrk="1" hangingPunct="1"/>
            <a:r>
              <a:rPr lang="en-US" sz="2000" smtClean="0">
                <a:ea typeface="华文楷体" charset="-122"/>
                <a:cs typeface="华文楷体" charset="-122"/>
              </a:rPr>
              <a:t>Select events with &gt;= 2 μ to increase stats</a:t>
            </a:r>
          </a:p>
          <a:p>
            <a:pPr lvl="1" eaLnBrk="1" hangingPunct="1"/>
            <a:r>
              <a:rPr lang="en-US" sz="2000" smtClean="0">
                <a:ea typeface="华文楷体" charset="-122"/>
                <a:cs typeface="华文楷体" charset="-122"/>
              </a:rPr>
              <a:t>Find μμ pair in one side of event and identify X</a:t>
            </a:r>
            <a:r>
              <a:rPr lang="en-US" sz="2000" baseline="-25000" smtClean="0">
                <a:ea typeface="华文楷体" charset="-122"/>
                <a:cs typeface="华文楷体" charset="-122"/>
              </a:rPr>
              <a:t>2</a:t>
            </a:r>
            <a:r>
              <a:rPr lang="en-US" sz="2000" baseline="30000" smtClean="0">
                <a:ea typeface="华文楷体" charset="-122"/>
                <a:cs typeface="华文楷体" charset="-122"/>
              </a:rPr>
              <a:t>0</a:t>
            </a:r>
          </a:p>
          <a:p>
            <a:pPr lvl="1" eaLnBrk="1" hangingPunct="1"/>
            <a:r>
              <a:rPr lang="en-US" sz="2000" smtClean="0">
                <a:ea typeface="华文楷体" charset="-122"/>
                <a:cs typeface="华文楷体" charset="-122"/>
              </a:rPr>
              <a:t>Correct trigger efficiency </a:t>
            </a:r>
            <a:r>
              <a:rPr lang="en-US" sz="2000" smtClean="0">
                <a:solidFill>
                  <a:srgbClr val="FF0000"/>
                </a:solidFill>
                <a:ea typeface="华文楷体" charset="-122"/>
                <a:cs typeface="华文楷体" charset="-122"/>
              </a:rPr>
              <a:t>ε</a:t>
            </a:r>
            <a:r>
              <a:rPr lang="en-US" sz="2000" baseline="-25000" smtClean="0">
                <a:solidFill>
                  <a:srgbClr val="FF0000"/>
                </a:solidFill>
                <a:ea typeface="华文楷体" charset="-122"/>
                <a:cs typeface="华文楷体" charset="-122"/>
              </a:rPr>
              <a:t>trig </a:t>
            </a:r>
            <a:r>
              <a:rPr lang="en-US" sz="2000" smtClean="0">
                <a:ea typeface="华文楷体" charset="-122"/>
                <a:cs typeface="华文楷体" charset="-122"/>
              </a:rPr>
              <a:t>for events with 3 muons </a:t>
            </a:r>
          </a:p>
          <a:p>
            <a:pPr eaLnBrk="1" hangingPunct="1"/>
            <a:r>
              <a:rPr lang="en-US" sz="2400" smtClean="0">
                <a:ea typeface="华文楷体" charset="-122"/>
                <a:cs typeface="华文楷体" charset="-122"/>
              </a:rPr>
              <a:t>Needs to match trigger and offline objects to avoid  miscalculation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99350" cy="639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cs typeface="+mj-cs"/>
              </a:rPr>
              <a:t>Trigger Navigation</a:t>
            </a:r>
            <a:endParaRPr lang="en-US" dirty="0">
              <a:solidFill>
                <a:schemeClr val="tx2">
                  <a:satMod val="130000"/>
                </a:schemeClr>
              </a:solidFill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Ricardo Gonçalo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4BB04-94A6-8842-BBE8-C9AAF6906841}" type="slidenum">
              <a:rPr lang="en-US" altLang="zh-CN"/>
              <a:pPr>
                <a:defRPr/>
              </a:pPr>
              <a:t>6</a:t>
            </a:fld>
            <a:endParaRPr lang="en-US" altLang="zh-CN"/>
          </a:p>
        </p:txBody>
      </p:sp>
      <p:grpSp>
        <p:nvGrpSpPr>
          <p:cNvPr id="12" name="Group 11"/>
          <p:cNvGrpSpPr/>
          <p:nvPr/>
        </p:nvGrpSpPr>
        <p:grpSpPr>
          <a:xfrm>
            <a:off x="1892300" y="2667000"/>
            <a:ext cx="5422900" cy="3962400"/>
            <a:chOff x="3644900" y="2438400"/>
            <a:chExt cx="5422900" cy="3962400"/>
          </a:xfrm>
        </p:grpSpPr>
        <p:pic>
          <p:nvPicPr>
            <p:cNvPr id="20487" name="Picture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44900" y="2438400"/>
              <a:ext cx="5422900" cy="39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 useBgFill="1">
          <p:nvSpPr>
            <p:cNvPr id="10" name="Rectangle 9"/>
            <p:cNvSpPr/>
            <p:nvPr/>
          </p:nvSpPr>
          <p:spPr>
            <a:xfrm>
              <a:off x="5638800" y="6096000"/>
              <a:ext cx="3124200" cy="304800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1" name="Rectangle 10"/>
            <p:cNvSpPr/>
            <p:nvPr/>
          </p:nvSpPr>
          <p:spPr>
            <a:xfrm>
              <a:off x="3886200" y="6096000"/>
              <a:ext cx="838200" cy="260350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28600" y="7620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 Trigger event processing coded into navigation tree: chains, sequences, trigger elements – navigation is ‘snapshot’ of event at end of trigger processing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Data produced during trigger processing (“features”) attached to nodes of navigation tree (“trigger elements”)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Navigation tree and features stored in </a:t>
            </a:r>
            <a:r>
              <a:rPr lang="en-US" sz="2000" dirty="0" err="1" smtClean="0"/>
              <a:t>HLTResult</a:t>
            </a:r>
            <a:r>
              <a:rPr lang="en-US" sz="2000" dirty="0" smtClean="0"/>
              <a:t> objects (into ESD, AOD, DPD)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Allows to “navigate” to data produced somewhere in trigger chain</a:t>
            </a:r>
            <a:endParaRPr lang="en-US" sz="20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Menus for Monte Carlo generation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4495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Related issue: </a:t>
            </a:r>
          </a:p>
          <a:p>
            <a:pPr lvl="1"/>
            <a:r>
              <a:rPr lang="en-US" dirty="0" smtClean="0"/>
              <a:t>What trigger menu to use when generating MC samples?</a:t>
            </a:r>
          </a:p>
          <a:p>
            <a:pPr lvl="2"/>
            <a:r>
              <a:rPr lang="en-US" dirty="0" smtClean="0"/>
              <a:t>What menu composition?</a:t>
            </a:r>
          </a:p>
          <a:p>
            <a:pPr lvl="2"/>
            <a:r>
              <a:rPr lang="en-US" dirty="0" smtClean="0"/>
              <a:t>What </a:t>
            </a:r>
            <a:r>
              <a:rPr lang="en-US" dirty="0" err="1" smtClean="0"/>
              <a:t>prescale</a:t>
            </a:r>
            <a:r>
              <a:rPr lang="en-US" dirty="0" smtClean="0"/>
              <a:t> set?</a:t>
            </a:r>
          </a:p>
          <a:p>
            <a:endParaRPr lang="en-US" dirty="0" smtClean="0"/>
          </a:p>
          <a:p>
            <a:r>
              <a:rPr lang="en-US" dirty="0" smtClean="0"/>
              <a:t>For MC samples to be compared with data in store:</a:t>
            </a:r>
          </a:p>
          <a:p>
            <a:pPr lvl="1"/>
            <a:r>
              <a:rPr lang="en-US" dirty="0" smtClean="0"/>
              <a:t>Menu composition determined by triggers active during running period</a:t>
            </a:r>
          </a:p>
          <a:p>
            <a:pPr lvl="1"/>
            <a:r>
              <a:rPr lang="en-US" dirty="0" err="1" smtClean="0"/>
              <a:t>Prescale</a:t>
            </a:r>
            <a:r>
              <a:rPr lang="en-US" dirty="0" smtClean="0"/>
              <a:t> set:</a:t>
            </a:r>
          </a:p>
          <a:p>
            <a:pPr lvl="2"/>
            <a:r>
              <a:rPr lang="en-US" dirty="0" smtClean="0"/>
              <a:t>May be possible to determine an average </a:t>
            </a:r>
            <a:r>
              <a:rPr lang="en-US" dirty="0" err="1" smtClean="0"/>
              <a:t>prescale</a:t>
            </a:r>
            <a:r>
              <a:rPr lang="en-US" dirty="0" smtClean="0"/>
              <a:t> factor, </a:t>
            </a:r>
            <a:r>
              <a:rPr lang="en-US" i="1" dirty="0" err="1" smtClean="0">
                <a:latin typeface="Times"/>
                <a:cs typeface="Times"/>
              </a:rPr>
              <a:t>p</a:t>
            </a:r>
            <a:r>
              <a:rPr lang="en-US" dirty="0" smtClean="0"/>
              <a:t>, for each trigger</a:t>
            </a:r>
            <a:endParaRPr lang="en-US" i="1" dirty="0" smtClean="0">
              <a:latin typeface="Times"/>
              <a:cs typeface="Times"/>
            </a:endParaRPr>
          </a:p>
          <a:p>
            <a:pPr lvl="3"/>
            <a:r>
              <a:rPr lang="en-US" dirty="0" err="1" smtClean="0"/>
              <a:t>Prescale</a:t>
            </a:r>
            <a:r>
              <a:rPr lang="en-US" dirty="0" smtClean="0"/>
              <a:t> per </a:t>
            </a:r>
            <a:r>
              <a:rPr lang="en-US" dirty="0" err="1" smtClean="0"/>
              <a:t>lumi</a:t>
            </a:r>
            <a:r>
              <a:rPr lang="en-US" dirty="0" smtClean="0"/>
              <a:t> block, </a:t>
            </a:r>
            <a:r>
              <a:rPr lang="en-US" i="1" dirty="0" smtClean="0">
                <a:latin typeface="Times"/>
                <a:cs typeface="Times"/>
              </a:rPr>
              <a:t>p</a:t>
            </a:r>
            <a:r>
              <a:rPr lang="en-US" i="1" baseline="-25000" dirty="0" smtClean="0">
                <a:latin typeface="Times"/>
                <a:cs typeface="Times"/>
              </a:rPr>
              <a:t>i </a:t>
            </a:r>
            <a:r>
              <a:rPr lang="en-US" dirty="0" smtClean="0"/>
              <a:t>, weighted according to integrated luminosity per block </a:t>
            </a:r>
            <a:r>
              <a:rPr lang="en-US" i="1" dirty="0" smtClean="0">
                <a:latin typeface="Times"/>
                <a:cs typeface="Times"/>
              </a:rPr>
              <a:t>L</a:t>
            </a:r>
            <a:r>
              <a:rPr lang="en-US" i="1" baseline="-25000" dirty="0" smtClean="0">
                <a:latin typeface="Times"/>
                <a:cs typeface="Times"/>
              </a:rPr>
              <a:t>i</a:t>
            </a:r>
            <a:endParaRPr lang="en-US" baseline="-25000" dirty="0" smtClean="0"/>
          </a:p>
          <a:p>
            <a:pPr lvl="3"/>
            <a:r>
              <a:rPr lang="en-US" dirty="0" smtClean="0"/>
              <a:t>Assumes instantaneous luminosity doesn’t change by a huge factor</a:t>
            </a:r>
          </a:p>
          <a:p>
            <a:pPr lvl="2"/>
            <a:r>
              <a:rPr lang="en-US" dirty="0" smtClean="0"/>
              <a:t>Otherwise need to divide sample into smaller chunks according to instantaneous luminosity?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C874-4BAE-0E41-AEF5-6BA2DED79DF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627437" y="5210175"/>
          <a:ext cx="2011363" cy="1190625"/>
        </p:xfrm>
        <a:graphic>
          <a:graphicData uri="http://schemas.openxmlformats.org/presentationml/2006/ole">
            <p:oleObj spid="_x0000_s23554" name="Equation" r:id="rId3" imgW="927100" imgH="609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data sample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quality</a:t>
            </a:r>
          </a:p>
          <a:p>
            <a:r>
              <a:rPr lang="en-US" dirty="0" smtClean="0"/>
              <a:t>Trigger configuration</a:t>
            </a:r>
          </a:p>
          <a:p>
            <a:r>
              <a:rPr lang="en-US" dirty="0" smtClean="0"/>
              <a:t>Luminosity and </a:t>
            </a:r>
            <a:r>
              <a:rPr lang="en-US" dirty="0" err="1" smtClean="0"/>
              <a:t>prescales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C874-4BAE-0E41-AEF5-6BA2DED79DF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Need to know…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143000"/>
            <a:ext cx="8077200" cy="49831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Data quality check:</a:t>
            </a:r>
          </a:p>
          <a:p>
            <a:pPr lvl="1"/>
            <a:r>
              <a:rPr lang="en-US" dirty="0" smtClean="0"/>
              <a:t>Use data quality flags</a:t>
            </a:r>
          </a:p>
          <a:p>
            <a:pPr lvl="1"/>
            <a:r>
              <a:rPr lang="en-US" dirty="0" smtClean="0"/>
              <a:t>Different analysis will need different parts of detector active and working well</a:t>
            </a:r>
          </a:p>
          <a:p>
            <a:endParaRPr lang="en-US" dirty="0" smtClean="0"/>
          </a:p>
          <a:p>
            <a:r>
              <a:rPr lang="en-US" dirty="0" smtClean="0"/>
              <a:t>Configuration: necessary trigger/set of triggers active in the menu</a:t>
            </a:r>
          </a:p>
          <a:p>
            <a:pPr lvl="1"/>
            <a:r>
              <a:rPr lang="en-US" dirty="0" smtClean="0"/>
              <a:t>Determines which stream to run on </a:t>
            </a:r>
          </a:p>
          <a:p>
            <a:pPr lvl="1"/>
            <a:r>
              <a:rPr lang="en-US" dirty="0" smtClean="0"/>
              <a:t>And with convenient configuration – selection cuts consistent with offline analysis cuts</a:t>
            </a:r>
          </a:p>
          <a:p>
            <a:pPr lvl="1"/>
            <a:r>
              <a:rPr lang="en-US" dirty="0" smtClean="0"/>
              <a:t>Efficiency (Is it adequate to the analysis? Object based/simulation?)</a:t>
            </a:r>
          </a:p>
          <a:p>
            <a:pPr lvl="1"/>
            <a:r>
              <a:rPr lang="en-US" dirty="0" err="1" smtClean="0"/>
              <a:t>Prescale</a:t>
            </a:r>
            <a:r>
              <a:rPr lang="en-US" dirty="0" smtClean="0"/>
              <a:t> factors (Fixed? Changing?)</a:t>
            </a:r>
          </a:p>
          <a:p>
            <a:endParaRPr lang="en-US" dirty="0" smtClean="0"/>
          </a:p>
          <a:p>
            <a:r>
              <a:rPr lang="en-US" dirty="0" smtClean="0"/>
              <a:t>Integrated luminosity: how much in selected runs?</a:t>
            </a:r>
          </a:p>
          <a:p>
            <a:pPr lvl="1"/>
            <a:r>
              <a:rPr lang="en-US" dirty="0" smtClean="0"/>
              <a:t>To </a:t>
            </a:r>
            <a:r>
              <a:rPr lang="en-US" dirty="0" err="1" smtClean="0"/>
              <a:t>normalise</a:t>
            </a:r>
            <a:r>
              <a:rPr lang="en-US" dirty="0" smtClean="0"/>
              <a:t> distributions and compare with MC</a:t>
            </a:r>
          </a:p>
          <a:p>
            <a:pPr lvl="1"/>
            <a:r>
              <a:rPr lang="en-US" dirty="0" smtClean="0"/>
              <a:t>To calculate cross sections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Trigger Workshop Beatenberg - 2-6 Feb.09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C874-4BAE-0E41-AEF5-6BA2DED79DF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2497</Words>
  <Application>Microsoft Macintosh PowerPoint</Application>
  <PresentationFormat>On-screen Show (4:3)</PresentationFormat>
  <Paragraphs>393</Paragraphs>
  <Slides>32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Trigger Tools for Physics Analysis</vt:lpstr>
      <vt:lpstr>Use cases</vt:lpstr>
      <vt:lpstr>Selecting and normalising a data set</vt:lpstr>
      <vt:lpstr>Tag and probe</vt:lpstr>
      <vt:lpstr>Another example (artificial?... not so much)</vt:lpstr>
      <vt:lpstr>Trigger Navigation</vt:lpstr>
      <vt:lpstr>Menus for Monte Carlo generation</vt:lpstr>
      <vt:lpstr>Building a data sample</vt:lpstr>
      <vt:lpstr>Need to know…</vt:lpstr>
      <vt:lpstr>Data quality flags</vt:lpstr>
      <vt:lpstr>Configuration Data Flow</vt:lpstr>
      <vt:lpstr>Slide 12</vt:lpstr>
      <vt:lpstr>Slide 13</vt:lpstr>
      <vt:lpstr>Slide 14</vt:lpstr>
      <vt:lpstr>Infrastructure for efficiency distribution</vt:lpstr>
      <vt:lpstr>Slide 16</vt:lpstr>
      <vt:lpstr>Slide 17</vt:lpstr>
      <vt:lpstr>Event-by-event analysis</vt:lpstr>
      <vt:lpstr>TrigDecisionTool</vt:lpstr>
      <vt:lpstr>Slide 20</vt:lpstr>
      <vt:lpstr>Ideas from across the sea</vt:lpstr>
      <vt:lpstr>Slide 22</vt:lpstr>
      <vt:lpstr>Slide 23</vt:lpstr>
      <vt:lpstr>What else?</vt:lpstr>
      <vt:lpstr>Last remarks</vt:lpstr>
      <vt:lpstr>Slide 26</vt:lpstr>
      <vt:lpstr>Backup slides</vt:lpstr>
      <vt:lpstr>Slide 28</vt:lpstr>
      <vt:lpstr>Notes…</vt:lpstr>
      <vt:lpstr>Configuration</vt:lpstr>
      <vt:lpstr>Viewing and Modifying a Menu</vt:lpstr>
      <vt:lpstr>Slide 32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Trigger Analysis Tools</dc:title>
  <dc:creator>Ricardo Goncalo</dc:creator>
  <cp:lastModifiedBy>Ricardo Goncalo</cp:lastModifiedBy>
  <cp:revision>92</cp:revision>
  <dcterms:created xsi:type="dcterms:W3CDTF">2009-02-06T05:48:37Z</dcterms:created>
  <dcterms:modified xsi:type="dcterms:W3CDTF">2009-02-06T06:25:47Z</dcterms:modified>
</cp:coreProperties>
</file>