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66" r:id="rId4"/>
    <p:sldId id="271" r:id="rId5"/>
    <p:sldId id="272" r:id="rId6"/>
    <p:sldId id="275" r:id="rId7"/>
    <p:sldId id="276" r:id="rId8"/>
    <p:sldId id="274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804B-9B7C-CB4D-B4EE-1ACC37AA0585}" type="datetimeFigureOut">
              <a:rPr lang="en-US" smtClean="0"/>
              <a:t>1/6/11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9878-499B-2744-8153-FAC1784A6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CC7DA-3AD1-674A-B3AF-C665CE7BC991}" type="datetimeFigureOut">
              <a:rPr lang="en-US" smtClean="0"/>
              <a:t>1/6/11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6CE7-4AB5-9040-9BB0-CD0F555195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D3B6-41E5-F340-8CBD-EEBCB929C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indico.cern.ch/getFile.py/access?contribId=0&amp;sessionId=0&amp;resId=1&amp;materialId=slides&amp;confId=112439" TargetMode="Externa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file://localhost/hAp/::indico.cern.ch:getFile.py:acc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4377"/>
            <a:ext cx="7772400" cy="1470025"/>
          </a:xfrm>
        </p:spPr>
        <p:txBody>
          <a:bodyPr/>
          <a:lstStyle/>
          <a:p>
            <a:r>
              <a:rPr lang="en-US" dirty="0" smtClean="0"/>
              <a:t>Higgs &amp; More Session –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99022"/>
            <a:ext cx="6400800" cy="54648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Sinead Farrington (Oxford), 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</p:txBody>
      </p:sp>
      <p:pic>
        <p:nvPicPr>
          <p:cNvPr id="4" name="Picture 3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56440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9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Backup – LHC running in 2011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04098"/>
            <a:ext cx="8229600" cy="10826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Two possible LHC scenarios for next year: expect 2 to 7 fb</a:t>
            </a:r>
            <a:r>
              <a:rPr lang="en-US" baseline="30000" dirty="0" smtClean="0">
                <a:ea typeface="+mn-ea"/>
                <a:cs typeface="+mn-cs"/>
              </a:rPr>
              <a:t>-1</a:t>
            </a:r>
            <a:r>
              <a:rPr lang="en-US" dirty="0" smtClean="0">
                <a:ea typeface="+mn-ea"/>
                <a:cs typeface="+mn-cs"/>
              </a:rPr>
              <a:t> … and pileup!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http://indico.cern.ch/getFile.py/access?contribId=0&amp;sessionId=0&amp;resId=1&amp;materialId=slides&amp;confId=112439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3311"/>
            <a:ext cx="3771900" cy="22209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4 </a:t>
            </a:r>
            <a:r>
              <a:rPr lang="en-US" dirty="0" err="1" smtClean="0">
                <a:ea typeface="+mn-ea"/>
                <a:cs typeface="+mn-cs"/>
              </a:rPr>
              <a:t>TeV</a:t>
            </a:r>
            <a:r>
              <a:rPr lang="en-US" dirty="0" smtClean="0">
                <a:ea typeface="+mn-ea"/>
                <a:cs typeface="+mn-cs"/>
              </a:rPr>
              <a:t> (to be discussed at Chamonix)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936 bunches (75 ns)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 micron </a:t>
            </a:r>
            <a:r>
              <a:rPr lang="en-US" dirty="0" err="1" smtClean="0">
                <a:ea typeface="+mn-ea"/>
                <a:cs typeface="+mn-cs"/>
              </a:rPr>
              <a:t>emittance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1.2 </a:t>
            </a:r>
            <a:r>
              <a:rPr lang="en-US" dirty="0" err="1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10</a:t>
            </a:r>
            <a:r>
              <a:rPr lang="en-US" baseline="30000" dirty="0" smtClean="0">
                <a:ea typeface="+mn-ea"/>
                <a:cs typeface="+mn-cs"/>
              </a:rPr>
              <a:t>11</a:t>
            </a:r>
            <a:r>
              <a:rPr lang="en-US" dirty="0" smtClean="0">
                <a:ea typeface="+mn-ea"/>
                <a:cs typeface="+mn-cs"/>
              </a:rPr>
              <a:t> protons/bunch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β</a:t>
            </a:r>
            <a:r>
              <a:rPr lang="en-US" dirty="0" smtClean="0">
                <a:ea typeface="+mn-ea"/>
                <a:cs typeface="+mn-cs"/>
              </a:rPr>
              <a:t>* = 2.5 </a:t>
            </a:r>
            <a:r>
              <a:rPr lang="en-US" dirty="0" err="1" smtClean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, nominal crossing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89488" y="2623311"/>
            <a:ext cx="3897312" cy="2246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4 </a:t>
            </a:r>
            <a:r>
              <a:rPr lang="en-US" dirty="0" err="1" smtClean="0">
                <a:ea typeface="+mn-ea"/>
                <a:cs typeface="+mn-cs"/>
              </a:rPr>
              <a:t>TeV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1400 bunches (50 ns)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2.5 micron </a:t>
            </a:r>
            <a:r>
              <a:rPr lang="en-US" dirty="0" err="1" smtClean="0">
                <a:ea typeface="+mn-ea"/>
                <a:cs typeface="+mn-cs"/>
              </a:rPr>
              <a:t>emittance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1.5 </a:t>
            </a:r>
            <a:r>
              <a:rPr lang="en-US" dirty="0" err="1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10</a:t>
            </a:r>
            <a:r>
              <a:rPr lang="en-US" baseline="30000" dirty="0" smtClean="0">
                <a:ea typeface="+mn-ea"/>
                <a:cs typeface="+mn-cs"/>
              </a:rPr>
              <a:t>11</a:t>
            </a:r>
            <a:r>
              <a:rPr lang="en-US" dirty="0" smtClean="0">
                <a:ea typeface="+mn-ea"/>
                <a:cs typeface="+mn-cs"/>
              </a:rPr>
              <a:t> protons/bunch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β</a:t>
            </a:r>
            <a:r>
              <a:rPr lang="en-US" dirty="0" smtClean="0">
                <a:ea typeface="+mn-ea"/>
                <a:cs typeface="+mn-cs"/>
              </a:rPr>
              <a:t>* = 2.0 </a:t>
            </a:r>
            <a:r>
              <a:rPr lang="en-US" dirty="0" err="1" smtClean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, nominal crossing angle</a:t>
            </a:r>
          </a:p>
        </p:txBody>
      </p:sp>
      <p:pic>
        <p:nvPicPr>
          <p:cNvPr id="1946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4760086"/>
            <a:ext cx="38973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785486"/>
            <a:ext cx="3771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Gonçalo &amp; M. Schram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23FE3-CF0B-AD4C-860B-E381D78E7BE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HSG5 H-&gt;bb - 15 Dec.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current limits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57200" y="761999"/>
            <a:ext cx="7848600" cy="24101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</a:t>
            </a:r>
            <a:r>
              <a:rPr lang="en-US" sz="1800" dirty="0" smtClean="0"/>
              <a:t>ent direct mass limits at 95% C.L. as of July 2010:</a:t>
            </a:r>
          </a:p>
          <a:p>
            <a:pPr lvl="1"/>
            <a:r>
              <a:rPr lang="en-US" sz="1600" dirty="0" smtClean="0"/>
              <a:t>LEP </a:t>
            </a:r>
            <a:r>
              <a:rPr lang="en-US" sz="1600" b="1" dirty="0" smtClean="0"/>
              <a:t>excluded </a:t>
            </a:r>
            <a:r>
              <a:rPr lang="en-US" sz="1600" dirty="0" smtClean="0"/>
              <a:t>mass range below </a:t>
            </a:r>
            <a:r>
              <a:rPr lang="en-US" sz="1600" b="1" dirty="0" smtClean="0">
                <a:solidFill>
                  <a:srgbClr val="FF0000"/>
                </a:solidFill>
              </a:rPr>
              <a:t>114.4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600" dirty="0" err="1" smtClean="0"/>
              <a:t>Tevatron</a:t>
            </a:r>
            <a:r>
              <a:rPr lang="en-US" sz="1600" dirty="0" smtClean="0"/>
              <a:t> </a:t>
            </a:r>
            <a:r>
              <a:rPr lang="en-US" sz="1600" b="1" dirty="0" smtClean="0"/>
              <a:t>excluded</a:t>
            </a:r>
            <a:r>
              <a:rPr lang="en-US" sz="1600" dirty="0" smtClean="0"/>
              <a:t> mass range of </a:t>
            </a:r>
            <a:r>
              <a:rPr lang="en-US" sz="1600" b="1" dirty="0" smtClean="0">
                <a:solidFill>
                  <a:srgbClr val="FF0000"/>
                </a:solidFill>
              </a:rPr>
              <a:t>158 – 175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Indirect mass limits from precision fits to electroweak observables: </a:t>
            </a:r>
          </a:p>
          <a:p>
            <a:pPr marL="742950" lvl="2" indent="-342900"/>
            <a:r>
              <a:rPr lang="en-US" sz="1600" dirty="0" smtClean="0"/>
              <a:t>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89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+35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-26</a:t>
            </a:r>
            <a:r>
              <a:rPr lang="en-US" sz="1600" b="1" dirty="0" smtClean="0">
                <a:solidFill>
                  <a:srgbClr val="FF0000"/>
                </a:solidFill>
              </a:rPr>
              <a:t> GeV/</a:t>
            </a:r>
            <a:r>
              <a:rPr lang="en-US" sz="1600" b="1" dirty="0" smtClean="0">
                <a:solidFill>
                  <a:srgbClr val="FF0000"/>
                </a:solidFill>
              </a:rPr>
              <a:t>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(from Δχ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1)</a:t>
            </a:r>
          </a:p>
          <a:p>
            <a:pPr marL="742950" lvl="2" indent="-342900"/>
            <a:r>
              <a:rPr lang="en-US" sz="1600" dirty="0" smtClean="0"/>
              <a:t>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&lt; </a:t>
            </a:r>
            <a:r>
              <a:rPr lang="en-US" sz="1600" b="1" dirty="0" smtClean="0">
                <a:solidFill>
                  <a:srgbClr val="FF0000"/>
                </a:solidFill>
              </a:rPr>
              <a:t>158 </a:t>
            </a:r>
            <a:r>
              <a:rPr lang="en-US" sz="1600" b="1" dirty="0" smtClean="0">
                <a:solidFill>
                  <a:srgbClr val="FF0000"/>
                </a:solidFill>
              </a:rPr>
              <a:t>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smtClean="0"/>
              <a:t>one-sided 95% C.L.</a:t>
            </a:r>
            <a:r>
              <a:rPr lang="en-US" sz="1600" dirty="0" smtClean="0"/>
              <a:t> not including LEP direct exclusion)</a:t>
            </a:r>
            <a:endParaRPr lang="en-US" sz="1600" dirty="0" smtClean="0"/>
          </a:p>
          <a:p>
            <a:pPr marL="742950" lvl="2" indent="-342900"/>
            <a:r>
              <a:rPr lang="en-US" sz="1600" dirty="0" smtClean="0"/>
              <a:t>Including </a:t>
            </a:r>
            <a:r>
              <a:rPr lang="en-US" sz="1600" dirty="0" smtClean="0"/>
              <a:t>LEP: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&lt; </a:t>
            </a:r>
            <a:r>
              <a:rPr lang="en-US" sz="1600" b="1" dirty="0" smtClean="0">
                <a:solidFill>
                  <a:srgbClr val="FF0000"/>
                </a:solidFill>
              </a:rPr>
              <a:t>185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1600" dirty="0" smtClean="0"/>
              <a:t>(one-sided 95% C.L</a:t>
            </a:r>
            <a:r>
              <a:rPr lang="en-US" sz="1600" dirty="0" smtClean="0"/>
              <a:t>.)</a:t>
            </a:r>
            <a:endParaRPr lang="en-US" sz="2400" dirty="0" smtClean="0"/>
          </a:p>
        </p:txBody>
      </p:sp>
      <p:grpSp>
        <p:nvGrpSpPr>
          <p:cNvPr id="12" name="Group 27"/>
          <p:cNvGrpSpPr/>
          <p:nvPr/>
        </p:nvGrpSpPr>
        <p:grpSpPr>
          <a:xfrm>
            <a:off x="3856708" y="2940398"/>
            <a:ext cx="5092372" cy="3641482"/>
            <a:chOff x="3856708" y="3278794"/>
            <a:chExt cx="5092372" cy="3641482"/>
          </a:xfrm>
        </p:grpSpPr>
        <p:pic>
          <p:nvPicPr>
            <p:cNvPr id="15" name="Picture 14" descr="TevatronLimitJuly20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6708" y="3471782"/>
              <a:ext cx="4984402" cy="33367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7005229" y="4976424"/>
              <a:ext cx="3641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</a:rPr>
                <a:t>http://tevnphwg.fnal.gov/results/SM_Higgs_Winter_08hepex/</a:t>
              </a:r>
              <a:endParaRPr lang="en-US" sz="1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132715" y="3053779"/>
            <a:ext cx="3372740" cy="3416371"/>
            <a:chOff x="362240" y="3441629"/>
            <a:chExt cx="3372740" cy="3416371"/>
          </a:xfrm>
        </p:grpSpPr>
        <p:pic>
          <p:nvPicPr>
            <p:cNvPr id="20" name="Picture 19" descr="s10_blueband_july2010_sma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240" y="3560017"/>
              <a:ext cx="3238175" cy="32979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2097575" y="4802035"/>
              <a:ext cx="299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</a:t>
              </a:r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lepewwg.web.cern.ch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/LEPEWWG/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0157" y="478135"/>
            <a:ext cx="7303843" cy="53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555977" y="5865170"/>
            <a:ext cx="7772400" cy="4206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σ</a:t>
            </a:r>
            <a:r>
              <a:rPr lang="en-US" dirty="0" smtClean="0"/>
              <a:t> = 10pb then 450 Higgs bosons were already produced!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708458" y="2671230"/>
            <a:ext cx="4419601" cy="352788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Excluded by LEP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54340" y="637825"/>
            <a:ext cx="4735947" cy="4419600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Disfavoured</a:t>
            </a:r>
            <a:r>
              <a:rPr lang="en-US" dirty="0" smtClean="0"/>
              <a:t> by EW precision fits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37825"/>
            <a:ext cx="1798621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857025"/>
            <a:ext cx="1785920" cy="1206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076225"/>
            <a:ext cx="1777311" cy="13057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351680"/>
            <a:ext cx="1798620" cy="123127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</p:cNvCxnSpPr>
          <p:nvPr/>
        </p:nvCxnSpPr>
        <p:spPr>
          <a:xfrm>
            <a:off x="1874821" y="1247425"/>
            <a:ext cx="1401779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1862120" y="2460376"/>
            <a:ext cx="1262080" cy="615849"/>
          </a:xfrm>
          <a:prstGeom prst="straightConnector1">
            <a:avLst/>
          </a:prstGeom>
          <a:ln>
            <a:solidFill>
              <a:srgbClr val="3D8F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 flipV="1">
            <a:off x="1853511" y="3243891"/>
            <a:ext cx="1241142" cy="485224"/>
          </a:xfrm>
          <a:prstGeom prst="straightConnector1">
            <a:avLst/>
          </a:prstGeom>
          <a:ln>
            <a:solidFill>
              <a:srgbClr val="8A3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 flipV="1">
            <a:off x="1874820" y="4382005"/>
            <a:ext cx="1401780" cy="5853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</p:cNvCxnSpPr>
          <p:nvPr/>
        </p:nvCxnSpPr>
        <p:spPr>
          <a:xfrm>
            <a:off x="1853511" y="3729115"/>
            <a:ext cx="1423089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1688090" y="2745473"/>
            <a:ext cx="4419601" cy="204298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Excluded by</a:t>
            </a:r>
            <a:r>
              <a:rPr lang="en-US" dirty="0" smtClean="0"/>
              <a:t>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43" name="Smiley Face 42"/>
          <p:cNvSpPr/>
          <p:nvPr/>
        </p:nvSpPr>
        <p:spPr>
          <a:xfrm>
            <a:off x="8277080" y="5865170"/>
            <a:ext cx="457200" cy="491180"/>
          </a:xfrm>
          <a:prstGeom prst="smileyFac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70" y="931250"/>
            <a:ext cx="1798621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70" y="2150450"/>
            <a:ext cx="1785920" cy="1206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70" y="3369650"/>
            <a:ext cx="1777311" cy="13057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70" y="4645105"/>
            <a:ext cx="1798620" cy="123127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24200" y="931251"/>
            <a:ext cx="5291336" cy="5442430"/>
            <a:chOff x="2568527" y="931250"/>
            <a:chExt cx="5847009" cy="5365750"/>
          </a:xfrm>
        </p:grpSpPr>
        <p:grpSp>
          <p:nvGrpSpPr>
            <p:cNvPr id="20" name="Group 18"/>
            <p:cNvGrpSpPr/>
            <p:nvPr/>
          </p:nvGrpSpPr>
          <p:grpSpPr>
            <a:xfrm>
              <a:off x="2568527" y="931250"/>
              <a:ext cx="5847009" cy="5365750"/>
              <a:chOff x="96838" y="1531938"/>
              <a:chExt cx="4246562" cy="4378325"/>
            </a:xfrm>
          </p:grpSpPr>
          <p:pic>
            <p:nvPicPr>
              <p:cNvPr id="21" name="Picture 23"/>
              <p:cNvPicPr>
                <a:picLocks noChangeAspect="1" noChangeArrowheads="1"/>
              </p:cNvPicPr>
              <p:nvPr/>
            </p:nvPicPr>
            <p:blipFill>
              <a:blip r:embed="rId7"/>
              <a:srcRect l="36667" t="34000" r="36191" b="15715"/>
              <a:stretch>
                <a:fillRect/>
              </a:stretch>
            </p:blipFill>
            <p:spPr bwMode="auto">
              <a:xfrm>
                <a:off x="96838" y="1531938"/>
                <a:ext cx="4246562" cy="437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Oval 24"/>
              <p:cNvSpPr/>
              <p:nvPr/>
            </p:nvSpPr>
            <p:spPr>
              <a:xfrm>
                <a:off x="609600" y="4191000"/>
                <a:ext cx="304800" cy="304800"/>
              </a:xfrm>
              <a:prstGeom prst="ellipse">
                <a:avLst/>
              </a:prstGeom>
              <a:noFill/>
              <a:ln w="28575" cmpd="sng">
                <a:solidFill>
                  <a:srgbClr val="008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19400" y="1600200"/>
                <a:ext cx="609600" cy="304800"/>
              </a:xfrm>
              <a:prstGeom prst="ellipse">
                <a:avLst/>
              </a:prstGeom>
              <a:noFill/>
              <a:ln w="28575" cmpd="sng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95600" y="1905000"/>
                <a:ext cx="533400" cy="296862"/>
              </a:xfrm>
              <a:prstGeom prst="ellipse">
                <a:avLst/>
              </a:prstGeom>
              <a:noFill/>
              <a:ln w="28575" cmpd="sng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9600" y="2514600"/>
                <a:ext cx="381000" cy="296862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3274539" y="1014907"/>
              <a:ext cx="524592" cy="363812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78" y="3421747"/>
            <a:ext cx="4814432" cy="331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651" y="3421747"/>
            <a:ext cx="4902869" cy="328815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0060" cy="1143000"/>
          </a:xfrm>
        </p:spPr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6708" y="1600200"/>
            <a:ext cx="408881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Tevatron</a:t>
            </a:r>
            <a:r>
              <a:rPr lang="en-US" dirty="0" smtClean="0"/>
              <a:t> </a:t>
            </a:r>
            <a:r>
              <a:rPr lang="en-US" dirty="0" smtClean="0"/>
              <a:t>expects:</a:t>
            </a:r>
          </a:p>
          <a:p>
            <a:pPr lvl="1"/>
            <a:r>
              <a:rPr lang="en-US" dirty="0" smtClean="0"/>
              <a:t>12fb</a:t>
            </a:r>
            <a:r>
              <a:rPr lang="en-US" baseline="30000" dirty="0" smtClean="0"/>
              <a:t>-1</a:t>
            </a:r>
            <a:r>
              <a:rPr lang="en-US" dirty="0" smtClean="0"/>
              <a:t> recorded per  experiment by </a:t>
            </a:r>
            <a:r>
              <a:rPr lang="en-US" dirty="0" smtClean="0">
                <a:solidFill>
                  <a:srgbClr val="FF0000"/>
                </a:solidFill>
              </a:rPr>
              <a:t>end of 2011</a:t>
            </a:r>
          </a:p>
          <a:p>
            <a:pPr lvl="1"/>
            <a:r>
              <a:rPr lang="en-US" dirty="0" smtClean="0"/>
              <a:t>16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/>
              <a:t>analyzed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0000FF"/>
                </a:solidFill>
              </a:rPr>
              <a:t>end of 2014 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Current LHC expectations:</a:t>
            </a:r>
          </a:p>
          <a:p>
            <a:pPr lvl="1"/>
            <a:r>
              <a:rPr lang="en-US" dirty="0" smtClean="0"/>
              <a:t>Earlier plans were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smtClean="0">
                <a:solidFill>
                  <a:srgbClr val="FF0000"/>
                </a:solidFill>
              </a:rPr>
              <a:t>fb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 @</a:t>
            </a:r>
            <a:r>
              <a:rPr lang="en-US" b="1" dirty="0" smtClean="0">
                <a:solidFill>
                  <a:srgbClr val="FF0000"/>
                </a:solidFill>
              </a:rPr>
              <a:t> 7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 end of 2011</a:t>
            </a:r>
          </a:p>
          <a:p>
            <a:pPr lvl="1"/>
            <a:r>
              <a:rPr lang="en-US" dirty="0" smtClean="0"/>
              <a:t>From Roger Bailey’s </a:t>
            </a:r>
            <a:r>
              <a:rPr lang="en-US" dirty="0" smtClean="0">
                <a:hlinkClick r:id="rId4" action="ppaction://hlinkfile"/>
              </a:rPr>
              <a:t>talk</a:t>
            </a:r>
            <a:r>
              <a:rPr lang="en-US" dirty="0" smtClean="0"/>
              <a:t> in November LHCC: </a:t>
            </a:r>
            <a:r>
              <a:rPr lang="en-US" b="1" dirty="0" smtClean="0">
                <a:solidFill>
                  <a:srgbClr val="FF0000"/>
                </a:solidFill>
              </a:rPr>
              <a:t>2 - 7 fb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 @ 8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 end of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More news after the LHC Chamonix workshop…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UK Meeting - RHUL Jan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63430"/>
            <a:ext cx="2133600" cy="365125"/>
          </a:xfrm>
        </p:spPr>
        <p:txBody>
          <a:bodyPr/>
          <a:lstStyle/>
          <a:p>
            <a:fld id="{A389D3B6-41E5-F340-8CBD-EEBCB929CCF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47260" y="-80773"/>
            <a:ext cx="4845588" cy="3632482"/>
            <a:chOff x="4347260" y="2979483"/>
            <a:chExt cx="4845588" cy="36324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260" y="2979483"/>
              <a:ext cx="4845588" cy="3632482"/>
            </a:xfrm>
            <a:prstGeom prst="rect">
              <a:avLst/>
            </a:prstGeom>
          </p:spPr>
        </p:pic>
        <p:cxnSp>
          <p:nvCxnSpPr>
            <p:cNvPr id="14" name="Straight Connector 13"/>
            <p:cNvCxnSpPr>
              <a:stCxn id="8" idx="1"/>
            </p:cNvCxnSpPr>
            <p:nvPr/>
          </p:nvCxnSpPr>
          <p:spPr>
            <a:xfrm rot="10800000" flipH="1" flipV="1">
              <a:off x="4347260" y="4795723"/>
              <a:ext cx="4339540" cy="161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H="1" flipV="1">
              <a:off x="4347260" y="4118390"/>
              <a:ext cx="4339540" cy="1616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 rot="16200000">
            <a:off x="6166160" y="1489722"/>
            <a:ext cx="2468999" cy="605350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Excluded by</a:t>
            </a:r>
            <a:r>
              <a:rPr lang="en-US" dirty="0" smtClean="0"/>
              <a:t>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04460" y="-11870"/>
            <a:ext cx="433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G.Bernardi</a:t>
            </a:r>
            <a:r>
              <a:rPr lang="en-US" sz="1400" dirty="0" smtClean="0"/>
              <a:t>, Higgs Hunting Workshop, Paris, July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3954139" y="1532916"/>
            <a:ext cx="2492740" cy="542702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Excluded by LEP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28583" y="178053"/>
            <a:ext cx="8514677" cy="2974469"/>
          </a:xfrm>
        </p:spPr>
        <p:txBody>
          <a:bodyPr>
            <a:noAutofit/>
          </a:bodyPr>
          <a:lstStyle/>
          <a:p>
            <a:pPr lvl="0" algn="ctr"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But perhaps Nature hides her secrets </a:t>
            </a:r>
            <a:r>
              <a:rPr lang="en-US" sz="2400" dirty="0" smtClean="0">
                <a:solidFill>
                  <a:srgbClr val="0000FF"/>
                </a:solidFill>
              </a:rPr>
              <a:t>more subtly </a:t>
            </a:r>
            <a:r>
              <a:rPr lang="en-US" sz="2400" dirty="0" smtClean="0">
                <a:solidFill>
                  <a:srgbClr val="0000FF"/>
                </a:solidFill>
              </a:rPr>
              <a:t>than </a:t>
            </a:r>
          </a:p>
          <a:p>
            <a:pPr lvl="0" algn="ctr"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is written in the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Standard Model </a:t>
            </a:r>
            <a:r>
              <a:rPr lang="en-US" sz="2400" dirty="0" smtClean="0">
                <a:solidFill>
                  <a:srgbClr val="0000FF"/>
                </a:solidFill>
              </a:rPr>
              <a:t>…</a:t>
            </a:r>
          </a:p>
          <a:p>
            <a:pPr lvl="0">
              <a:defRPr/>
            </a:pPr>
            <a:r>
              <a:rPr lang="en-US" sz="2400" dirty="0" smtClean="0"/>
              <a:t>In </a:t>
            </a:r>
            <a:r>
              <a:rPr lang="en-US" sz="2400" dirty="0" smtClean="0"/>
              <a:t>the MSSM, 2 Higgs doublets give 5</a:t>
            </a:r>
            <a:r>
              <a:rPr lang="en-US" sz="2400" dirty="0" smtClean="0"/>
              <a:t> Higgs bosons</a:t>
            </a:r>
          </a:p>
          <a:p>
            <a:pPr lvl="1">
              <a:defRPr/>
            </a:pPr>
            <a:r>
              <a:rPr lang="en-US" sz="1800" dirty="0" smtClean="0"/>
              <a:t>Three neutral: </a:t>
            </a:r>
            <a:r>
              <a:rPr lang="en-US" sz="1800" b="1" dirty="0" err="1" smtClean="0">
                <a:solidFill>
                  <a:srgbClr val="008000"/>
                </a:solidFill>
              </a:rPr>
              <a:t>h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8000"/>
                </a:solidFill>
              </a:rPr>
              <a:t>H</a:t>
            </a:r>
            <a:r>
              <a:rPr lang="en-US" sz="1800" dirty="0" smtClean="0"/>
              <a:t> (CP-even), </a:t>
            </a:r>
            <a:r>
              <a:rPr lang="en-US" sz="1800" b="1" dirty="0" smtClean="0">
                <a:solidFill>
                  <a:srgbClr val="008000"/>
                </a:solidFill>
              </a:rPr>
              <a:t>A</a:t>
            </a:r>
            <a:r>
              <a:rPr lang="en-US" sz="1800" dirty="0" smtClean="0"/>
              <a:t> (CP-odd); two charged: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</a:rPr>
              <a:t>H</a:t>
            </a:r>
            <a:r>
              <a:rPr lang="en-US" sz="1800" b="1" baseline="30000" dirty="0" smtClean="0">
                <a:solidFill>
                  <a:srgbClr val="008000"/>
                </a:solidFill>
              </a:rPr>
              <a:t>±</a:t>
            </a:r>
          </a:p>
          <a:p>
            <a:pPr lvl="0">
              <a:defRPr/>
            </a:pPr>
            <a:r>
              <a:rPr lang="en-US" sz="2400" dirty="0" smtClean="0"/>
              <a:t>At tree level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&lt;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smtClean="0"/>
              <a:t>– after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corrections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&lt; 135 GeV/c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Important parameters: </a:t>
            </a:r>
            <a:r>
              <a:rPr lang="en-US" sz="2400" dirty="0" err="1" smtClean="0">
                <a:solidFill>
                  <a:srgbClr val="9BBB59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9BBB59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3"/>
                </a:solidFill>
              </a:rPr>
              <a:t>tan </a:t>
            </a:r>
            <a:r>
              <a:rPr lang="en-US" sz="2400" dirty="0" err="1" smtClean="0">
                <a:solidFill>
                  <a:schemeClr val="accent3"/>
                </a:solidFill>
              </a:rPr>
              <a:t>β</a:t>
            </a:r>
            <a:r>
              <a:rPr lang="en-US" sz="2400" dirty="0" smtClean="0">
                <a:solidFill>
                  <a:schemeClr val="accent3"/>
                </a:solidFill>
              </a:rPr>
              <a:t> = </a:t>
            </a:r>
            <a:r>
              <a:rPr lang="en-US" sz="2400" i="1" dirty="0" smtClean="0">
                <a:solidFill>
                  <a:schemeClr val="accent3"/>
                </a:solidFill>
              </a:rPr>
              <a:t>v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v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2</a:t>
            </a:r>
          </a:p>
          <a:p>
            <a:pPr lvl="1"/>
            <a:r>
              <a:rPr lang="en-US" sz="1800" dirty="0" smtClean="0"/>
              <a:t>As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tan 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 increases</a:t>
            </a:r>
            <a:r>
              <a:rPr lang="en-US" sz="1800" dirty="0" smtClean="0"/>
              <a:t>, Higgs decays to </a:t>
            </a:r>
            <a:r>
              <a:rPr lang="en-US" sz="1800" b="1" dirty="0" err="1" smtClean="0">
                <a:solidFill>
                  <a:srgbClr val="FF0000"/>
                </a:solidFill>
              </a:rPr>
              <a:t>b</a:t>
            </a:r>
            <a:r>
              <a:rPr lang="en-US" sz="1800" b="1" dirty="0" smtClean="0">
                <a:solidFill>
                  <a:srgbClr val="FF0000"/>
                </a:solidFill>
              </a:rPr>
              <a:t> quarks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0000"/>
                </a:solidFill>
              </a:rPr>
              <a:t>tau</a:t>
            </a:r>
            <a:r>
              <a:rPr lang="en-US" sz="1800" dirty="0" smtClean="0"/>
              <a:t> leptons </a:t>
            </a:r>
            <a:r>
              <a:rPr lang="en-US" sz="1800" b="1" dirty="0" smtClean="0">
                <a:solidFill>
                  <a:srgbClr val="FF0000"/>
                </a:solidFill>
              </a:rPr>
              <a:t>enhanced</a:t>
            </a:r>
            <a:endParaRPr lang="en-US" sz="1800" dirty="0" smtClean="0"/>
          </a:p>
        </p:txBody>
      </p:sp>
      <p:pic>
        <p:nvPicPr>
          <p:cNvPr id="20" name="Picture 19" descr="MSSMtanB30hDeca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3" y="3127075"/>
            <a:ext cx="2531907" cy="3329900"/>
          </a:xfrm>
          <a:prstGeom prst="rect">
            <a:avLst/>
          </a:prstGeom>
        </p:spPr>
      </p:pic>
      <p:pic>
        <p:nvPicPr>
          <p:cNvPr id="21" name="Picture 20" descr="MSSMtanB30ADeca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310" y="3152523"/>
            <a:ext cx="2727387" cy="33450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>
            <a:off x="2695029" y="3336053"/>
            <a:ext cx="94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BR(</a:t>
            </a:r>
            <a:r>
              <a:rPr lang="en-US" sz="1600" b="1" dirty="0" smtClean="0"/>
              <a:t>A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53792" y="3307216"/>
            <a:ext cx="88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BR(</a:t>
            </a:r>
            <a:r>
              <a:rPr lang="en-US" sz="1600" b="1" dirty="0" err="1" smtClean="0"/>
              <a:t>h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098213" y="4653242"/>
            <a:ext cx="376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M.Spira</a:t>
            </a:r>
            <a:r>
              <a:rPr lang="en-US" sz="1200" dirty="0" smtClean="0">
                <a:solidFill>
                  <a:srgbClr val="7F7F7F"/>
                </a:solidFill>
              </a:rPr>
              <a:t>, Higgs Hunting workshop, </a:t>
            </a:r>
            <a:r>
              <a:rPr lang="en-US" sz="1200" dirty="0" err="1" smtClean="0">
                <a:solidFill>
                  <a:srgbClr val="7F7F7F"/>
                </a:solidFill>
              </a:rPr>
              <a:t>Orsay</a:t>
            </a:r>
            <a:r>
              <a:rPr lang="en-US" sz="1200" dirty="0" smtClean="0">
                <a:solidFill>
                  <a:srgbClr val="7F7F7F"/>
                </a:solidFill>
              </a:rPr>
              <a:t>, July 2010</a:t>
            </a:r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27" name="Picture 26" descr="MSSMtanB30HplusDecay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280" y="3113364"/>
            <a:ext cx="2667000" cy="33735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16200000">
            <a:off x="5547898" y="3383928"/>
            <a:ext cx="103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BR(</a:t>
            </a:r>
            <a:r>
              <a:rPr lang="en-US" sz="1600" b="1" dirty="0" smtClean="0"/>
              <a:t>H</a:t>
            </a:r>
            <a:r>
              <a:rPr lang="en-US" sz="1600" b="1" baseline="30000" dirty="0" smtClean="0"/>
              <a:t>±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11" y="32015"/>
            <a:ext cx="6533443" cy="68259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4000" y="1230868"/>
            <a:ext cx="8432800" cy="51254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trigger menu outlook for Higgs physics at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33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/>
              <a:t>Expect peak luminosities between around 6x10</a:t>
            </a:r>
            <a:r>
              <a:rPr lang="en-US" baseline="30000" dirty="0" smtClean="0"/>
              <a:t>32</a:t>
            </a:r>
            <a:r>
              <a:rPr lang="en-US" dirty="0" smtClean="0"/>
              <a:t> and 2x10</a:t>
            </a:r>
            <a:r>
              <a:rPr lang="en-US" baseline="30000" dirty="0" smtClean="0"/>
              <a:t>33</a:t>
            </a:r>
            <a:r>
              <a:rPr lang="en-US" dirty="0" smtClean="0"/>
              <a:t> (see Nov. LHCC)</a:t>
            </a:r>
          </a:p>
          <a:p>
            <a:pPr lvl="1"/>
            <a:r>
              <a:rPr lang="en-US" dirty="0" smtClean="0"/>
              <a:t>mu20 </a:t>
            </a:r>
            <a:r>
              <a:rPr lang="en-US" dirty="0" smtClean="0"/>
              <a:t>and e20_medium_tight for </a:t>
            </a:r>
            <a:r>
              <a:rPr lang="en-US" b="1" dirty="0" smtClean="0">
                <a:solidFill>
                  <a:srgbClr val="3366FF"/>
                </a:solidFill>
              </a:rPr>
              <a:t>H -&gt; ZZ, WW,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ττ</a:t>
            </a:r>
            <a:r>
              <a:rPr lang="en-US" b="1" dirty="0" smtClean="0">
                <a:solidFill>
                  <a:srgbClr val="3366FF"/>
                </a:solidFill>
              </a:rPr>
              <a:t>; </a:t>
            </a:r>
            <a:r>
              <a:rPr lang="en-US" b="1" dirty="0" smtClean="0">
                <a:solidFill>
                  <a:srgbClr val="3366FF"/>
                </a:solidFill>
              </a:rPr>
              <a:t>ZH; H</a:t>
            </a:r>
            <a:r>
              <a:rPr lang="en-US" b="1" baseline="30000" dirty="0" smtClean="0">
                <a:solidFill>
                  <a:srgbClr val="3366FF"/>
                </a:solidFill>
              </a:rPr>
              <a:t>+</a:t>
            </a:r>
            <a:r>
              <a:rPr lang="en-US" b="1" dirty="0" smtClean="0">
                <a:solidFill>
                  <a:srgbClr val="3366FF"/>
                </a:solidFill>
              </a:rPr>
              <a:t> -&gt; </a:t>
            </a:r>
            <a:r>
              <a:rPr lang="en-US" b="1" dirty="0" err="1" smtClean="0">
                <a:solidFill>
                  <a:srgbClr val="3366FF"/>
                </a:solidFill>
              </a:rPr>
              <a:t>csbar</a:t>
            </a:r>
            <a:r>
              <a:rPr lang="en-US" b="1" dirty="0" smtClean="0">
                <a:solidFill>
                  <a:srgbClr val="3366FF"/>
                </a:solidFill>
              </a:rPr>
              <a:t>,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τν</a:t>
            </a:r>
            <a:endParaRPr lang="en-US" b="1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2e12_medium, 2mu10, e10_loose_mu6 for </a:t>
            </a:r>
            <a:r>
              <a:rPr lang="en-US" b="1" dirty="0" smtClean="0">
                <a:solidFill>
                  <a:srgbClr val="3366FF"/>
                </a:solidFill>
              </a:rPr>
              <a:t>H -&gt; ZZ, WW</a:t>
            </a:r>
          </a:p>
          <a:p>
            <a:pPr lvl="1"/>
            <a:r>
              <a:rPr lang="en-US" dirty="0" smtClean="0"/>
              <a:t>2g20_loose for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H -&gt;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γγ</a:t>
            </a:r>
            <a:endParaRPr lang="en-US" b="1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e15_tight_xe30_noMu for </a:t>
            </a:r>
            <a:r>
              <a:rPr lang="en-US" b="1" dirty="0" smtClean="0">
                <a:solidFill>
                  <a:srgbClr val="3366FF"/>
                </a:solidFill>
              </a:rPr>
              <a:t>H</a:t>
            </a:r>
            <a:r>
              <a:rPr lang="en-US" b="1" baseline="30000" dirty="0" smtClean="0">
                <a:solidFill>
                  <a:srgbClr val="3366FF"/>
                </a:solidFill>
              </a:rPr>
              <a:t>+</a:t>
            </a:r>
            <a:r>
              <a:rPr lang="en-US" b="1" dirty="0" smtClean="0">
                <a:solidFill>
                  <a:srgbClr val="3366FF"/>
                </a:solidFill>
              </a:rPr>
              <a:t> -&gt;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τν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(fully </a:t>
            </a:r>
            <a:r>
              <a:rPr lang="en-US" b="1" dirty="0" err="1" smtClean="0">
                <a:solidFill>
                  <a:srgbClr val="3366FF"/>
                </a:solidFill>
              </a:rPr>
              <a:t>leptonic</a:t>
            </a:r>
            <a:r>
              <a:rPr lang="en-US" b="1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2tau29_loose1, tau16_loose_e15_tight, tau16_medium_mu15, tau29_medium_xe35_noMu for </a:t>
            </a:r>
            <a:r>
              <a:rPr lang="en-US" b="1" dirty="0" smtClean="0">
                <a:solidFill>
                  <a:srgbClr val="3366FF"/>
                </a:solidFill>
              </a:rPr>
              <a:t>H -&gt;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ττ</a:t>
            </a:r>
            <a:r>
              <a:rPr lang="en-US" b="1" dirty="0" smtClean="0">
                <a:solidFill>
                  <a:srgbClr val="3366FF"/>
                </a:solidFill>
              </a:rPr>
              <a:t>, </a:t>
            </a:r>
            <a:r>
              <a:rPr lang="en-US" b="1" dirty="0" smtClean="0">
                <a:solidFill>
                  <a:srgbClr val="3366FF"/>
                </a:solidFill>
              </a:rPr>
              <a:t>H</a:t>
            </a:r>
            <a:r>
              <a:rPr lang="en-US" b="1" baseline="30000" dirty="0" smtClean="0">
                <a:solidFill>
                  <a:srgbClr val="3366FF"/>
                </a:solidFill>
              </a:rPr>
              <a:t>+</a:t>
            </a:r>
            <a:r>
              <a:rPr lang="en-US" b="1" dirty="0" smtClean="0">
                <a:solidFill>
                  <a:srgbClr val="3366FF"/>
                </a:solidFill>
              </a:rPr>
              <a:t> -&gt;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τν(</a:t>
            </a:r>
            <a:r>
              <a:rPr lang="en-US" b="1" dirty="0" err="1" smtClean="0">
                <a:solidFill>
                  <a:srgbClr val="3366FF"/>
                </a:solidFill>
              </a:rPr>
              <a:t>had</a:t>
            </a:r>
            <a:r>
              <a:rPr lang="en-US" b="1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je350, 4j50 for </a:t>
            </a:r>
            <a:r>
              <a:rPr lang="en-US" b="1" dirty="0" err="1" smtClean="0">
                <a:solidFill>
                  <a:srgbClr val="3366FF"/>
                </a:solidFill>
              </a:rPr>
              <a:t>ttH</a:t>
            </a:r>
            <a:r>
              <a:rPr lang="en-US" b="1" dirty="0" smtClean="0">
                <a:solidFill>
                  <a:srgbClr val="3366FF"/>
                </a:solidFill>
              </a:rPr>
              <a:t> (fully </a:t>
            </a:r>
            <a:r>
              <a:rPr lang="en-US" b="1" dirty="0" err="1" smtClean="0">
                <a:solidFill>
                  <a:srgbClr val="3366FF"/>
                </a:solidFill>
              </a:rPr>
              <a:t>hadronic</a:t>
            </a:r>
            <a:r>
              <a:rPr lang="en-US" b="1" dirty="0" smtClean="0">
                <a:solidFill>
                  <a:srgbClr val="3366FF"/>
                </a:solidFill>
              </a:rPr>
              <a:t>), VBF H -&gt; </a:t>
            </a:r>
            <a:r>
              <a:rPr lang="en-US" b="1" dirty="0" err="1" smtClean="0">
                <a:solidFill>
                  <a:srgbClr val="3366FF"/>
                </a:solidFill>
              </a:rPr>
              <a:t>bbbar</a:t>
            </a:r>
            <a:endParaRPr lang="en-US" b="1" dirty="0" smtClean="0">
              <a:solidFill>
                <a:srgbClr val="3366FF"/>
              </a:solidFill>
            </a:endParaRPr>
          </a:p>
          <a:p>
            <a:pPr lvl="1"/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Difficult channels: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Fully </a:t>
            </a:r>
            <a:r>
              <a:rPr lang="en-US" b="1" dirty="0" err="1" smtClean="0">
                <a:solidFill>
                  <a:srgbClr val="3366FF"/>
                </a:solidFill>
              </a:rPr>
              <a:t>hadronic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ttH</a:t>
            </a:r>
            <a:r>
              <a:rPr lang="en-US" dirty="0" smtClean="0"/>
              <a:t> (UK effort) – missing 7 </a:t>
            </a:r>
            <a:r>
              <a:rPr lang="en-US" dirty="0" err="1" smtClean="0"/>
              <a:t>TeV</a:t>
            </a:r>
            <a:r>
              <a:rPr lang="en-US" dirty="0" smtClean="0"/>
              <a:t> MC, but should be able to use triggers for fully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ttbar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H</a:t>
            </a:r>
            <a:r>
              <a:rPr lang="en-US" b="1" baseline="30000" dirty="0" smtClean="0">
                <a:solidFill>
                  <a:srgbClr val="3366FF"/>
                </a:solidFill>
              </a:rPr>
              <a:t>+</a:t>
            </a:r>
            <a:r>
              <a:rPr lang="en-US" b="1" dirty="0" smtClean="0">
                <a:solidFill>
                  <a:srgbClr val="3366FF"/>
                </a:solidFill>
              </a:rPr>
              <a:t> -&gt;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τν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3366FF"/>
                </a:solidFill>
              </a:rPr>
              <a:t>a1 -&gt;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ττ</a:t>
            </a:r>
            <a:r>
              <a:rPr lang="en-US" b="1" dirty="0" smtClean="0">
                <a:solidFill>
                  <a:srgbClr val="3366FF"/>
                </a:solidFill>
              </a:rPr>
              <a:t>-</a:t>
            </a:r>
            <a:r>
              <a:rPr lang="en-US" b="1" dirty="0" smtClean="0">
                <a:solidFill>
                  <a:srgbClr val="3366FF"/>
                </a:solidFill>
              </a:rPr>
              <a:t>&gt; </a:t>
            </a:r>
            <a:r>
              <a:rPr lang="en-US" b="1" dirty="0" err="1" smtClean="0">
                <a:solidFill>
                  <a:srgbClr val="3366FF"/>
                </a:solidFill>
              </a:rPr>
              <a:t>eμ</a:t>
            </a:r>
            <a:r>
              <a:rPr lang="en-US" dirty="0" smtClean="0"/>
              <a:t> </a:t>
            </a:r>
            <a:r>
              <a:rPr lang="en-US" dirty="0" smtClean="0"/>
              <a:t>require very low thresholds – work ongoing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Schedule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/>
              <a:t>Plan to build MC_pp_v2 by 10th Jan</a:t>
            </a:r>
          </a:p>
          <a:p>
            <a:pPr lvl="1"/>
            <a:r>
              <a:rPr lang="en-US" dirty="0" smtClean="0"/>
              <a:t>Physics_pp_v2 should be </a:t>
            </a:r>
            <a:r>
              <a:rPr lang="en-US" dirty="0" err="1" smtClean="0"/>
              <a:t>finalised</a:t>
            </a:r>
            <a:r>
              <a:rPr lang="en-US" dirty="0" smtClean="0"/>
              <a:t> by 1st Feb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230"/>
          </a:xfrm>
        </p:spPr>
        <p:txBody>
          <a:bodyPr>
            <a:normAutofit/>
          </a:bodyPr>
          <a:lstStyle/>
          <a:p>
            <a:r>
              <a:rPr lang="en-US" dirty="0" smtClean="0"/>
              <a:t>Higgs &amp; Trigger Menu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496" y="890316"/>
            <a:ext cx="20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Gemma</a:t>
            </a:r>
            <a:r>
              <a:rPr lang="en-US" dirty="0" smtClean="0"/>
              <a:t> Wooden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666"/>
            <a:ext cx="9016294" cy="469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029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1" y="1227667"/>
            <a:ext cx="8946444" cy="18151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 will be extremely important for Higgs searches in ATLAS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The Higgs UK activity is in good health – </a:t>
            </a:r>
            <a:r>
              <a:rPr lang="en-US" dirty="0" smtClean="0">
                <a:solidFill>
                  <a:srgbClr val="0000FF"/>
                </a:solidFill>
              </a:rPr>
              <a:t>see talks in this session!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ut there is a lot to do!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plenty of opportunities…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Meeting - RHUL Jan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3B6-41E5-F340-8CBD-EEBCB929CC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Higgs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54" y="3042838"/>
            <a:ext cx="5475111" cy="364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854</Words>
  <Application>Microsoft Macintosh PowerPoint</Application>
  <PresentationFormat>On-screen Show (4:3)</PresentationFormat>
  <Paragraphs>101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Higgs &amp; More Session – Overview</vt:lpstr>
      <vt:lpstr>Higgs current limits</vt:lpstr>
      <vt:lpstr>Slide 3</vt:lpstr>
      <vt:lpstr>Slide 4</vt:lpstr>
      <vt:lpstr>Projections</vt:lpstr>
      <vt:lpstr>Slide 6</vt:lpstr>
      <vt:lpstr>Higgs &amp; Trigger Menu</vt:lpstr>
      <vt:lpstr>Slide 8</vt:lpstr>
      <vt:lpstr>Conclusions</vt:lpstr>
      <vt:lpstr>Backup – LHC running in 2011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&amp; More Session – Overview</dc:title>
  <dc:creator>Ricardo Goncalo</dc:creator>
  <cp:lastModifiedBy>Ricardo Goncalo</cp:lastModifiedBy>
  <cp:revision>24</cp:revision>
  <dcterms:created xsi:type="dcterms:W3CDTF">2011-01-06T10:35:58Z</dcterms:created>
  <dcterms:modified xsi:type="dcterms:W3CDTF">2011-01-07T02:11:25Z</dcterms:modified>
</cp:coreProperties>
</file>