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13" r:id="rId3"/>
    <p:sldId id="514" r:id="rId4"/>
    <p:sldId id="519" r:id="rId5"/>
    <p:sldId id="561" r:id="rId6"/>
    <p:sldId id="545" r:id="rId7"/>
    <p:sldId id="562" r:id="rId8"/>
    <p:sldId id="515" r:id="rId9"/>
    <p:sldId id="516" r:id="rId10"/>
    <p:sldId id="551" r:id="rId11"/>
    <p:sldId id="555" r:id="rId12"/>
    <p:sldId id="556" r:id="rId13"/>
    <p:sldId id="557" r:id="rId14"/>
    <p:sldId id="558" r:id="rId15"/>
    <p:sldId id="5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618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D2B1C-18F8-6B49-BBC1-9F4872C929DA}" type="datetimeFigureOut">
              <a:rPr lang="en-US" smtClean="0"/>
              <a:pPr/>
              <a:t>11/7/11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930-FA61-5045-8F3F-CEE7ACED9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187C-8153-FA47-9D97-CB8C98ECD253}" type="datetimeFigureOut">
              <a:rPr lang="en-US" smtClean="0"/>
              <a:pPr/>
              <a:t>11/4/11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239FE-CDC8-4F4A-B958-D849BD6E8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F5EE-9017-3A4B-80FC-7B6F6544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6" Type="http://schemas.openxmlformats.org/officeDocument/2006/relationships/image" Target="../media/image17.pdf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6" Type="http://schemas.openxmlformats.org/officeDocument/2006/relationships/image" Target="../media/image23.pdf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df"/><Relationship Id="rId6" Type="http://schemas.openxmlformats.org/officeDocument/2006/relationships/image" Target="../media/image29.png"/><Relationship Id="rId7" Type="http://schemas.openxmlformats.org/officeDocument/2006/relationships/image" Target="../media/image30.pdf"/><Relationship Id="rId8" Type="http://schemas.openxmlformats.org/officeDocument/2006/relationships/image" Target="../media/image31.png"/><Relationship Id="rId9" Type="http://schemas.openxmlformats.org/officeDocument/2006/relationships/image" Target="../media/image32.pdf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4" Type="http://schemas.openxmlformats.org/officeDocument/2006/relationships/image" Target="../media/image36.png"/><Relationship Id="rId5" Type="http://schemas.openxmlformats.org/officeDocument/2006/relationships/image" Target="../media/image37.pdf"/><Relationship Id="rId6" Type="http://schemas.openxmlformats.org/officeDocument/2006/relationships/image" Target="../media/image38.png"/><Relationship Id="rId7" Type="http://schemas.openxmlformats.org/officeDocument/2006/relationships/image" Target="../media/image39.pdf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1.pdf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47" y="660400"/>
            <a:ext cx="8510463" cy="110825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47" y="5828260"/>
            <a:ext cx="8510463" cy="7802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Ricardo Goncalo</a:t>
            </a:r>
          </a:p>
          <a:p>
            <a:r>
              <a:rPr lang="en-US" dirty="0" smtClean="0"/>
              <a:t>ATLAS-UK Higgs Meeting, 3 November 2011</a:t>
            </a:r>
            <a:endParaRPr lang="en-US" dirty="0"/>
          </a:p>
        </p:txBody>
      </p:sp>
      <p:pic>
        <p:nvPicPr>
          <p:cNvPr id="5" name="Picture 4" descr="Higgs_bos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83" y="2130425"/>
            <a:ext cx="3474433" cy="301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8" y="860776"/>
            <a:ext cx="3124200" cy="55193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Common event selection:</a:t>
            </a:r>
          </a:p>
          <a:p>
            <a:endParaRPr lang="en-US" dirty="0" smtClean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595959"/>
                </a:solidFill>
              </a:rPr>
              <a:t>Lepton Identification:</a:t>
            </a:r>
          </a:p>
          <a:p>
            <a:endParaRPr lang="en-US" dirty="0" smtClean="0">
              <a:solidFill>
                <a:srgbClr val="595959"/>
              </a:solidFill>
            </a:endParaRPr>
          </a:p>
          <a:p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595959"/>
                </a:solidFill>
              </a:rPr>
              <a:t>Jet reconstruction: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3FAC-64B2-0047-91AA-C8A6EF255CC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155" y="3202380"/>
            <a:ext cx="5599289" cy="1564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155" y="5061405"/>
            <a:ext cx="3014772" cy="1224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155" y="336724"/>
            <a:ext cx="5599289" cy="252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90" y="194862"/>
            <a:ext cx="4258911" cy="70656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595959"/>
                </a:solidFill>
              </a:rPr>
              <a:t>ZH➝llbb</a:t>
            </a:r>
            <a:r>
              <a:rPr lang="en-US" sz="3600" dirty="0" smtClean="0">
                <a:solidFill>
                  <a:srgbClr val="595959"/>
                </a:solidFill>
              </a:rPr>
              <a:t> Selection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91" y="901427"/>
            <a:ext cx="4258910" cy="2378202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Trigger: </a:t>
            </a:r>
          </a:p>
          <a:p>
            <a:pPr lvl="1"/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&gt;20GeV) or </a:t>
            </a:r>
            <a:r>
              <a:rPr lang="en-US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&gt;18GeV)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2e/2μ trigger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&gt;12GeV)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2 leptons 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20GeV</a:t>
            </a:r>
          </a:p>
          <a:p>
            <a:pPr lvl="1"/>
            <a:r>
              <a:rPr lang="en-US" dirty="0" smtClean="0">
                <a:solidFill>
                  <a:srgbClr val="595959"/>
                </a:solidFill>
              </a:rPr>
              <a:t>Opposite charge  for </a:t>
            </a:r>
            <a:r>
              <a:rPr lang="en-US" dirty="0" err="1" smtClean="0">
                <a:solidFill>
                  <a:srgbClr val="595959"/>
                </a:solidFill>
              </a:rPr>
              <a:t>μ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smtClean="0">
                <a:solidFill>
                  <a:srgbClr val="595959"/>
                </a:solidFill>
              </a:rPr>
              <a:t>Z mass cut: 76 &lt; </a:t>
            </a:r>
            <a:r>
              <a:rPr lang="en-US" dirty="0" err="1" smtClean="0">
                <a:solidFill>
                  <a:srgbClr val="595959"/>
                </a:solidFill>
              </a:rPr>
              <a:t>m</a:t>
            </a:r>
            <a:r>
              <a:rPr lang="en-US" baseline="-25000" dirty="0" err="1" smtClean="0">
                <a:solidFill>
                  <a:srgbClr val="595959"/>
                </a:solidFill>
              </a:rPr>
              <a:t>ll</a:t>
            </a:r>
            <a:r>
              <a:rPr lang="en-US" dirty="0" smtClean="0">
                <a:solidFill>
                  <a:srgbClr val="595959"/>
                </a:solidFill>
              </a:rPr>
              <a:t> &lt; 106 </a:t>
            </a:r>
            <a:r>
              <a:rPr lang="en-US" dirty="0" err="1" smtClean="0">
                <a:solidFill>
                  <a:srgbClr val="595959"/>
                </a:solidFill>
              </a:rPr>
              <a:t>GeV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miss</a:t>
            </a:r>
            <a:r>
              <a:rPr lang="en-US" dirty="0" smtClean="0">
                <a:solidFill>
                  <a:srgbClr val="595959"/>
                </a:solidFill>
              </a:rPr>
              <a:t>  &lt; 50GeV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Two leading jets </a:t>
            </a:r>
            <a:r>
              <a:rPr lang="en-US" dirty="0" err="1" smtClean="0">
                <a:solidFill>
                  <a:srgbClr val="595959"/>
                </a:solidFill>
              </a:rPr>
              <a:t>b</a:t>
            </a:r>
            <a:r>
              <a:rPr lang="en-US" dirty="0" smtClean="0">
                <a:solidFill>
                  <a:srgbClr val="595959"/>
                </a:solidFill>
              </a:rPr>
              <a:t> tagged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6" name="Picture 15" descr="ZmumuMassLo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99001" y="202907"/>
            <a:ext cx="4286244" cy="3076722"/>
          </a:xfrm>
          <a:prstGeom prst="rect">
            <a:avLst/>
          </a:prstGeom>
        </p:spPr>
      </p:pic>
      <p:pic>
        <p:nvPicPr>
          <p:cNvPr id="17" name="Picture 16" descr="METMZ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0090" y="3275389"/>
            <a:ext cx="4292149" cy="3080961"/>
          </a:xfrm>
          <a:prstGeom prst="rect">
            <a:avLst/>
          </a:prstGeom>
        </p:spPr>
      </p:pic>
      <p:pic>
        <p:nvPicPr>
          <p:cNvPr id="18" name="Picture 17" descr="NBJe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99001" y="3279629"/>
            <a:ext cx="4286244" cy="3076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ETMuonLo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7287" y="3299439"/>
            <a:ext cx="4473039" cy="3210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91" y="274638"/>
            <a:ext cx="4244798" cy="76138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595959"/>
                </a:solidFill>
              </a:rPr>
              <a:t>WH➝lνbb</a:t>
            </a:r>
            <a:r>
              <a:rPr lang="en-US" sz="3600" dirty="0" smtClean="0">
                <a:solidFill>
                  <a:srgbClr val="595959"/>
                </a:solidFill>
              </a:rPr>
              <a:t> Selection</a:t>
            </a:r>
            <a:endParaRPr lang="en-US" sz="3600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7" y="1036022"/>
            <a:ext cx="4431714" cy="2378202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Trigger: </a:t>
            </a:r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e</a:t>
            </a:r>
            <a:r>
              <a:rPr lang="en-US" dirty="0" smtClean="0">
                <a:solidFill>
                  <a:srgbClr val="595959"/>
                </a:solidFill>
              </a:rPr>
              <a:t>&gt;20GeV) or </a:t>
            </a:r>
            <a:r>
              <a:rPr lang="en-US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 (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μ</a:t>
            </a:r>
            <a:r>
              <a:rPr lang="en-US" dirty="0" smtClean="0">
                <a:solidFill>
                  <a:srgbClr val="595959"/>
                </a:solidFill>
              </a:rPr>
              <a:t>&gt;18GeV)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1 lepton – </a:t>
            </a:r>
            <a:r>
              <a:rPr lang="en-US" dirty="0" err="1" smtClean="0">
                <a:solidFill>
                  <a:srgbClr val="595959"/>
                </a:solidFill>
              </a:rPr>
              <a:t>p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25GeV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M</a:t>
            </a:r>
            <a:r>
              <a:rPr lang="en-US" baseline="-25000" dirty="0" smtClean="0">
                <a:solidFill>
                  <a:srgbClr val="595959"/>
                </a:solidFill>
              </a:rPr>
              <a:t>T </a:t>
            </a:r>
            <a:r>
              <a:rPr lang="en-US" dirty="0" smtClean="0">
                <a:solidFill>
                  <a:srgbClr val="595959"/>
                </a:solidFill>
              </a:rPr>
              <a:t>=  √2p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baseline="30000" dirty="0" smtClean="0">
                <a:solidFill>
                  <a:srgbClr val="595959"/>
                </a:solidFill>
              </a:rPr>
              <a:t>l</a:t>
            </a:r>
            <a:r>
              <a:rPr lang="en-US" dirty="0" smtClean="0">
                <a:solidFill>
                  <a:srgbClr val="595959"/>
                </a:solidFill>
              </a:rPr>
              <a:t>p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baseline="30000" dirty="0" smtClean="0">
                <a:solidFill>
                  <a:srgbClr val="595959"/>
                </a:solidFill>
              </a:rPr>
              <a:t>ν</a:t>
            </a:r>
            <a:r>
              <a:rPr lang="en-US" dirty="0" smtClean="0">
                <a:solidFill>
                  <a:srgbClr val="595959"/>
                </a:solidFill>
              </a:rPr>
              <a:t>(1 - </a:t>
            </a:r>
            <a:r>
              <a:rPr lang="en-US" dirty="0" err="1" smtClean="0">
                <a:solidFill>
                  <a:srgbClr val="595959"/>
                </a:solidFill>
              </a:rPr>
              <a:t>cos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Δφ</a:t>
            </a:r>
            <a:r>
              <a:rPr lang="en-US" baseline="-25000" dirty="0" err="1" smtClean="0">
                <a:solidFill>
                  <a:srgbClr val="595959"/>
                </a:solidFill>
              </a:rPr>
              <a:t>lν</a:t>
            </a:r>
            <a:r>
              <a:rPr lang="en-US" dirty="0" smtClean="0">
                <a:solidFill>
                  <a:srgbClr val="595959"/>
                </a:solidFill>
              </a:rPr>
              <a:t> ) &gt; 40 </a:t>
            </a:r>
            <a:r>
              <a:rPr lang="en-US" dirty="0" err="1" smtClean="0">
                <a:solidFill>
                  <a:srgbClr val="595959"/>
                </a:solidFill>
              </a:rPr>
              <a:t>GeV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err="1" smtClean="0">
                <a:solidFill>
                  <a:srgbClr val="595959"/>
                </a:solidFill>
              </a:rPr>
              <a:t>E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baseline="30000" dirty="0" err="1" smtClean="0">
                <a:solidFill>
                  <a:srgbClr val="595959"/>
                </a:solidFill>
              </a:rPr>
              <a:t>miss</a:t>
            </a:r>
            <a:r>
              <a:rPr lang="en-US" dirty="0" smtClean="0">
                <a:solidFill>
                  <a:srgbClr val="595959"/>
                </a:solidFill>
              </a:rPr>
              <a:t>  &gt; 25GeV 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Exactly 2 jets (anti-</a:t>
            </a:r>
            <a:r>
              <a:rPr lang="en-US" dirty="0" err="1" smtClean="0">
                <a:solidFill>
                  <a:srgbClr val="595959"/>
                </a:solidFill>
              </a:rPr>
              <a:t>k</a:t>
            </a:r>
            <a:r>
              <a:rPr lang="en-US" baseline="-25000" dirty="0" err="1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0.4; E</a:t>
            </a:r>
            <a:r>
              <a:rPr lang="en-US" baseline="-25000" dirty="0" smtClean="0">
                <a:solidFill>
                  <a:srgbClr val="595959"/>
                </a:solidFill>
              </a:rPr>
              <a:t>T</a:t>
            </a:r>
            <a:r>
              <a:rPr lang="en-US" dirty="0" smtClean="0">
                <a:solidFill>
                  <a:srgbClr val="595959"/>
                </a:solidFill>
              </a:rPr>
              <a:t> &gt; 25GeV) to reduce top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Both jets </a:t>
            </a:r>
            <a:r>
              <a:rPr lang="en-US" dirty="0" err="1" smtClean="0">
                <a:solidFill>
                  <a:srgbClr val="595959"/>
                </a:solidFill>
              </a:rPr>
              <a:t>b</a:t>
            </a:r>
            <a:r>
              <a:rPr lang="en-US" dirty="0" smtClean="0">
                <a:solidFill>
                  <a:srgbClr val="595959"/>
                </a:solidFill>
              </a:rPr>
              <a:t> tagged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ATLAS-UK Higgs Meeting - 3/11/2011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6" name="Picture 15" descr="WeMassLo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45922" y="142442"/>
            <a:ext cx="4398078" cy="3156997"/>
          </a:xfrm>
          <a:prstGeom prst="rect">
            <a:avLst/>
          </a:prstGeom>
        </p:spPr>
      </p:pic>
      <p:pic>
        <p:nvPicPr>
          <p:cNvPr id="17" name="Picture 16" descr="NBJetNJet2Log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45922" y="3299439"/>
            <a:ext cx="4473040" cy="3210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jetMassWC.115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469225" y="0"/>
            <a:ext cx="4600180" cy="33020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225" y="3257855"/>
            <a:ext cx="4600180" cy="32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76662" cy="864900"/>
          </a:xfrm>
        </p:spPr>
        <p:txBody>
          <a:bodyPr/>
          <a:lstStyle/>
          <a:p>
            <a:r>
              <a:rPr lang="en-US" dirty="0" err="1" smtClean="0">
                <a:solidFill>
                  <a:srgbClr val="595959"/>
                </a:solidFill>
              </a:rPr>
              <a:t>ZH➝llbb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95" y="1139539"/>
            <a:ext cx="3726925" cy="20914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Good description of the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No excess observed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Single-channel exclusion of ≈20x Standard Model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6" name="Picture 25" descr="Preliminary_1fb_ZH_SMHiggs_combi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23694" y="3195476"/>
            <a:ext cx="4045531" cy="3203604"/>
          </a:xfrm>
          <a:prstGeom prst="rect">
            <a:avLst/>
          </a:prstGeom>
        </p:spPr>
      </p:pic>
      <p:pic>
        <p:nvPicPr>
          <p:cNvPr id="28" name="Picture 27" descr="DijetMassWC.12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469225" y="0"/>
            <a:ext cx="4600180" cy="3302069"/>
          </a:xfrm>
          <a:prstGeom prst="rect">
            <a:avLst/>
          </a:prstGeom>
        </p:spPr>
      </p:pic>
      <p:pic>
        <p:nvPicPr>
          <p:cNvPr id="29" name="Picture 28" descr="DijetMassWC.125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469226" y="0"/>
            <a:ext cx="4600179" cy="3302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76662" cy="864900"/>
          </a:xfrm>
        </p:spPr>
        <p:txBody>
          <a:bodyPr/>
          <a:lstStyle/>
          <a:p>
            <a:r>
              <a:rPr lang="en-US" dirty="0" err="1" smtClean="0">
                <a:solidFill>
                  <a:srgbClr val="595959"/>
                </a:solidFill>
              </a:rPr>
              <a:t>WH➝lνbb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9538"/>
            <a:ext cx="3726925" cy="20914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Good description of the background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No excess observed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Single-channel exclusion of ≈20-30x Standard Model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3FAC-64B2-0047-91AA-C8A6EF255C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109" y="3230966"/>
            <a:ext cx="4514652" cy="3168115"/>
          </a:xfrm>
          <a:prstGeom prst="rect">
            <a:avLst/>
          </a:prstGeom>
        </p:spPr>
      </p:pic>
      <p:pic>
        <p:nvPicPr>
          <p:cNvPr id="22" name="Picture 21" descr="DijetMassWC.110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481110" y="274638"/>
            <a:ext cx="4205691" cy="3018900"/>
          </a:xfrm>
          <a:prstGeom prst="rect">
            <a:avLst/>
          </a:prstGeom>
        </p:spPr>
      </p:pic>
      <p:pic>
        <p:nvPicPr>
          <p:cNvPr id="23" name="Picture 22" descr="DijetMassWC.115.7T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481110" y="0"/>
            <a:ext cx="4588295" cy="3293538"/>
          </a:xfrm>
          <a:prstGeom prst="rect">
            <a:avLst/>
          </a:prstGeom>
        </p:spPr>
      </p:pic>
      <p:pic>
        <p:nvPicPr>
          <p:cNvPr id="28" name="Picture 27" descr="Preliminary_1fb_WH_SMHiggs_combi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60829" y="3293539"/>
            <a:ext cx="3921698" cy="3105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jetmass_al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93714" y="3371181"/>
            <a:ext cx="4146746" cy="307921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32365"/>
            <a:ext cx="4136514" cy="5163611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direct search for </a:t>
            </a:r>
            <a:r>
              <a:rPr lang="en-US" dirty="0" err="1" smtClean="0">
                <a:solidFill>
                  <a:schemeClr val="bg1"/>
                </a:solidFill>
              </a:rPr>
              <a:t>H➝bb</a:t>
            </a:r>
            <a:r>
              <a:rPr lang="en-US" dirty="0" smtClean="0">
                <a:solidFill>
                  <a:schemeClr val="bg1"/>
                </a:solidFill>
              </a:rPr>
              <a:t> at the LHC in WH and ZH channels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Combined sensitivity to ≈10-20x Standard Model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Room for improvement!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Reduce </a:t>
            </a:r>
            <a:r>
              <a:rPr lang="en-US" dirty="0" err="1" smtClean="0">
                <a:solidFill>
                  <a:schemeClr val="bg1"/>
                </a:solidFill>
              </a:rPr>
              <a:t>systematics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New channels to explore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Multivariate analyses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Lots of data expected!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Proof of principle for boosted Higgs analysis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Watch this space!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EPS-HEP 2011 - Grenoble - 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" name="Picture 19" descr="Preliminary_1fb_VH_SMHiggs_combin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55414" y="0"/>
            <a:ext cx="4342127" cy="34384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5696835"/>
            <a:ext cx="4136514" cy="400110"/>
          </a:xfrm>
          <a:prstGeom prst="rect">
            <a:avLst/>
          </a:prstGeom>
          <a:noFill/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Ref.: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ATLAS-CONF-2011-103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879"/>
          </a:xfrm>
        </p:spPr>
        <p:txBody>
          <a:bodyPr/>
          <a:lstStyle/>
          <a:p>
            <a:r>
              <a:rPr lang="en-US" dirty="0" smtClean="0"/>
              <a:t>The New HSG5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old Higgs Subgroup 5 was split into:</a:t>
            </a:r>
          </a:p>
          <a:p>
            <a:pPr lvl="1"/>
            <a:r>
              <a:rPr lang="en-US" dirty="0" smtClean="0"/>
              <a:t>HSG5 dedicated to H-&gt;bb (SM and BSM)</a:t>
            </a:r>
          </a:p>
          <a:p>
            <a:pPr lvl="1"/>
            <a:r>
              <a:rPr lang="en-US" dirty="0" smtClean="0"/>
              <a:t>HSG6 dedicated to H+</a:t>
            </a:r>
          </a:p>
          <a:p>
            <a:r>
              <a:rPr lang="en-US" dirty="0" smtClean="0"/>
              <a:t>Two week old </a:t>
            </a:r>
            <a:r>
              <a:rPr lang="en-US" dirty="0" err="1" smtClean="0"/>
              <a:t>organisation</a:t>
            </a:r>
            <a:r>
              <a:rPr lang="en-US" dirty="0" smtClean="0"/>
              <a:t>, but lots of work already done and ongoing</a:t>
            </a:r>
          </a:p>
          <a:p>
            <a:pPr lvl="1"/>
            <a:r>
              <a:rPr lang="en-US" dirty="0" smtClean="0"/>
              <a:t>CONF note from July, shown at EPS and later conferences</a:t>
            </a:r>
          </a:p>
          <a:p>
            <a:pPr lvl="1"/>
            <a:r>
              <a:rPr lang="en-US" dirty="0" smtClean="0"/>
              <a:t>Several active channels: </a:t>
            </a:r>
          </a:p>
          <a:p>
            <a:pPr lvl="2"/>
            <a:r>
              <a:rPr lang="en-US" dirty="0" smtClean="0"/>
              <a:t>Inclusive WH-&gt;</a:t>
            </a:r>
            <a:r>
              <a:rPr lang="en-US" dirty="0" err="1" smtClean="0"/>
              <a:t>lνbb</a:t>
            </a:r>
            <a:r>
              <a:rPr lang="en-US" dirty="0" smtClean="0"/>
              <a:t> and ZH-&gt;</a:t>
            </a:r>
            <a:r>
              <a:rPr lang="en-US" dirty="0" err="1" smtClean="0"/>
              <a:t>llbb</a:t>
            </a:r>
            <a:endParaRPr lang="en-US" dirty="0" smtClean="0"/>
          </a:p>
          <a:p>
            <a:pPr lvl="2"/>
            <a:r>
              <a:rPr lang="en-US" dirty="0" smtClean="0"/>
              <a:t>Boosted Higgs VH analyses (jet substructure techniques)</a:t>
            </a:r>
          </a:p>
          <a:p>
            <a:pPr lvl="2"/>
            <a:r>
              <a:rPr lang="en-US" dirty="0" smtClean="0"/>
              <a:t>ZH-&gt;</a:t>
            </a:r>
            <a:r>
              <a:rPr lang="en-US" dirty="0" err="1" smtClean="0"/>
              <a:t>ννbb</a:t>
            </a:r>
            <a:endParaRPr lang="en-US" dirty="0" smtClean="0"/>
          </a:p>
          <a:p>
            <a:pPr lvl="2"/>
            <a:r>
              <a:rPr lang="en-US" dirty="0" err="1" smtClean="0"/>
              <a:t>ttH</a:t>
            </a:r>
            <a:r>
              <a:rPr lang="en-US" dirty="0" smtClean="0"/>
              <a:t>, H-&gt;bb</a:t>
            </a:r>
          </a:p>
          <a:p>
            <a:pPr lvl="2"/>
            <a:r>
              <a:rPr lang="en-US" dirty="0" smtClean="0"/>
              <a:t>VBF H-&gt;bb (and even a gluon-fusion analysis)</a:t>
            </a:r>
          </a:p>
          <a:p>
            <a:pPr lvl="2"/>
            <a:r>
              <a:rPr lang="en-US" dirty="0" smtClean="0"/>
              <a:t>MSSM </a:t>
            </a:r>
            <a:r>
              <a:rPr lang="en-US" dirty="0" err="1" smtClean="0"/>
              <a:t>b(b)H</a:t>
            </a:r>
            <a:endParaRPr lang="en-US" dirty="0" smtClean="0"/>
          </a:p>
          <a:p>
            <a:r>
              <a:rPr lang="en-US" dirty="0" smtClean="0"/>
              <a:t>Near-term goals:</a:t>
            </a:r>
          </a:p>
          <a:p>
            <a:pPr lvl="1"/>
            <a:r>
              <a:rPr lang="en-US" dirty="0" smtClean="0"/>
              <a:t>Update WH/ZH results for December CERN Council Meeting</a:t>
            </a:r>
          </a:p>
          <a:p>
            <a:pPr lvl="1"/>
            <a:r>
              <a:rPr lang="en-US" dirty="0" smtClean="0"/>
              <a:t>Several other analyses to converge for </a:t>
            </a:r>
            <a:r>
              <a:rPr lang="en-US" dirty="0" err="1" smtClean="0"/>
              <a:t>Moriond</a:t>
            </a:r>
            <a:r>
              <a:rPr lang="en-US" dirty="0" smtClean="0"/>
              <a:t> 2012</a:t>
            </a:r>
          </a:p>
          <a:p>
            <a:pPr lvl="1"/>
            <a:r>
              <a:rPr lang="en-US" dirty="0" smtClean="0"/>
              <a:t>Publication (refereed paper) on this timescale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698"/>
          </a:xfrm>
        </p:spPr>
        <p:txBody>
          <a:bodyPr/>
          <a:lstStyle/>
          <a:p>
            <a:r>
              <a:rPr lang="en-US" dirty="0" smtClean="0"/>
              <a:t>HSG5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902" y="1134336"/>
            <a:ext cx="4369294" cy="522201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Good and active UK participation:</a:t>
            </a:r>
          </a:p>
          <a:p>
            <a:pPr lvl="1"/>
            <a:r>
              <a:rPr lang="en-US" dirty="0" smtClean="0"/>
              <a:t>Birmingham</a:t>
            </a:r>
          </a:p>
          <a:p>
            <a:pPr lvl="1"/>
            <a:r>
              <a:rPr lang="en-US" dirty="0" smtClean="0"/>
              <a:t>Edinburgh</a:t>
            </a:r>
          </a:p>
          <a:p>
            <a:pPr lvl="1"/>
            <a:r>
              <a:rPr lang="en-US" dirty="0" smtClean="0"/>
              <a:t>Glasgow</a:t>
            </a:r>
          </a:p>
          <a:p>
            <a:pPr lvl="1"/>
            <a:r>
              <a:rPr lang="en-US" dirty="0" smtClean="0"/>
              <a:t>Liverpool</a:t>
            </a:r>
          </a:p>
          <a:p>
            <a:pPr lvl="1"/>
            <a:r>
              <a:rPr lang="en-US" dirty="0" smtClean="0"/>
              <a:t>RHUL</a:t>
            </a:r>
          </a:p>
          <a:p>
            <a:pPr lvl="1"/>
            <a:r>
              <a:rPr lang="en-US" dirty="0" smtClean="0"/>
              <a:t>UCL</a:t>
            </a:r>
          </a:p>
          <a:p>
            <a:r>
              <a:rPr lang="en-US" dirty="0" smtClean="0"/>
              <a:t>Also work or interest from:</a:t>
            </a:r>
          </a:p>
          <a:p>
            <a:pPr lvl="1"/>
            <a:r>
              <a:rPr lang="en-US" dirty="0" smtClean="0"/>
              <a:t>Canada: Victoria</a:t>
            </a:r>
          </a:p>
          <a:p>
            <a:pPr lvl="1"/>
            <a:r>
              <a:rPr lang="en-US" dirty="0" smtClean="0"/>
              <a:t>France: CPPM Marseille</a:t>
            </a:r>
          </a:p>
          <a:p>
            <a:pPr lvl="1"/>
            <a:r>
              <a:rPr lang="en-US" dirty="0" smtClean="0"/>
              <a:t>Germany: Bonn, LMU, </a:t>
            </a:r>
            <a:r>
              <a:rPr lang="en-US" dirty="0" err="1" smtClean="0"/>
              <a:t>Würzburg</a:t>
            </a:r>
            <a:endParaRPr lang="en-US" dirty="0" smtClean="0"/>
          </a:p>
          <a:p>
            <a:pPr lvl="1"/>
            <a:r>
              <a:rPr lang="en-US" dirty="0" smtClean="0"/>
              <a:t>Portugal: LIP Lisbon</a:t>
            </a:r>
          </a:p>
          <a:p>
            <a:pPr lvl="1"/>
            <a:r>
              <a:rPr lang="en-US" dirty="0" smtClean="0"/>
              <a:t>Russia: JINR </a:t>
            </a:r>
            <a:r>
              <a:rPr lang="en-US" dirty="0" err="1" smtClean="0"/>
              <a:t>Dubna</a:t>
            </a:r>
            <a:endParaRPr lang="en-US" dirty="0" smtClean="0"/>
          </a:p>
          <a:p>
            <a:pPr lvl="1"/>
            <a:r>
              <a:rPr lang="en-US" dirty="0" smtClean="0"/>
              <a:t>Spain: IFAE</a:t>
            </a:r>
          </a:p>
          <a:p>
            <a:pPr lvl="1"/>
            <a:r>
              <a:rPr lang="en-US" dirty="0" smtClean="0"/>
              <a:t>Taiwan: Academia </a:t>
            </a:r>
            <a:r>
              <a:rPr lang="en-US" dirty="0" err="1" smtClean="0"/>
              <a:t>Sinica</a:t>
            </a:r>
            <a:endParaRPr lang="en-US" dirty="0" smtClean="0"/>
          </a:p>
          <a:p>
            <a:pPr lvl="1"/>
            <a:r>
              <a:rPr lang="en-US" dirty="0" smtClean="0"/>
              <a:t>USA: Argonne, Harvard, Iowa, SLAC, Wisconsin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4336"/>
            <a:ext cx="3646650" cy="530587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590800" y="4573960"/>
            <a:ext cx="196055" cy="1646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37766" y="2704398"/>
            <a:ext cx="196055" cy="1646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47639" y="2821981"/>
            <a:ext cx="196055" cy="1646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3637" y="4138450"/>
            <a:ext cx="196055" cy="1646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26172" y="5126141"/>
            <a:ext cx="196055" cy="1646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22227" y="5126141"/>
            <a:ext cx="196055" cy="1646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2119"/>
          </a:xfrm>
        </p:spPr>
        <p:txBody>
          <a:bodyPr>
            <a:normAutofit/>
          </a:bodyPr>
          <a:lstStyle/>
          <a:p>
            <a:r>
              <a:rPr lang="en-US" dirty="0" smtClean="0"/>
              <a:t>WH-&gt;</a:t>
            </a:r>
            <a:r>
              <a:rPr lang="en-US" dirty="0" err="1" smtClean="0"/>
              <a:t>lνbb</a:t>
            </a:r>
            <a:r>
              <a:rPr lang="en-US" dirty="0" smtClean="0"/>
              <a:t> and ZH-&gt;</a:t>
            </a:r>
            <a:r>
              <a:rPr lang="en-US" dirty="0" err="1" smtClean="0"/>
              <a:t>llbb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65" y="1214238"/>
            <a:ext cx="3764875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First attempt at this analysis with 1fb</a:t>
            </a:r>
            <a:r>
              <a:rPr lang="en-US" baseline="30000" dirty="0" smtClean="0"/>
              <a:t>-1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ATLAS-CONF-2011-103</a:t>
            </a:r>
            <a:endParaRPr lang="en-US" dirty="0" smtClean="0"/>
          </a:p>
          <a:p>
            <a:r>
              <a:rPr lang="en-US" dirty="0" smtClean="0"/>
              <a:t>Analysis optimized to reject main backgrounds and increase acceptance</a:t>
            </a:r>
          </a:p>
          <a:p>
            <a:r>
              <a:rPr lang="en-US" dirty="0" smtClean="0"/>
              <a:t>Separated into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V</a:t>
            </a:r>
            <a:r>
              <a:rPr lang="en-US" dirty="0" smtClean="0"/>
              <a:t> bins</a:t>
            </a:r>
          </a:p>
          <a:p>
            <a:r>
              <a:rPr lang="en-US" dirty="0" smtClean="0"/>
              <a:t>Latest results (2fb</a:t>
            </a:r>
            <a:r>
              <a:rPr lang="en-US" baseline="30000" dirty="0" smtClean="0"/>
              <a:t>-1</a:t>
            </a:r>
            <a:r>
              <a:rPr lang="en-US" dirty="0" smtClean="0"/>
              <a:t>, rel.16) very promising!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023" y="1417638"/>
            <a:ext cx="4903302" cy="4025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2119"/>
          </a:xfrm>
        </p:spPr>
        <p:txBody>
          <a:bodyPr>
            <a:normAutofit/>
          </a:bodyPr>
          <a:lstStyle/>
          <a:p>
            <a:r>
              <a:rPr lang="en-US" dirty="0" smtClean="0"/>
              <a:t>WH-&gt;</a:t>
            </a:r>
            <a:r>
              <a:rPr lang="en-US" dirty="0" err="1" smtClean="0"/>
              <a:t>lνbb</a:t>
            </a:r>
            <a:r>
              <a:rPr lang="en-US" dirty="0" smtClean="0"/>
              <a:t> and ZH-&gt;</a:t>
            </a:r>
            <a:r>
              <a:rPr lang="en-US" dirty="0" err="1" smtClean="0"/>
              <a:t>llbb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65" y="1214238"/>
            <a:ext cx="3764875" cy="48429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First attempt at this analysis with 1fb</a:t>
            </a:r>
            <a:r>
              <a:rPr lang="en-US" baseline="30000" dirty="0" smtClean="0"/>
              <a:t>-1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ATLAS-CONF-2011-103</a:t>
            </a:r>
            <a:endParaRPr lang="en-US" dirty="0" smtClean="0"/>
          </a:p>
          <a:p>
            <a:r>
              <a:rPr lang="en-US" dirty="0" smtClean="0"/>
              <a:t>Analysis optimized to reject main backgrounds and increase acceptance</a:t>
            </a:r>
          </a:p>
          <a:p>
            <a:r>
              <a:rPr lang="en-US" dirty="0" smtClean="0"/>
              <a:t>Separated into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V</a:t>
            </a:r>
            <a:r>
              <a:rPr lang="en-US" dirty="0" smtClean="0"/>
              <a:t> bins</a:t>
            </a:r>
          </a:p>
          <a:p>
            <a:r>
              <a:rPr lang="en-US" dirty="0" smtClean="0"/>
              <a:t>Latest results (2fb</a:t>
            </a:r>
            <a:r>
              <a:rPr lang="en-US" baseline="30000" dirty="0" smtClean="0"/>
              <a:t>-1</a:t>
            </a:r>
            <a:r>
              <a:rPr lang="en-US" dirty="0" smtClean="0"/>
              <a:t>, rel.16) very promising!</a:t>
            </a:r>
          </a:p>
          <a:p>
            <a:r>
              <a:rPr lang="en-US" dirty="0" smtClean="0"/>
              <a:t>More details on Benedict’s talk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943" y="1990307"/>
            <a:ext cx="4837471" cy="3159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etmass_all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93442" y="2425023"/>
            <a:ext cx="4834467" cy="429645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41108" y="1749778"/>
            <a:ext cx="3695890" cy="4606572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en-US" dirty="0" smtClean="0">
                <a:solidFill>
                  <a:srgbClr val="000000"/>
                </a:solidFill>
              </a:rPr>
              <a:t>Select </a:t>
            </a:r>
            <a:r>
              <a:rPr lang="en-US" dirty="0" err="1" smtClean="0">
                <a:solidFill>
                  <a:srgbClr val="000000"/>
                </a:solidFill>
              </a:rPr>
              <a:t>W➝lν</a:t>
            </a:r>
            <a:r>
              <a:rPr lang="en-US" dirty="0" smtClean="0">
                <a:solidFill>
                  <a:srgbClr val="000000"/>
                </a:solidFill>
              </a:rPr>
              <a:t> events and search for a </a:t>
            </a:r>
            <a:r>
              <a:rPr lang="en-US" dirty="0" err="1" smtClean="0">
                <a:solidFill>
                  <a:srgbClr val="000000"/>
                </a:solidFill>
              </a:rPr>
              <a:t>H➝bb</a:t>
            </a:r>
            <a:r>
              <a:rPr lang="en-US" dirty="0" smtClean="0">
                <a:solidFill>
                  <a:srgbClr val="000000"/>
                </a:solidFill>
              </a:rPr>
              <a:t> jet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Search for high-</a:t>
            </a:r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 jet (Cambridge-Aachen algorithm, R=1.2)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Search jet clustering history in reverse and look for large mass drop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Re-cluster with small R parameter to find sub jets</a:t>
            </a:r>
          </a:p>
          <a:p>
            <a:pPr marL="514350" indent="-514350"/>
            <a:endParaRPr lang="en-US" dirty="0" smtClean="0">
              <a:solidFill>
                <a:srgbClr val="000000"/>
              </a:solidFill>
            </a:endParaRPr>
          </a:p>
          <a:p>
            <a:pPr marL="514350" indent="-514350"/>
            <a:r>
              <a:rPr lang="en-US" dirty="0" smtClean="0">
                <a:solidFill>
                  <a:srgbClr val="000000"/>
                </a:solidFill>
              </a:rPr>
              <a:t>Peak consistent with </a:t>
            </a:r>
            <a:r>
              <a:rPr lang="en-US" dirty="0" err="1" smtClean="0">
                <a:solidFill>
                  <a:srgbClr val="000000"/>
                </a:solidFill>
              </a:rPr>
              <a:t>W➝jj</a:t>
            </a:r>
            <a:r>
              <a:rPr lang="en-US" dirty="0" smtClean="0">
                <a:solidFill>
                  <a:srgbClr val="000000"/>
                </a:solidFill>
              </a:rPr>
              <a:t> in </a:t>
            </a:r>
            <a:r>
              <a:rPr lang="en-US" dirty="0" err="1" smtClean="0">
                <a:solidFill>
                  <a:srgbClr val="000000"/>
                </a:solidFill>
              </a:rPr>
              <a:t>tt</a:t>
            </a:r>
            <a:r>
              <a:rPr lang="en-US" dirty="0" smtClean="0">
                <a:solidFill>
                  <a:srgbClr val="000000"/>
                </a:solidFill>
              </a:rPr>
              <a:t> events </a:t>
            </a:r>
          </a:p>
          <a:p>
            <a:pPr marL="514350" indent="-514350"/>
            <a:r>
              <a:rPr lang="en-US" dirty="0" smtClean="0">
                <a:solidFill>
                  <a:srgbClr val="000000"/>
                </a:solidFill>
              </a:rPr>
              <a:t>Proof of principle for future analysis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41108" y="354471"/>
            <a:ext cx="8832267" cy="13953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Alternative to inclusive channels: search for high-</a:t>
            </a:r>
            <a:r>
              <a:rPr lang="en-US" dirty="0" err="1" smtClean="0">
                <a:solidFill>
                  <a:srgbClr val="000000"/>
                </a:solidFill>
              </a:rPr>
              <a:t>pT</a:t>
            </a:r>
            <a:r>
              <a:rPr lang="en-US" dirty="0" smtClean="0">
                <a:solidFill>
                  <a:srgbClr val="000000"/>
                </a:solidFill>
              </a:rPr>
              <a:t> Higgs to bb: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J. M. Butterworth, A. R. Davison, M. Rubin, and G. P. Salam, Phys. Rev. </a:t>
            </a:r>
            <a:r>
              <a:rPr lang="en-US" dirty="0" err="1" smtClean="0">
                <a:solidFill>
                  <a:srgbClr val="000000"/>
                </a:solidFill>
              </a:rPr>
              <a:t>Lett</a:t>
            </a:r>
            <a:r>
              <a:rPr lang="en-US" dirty="0" smtClean="0">
                <a:solidFill>
                  <a:srgbClr val="000000"/>
                </a:solidFill>
              </a:rPr>
              <a:t>. 100 (2008) 242001, arXiv:0802.2470 [</a:t>
            </a:r>
            <a:r>
              <a:rPr lang="en-US" dirty="0" err="1" smtClean="0">
                <a:solidFill>
                  <a:srgbClr val="000000"/>
                </a:solidFill>
              </a:rPr>
              <a:t>hep</a:t>
            </a:r>
            <a:r>
              <a:rPr lang="en-US" dirty="0" smtClean="0">
                <a:solidFill>
                  <a:srgbClr val="000000"/>
                </a:solidFill>
              </a:rPr>
              <a:t>-ph]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r>
              <a:rPr lang="en-US" baseline="30000" dirty="0" err="1" smtClean="0">
                <a:solidFill>
                  <a:srgbClr val="000000"/>
                </a:solidFill>
              </a:rPr>
              <a:t>H</a:t>
            </a:r>
            <a:r>
              <a:rPr lang="en-US" baseline="3000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&gt; 200GeV ≈ 5% of inclusive cross section but improved significance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2390" y="6356350"/>
            <a:ext cx="2133600" cy="365125"/>
          </a:xfrm>
        </p:spPr>
        <p:txBody>
          <a:bodyPr/>
          <a:lstStyle/>
          <a:p>
            <a:pPr>
              <a:defRPr/>
            </a:pPr>
            <a:fld id="{290B48BE-C11A-EB46-841F-45981D079B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442" y="1544296"/>
            <a:ext cx="4834467" cy="1017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739" y="5982574"/>
            <a:ext cx="437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talk by Wahid </a:t>
            </a:r>
            <a:endParaRPr lang="en-US" sz="2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 candidates for CERN Council meeting are WH-&gt;</a:t>
            </a:r>
            <a:r>
              <a:rPr lang="en-US" dirty="0" err="1" smtClean="0"/>
              <a:t>lνbb</a:t>
            </a:r>
            <a:r>
              <a:rPr lang="en-US" dirty="0" smtClean="0"/>
              <a:t> and ZH-&gt;</a:t>
            </a:r>
            <a:r>
              <a:rPr lang="en-US" dirty="0" err="1" smtClean="0"/>
              <a:t>llbb</a:t>
            </a:r>
            <a:endParaRPr lang="en-US" dirty="0" smtClean="0"/>
          </a:p>
          <a:p>
            <a:r>
              <a:rPr lang="en-US" dirty="0" err="1" smtClean="0"/>
              <a:t>Moriond</a:t>
            </a:r>
            <a:r>
              <a:rPr lang="en-US" dirty="0" smtClean="0"/>
              <a:t> is our real goal - aiming for results from:  </a:t>
            </a:r>
          </a:p>
          <a:p>
            <a:pPr lvl="1"/>
            <a:r>
              <a:rPr lang="en-US" dirty="0" smtClean="0"/>
              <a:t>WH-&gt;</a:t>
            </a:r>
            <a:r>
              <a:rPr lang="en-US" dirty="0" err="1" smtClean="0"/>
              <a:t>lνbb</a:t>
            </a:r>
            <a:endParaRPr lang="en-US" dirty="0" smtClean="0"/>
          </a:p>
          <a:p>
            <a:pPr lvl="1"/>
            <a:r>
              <a:rPr lang="en-US" dirty="0" smtClean="0"/>
              <a:t>ZH-&gt;</a:t>
            </a:r>
            <a:r>
              <a:rPr lang="en-US" dirty="0" err="1" smtClean="0"/>
              <a:t>llbb</a:t>
            </a:r>
            <a:endParaRPr lang="en-US" dirty="0" smtClean="0"/>
          </a:p>
          <a:p>
            <a:pPr lvl="1"/>
            <a:r>
              <a:rPr lang="en-US" dirty="0" smtClean="0"/>
              <a:t>ZH-&gt;</a:t>
            </a:r>
            <a:r>
              <a:rPr lang="en-US" dirty="0" err="1" smtClean="0"/>
              <a:t>ννbb</a:t>
            </a:r>
            <a:endParaRPr lang="en-US" dirty="0" smtClean="0"/>
          </a:p>
          <a:p>
            <a:pPr lvl="1"/>
            <a:r>
              <a:rPr lang="en-US" dirty="0" smtClean="0"/>
              <a:t>plus jet substructure VH analyses</a:t>
            </a:r>
          </a:p>
          <a:p>
            <a:pPr lvl="1"/>
            <a:r>
              <a:rPr lang="en-US" dirty="0" err="1" smtClean="0"/>
              <a:t>ttH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286"/>
            <a:ext cx="8229600" cy="11571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H-&gt;bb UK activity reflected in today’s agenda</a:t>
            </a:r>
          </a:p>
          <a:p>
            <a:r>
              <a:rPr lang="en-US" dirty="0" smtClean="0"/>
              <a:t>New results shown today (and there’s more…)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216440"/>
            <a:ext cx="8229600" cy="336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23021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Ricardo Goncalo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ATLAS-UK Higgs Meeting - 3/11/2011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F5EE-9017-3A4B-80FC-7B6F6544F6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157556</TotalTime>
  <Words>955</Words>
  <Application>Microsoft Macintosh PowerPoint</Application>
  <PresentationFormat>On-screen Show (4:3)</PresentationFormat>
  <Paragraphs>160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Introduction</vt:lpstr>
      <vt:lpstr>The New HSG5 Group</vt:lpstr>
      <vt:lpstr>HSG5 Composition</vt:lpstr>
      <vt:lpstr>WH-&gt;lνbb and ZH-&gt;llbb</vt:lpstr>
      <vt:lpstr>WH-&gt;lνbb and ZH-&gt;llbb</vt:lpstr>
      <vt:lpstr>Slide 6</vt:lpstr>
      <vt:lpstr>The future</vt:lpstr>
      <vt:lpstr>Slide 8</vt:lpstr>
      <vt:lpstr>BACKUP</vt:lpstr>
      <vt:lpstr>Slide 10</vt:lpstr>
      <vt:lpstr>ZH➝llbb Selection</vt:lpstr>
      <vt:lpstr>WH➝lνbb Selection</vt:lpstr>
      <vt:lpstr>ZH➝llbb </vt:lpstr>
      <vt:lpstr>WH➝lνbb </vt:lpstr>
      <vt:lpstr>Slide 15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H-&gt;bb Winter Note</dc:title>
  <dc:creator>Ricardo Goncalo</dc:creator>
  <cp:lastModifiedBy>Ricardo Goncalo</cp:lastModifiedBy>
  <cp:revision>273</cp:revision>
  <cp:lastPrinted>2011-04-11T11:26:17Z</cp:lastPrinted>
  <dcterms:created xsi:type="dcterms:W3CDTF">2011-11-04T17:45:18Z</dcterms:created>
  <dcterms:modified xsi:type="dcterms:W3CDTF">2011-11-07T01:44:05Z</dcterms:modified>
</cp:coreProperties>
</file>