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Default Extension="pdf" ContentType="application/pd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64" r:id="rId18"/>
    <p:sldId id="276" r:id="rId19"/>
    <p:sldId id="277" r:id="rId20"/>
    <p:sldId id="274" r:id="rId21"/>
    <p:sldId id="259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A38DC-033B-724A-B71E-364D844FA32E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A16DD-0EA2-A044-9938-B0535C8A68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079-79A1-374E-A2D2-ECCEC2949A0C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C3C9-5F61-8846-BFB9-04AB4D3A56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E3D4-21FF-B146-B1FF-2847A03D33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_qu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79573">
            <a:off x="6777197" y="1555241"/>
            <a:ext cx="1693253" cy="1330101"/>
          </a:xfrm>
          <a:prstGeom prst="rect">
            <a:avLst/>
          </a:prstGeom>
        </p:spPr>
      </p:pic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224" y="2329945"/>
            <a:ext cx="2469512" cy="2140244"/>
          </a:xfrm>
          <a:prstGeom prst="rect">
            <a:avLst/>
          </a:prstGeom>
        </p:spPr>
      </p:pic>
      <p:pic>
        <p:nvPicPr>
          <p:cNvPr id="6" name="Picture 5" descr="b_qu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40476">
            <a:off x="6555425" y="4952307"/>
            <a:ext cx="1710164" cy="13433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29128" y="2592124"/>
            <a:ext cx="1623820" cy="1857044"/>
            <a:chOff x="5168072" y="810616"/>
            <a:chExt cx="1850583" cy="2042655"/>
          </a:xfrm>
        </p:grpSpPr>
        <p:sp>
          <p:nvSpPr>
            <p:cNvPr id="8" name="Freeform 7"/>
            <p:cNvSpPr/>
            <p:nvPr/>
          </p:nvSpPr>
          <p:spPr>
            <a:xfrm>
              <a:off x="5649993" y="810616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4288989">
              <a:off x="5087997" y="1945226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rot="10800000">
              <a:off x="5721250" y="2295000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7774330">
              <a:off x="5077401" y="1187448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3002863">
              <a:off x="6319832" y="1179825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6781941">
              <a:off x="6369713" y="1947297"/>
              <a:ext cx="739614" cy="558271"/>
            </a:xfrm>
            <a:custGeom>
              <a:avLst/>
              <a:gdLst>
                <a:gd name="connsiteX0" fmla="*/ 0 w 739614"/>
                <a:gd name="connsiteY0" fmla="*/ 0 h 558271"/>
                <a:gd name="connsiteX1" fmla="*/ 376785 w 739614"/>
                <a:gd name="connsiteY1" fmla="*/ 558271 h 558271"/>
                <a:gd name="connsiteX2" fmla="*/ 739614 w 739614"/>
                <a:gd name="connsiteY2" fmla="*/ 0 h 55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9614" h="558271">
                  <a:moveTo>
                    <a:pt x="0" y="0"/>
                  </a:moveTo>
                  <a:cubicBezTo>
                    <a:pt x="126758" y="279135"/>
                    <a:pt x="253516" y="558271"/>
                    <a:pt x="376785" y="558271"/>
                  </a:cubicBezTo>
                  <a:cubicBezTo>
                    <a:pt x="500054" y="558271"/>
                    <a:pt x="739614" y="0"/>
                    <a:pt x="739614" y="0"/>
                  </a:cubicBezTo>
                </a:path>
              </a:pathLst>
            </a:custGeom>
            <a:ln w="76200" cap="rnd" cmpd="sng">
              <a:solidFill>
                <a:schemeClr val="tx1"/>
              </a:solidFill>
            </a:ln>
            <a:effectLst>
              <a:outerShdw blurRad="82550" dist="1397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823893">
              <a:off x="5489939" y="1480581"/>
              <a:ext cx="1102735" cy="575516"/>
            </a:xfrm>
            <a:prstGeom prst="rect">
              <a:avLst/>
            </a:prstGeom>
            <a:noFill/>
            <a:effectLst>
              <a:outerShdw blurRad="95250" dist="1397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Abadi MT Condensed Extra Bold"/>
                  <a:cs typeface="Abadi MT Condensed Extra Bold"/>
                </a:rPr>
                <a:t>BANG</a:t>
              </a:r>
              <a:endParaRPr lang="en-US" sz="2800" b="1" dirty="0">
                <a:latin typeface="Abadi MT Condensed Extra Bold"/>
                <a:cs typeface="Abadi MT Condensed Extra Bold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rot="16200000" flipV="1">
            <a:off x="6741325" y="4297223"/>
            <a:ext cx="265884" cy="304212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572663" y="2194634"/>
            <a:ext cx="273295" cy="245121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655288" y="2663327"/>
            <a:ext cx="273295" cy="245121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05241" y="3028285"/>
            <a:ext cx="273295" cy="245121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6295388" y="4960981"/>
            <a:ext cx="304215" cy="265884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6463093" y="4561979"/>
            <a:ext cx="265884" cy="304212"/>
          </a:xfrm>
          <a:prstGeom prst="line">
            <a:avLst/>
          </a:prstGeom>
          <a:ln w="57150" cap="rnd" cmpd="sng">
            <a:solidFill>
              <a:schemeClr val="tx1"/>
            </a:solidFill>
          </a:ln>
          <a:effectLst>
            <a:outerShdw blurRad="69850" dist="1143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73" y="3734691"/>
            <a:ext cx="1849265" cy="16951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4" y="1292881"/>
            <a:ext cx="1709214" cy="1566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942" y="0"/>
            <a:ext cx="7772400" cy="1470025"/>
          </a:xfrm>
        </p:spPr>
        <p:txBody>
          <a:bodyPr/>
          <a:lstStyle/>
          <a:p>
            <a:r>
              <a:rPr lang="en-US" dirty="0" smtClean="0"/>
              <a:t>Status of </a:t>
            </a:r>
            <a:r>
              <a:rPr lang="en-US" dirty="0" err="1" smtClean="0"/>
              <a:t>ttH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 smtClean="0"/>
              <a:t>bb</a:t>
            </a:r>
            <a:r>
              <a:rPr lang="en-US" dirty="0" smtClean="0"/>
              <a:t> in ATLAS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26866"/>
            <a:ext cx="6400800" cy="14278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, RHUL</a:t>
            </a:r>
          </a:p>
          <a:p>
            <a:r>
              <a:rPr lang="en-US" dirty="0" smtClean="0"/>
              <a:t>For the </a:t>
            </a:r>
            <a:r>
              <a:rPr lang="en-US" dirty="0" err="1" smtClean="0"/>
              <a:t>ttH</a:t>
            </a:r>
            <a:r>
              <a:rPr lang="en-US" dirty="0" smtClean="0"/>
              <a:t> analysis group</a:t>
            </a:r>
          </a:p>
          <a:p>
            <a:r>
              <a:rPr lang="en-US" dirty="0" smtClean="0"/>
              <a:t>UK involvement from </a:t>
            </a:r>
            <a:r>
              <a:rPr lang="en-US" dirty="0" err="1" smtClean="0"/>
              <a:t>Gaslgow</a:t>
            </a:r>
            <a:r>
              <a:rPr lang="en-US" dirty="0" smtClean="0"/>
              <a:t> &amp; RHUL</a:t>
            </a:r>
          </a:p>
          <a:p>
            <a:r>
              <a:rPr lang="en-US" dirty="0" smtClean="0"/>
              <a:t>Thanks to several people for several stolen slides!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Constraining Uncertainties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29731"/>
            <a:ext cx="8648700" cy="41275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35" y="557625"/>
            <a:ext cx="8570944" cy="58454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74" y="586182"/>
            <a:ext cx="8765497" cy="592646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4" y="537261"/>
            <a:ext cx="8763728" cy="58540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59" y="474530"/>
            <a:ext cx="9065066" cy="6148520"/>
            <a:chOff x="78934" y="474530"/>
            <a:chExt cx="9065066" cy="6148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34" y="474530"/>
              <a:ext cx="8972194" cy="6148520"/>
            </a:xfrm>
            <a:prstGeom prst="rect">
              <a:avLst/>
            </a:prstGeom>
          </p:spPr>
        </p:pic>
        <p:sp useBgFill="1">
          <p:nvSpPr>
            <p:cNvPr id="4" name="Rectangle 3"/>
            <p:cNvSpPr/>
            <p:nvPr/>
          </p:nvSpPr>
          <p:spPr>
            <a:xfrm>
              <a:off x="8707907" y="5889753"/>
              <a:ext cx="436093" cy="65596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95590"/>
            <a:ext cx="9144000" cy="4853745"/>
          </a:xfrm>
          <a:prstGeom prst="rect">
            <a:avLst/>
          </a:prstGeom>
        </p:spPr>
      </p:pic>
      <p:sp useBgFill="1">
        <p:nvSpPr>
          <p:cNvPr id="4" name="TextBox 3"/>
          <p:cNvSpPr txBox="1"/>
          <p:nvPr/>
        </p:nvSpPr>
        <p:spPr>
          <a:xfrm>
            <a:off x="457200" y="1441572"/>
            <a:ext cx="4468908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Signal Strength	HF Fraction (S+B) 	HF Fraction (B only)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090"/>
            <a:ext cx="8229600" cy="688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" y="890866"/>
            <a:ext cx="9134981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46" y="706200"/>
            <a:ext cx="140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Pre-Fit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6119" y="716967"/>
            <a:ext cx="22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Background-only Fit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44370" y="684701"/>
            <a:ext cx="229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Signal+Background</a:t>
            </a:r>
            <a:r>
              <a:rPr lang="en-US" dirty="0" smtClean="0"/>
              <a:t> Fit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60" y="1417638"/>
            <a:ext cx="8976540" cy="51839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high value of </a:t>
            </a:r>
            <a:r>
              <a:rPr lang="en-US" dirty="0" err="1" smtClean="0"/>
              <a:t>μ</a:t>
            </a:r>
            <a:r>
              <a:rPr lang="en-US" dirty="0" smtClean="0"/>
              <a:t> lead us to closely  investigate several issues</a:t>
            </a:r>
          </a:p>
          <a:p>
            <a:endParaRPr lang="en-US" dirty="0" smtClean="0"/>
          </a:p>
          <a:p>
            <a:r>
              <a:rPr lang="en-US" dirty="0" smtClean="0"/>
              <a:t>The modeling of background has many unknowns: </a:t>
            </a:r>
          </a:p>
          <a:p>
            <a:pPr lvl="1"/>
            <a:r>
              <a:rPr lang="en-US" dirty="0" err="1" smtClean="0"/>
              <a:t>tt+HF</a:t>
            </a:r>
            <a:r>
              <a:rPr lang="en-US" dirty="0" smtClean="0"/>
              <a:t> cross section easily changes by ≥x2 for different theory choices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ffects extrapolation from background-dominated regions into signal region</a:t>
            </a:r>
          </a:p>
          <a:p>
            <a:pPr lvl="1"/>
            <a:r>
              <a:rPr lang="en-US" dirty="0" smtClean="0"/>
              <a:t>The use of HFOR to mix </a:t>
            </a:r>
            <a:r>
              <a:rPr lang="en-US" dirty="0" err="1" smtClean="0"/>
              <a:t>tt+light</a:t>
            </a:r>
            <a:r>
              <a:rPr lang="en-US" dirty="0" smtClean="0"/>
              <a:t> jets and </a:t>
            </a:r>
            <a:r>
              <a:rPr lang="en-US" dirty="0" err="1" smtClean="0"/>
              <a:t>tt+HF</a:t>
            </a:r>
            <a:r>
              <a:rPr lang="en-US" dirty="0" smtClean="0"/>
              <a:t> is being investigated </a:t>
            </a:r>
          </a:p>
          <a:p>
            <a:pPr lvl="1"/>
            <a:r>
              <a:rPr lang="en-US" dirty="0" smtClean="0"/>
              <a:t>Different choice of hard scale:</a:t>
            </a:r>
          </a:p>
          <a:p>
            <a:pPr lvl="2"/>
            <a:r>
              <a:rPr lang="en-US" dirty="0" smtClean="0"/>
              <a:t>Default</a:t>
            </a:r>
            <a:r>
              <a:rPr lang="en-US" dirty="0"/>
              <a:t>:     Q</a:t>
            </a:r>
            <a:r>
              <a:rPr lang="en-US" baseline="30000" dirty="0"/>
              <a:t>2</a:t>
            </a:r>
            <a:r>
              <a:rPr lang="en-US" dirty="0"/>
              <a:t> = Sum(</a:t>
            </a: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m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dirty="0" smtClean="0"/>
              <a:t> ; BDDP</a:t>
            </a:r>
            <a:r>
              <a:rPr lang="en-US" dirty="0"/>
              <a:t>:    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 smtClean="0"/>
              <a:t> √(p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b1</a:t>
            </a:r>
            <a:r>
              <a:rPr lang="en-US" dirty="0" smtClean="0"/>
              <a:t>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b2</a:t>
            </a:r>
            <a:r>
              <a:rPr lang="en-US" dirty="0" smtClean="0"/>
              <a:t>); </a:t>
            </a:r>
          </a:p>
          <a:p>
            <a:pPr lvl="2">
              <a:buNone/>
            </a:pPr>
            <a:r>
              <a:rPr lang="en-US" dirty="0" smtClean="0"/>
              <a:t>Mass </a:t>
            </a:r>
            <a:r>
              <a:rPr lang="en-US" dirty="0"/>
              <a:t>scale: Q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baseline="-25000" dirty="0" err="1"/>
              <a:t>bb</a:t>
            </a:r>
            <a:r>
              <a:rPr lang="en-US" dirty="0" smtClean="0"/>
              <a:t> ; Mass</a:t>
            </a:r>
            <a:r>
              <a:rPr lang="en-US" dirty="0"/>
              <a:t>/2: </a:t>
            </a:r>
            <a:r>
              <a:rPr lang="en-US" dirty="0" smtClean="0"/>
              <a:t> Q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m</a:t>
            </a:r>
            <a:r>
              <a:rPr lang="en-US" baseline="-25000" dirty="0" err="1"/>
              <a:t>t</a:t>
            </a:r>
            <a:r>
              <a:rPr lang="en-US" dirty="0"/>
              <a:t> m</a:t>
            </a:r>
            <a:r>
              <a:rPr lang="en-US" baseline="-25000" dirty="0"/>
              <a:t>bb</a:t>
            </a:r>
            <a:r>
              <a:rPr lang="en-US" dirty="0"/>
              <a:t>/2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Different theory model in </a:t>
            </a:r>
            <a:r>
              <a:rPr lang="en-US" dirty="0" err="1" smtClean="0"/>
              <a:t>MadGraph</a:t>
            </a:r>
            <a:endParaRPr lang="en-US" dirty="0" smtClean="0"/>
          </a:p>
          <a:p>
            <a:pPr lvl="1"/>
            <a:r>
              <a:rPr lang="en-US" dirty="0" err="1" smtClean="0"/>
              <a:t>b</a:t>
            </a:r>
            <a:r>
              <a:rPr lang="en-US" dirty="0" smtClean="0"/>
              <a:t>-tagging calibration: we’ve been starting from </a:t>
            </a:r>
            <a:r>
              <a:rPr lang="en-US" dirty="0" err="1" smtClean="0"/>
              <a:t>pTrel</a:t>
            </a:r>
            <a:r>
              <a:rPr lang="en-US" dirty="0" smtClean="0"/>
              <a:t>-based calibration</a:t>
            </a:r>
          </a:p>
          <a:p>
            <a:pPr lvl="1"/>
            <a:r>
              <a:rPr lang="en-US" dirty="0" smtClean="0"/>
              <a:t>Reviewing our fit model (important!)</a:t>
            </a:r>
          </a:p>
          <a:p>
            <a:endParaRPr lang="en-US" dirty="0" smtClean="0"/>
          </a:p>
          <a:p>
            <a:r>
              <a:rPr lang="en-US" dirty="0" smtClean="0"/>
              <a:t>Have been in close communication with theorists: workshop in Glasgow with people from IPPP, Edinburgh etc, and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Example: default fit model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545"/>
            <a:ext cx="9144000" cy="533500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Very much “work in progress”!</a:t>
            </a:r>
          </a:p>
          <a:p>
            <a:endParaRPr lang="en-US" dirty="0" smtClean="0"/>
          </a:p>
          <a:p>
            <a:r>
              <a:rPr lang="en-US" dirty="0" smtClean="0"/>
              <a:t>Now moving to 20/fb 8TeV data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opefully first plots in Higgs plenary this week</a:t>
            </a:r>
          </a:p>
          <a:p>
            <a:endParaRPr lang="en-US" dirty="0" smtClean="0"/>
          </a:p>
          <a:p>
            <a:r>
              <a:rPr lang="en-US" dirty="0" smtClean="0"/>
              <a:t>Aiming at a CONF note in the Fall</a:t>
            </a:r>
          </a:p>
          <a:p>
            <a:endParaRPr lang="en-US" dirty="0" smtClean="0"/>
          </a:p>
          <a:p>
            <a:r>
              <a:rPr lang="en-US" dirty="0" smtClean="0"/>
              <a:t>Wish list:</a:t>
            </a:r>
          </a:p>
          <a:p>
            <a:pPr lvl="1"/>
            <a:r>
              <a:rPr lang="en-US" dirty="0" smtClean="0"/>
              <a:t>Improved theory understanding of background (and NLO signal)</a:t>
            </a:r>
          </a:p>
          <a:p>
            <a:pPr lvl="1"/>
            <a:r>
              <a:rPr lang="en-US" dirty="0" smtClean="0"/>
              <a:t>Improved fit model</a:t>
            </a:r>
          </a:p>
          <a:p>
            <a:pPr lvl="1"/>
            <a:r>
              <a:rPr lang="en-US" dirty="0" smtClean="0"/>
              <a:t>Continuous </a:t>
            </a:r>
            <a:r>
              <a:rPr lang="en-US" dirty="0" err="1" smtClean="0"/>
              <a:t>b</a:t>
            </a:r>
            <a:r>
              <a:rPr lang="en-US" dirty="0" smtClean="0"/>
              <a:t>-tagging: very strong </a:t>
            </a:r>
            <a:r>
              <a:rPr lang="en-US" dirty="0" err="1" smtClean="0"/>
              <a:t>discriminant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5" y="830485"/>
            <a:ext cx="8972442" cy="56274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1672"/>
            <a:ext cx="8229600" cy="755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6200"/>
            <a:ext cx="8229600" cy="1143000"/>
          </a:xfrm>
        </p:spPr>
        <p:txBody>
          <a:bodyPr/>
          <a:lstStyle/>
          <a:p>
            <a:r>
              <a:rPr lang="en-US" dirty="0" smtClean="0"/>
              <a:t>Bonus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16" y="1868488"/>
            <a:ext cx="3130168" cy="312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71672"/>
            <a:ext cx="8229600" cy="7550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8" y="866224"/>
            <a:ext cx="8845550" cy="550917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38" y="1339849"/>
            <a:ext cx="6500312" cy="440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8" y="892377"/>
            <a:ext cx="8743950" cy="307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686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</a:t>
            </a:r>
            <a:r>
              <a:rPr lang="en-US" dirty="0" err="1" smtClean="0"/>
              <a:t>ttH</a:t>
            </a:r>
            <a:r>
              <a:rPr lang="en-US" dirty="0" smtClean="0"/>
              <a:t> searches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686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</a:t>
            </a:r>
            <a:r>
              <a:rPr lang="en-US" dirty="0" err="1" smtClean="0"/>
              <a:t>ttH</a:t>
            </a:r>
            <a:r>
              <a:rPr lang="en-US" dirty="0" smtClean="0"/>
              <a:t> searches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4" y="892376"/>
            <a:ext cx="8373239" cy="571162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692"/>
            <a:ext cx="8229600" cy="780842"/>
          </a:xfrm>
        </p:spPr>
        <p:txBody>
          <a:bodyPr/>
          <a:lstStyle/>
          <a:p>
            <a:r>
              <a:rPr lang="en-US" dirty="0" smtClean="0"/>
              <a:t>Analysis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3013"/>
            <a:ext cx="8229600" cy="58174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982"/>
            <a:ext cx="8229600" cy="734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7TeV ATLAS Analysis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5" y="897730"/>
            <a:ext cx="8470037" cy="582890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718"/>
          </a:xfrm>
        </p:spPr>
        <p:txBody>
          <a:bodyPr/>
          <a:lstStyle/>
          <a:p>
            <a:r>
              <a:rPr lang="en-US" dirty="0" smtClean="0"/>
              <a:t>Kinematic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310"/>
            <a:ext cx="8229600" cy="21635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Implemented in </a:t>
            </a:r>
            <a:r>
              <a:rPr lang="en-US" dirty="0" err="1" smtClean="0"/>
              <a:t>KLFitter</a:t>
            </a:r>
            <a:r>
              <a:rPr lang="en-US" dirty="0" smtClean="0"/>
              <a:t> – used by several top analyses</a:t>
            </a:r>
          </a:p>
          <a:p>
            <a:r>
              <a:rPr lang="en-US" dirty="0" smtClean="0"/>
              <a:t>Analysis sensitivity hampered by combinatorial background</a:t>
            </a:r>
          </a:p>
          <a:p>
            <a:r>
              <a:rPr lang="en-US" dirty="0" smtClean="0"/>
              <a:t>Reject bad combinations – e.g. where </a:t>
            </a:r>
            <a:r>
              <a:rPr lang="en-US" dirty="0" err="1" smtClean="0"/>
              <a:t>b</a:t>
            </a:r>
            <a:r>
              <a:rPr lang="en-US" dirty="0" smtClean="0"/>
              <a:t>-jet used in W </a:t>
            </a:r>
            <a:r>
              <a:rPr lang="en-US" dirty="0" err="1" smtClean="0"/>
              <a:t>reconstrucion</a:t>
            </a:r>
            <a:r>
              <a:rPr lang="en-US" dirty="0" smtClean="0"/>
              <a:t> – to reduce impact</a:t>
            </a:r>
          </a:p>
          <a:p>
            <a:r>
              <a:rPr lang="en-US" dirty="0" smtClean="0"/>
              <a:t>Selection purity still rather low =&gt; reconstructed mass spectrum </a:t>
            </a:r>
            <a:r>
              <a:rPr lang="en-US" smtClean="0"/>
              <a:t>in signal very </a:t>
            </a:r>
            <a:r>
              <a:rPr lang="en-US" dirty="0" smtClean="0"/>
              <a:t>broad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710" y="3396829"/>
            <a:ext cx="4122969" cy="2959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7" y="3396829"/>
            <a:ext cx="4122968" cy="295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8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CMS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559" y="1186324"/>
            <a:ext cx="8686800" cy="25032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Recently released an analysis of 8TeV data </a:t>
            </a:r>
          </a:p>
          <a:p>
            <a:pPr lvl="1"/>
            <a:r>
              <a:rPr lang="en-US" dirty="0" smtClean="0"/>
              <a:t>CMS-PAS-HIG-13-019</a:t>
            </a:r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-&gt;bb in </a:t>
            </a:r>
            <a:r>
              <a:rPr lang="en-US" dirty="0" err="1" smtClean="0"/>
              <a:t>lepton+jets</a:t>
            </a:r>
            <a:r>
              <a:rPr lang="en-US" dirty="0" smtClean="0"/>
              <a:t> and </a:t>
            </a:r>
            <a:r>
              <a:rPr lang="en-US" dirty="0" err="1" smtClean="0"/>
              <a:t>dilepton</a:t>
            </a:r>
            <a:endParaRPr lang="en-US" dirty="0" smtClean="0"/>
          </a:p>
          <a:p>
            <a:pPr lvl="1"/>
            <a:r>
              <a:rPr lang="en-US" dirty="0" err="1" smtClean="0"/>
              <a:t>ttH</a:t>
            </a:r>
            <a:r>
              <a:rPr lang="en-US" dirty="0" smtClean="0"/>
              <a:t>, H-&gt;</a:t>
            </a:r>
            <a:r>
              <a:rPr lang="en-US" dirty="0" err="1" smtClean="0"/>
              <a:t>ττ</a:t>
            </a:r>
            <a:endParaRPr lang="en-US" dirty="0" smtClean="0"/>
          </a:p>
          <a:p>
            <a:r>
              <a:rPr lang="en-US" dirty="0" smtClean="0"/>
              <a:t>Results:</a:t>
            </a:r>
          </a:p>
          <a:p>
            <a:r>
              <a:rPr lang="en-US" dirty="0" smtClean="0"/>
              <a:t>Observed 5.2 </a:t>
            </a:r>
            <a:r>
              <a:rPr lang="en-US" dirty="0" err="1" smtClean="0"/>
              <a:t>x</a:t>
            </a:r>
            <a:r>
              <a:rPr lang="en-US" dirty="0" smtClean="0"/>
              <a:t> σ</a:t>
            </a:r>
            <a:r>
              <a:rPr lang="en-US" baseline="-25000" dirty="0" smtClean="0"/>
              <a:t>SM </a:t>
            </a:r>
            <a:r>
              <a:rPr lang="en-US" dirty="0" smtClean="0"/>
              <a:t>(expected 4.1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σ</a:t>
            </a:r>
            <a:r>
              <a:rPr lang="en-US" baseline="-25000" dirty="0" smtClean="0"/>
              <a:t>SM</a:t>
            </a:r>
            <a:r>
              <a:rPr lang="en-US" dirty="0" smtClean="0"/>
              <a:t>) 95% CL limits from 8TeV data </a:t>
            </a:r>
          </a:p>
          <a:p>
            <a:r>
              <a:rPr lang="en-US" dirty="0" smtClean="0"/>
              <a:t>Observed 3.4 </a:t>
            </a:r>
            <a:r>
              <a:rPr lang="en-US" dirty="0" err="1" smtClean="0"/>
              <a:t>x</a:t>
            </a:r>
            <a:r>
              <a:rPr lang="en-US" dirty="0" smtClean="0"/>
              <a:t> σ</a:t>
            </a:r>
            <a:r>
              <a:rPr lang="en-US" baseline="-25000" dirty="0" smtClean="0"/>
              <a:t>SM </a:t>
            </a:r>
            <a:r>
              <a:rPr lang="en-US" dirty="0" smtClean="0"/>
              <a:t>(expected 2.7 </a:t>
            </a:r>
            <a:r>
              <a:rPr lang="en-US" dirty="0" err="1" smtClean="0"/>
              <a:t>x</a:t>
            </a:r>
            <a:r>
              <a:rPr lang="en-US" dirty="0" smtClean="0"/>
              <a:t> σ</a:t>
            </a:r>
            <a:r>
              <a:rPr lang="en-US" baseline="-25000" dirty="0" smtClean="0"/>
              <a:t>SM</a:t>
            </a:r>
            <a:r>
              <a:rPr lang="en-US" dirty="0" smtClean="0"/>
              <a:t>) when combining with other </a:t>
            </a:r>
            <a:r>
              <a:rPr lang="en-US" dirty="0" err="1" smtClean="0"/>
              <a:t>ttH</a:t>
            </a:r>
            <a:r>
              <a:rPr lang="en-US" dirty="0" smtClean="0"/>
              <a:t> results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msFigure_00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494155"/>
            <a:ext cx="4414025" cy="3168445"/>
          </a:xfrm>
          <a:prstGeom prst="rect">
            <a:avLst/>
          </a:prstGeom>
        </p:spPr>
      </p:pic>
      <p:pic>
        <p:nvPicPr>
          <p:cNvPr id="5" name="Picture 4" descr="cmsFigure_008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65592" y="3494156"/>
            <a:ext cx="4678407" cy="31684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119"/>
          </a:xfrm>
        </p:spPr>
        <p:txBody>
          <a:bodyPr/>
          <a:lstStyle/>
          <a:p>
            <a:r>
              <a:rPr lang="en-US" dirty="0" smtClean="0"/>
              <a:t>Event Selection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7" y="1510988"/>
            <a:ext cx="8252413" cy="424211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BE3D4-21FF-B146-B1FF-2847A03D3382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 UK Higgs - 29/7/2013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682</Words>
  <Application>Microsoft Macintosh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Status of ttH, Hbb in ATLAS</vt:lpstr>
      <vt:lpstr>Motivation</vt:lpstr>
      <vt:lpstr>Direct ttH searches</vt:lpstr>
      <vt:lpstr>Direct ttH searches</vt:lpstr>
      <vt:lpstr>Analysis Strategy</vt:lpstr>
      <vt:lpstr>7TeV ATLAS Analysis</vt:lpstr>
      <vt:lpstr>Kinematic Fit</vt:lpstr>
      <vt:lpstr>Recent CMS results</vt:lpstr>
      <vt:lpstr>Event Selection</vt:lpstr>
      <vt:lpstr>Constraining Uncertainties</vt:lpstr>
      <vt:lpstr>Slide 11</vt:lpstr>
      <vt:lpstr>Slide 12</vt:lpstr>
      <vt:lpstr>Slide 13</vt:lpstr>
      <vt:lpstr>Slide 14</vt:lpstr>
      <vt:lpstr>Initial Results</vt:lpstr>
      <vt:lpstr>What’s Going On?</vt:lpstr>
      <vt:lpstr>The Story So Far…</vt:lpstr>
      <vt:lpstr>Example: default fit model</vt:lpstr>
      <vt:lpstr>Conclusions</vt:lpstr>
      <vt:lpstr>Bonus slides</vt:lpstr>
      <vt:lpstr>Motivation</vt:lpstr>
      <vt:lpstr>Slide 22</vt:lpstr>
    </vt:vector>
  </TitlesOfParts>
  <Company>Université de Genève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ttH, Hbb</dc:title>
  <dc:creator>Isabel Chuva Pereira</dc:creator>
  <cp:lastModifiedBy>Isabel Chuva Pereira</cp:lastModifiedBy>
  <cp:revision>13</cp:revision>
  <dcterms:created xsi:type="dcterms:W3CDTF">2013-07-29T08:15:38Z</dcterms:created>
  <dcterms:modified xsi:type="dcterms:W3CDTF">2013-07-29T10:58:27Z</dcterms:modified>
</cp:coreProperties>
</file>