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937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85" r:id="rId4"/>
    <p:sldId id="264" r:id="rId5"/>
    <p:sldId id="284" r:id="rId6"/>
    <p:sldId id="263" r:id="rId7"/>
    <p:sldId id="308" r:id="rId8"/>
    <p:sldId id="279" r:id="rId9"/>
    <p:sldId id="276" r:id="rId10"/>
    <p:sldId id="301" r:id="rId11"/>
    <p:sldId id="275" r:id="rId12"/>
    <p:sldId id="305" r:id="rId13"/>
    <p:sldId id="310" r:id="rId14"/>
    <p:sldId id="312" r:id="rId15"/>
    <p:sldId id="293" r:id="rId16"/>
    <p:sldId id="313" r:id="rId17"/>
    <p:sldId id="295" r:id="rId18"/>
    <p:sldId id="278" r:id="rId19"/>
    <p:sldId id="317" r:id="rId20"/>
    <p:sldId id="307" r:id="rId21"/>
    <p:sldId id="302" r:id="rId22"/>
    <p:sldId id="296" r:id="rId23"/>
    <p:sldId id="306" r:id="rId24"/>
    <p:sldId id="272" r:id="rId25"/>
    <p:sldId id="283" r:id="rId26"/>
    <p:sldId id="273" r:id="rId27"/>
    <p:sldId id="274" r:id="rId28"/>
    <p:sldId id="259" r:id="rId29"/>
    <p:sldId id="281" r:id="rId30"/>
    <p:sldId id="311" r:id="rId31"/>
    <p:sldId id="287" r:id="rId32"/>
    <p:sldId id="289" r:id="rId33"/>
    <p:sldId id="315" r:id="rId34"/>
    <p:sldId id="316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D702"/>
    <a:srgbClr val="3259AA"/>
    <a:srgbClr val="3861B4"/>
    <a:srgbClr val="355BA5"/>
    <a:srgbClr val="4576D4"/>
    <a:srgbClr val="5076B9"/>
    <a:srgbClr val="405D92"/>
    <a:srgbClr val="2F51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361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AE455-99B3-5C4C-90DC-6E7B5FC3D7BC}" type="datetimeFigureOut">
              <a:rPr lang="en-US" smtClean="0"/>
              <a:pPr/>
              <a:t>1/6/10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5D5F7-54F9-514E-BF05-E6C7862B1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03F84-14E8-E14D-B82A-C6FFB38CA812}" type="datetimeFigureOut">
              <a:rPr lang="en-US" smtClean="0"/>
              <a:pPr/>
              <a:t>1/6/10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CB78B-0C61-D94F-B3E9-DEA0C4968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CB78B-0C61-D94F-B3E9-DEA0C4968CF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00CA42-96C8-4447-A44E-DBE28D74F1A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7B663F2-43AD-424A-B9C7-77C69E87CBDF}" type="datetime1">
              <a:rPr lang="en-US"/>
              <a:pPr>
                <a:defRPr/>
              </a:pPr>
              <a:t>1/6/10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4FBC-E3B0-4EAB-95AF-6C63DF6D88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53356-E8F9-7A41-9ADC-514A6B5613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7A432-CEA6-194B-8BC6-67E870082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2EBA2-2F45-6C40-B76A-0630E7DB4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231D5-EA32-9C43-A32F-1913885C3B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8FF-21CF-6D45-9087-6341E04D3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B435-9008-C540-8B8C-EBC7FC83DA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8001D-2AB8-3842-ABAE-5D4CA3CDDA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FF93F-E919-1348-8984-EC42A9118B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D6F3CF-62AF-8D49-B42F-1ECB08C10B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df"/><Relationship Id="rId5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las_logo1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>
                <a:alphaModFix amt="73000"/>
                <a:lum bright="50000" contrast="-70000"/>
              </a:blip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4">
                <a:alphaModFix amt="73000"/>
                <a:lum bright="50000" contrast="-70000"/>
              </a:blip>
              <a:stretch>
                <a:fillRect/>
              </a:stretch>
            </p:blipFill>
          </mc:Fallback>
        </mc:AlternateContent>
        <p:spPr>
          <a:xfrm>
            <a:off x="3276600" y="0"/>
            <a:ext cx="5867400" cy="68453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423334" y="1989315"/>
            <a:ext cx="8260644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Trigger Commissioning and Menus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08780"/>
            <a:ext cx="6400800" cy="130469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Ricardo </a:t>
            </a:r>
            <a:r>
              <a:rPr lang="en-US" dirty="0" err="1" smtClean="0">
                <a:ea typeface="+mn-ea"/>
                <a:cs typeface="+mn-cs"/>
              </a:rPr>
              <a:t>Gonçalo</a:t>
            </a:r>
            <a:r>
              <a:rPr lang="en-US" dirty="0" smtClean="0">
                <a:ea typeface="+mn-ea"/>
                <a:cs typeface="+mn-cs"/>
              </a:rPr>
              <a:t> – Royal Holloway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ATLAS UK Meeting – Cambridge, 6-8 January 2010</a:t>
            </a:r>
          </a:p>
        </p:txBody>
      </p:sp>
      <p:pic>
        <p:nvPicPr>
          <p:cNvPr id="5" name="Picture 4" descr="RHULcolour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67476"/>
            <a:ext cx="4929011" cy="1390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29"/>
          </a:xfrm>
        </p:spPr>
        <p:txBody>
          <a:bodyPr/>
          <a:lstStyle/>
          <a:p>
            <a:r>
              <a:rPr lang="en-US" dirty="0" smtClean="0"/>
              <a:t>Beam-gas and Halo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9913" y="1100668"/>
            <a:ext cx="8795334" cy="50254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After </a:t>
            </a:r>
            <a:r>
              <a:rPr lang="en-US" b="1" dirty="0" smtClean="0"/>
              <a:t>BPTX</a:t>
            </a:r>
            <a:r>
              <a:rPr lang="en-US" dirty="0" smtClean="0"/>
              <a:t> timed in, used it in coincidence (AND) with other trigger items 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suppress </a:t>
            </a:r>
            <a:r>
              <a:rPr lang="en-US" b="1" dirty="0" err="1" smtClean="0">
                <a:solidFill>
                  <a:srgbClr val="FF0000"/>
                </a:solidFill>
              </a:rPr>
              <a:t>cosmics</a:t>
            </a:r>
            <a:r>
              <a:rPr lang="en-US" b="1" dirty="0" smtClean="0"/>
              <a:t>  </a:t>
            </a:r>
            <a:r>
              <a:rPr lang="en-US" dirty="0" smtClean="0"/>
              <a:t>and enhance </a:t>
            </a:r>
            <a:r>
              <a:rPr lang="en-US" b="1" dirty="0" smtClean="0">
                <a:solidFill>
                  <a:srgbClr val="FF0000"/>
                </a:solidFill>
              </a:rPr>
              <a:t>beam-related</a:t>
            </a:r>
            <a:r>
              <a:rPr lang="en-US" dirty="0" smtClean="0"/>
              <a:t> events</a:t>
            </a:r>
          </a:p>
          <a:p>
            <a:r>
              <a:rPr lang="en-US" dirty="0" smtClean="0"/>
              <a:t>Used this scheme in single-beams and collisions</a:t>
            </a:r>
          </a:p>
          <a:p>
            <a:pPr lvl="1"/>
            <a:r>
              <a:rPr lang="en-US" dirty="0" smtClean="0"/>
              <a:t>Caveat: </a:t>
            </a:r>
            <a:r>
              <a:rPr lang="en-US" b="1" dirty="0" smtClean="0"/>
              <a:t>BPTX</a:t>
            </a:r>
            <a:r>
              <a:rPr lang="en-US" dirty="0" smtClean="0"/>
              <a:t> efficient only for large enough currents (&gt; 1.5x10</a:t>
            </a:r>
            <a:r>
              <a:rPr lang="en-US" baseline="30000" dirty="0" smtClean="0"/>
              <a:t>9 </a:t>
            </a:r>
            <a:r>
              <a:rPr lang="en-US" dirty="0" smtClean="0"/>
              <a:t>proton in bunch)</a:t>
            </a:r>
          </a:p>
          <a:p>
            <a:endParaRPr lang="en-US" dirty="0" smtClean="0"/>
          </a:p>
          <a:p>
            <a:r>
              <a:rPr lang="en-US" dirty="0" smtClean="0"/>
              <a:t>To avoid loosing events when current was too low, used the </a:t>
            </a:r>
            <a:r>
              <a:rPr lang="en-US" b="1" dirty="0" smtClean="0">
                <a:solidFill>
                  <a:srgbClr val="FF0000"/>
                </a:solidFill>
              </a:rPr>
              <a:t>bunch-group</a:t>
            </a:r>
            <a:r>
              <a:rPr lang="en-US" dirty="0" smtClean="0"/>
              <a:t> mechanism:</a:t>
            </a:r>
          </a:p>
          <a:p>
            <a:pPr lvl="1"/>
            <a:r>
              <a:rPr lang="en-US" dirty="0" smtClean="0"/>
              <a:t>A bunch group is a set of Bunch-Crossing IDs (BCID). E.g.:</a:t>
            </a:r>
          </a:p>
          <a:p>
            <a:pPr lvl="2"/>
            <a:r>
              <a:rPr lang="en-US" dirty="0" smtClean="0"/>
              <a:t>beam1=2554 on November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beam2=1358 before Sunday 22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beam2=2554 afterwards – i.e. bunches cross in ATLAS at the right time </a:t>
            </a:r>
          </a:p>
          <a:p>
            <a:r>
              <a:rPr lang="en-US" dirty="0" smtClean="0"/>
              <a:t>Several changes were made to the menu, to respond to problems</a:t>
            </a:r>
          </a:p>
          <a:p>
            <a:endParaRPr lang="en-US" b="1" dirty="0" smtClean="0"/>
          </a:p>
          <a:p>
            <a:r>
              <a:rPr lang="en-US" b="1" dirty="0" smtClean="0"/>
              <a:t>First tracks</a:t>
            </a:r>
            <a:r>
              <a:rPr lang="en-US" dirty="0" smtClean="0"/>
              <a:t> from beam were registered!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" y="6064702"/>
            <a:ext cx="9144000" cy="713172"/>
            <a:chOff x="1" y="6064702"/>
            <a:chExt cx="9144000" cy="713172"/>
          </a:xfrm>
        </p:grpSpPr>
        <p:sp>
          <p:nvSpPr>
            <p:cNvPr id="6" name="Rectangle 5"/>
            <p:cNvSpPr/>
            <p:nvPr/>
          </p:nvSpPr>
          <p:spPr>
            <a:xfrm>
              <a:off x="1" y="6433638"/>
              <a:ext cx="9144000" cy="3442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20 21 22 23 24 25 26 27 28 29 30 1 2 3 4 5 6 7 8 9 10 11 12 13 14 15 16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562" y="6064702"/>
              <a:ext cx="795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Nov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18609" y="6064702"/>
              <a:ext cx="795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</a:t>
              </a:r>
              <a:endParaRPr lang="en-US" dirty="0"/>
            </a:p>
          </p:txBody>
        </p:sp>
      </p:grpSp>
      <p:sp>
        <p:nvSpPr>
          <p:cNvPr id="9" name="Frame 8"/>
          <p:cNvSpPr/>
          <p:nvPr/>
        </p:nvSpPr>
        <p:spPr>
          <a:xfrm>
            <a:off x="925822" y="6433638"/>
            <a:ext cx="403567" cy="344236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B435-9008-C540-8B8C-EBC7FC83DA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222"/>
            <a:ext cx="8229600" cy="552848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 this point the question </a:t>
            </a:r>
            <a:r>
              <a:rPr lang="en-US" dirty="0" smtClean="0">
                <a:solidFill>
                  <a:srgbClr val="00D702"/>
                </a:solidFill>
              </a:rPr>
              <a:t>was how to be sure these events were collisions </a:t>
            </a:r>
            <a:r>
              <a:rPr lang="en-US" dirty="0" smtClean="0"/>
              <a:t>and not beam-gas or beam halo</a:t>
            </a:r>
          </a:p>
          <a:p>
            <a:endParaRPr lang="en-US" dirty="0" smtClean="0"/>
          </a:p>
          <a:p>
            <a:r>
              <a:rPr lang="en-US" dirty="0" smtClean="0"/>
              <a:t>Proof came within hours with frantic email exchanges and bright ideas flying around</a:t>
            </a:r>
          </a:p>
          <a:p>
            <a:endParaRPr lang="en-US" dirty="0" smtClean="0"/>
          </a:p>
          <a:p>
            <a:r>
              <a:rPr lang="en-US" dirty="0" smtClean="0"/>
              <a:t>Detailed analysis of </a:t>
            </a:r>
            <a:r>
              <a:rPr lang="en-US" dirty="0" err="1" smtClean="0"/>
              <a:t>LAr</a:t>
            </a:r>
            <a:r>
              <a:rPr lang="en-US" dirty="0" smtClean="0"/>
              <a:t> signal times: selected events coming from the centre of ATLAS</a:t>
            </a:r>
          </a:p>
          <a:p>
            <a:endParaRPr lang="en-US" dirty="0" smtClean="0"/>
          </a:p>
          <a:p>
            <a:r>
              <a:rPr lang="en-US" dirty="0" smtClean="0"/>
              <a:t>Later, got more confident when vertex Z distribution was seen to move after LHC phase adjustment (“RF cogging”) of 900ps</a:t>
            </a:r>
          </a:p>
          <a:p>
            <a:endParaRPr lang="en-US" dirty="0" smtClean="0"/>
          </a:p>
          <a:p>
            <a:r>
              <a:rPr lang="en-US" dirty="0" smtClean="0"/>
              <a:t>Some days later, </a:t>
            </a:r>
            <a:r>
              <a:rPr lang="en-US" b="1" dirty="0" smtClean="0"/>
              <a:t>MBTS</a:t>
            </a:r>
            <a:r>
              <a:rPr lang="en-US" dirty="0" smtClean="0"/>
              <a:t> timing coincidence on sides A and C of ATLAS was used to have a </a:t>
            </a:r>
            <a:r>
              <a:rPr lang="en-US" b="1" dirty="0" smtClean="0"/>
              <a:t>collision trigger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" y="6064702"/>
            <a:ext cx="9144000" cy="713172"/>
            <a:chOff x="1" y="6064702"/>
            <a:chExt cx="9144000" cy="713172"/>
          </a:xfrm>
        </p:grpSpPr>
        <p:sp>
          <p:nvSpPr>
            <p:cNvPr id="5" name="Rectangle 4"/>
            <p:cNvSpPr/>
            <p:nvPr/>
          </p:nvSpPr>
          <p:spPr>
            <a:xfrm>
              <a:off x="1" y="6433638"/>
              <a:ext cx="9144000" cy="3442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20 21 22 23 24 25 26 27 28 29 30 1 2 3 4 5 6 7 8 9 10 11 12 13 14 15 16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562" y="6064702"/>
              <a:ext cx="795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Nov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18609" y="6064702"/>
              <a:ext cx="795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</a:t>
              </a:r>
              <a:endParaRPr lang="en-US" dirty="0"/>
            </a:p>
          </p:txBody>
        </p:sp>
      </p:grpSp>
      <p:sp>
        <p:nvSpPr>
          <p:cNvPr id="8" name="Frame 7"/>
          <p:cNvSpPr/>
          <p:nvPr/>
        </p:nvSpPr>
        <p:spPr>
          <a:xfrm>
            <a:off x="1293792" y="6405416"/>
            <a:ext cx="403567" cy="344236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9" name="Picture 13" descr="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0" y="2504501"/>
            <a:ext cx="5268516" cy="379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/>
          <p:cNvPicPr>
            <a:picLocks noChangeArrowheads="1"/>
          </p:cNvPicPr>
          <p:nvPr/>
        </p:nvPicPr>
        <p:blipFill>
          <a:blip r:embed="rId3"/>
          <a:srcRect t="18401" r="43245" b="33089"/>
          <a:stretch>
            <a:fillRect/>
          </a:stretch>
        </p:blipFill>
        <p:spPr bwMode="auto">
          <a:xfrm>
            <a:off x="4694783" y="269215"/>
            <a:ext cx="4304109" cy="233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/>
          <p:cNvPicPr>
            <a:picLocks noChangeArrowheads="1"/>
          </p:cNvPicPr>
          <p:nvPr/>
        </p:nvPicPr>
        <p:blipFill>
          <a:blip r:embed="rId4"/>
          <a:srcRect t="8705" r="13934" b="33040"/>
          <a:stretch>
            <a:fillRect/>
          </a:stretch>
        </p:blipFill>
        <p:spPr bwMode="auto">
          <a:xfrm>
            <a:off x="180321" y="274638"/>
            <a:ext cx="4429125" cy="233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25" name="Rectangle 5"/>
          <p:cNvSpPr>
            <a:spLocks/>
          </p:cNvSpPr>
          <p:nvPr/>
        </p:nvSpPr>
        <p:spPr bwMode="auto">
          <a:xfrm>
            <a:off x="2927822" y="961264"/>
            <a:ext cx="1018402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 dirty="0">
                <a:solidFill>
                  <a:srgbClr val="FFFFFF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900ps off</a:t>
            </a:r>
          </a:p>
        </p:txBody>
      </p:sp>
      <p:sp>
        <p:nvSpPr>
          <p:cNvPr id="184326" name="Rectangle 7"/>
          <p:cNvSpPr>
            <a:spLocks/>
          </p:cNvSpPr>
          <p:nvPr/>
        </p:nvSpPr>
        <p:spPr bwMode="auto">
          <a:xfrm>
            <a:off x="5473898" y="2850448"/>
            <a:ext cx="3080742" cy="11087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900 </a:t>
            </a:r>
            <a:r>
              <a:rPr lang="en-US" sz="2400" dirty="0" err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ps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corresponds to a vertex shift of 13.5 cm</a:t>
            </a:r>
          </a:p>
        </p:txBody>
      </p:sp>
      <p:sp>
        <p:nvSpPr>
          <p:cNvPr id="184327" name="Rectangle 8"/>
          <p:cNvSpPr>
            <a:spLocks/>
          </p:cNvSpPr>
          <p:nvPr/>
        </p:nvSpPr>
        <p:spPr bwMode="auto">
          <a:xfrm>
            <a:off x="5473898" y="4501393"/>
            <a:ext cx="3524993" cy="14585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SCT track Z position before and after adjustment: Mean moved 12.3 cm towards zero!</a:t>
            </a:r>
          </a:p>
        </p:txBody>
      </p:sp>
      <p:sp>
        <p:nvSpPr>
          <p:cNvPr id="184330" name="Rectangle 6"/>
          <p:cNvSpPr>
            <a:spLocks/>
          </p:cNvSpPr>
          <p:nvPr/>
        </p:nvSpPr>
        <p:spPr bwMode="auto">
          <a:xfrm>
            <a:off x="564445" y="5959963"/>
            <a:ext cx="848031" cy="392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600" dirty="0" smtClean="0">
                <a:ea typeface="Gill Sans" charset="0"/>
                <a:cs typeface="Gill Sans" charset="0"/>
              </a:rPr>
              <a:t>D. Miller</a:t>
            </a:r>
            <a:endParaRPr lang="en-US" sz="1600" dirty="0"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9214" y="5959964"/>
            <a:ext cx="36254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#SCT &gt; 4; #TRT &gt; 10; d</a:t>
            </a:r>
            <a:r>
              <a:rPr lang="en-US" baseline="-25000" dirty="0" smtClean="0"/>
              <a:t>0</a:t>
            </a:r>
            <a:r>
              <a:rPr lang="en-US" dirty="0" smtClean="0"/>
              <a:t> &lt; 10mm</a:t>
            </a:r>
            <a:endParaRPr lang="en-US" dirty="0"/>
          </a:p>
        </p:txBody>
      </p:sp>
      <p:sp>
        <p:nvSpPr>
          <p:cNvPr id="12" name="Rectangle 6"/>
          <p:cNvSpPr>
            <a:spLocks/>
          </p:cNvSpPr>
          <p:nvPr/>
        </p:nvSpPr>
        <p:spPr bwMode="auto">
          <a:xfrm>
            <a:off x="8178116" y="274638"/>
            <a:ext cx="820774" cy="446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600" dirty="0" err="1" smtClean="0">
                <a:solidFill>
                  <a:schemeClr val="bg1"/>
                </a:solidFill>
                <a:ea typeface="Gill Sans" charset="0"/>
                <a:cs typeface="Gill Sans" charset="0"/>
              </a:rPr>
              <a:t>T.Pauly</a:t>
            </a:r>
            <a:endParaRPr lang="en-US" sz="1600" dirty="0">
              <a:solidFill>
                <a:schemeClr val="bg1"/>
              </a:solidFill>
              <a:ea typeface="Gill Sans" charset="0"/>
              <a:cs typeface="Gill Sans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0" y="6065098"/>
            <a:ext cx="9144000" cy="713568"/>
            <a:chOff x="0" y="6065098"/>
            <a:chExt cx="9144000" cy="713568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6065098"/>
              <a:ext cx="9144000" cy="713172"/>
              <a:chOff x="1" y="6064702"/>
              <a:chExt cx="9144000" cy="71317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" y="6433638"/>
                <a:ext cx="9144000" cy="3442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20 21 22 23 24 25 26 27 28 29 30 1 2 3 4 5 6 7 8 9 10 11 12 13 14 15 16</a:t>
                </a:r>
                <a:endParaRPr lang="en-US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30562" y="6064702"/>
                <a:ext cx="795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Nov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318609" y="6064702"/>
                <a:ext cx="795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Dec</a:t>
                </a:r>
                <a:endParaRPr lang="en-US" dirty="0"/>
              </a:p>
            </p:txBody>
          </p:sp>
        </p:grpSp>
        <p:sp>
          <p:nvSpPr>
            <p:cNvPr id="17" name="Frame 16"/>
            <p:cNvSpPr/>
            <p:nvPr/>
          </p:nvSpPr>
          <p:spPr>
            <a:xfrm>
              <a:off x="1665111" y="6434430"/>
              <a:ext cx="403567" cy="344236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25695" y="2737550"/>
            <a:ext cx="3961105" cy="3632740"/>
            <a:chOff x="457200" y="2254377"/>
            <a:chExt cx="7642578" cy="4846160"/>
          </a:xfrm>
        </p:grpSpPr>
        <p:pic>
          <p:nvPicPr>
            <p:cNvPr id="5" name="Picture 4" descr="MBTS_1_1_Col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872585"/>
              <a:ext cx="7642578" cy="4227952"/>
            </a:xfrm>
            <a:prstGeom prst="rect">
              <a:avLst/>
            </a:prstGeom>
          </p:spPr>
        </p:pic>
        <p:sp useBgFill="1">
          <p:nvSpPr>
            <p:cNvPr id="11" name="Rectangle 10"/>
            <p:cNvSpPr/>
            <p:nvPr/>
          </p:nvSpPr>
          <p:spPr>
            <a:xfrm>
              <a:off x="1027584" y="3365855"/>
              <a:ext cx="1709214" cy="1139537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" name="Rectangle 5"/>
            <p:cNvSpPr/>
            <p:nvPr/>
          </p:nvSpPr>
          <p:spPr>
            <a:xfrm>
              <a:off x="755326" y="2254377"/>
              <a:ext cx="7072194" cy="15639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 dirty="0" smtClean="0">
                  <a:solidFill>
                    <a:schemeClr val="tx1"/>
                  </a:solidFill>
                </a:rPr>
                <a:t>Rate of MBTS_1_1 – no time coincidence – sensitive to beam halo </a:t>
              </a:r>
            </a:p>
            <a:p>
              <a:pPr algn="r"/>
              <a:r>
                <a:rPr lang="en-US" sz="1600" dirty="0" smtClean="0">
                  <a:solidFill>
                    <a:schemeClr val="tx1"/>
                  </a:solidFill>
                </a:rPr>
                <a:t>Rate of MBTS_1_1_Col –time coincidence – insensitive to beam halo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7914" y="2416590"/>
              <a:ext cx="213651" cy="213665"/>
            </a:xfrm>
            <a:prstGeom prst="rect">
              <a:avLst/>
            </a:prstGeom>
            <a:solidFill>
              <a:srgbClr val="00D70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10688" y="3098467"/>
              <a:ext cx="213651" cy="2136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444" y="292269"/>
            <a:ext cx="8960556" cy="2555913"/>
          </a:xfrm>
        </p:spPr>
        <p:txBody>
          <a:bodyPr>
            <a:normAutofit fontScale="62500" lnSpcReduction="20000"/>
          </a:bodyPr>
          <a:lstStyle/>
          <a:p>
            <a:r>
              <a:rPr lang="en-US" sz="3789" b="1" dirty="0" smtClean="0"/>
              <a:t>MBTS</a:t>
            </a:r>
            <a:r>
              <a:rPr lang="en-US" sz="3789" dirty="0" smtClean="0"/>
              <a:t> time coincidence in sides A and C provides a Level 1 trigger for collision events </a:t>
            </a:r>
          </a:p>
          <a:p>
            <a:pPr lvl="1"/>
            <a:r>
              <a:rPr lang="en-US" sz="3389" b="1" dirty="0" smtClean="0"/>
              <a:t>MBTS_1_1_Col</a:t>
            </a:r>
            <a:r>
              <a:rPr lang="en-US" sz="3389" dirty="0" smtClean="0"/>
              <a:t> has a strict coincidence requirement; </a:t>
            </a:r>
            <a:r>
              <a:rPr lang="en-US" sz="3389" b="1" dirty="0" smtClean="0"/>
              <a:t>MBTS_1_1</a:t>
            </a:r>
            <a:r>
              <a:rPr lang="en-US" sz="3389" dirty="0" smtClean="0"/>
              <a:t> doesn’t</a:t>
            </a:r>
          </a:p>
          <a:p>
            <a:r>
              <a:rPr lang="en-US" sz="3789" dirty="0" smtClean="0"/>
              <a:t>Could see beam conditions are very clean: no difference between two rates =&gt; not much beam gas/beam halo</a:t>
            </a:r>
          </a:p>
          <a:p>
            <a:pPr lvl="1"/>
            <a:r>
              <a:rPr lang="en-US" sz="3389" dirty="0" smtClean="0"/>
              <a:t>Ramp starts shortly after 21:30 and one clearly sees the collision rate increase as the energy increases.</a:t>
            </a:r>
          </a:p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2709"/>
            <a:ext cx="4672120" cy="3133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51" y="118700"/>
            <a:ext cx="9013439" cy="61261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So far, </a:t>
            </a:r>
            <a:r>
              <a:rPr lang="en-US" b="1" dirty="0" smtClean="0"/>
              <a:t>High Level Trigger</a:t>
            </a:r>
            <a:r>
              <a:rPr lang="en-US" dirty="0" smtClean="0"/>
              <a:t> was running offline on all interesting runs in </a:t>
            </a:r>
            <a:r>
              <a:rPr lang="en-US" b="1" dirty="0" smtClean="0"/>
              <a:t>CAF/Tier0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Analyzed debug streams to classify errors</a:t>
            </a:r>
          </a:p>
          <a:p>
            <a:pPr lvl="1"/>
            <a:r>
              <a:rPr lang="en-US" dirty="0" smtClean="0"/>
              <a:t>Processed </a:t>
            </a:r>
            <a:r>
              <a:rPr lang="en-US" dirty="0" err="1" smtClean="0"/>
              <a:t>bytestream</a:t>
            </a:r>
            <a:r>
              <a:rPr lang="en-US" dirty="0" smtClean="0"/>
              <a:t> files and produced ESD/</a:t>
            </a:r>
            <a:r>
              <a:rPr lang="en-US" dirty="0" err="1" smtClean="0"/>
              <a:t>ntuple</a:t>
            </a:r>
            <a:r>
              <a:rPr lang="en-US" dirty="0" smtClean="0"/>
              <a:t> </a:t>
            </a:r>
            <a:r>
              <a:rPr lang="en-US" b="1" dirty="0" smtClean="0"/>
              <a:t>with high level trigger information</a:t>
            </a:r>
            <a:r>
              <a:rPr lang="en-US" dirty="0" smtClean="0"/>
              <a:t> for commissioning analysis</a:t>
            </a:r>
          </a:p>
          <a:p>
            <a:pPr lvl="1"/>
            <a:r>
              <a:rPr lang="en-US" dirty="0" smtClean="0"/>
              <a:t>Major step forward was to run jobs automatically </a:t>
            </a:r>
          </a:p>
          <a:p>
            <a:pPr lvl="1"/>
            <a:r>
              <a:rPr lang="en-US" dirty="0" smtClean="0"/>
              <a:t>In general, High Level Trigger ran successfully with little or no errors and no crashes – gave us enough confidence to run it online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 December 6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b="1" dirty="0" smtClean="0"/>
              <a:t>full High Level Trigger</a:t>
            </a:r>
            <a:r>
              <a:rPr lang="en-US" dirty="0" smtClean="0"/>
              <a:t> running </a:t>
            </a:r>
            <a:r>
              <a:rPr lang="en-US" b="1" dirty="0" smtClean="0"/>
              <a:t>online</a:t>
            </a:r>
            <a:r>
              <a:rPr lang="en-US" dirty="0" smtClean="0"/>
              <a:t> – run 141811, </a:t>
            </a:r>
            <a:r>
              <a:rPr lang="en-US" dirty="0" err="1" smtClean="0"/>
              <a:t>lumi</a:t>
            </a:r>
            <a:r>
              <a:rPr lang="en-US" dirty="0" smtClean="0"/>
              <a:t> bl.142</a:t>
            </a:r>
          </a:p>
          <a:p>
            <a:pPr lvl="1"/>
            <a:r>
              <a:rPr lang="en-US" b="1" dirty="0" smtClean="0"/>
              <a:t>Full menu</a:t>
            </a:r>
            <a:r>
              <a:rPr lang="en-US" dirty="0" smtClean="0"/>
              <a:t> running, and all calibration streams active</a:t>
            </a:r>
          </a:p>
          <a:p>
            <a:pPr lvl="1"/>
            <a:r>
              <a:rPr lang="en-US" b="1" dirty="0" smtClean="0"/>
              <a:t>No event rejection</a:t>
            </a:r>
            <a:r>
              <a:rPr lang="en-US" dirty="0" smtClean="0"/>
              <a:t> – special chains to accept all events regardless of high level trigger decision</a:t>
            </a:r>
          </a:p>
          <a:p>
            <a:endParaRPr lang="en-US" dirty="0" smtClean="0"/>
          </a:p>
          <a:p>
            <a:r>
              <a:rPr lang="en-US" dirty="0" smtClean="0"/>
              <a:t>Primary vertex position measured </a:t>
            </a:r>
            <a:r>
              <a:rPr lang="en-US" b="1" dirty="0" smtClean="0"/>
              <a:t>in real time</a:t>
            </a:r>
            <a:r>
              <a:rPr lang="en-US" dirty="0" smtClean="0"/>
              <a:t> in Level 2 trigger!</a:t>
            </a:r>
          </a:p>
          <a:p>
            <a:endParaRPr lang="en-US" dirty="0" smtClean="0"/>
          </a:p>
          <a:p>
            <a:r>
              <a:rPr lang="en-US" dirty="0" smtClean="0"/>
              <a:t>On December 11</a:t>
            </a:r>
            <a:r>
              <a:rPr lang="en-US" baseline="30000" dirty="0" smtClean="0"/>
              <a:t>th</a:t>
            </a:r>
            <a:r>
              <a:rPr lang="en-US" dirty="0" smtClean="0"/>
              <a:t> (2am) High Level Trigger algorithms used to perform </a:t>
            </a:r>
            <a:r>
              <a:rPr lang="en-US" b="1" dirty="0" smtClean="0"/>
              <a:t>active event rejection</a:t>
            </a:r>
          </a:p>
          <a:p>
            <a:pPr lvl="1"/>
            <a:r>
              <a:rPr lang="en-US" dirty="0" smtClean="0"/>
              <a:t>On </a:t>
            </a:r>
            <a:r>
              <a:rPr lang="en-US" b="1" dirty="0" smtClean="0"/>
              <a:t>one stream only</a:t>
            </a:r>
            <a:r>
              <a:rPr lang="en-US" dirty="0" smtClean="0"/>
              <a:t> (</a:t>
            </a:r>
            <a:r>
              <a:rPr lang="en-US" dirty="0" err="1" smtClean="0"/>
              <a:t>physics_BPTX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Fed by Level 1 BPTX</a:t>
            </a:r>
          </a:p>
          <a:p>
            <a:pPr lvl="1"/>
            <a:r>
              <a:rPr lang="en-US" dirty="0" smtClean="0"/>
              <a:t>Level 2 minimum bias chains used inner detector algorithms to reject events</a:t>
            </a:r>
          </a:p>
          <a:p>
            <a:pPr lvl="1"/>
            <a:r>
              <a:rPr lang="en-US" dirty="0" smtClean="0"/>
              <a:t>Other streams still accepting all events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6079209"/>
            <a:ext cx="9144000" cy="713172"/>
            <a:chOff x="1" y="6064702"/>
            <a:chExt cx="9144000" cy="713172"/>
          </a:xfrm>
        </p:grpSpPr>
        <p:sp>
          <p:nvSpPr>
            <p:cNvPr id="6" name="Rectangle 5"/>
            <p:cNvSpPr/>
            <p:nvPr/>
          </p:nvSpPr>
          <p:spPr>
            <a:xfrm>
              <a:off x="1" y="6433638"/>
              <a:ext cx="9144000" cy="3442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20 21 22 23 24 25 26 27 28 29 30 1 2 3 4 5 6 7 8 9 10 11 12 13 14 15 16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562" y="6064702"/>
              <a:ext cx="795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Nov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18609" y="6064702"/>
              <a:ext cx="795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</a:t>
              </a:r>
              <a:endParaRPr lang="en-US" dirty="0"/>
            </a:p>
          </p:txBody>
        </p:sp>
      </p:grpSp>
      <p:sp>
        <p:nvSpPr>
          <p:cNvPr id="9" name="Frame 8"/>
          <p:cNvSpPr/>
          <p:nvPr/>
        </p:nvSpPr>
        <p:spPr>
          <a:xfrm>
            <a:off x="5365031" y="6434430"/>
            <a:ext cx="403567" cy="344236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46118" y="3654778"/>
            <a:ext cx="4335555" cy="27015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Vertex position determined online from fit to impact parameter of Level 2 trigger tracks versus </a:t>
            </a:r>
            <a:r>
              <a:rPr lang="en-US" dirty="0" err="1" smtClean="0"/>
              <a:t>φ</a:t>
            </a:r>
            <a:endParaRPr lang="en-US" dirty="0" smtClean="0"/>
          </a:p>
          <a:p>
            <a:r>
              <a:rPr lang="en-US" dirty="0" smtClean="0"/>
              <a:t>Z vertex distribution width ~40mm (including resolution)</a:t>
            </a:r>
          </a:p>
          <a:p>
            <a:r>
              <a:rPr lang="en-US" dirty="0" smtClean="0"/>
              <a:t>Number of vertices can be seen to decay with decreasing luminosity in fill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881" y="91196"/>
            <a:ext cx="4191001" cy="3611833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2EBA2-2F45-6C40-B76A-0630E7DB4E6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" y="91195"/>
            <a:ext cx="4751443" cy="35635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683" y="3618363"/>
            <a:ext cx="4140199" cy="27820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195"/>
            <a:ext cx="9144000" cy="352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4763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“Stable Beams” run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8FF-21CF-6D45-9087-6341E04D3C3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0" y="719667"/>
            <a:ext cx="9144000" cy="5687485"/>
            <a:chOff x="0" y="888999"/>
            <a:chExt cx="9144000" cy="5687485"/>
          </a:xfrm>
        </p:grpSpPr>
        <p:pic>
          <p:nvPicPr>
            <p:cNvPr id="54274" name="Picture 21" descr="hl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665589"/>
              <a:ext cx="9144000" cy="379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75" name="TextBox 4"/>
            <p:cNvSpPr txBox="1">
              <a:spLocks noChangeArrowheads="1"/>
            </p:cNvSpPr>
            <p:nvPr/>
          </p:nvSpPr>
          <p:spPr bwMode="auto">
            <a:xfrm>
              <a:off x="5715000" y="948267"/>
              <a:ext cx="2514600" cy="1854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GB" dirty="0"/>
                <a:t>Rejection factor of ~10</a:t>
              </a:r>
              <a:r>
                <a:rPr lang="en-GB" baseline="30000" dirty="0"/>
                <a:t>4</a:t>
              </a:r>
              <a:r>
                <a:rPr lang="en-GB" dirty="0"/>
                <a:t> looking for space points in the Inner Detector at Level 2 </a:t>
              </a:r>
              <a:r>
                <a:rPr lang="en-GB" dirty="0" smtClean="0"/>
                <a:t>trigger – </a:t>
              </a:r>
              <a:r>
                <a:rPr lang="en-GB" b="1" dirty="0" smtClean="0"/>
                <a:t>active event rejection</a:t>
              </a:r>
              <a:endParaRPr lang="en-GB" b="1" baseline="30000" dirty="0"/>
            </a:p>
          </p:txBody>
        </p:sp>
        <p:sp>
          <p:nvSpPr>
            <p:cNvPr id="54276" name="TextBox 5"/>
            <p:cNvSpPr txBox="1">
              <a:spLocks noChangeArrowheads="1"/>
            </p:cNvSpPr>
            <p:nvPr/>
          </p:nvSpPr>
          <p:spPr bwMode="auto">
            <a:xfrm>
              <a:off x="143934" y="888999"/>
              <a:ext cx="1873956" cy="1267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GB" dirty="0"/>
                <a:t>Beam injection, record collision events.</a:t>
              </a:r>
              <a:br>
                <a:rPr lang="en-GB" dirty="0"/>
              </a:br>
              <a:r>
                <a:rPr lang="en-GB" dirty="0"/>
                <a:t>HLT </a:t>
              </a:r>
              <a:r>
                <a:rPr lang="en-GB" dirty="0" err="1"/>
                <a:t>algos</a:t>
              </a:r>
              <a:r>
                <a:rPr lang="en-GB" dirty="0"/>
                <a:t> off.</a:t>
              </a:r>
              <a:endParaRPr lang="en-GB" baseline="30000" dirty="0"/>
            </a:p>
          </p:txBody>
        </p:sp>
        <p:sp>
          <p:nvSpPr>
            <p:cNvPr id="54277" name="TextBox 6"/>
            <p:cNvSpPr txBox="1">
              <a:spLocks noChangeArrowheads="1"/>
            </p:cNvSpPr>
            <p:nvPr/>
          </p:nvSpPr>
          <p:spPr bwMode="auto">
            <a:xfrm>
              <a:off x="2094442" y="1202265"/>
              <a:ext cx="236061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GB" dirty="0" smtClean="0"/>
                <a:t>L1 BPTX </a:t>
              </a:r>
              <a:r>
                <a:rPr lang="en-GB" dirty="0" err="1" smtClean="0"/>
                <a:t>prescale</a:t>
              </a:r>
              <a:r>
                <a:rPr lang="en-GB" dirty="0" smtClean="0"/>
                <a:t> lowered =&gt; L1 rate increases </a:t>
              </a:r>
            </a:p>
            <a:p>
              <a:r>
                <a:rPr lang="en-GB" dirty="0" smtClean="0"/>
                <a:t>HLT </a:t>
              </a:r>
              <a:r>
                <a:rPr lang="en-GB" dirty="0"/>
                <a:t>active after  LHC declares stable beam</a:t>
              </a:r>
              <a:endParaRPr lang="en-GB" baseline="300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683419" y="2361406"/>
              <a:ext cx="457200" cy="1588"/>
            </a:xfrm>
            <a:prstGeom prst="straightConnector1">
              <a:avLst/>
            </a:prstGeom>
            <a:ln w="57150">
              <a:solidFill>
                <a:srgbClr val="000090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506789" y="4151488"/>
              <a:ext cx="1979612" cy="1589"/>
            </a:xfrm>
            <a:prstGeom prst="straightConnector1">
              <a:avLst/>
            </a:prstGeom>
            <a:ln w="104775">
              <a:solidFill>
                <a:schemeClr val="accent2">
                  <a:lumMod val="75000"/>
                </a:schemeClr>
              </a:solidFill>
              <a:headEnd type="stealth" w="med" len="lg"/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10800000" flipV="1">
              <a:off x="4495800" y="1905000"/>
              <a:ext cx="1219200" cy="1143000"/>
            </a:xfrm>
            <a:prstGeom prst="bentConnector3">
              <a:avLst>
                <a:gd name="adj1" fmla="val 99871"/>
              </a:avLst>
            </a:prstGeom>
            <a:ln w="25400" cap="flat" cmpd="sng" algn="ctr">
              <a:solidFill>
                <a:schemeClr val="accent2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5400000">
              <a:off x="257175" y="3454400"/>
              <a:ext cx="3429000" cy="330200"/>
            </a:xfrm>
            <a:prstGeom prst="bentConnector3">
              <a:avLst>
                <a:gd name="adj1" fmla="val 206"/>
              </a:avLst>
            </a:prstGeom>
            <a:ln w="25400" cap="flat" cmpd="sng" algn="ctr">
              <a:solidFill>
                <a:schemeClr val="accent2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454900" y="2617788"/>
              <a:ext cx="16129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2513807" y="4799806"/>
              <a:ext cx="457200" cy="1587"/>
            </a:xfrm>
            <a:prstGeom prst="straightConnector1">
              <a:avLst/>
            </a:prstGeom>
            <a:ln w="104775">
              <a:solidFill>
                <a:schemeClr val="accent2">
                  <a:lumMod val="75000"/>
                </a:schemeClr>
              </a:solidFill>
              <a:headEnd type="stealth" w="sm" len="sm"/>
              <a:tailEnd type="stealth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10800000">
              <a:off x="2743200" y="4953000"/>
              <a:ext cx="3582988" cy="1066800"/>
            </a:xfrm>
            <a:prstGeom prst="bentConnector3">
              <a:avLst>
                <a:gd name="adj1" fmla="val 100017"/>
              </a:avLst>
            </a:prstGeom>
            <a:ln w="25400" cap="flat" cmpd="sng" algn="ctr">
              <a:solidFill>
                <a:schemeClr val="accent2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85" name="TextBox 27"/>
            <p:cNvSpPr txBox="1">
              <a:spLocks noChangeArrowheads="1"/>
            </p:cNvSpPr>
            <p:nvPr/>
          </p:nvSpPr>
          <p:spPr bwMode="auto">
            <a:xfrm>
              <a:off x="6326188" y="5699125"/>
              <a:ext cx="2360612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GB" dirty="0"/>
                <a:t>BPTX </a:t>
              </a:r>
              <a:r>
                <a:rPr lang="en-GB" dirty="0" err="1"/>
                <a:t>prescaled</a:t>
              </a:r>
              <a:r>
                <a:rPr lang="en-GB" dirty="0"/>
                <a:t> by x20</a:t>
              </a:r>
              <a:r>
                <a:rPr lang="en-GB" baseline="30000" dirty="0"/>
                <a:t> </a:t>
              </a:r>
              <a:r>
                <a:rPr lang="en-GB" dirty="0" smtClean="0"/>
                <a:t>at </a:t>
              </a:r>
              <a:r>
                <a:rPr lang="en-GB" dirty="0"/>
                <a:t>input to L2</a:t>
              </a:r>
            </a:p>
          </p:txBody>
        </p:sp>
        <p:sp>
          <p:nvSpPr>
            <p:cNvPr id="54286" name="TextBox 28"/>
            <p:cNvSpPr txBox="1">
              <a:spLocks noChangeArrowheads="1"/>
            </p:cNvSpPr>
            <p:nvPr/>
          </p:nvSpPr>
          <p:spPr bwMode="auto">
            <a:xfrm>
              <a:off x="2819400" y="4495800"/>
              <a:ext cx="2360613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~20</a:t>
              </a:r>
              <a:endParaRPr lang="en-GB" baseline="3000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90556" y="3400779"/>
              <a:ext cx="11147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(MBTS)</a:t>
              </a:r>
              <a:endParaRPr lang="en-US" sz="1400" dirty="0"/>
            </a:p>
          </p:txBody>
        </p:sp>
        <p:cxnSp>
          <p:nvCxnSpPr>
            <p:cNvPr id="30" name="Elbow Connector 29"/>
            <p:cNvCxnSpPr/>
            <p:nvPr/>
          </p:nvCxnSpPr>
          <p:spPr>
            <a:xfrm rot="16200000" flipV="1">
              <a:off x="1697391" y="5681310"/>
              <a:ext cx="697794" cy="620536"/>
            </a:xfrm>
            <a:prstGeom prst="bentConnector3">
              <a:avLst>
                <a:gd name="adj1" fmla="val 1466"/>
              </a:avLst>
            </a:prstGeom>
            <a:ln w="25400" cap="flat" cmpd="sng" algn="ctr">
              <a:solidFill>
                <a:schemeClr val="accent2"/>
              </a:solidFill>
              <a:prstDash val="dashDot"/>
              <a:round/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27"/>
            <p:cNvSpPr txBox="1">
              <a:spLocks noChangeArrowheads="1"/>
            </p:cNvSpPr>
            <p:nvPr/>
          </p:nvSpPr>
          <p:spPr bwMode="auto">
            <a:xfrm>
              <a:off x="2356555" y="5935134"/>
              <a:ext cx="282345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r>
                <a:rPr lang="en-GB" dirty="0" smtClean="0"/>
                <a:t>Holding trigger as stable beams  declared</a:t>
              </a:r>
              <a:endParaRPr lang="en-GB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0" y="6065098"/>
            <a:ext cx="9144000" cy="713568"/>
            <a:chOff x="0" y="6065098"/>
            <a:chExt cx="9144000" cy="713568"/>
          </a:xfrm>
        </p:grpSpPr>
        <p:grpSp>
          <p:nvGrpSpPr>
            <p:cNvPr id="47" name="Group 12"/>
            <p:cNvGrpSpPr/>
            <p:nvPr/>
          </p:nvGrpSpPr>
          <p:grpSpPr>
            <a:xfrm>
              <a:off x="0" y="6065098"/>
              <a:ext cx="9144000" cy="713172"/>
              <a:chOff x="1" y="6064702"/>
              <a:chExt cx="9144000" cy="713172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" y="6433638"/>
                <a:ext cx="9144000" cy="3442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20 21 22 23 24 25 26 27 28 29 30 1 2 3 4 5 6 7 8 9 10 11 12 13 14 15 16</a:t>
                </a:r>
                <a:endParaRPr lang="en-US" sz="2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30562" y="6064702"/>
                <a:ext cx="795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Nov</a:t>
                </a:r>
                <a:endParaRPr lang="en-US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318609" y="6064702"/>
                <a:ext cx="795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Dec</a:t>
                </a:r>
                <a:endParaRPr lang="en-US" dirty="0"/>
              </a:p>
            </p:txBody>
          </p:sp>
        </p:grpSp>
        <p:sp>
          <p:nvSpPr>
            <p:cNvPr id="48" name="Frame 47"/>
            <p:cNvSpPr/>
            <p:nvPr/>
          </p:nvSpPr>
          <p:spPr>
            <a:xfrm>
              <a:off x="7065444" y="6434430"/>
              <a:ext cx="403567" cy="344236"/>
            </a:xfrm>
            <a:prstGeom prst="fram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071556" y="2299721"/>
            <a:ext cx="9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T.Bold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6222" y="4642556"/>
            <a:ext cx="98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8067" y="5740779"/>
            <a:ext cx="98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</a:t>
            </a:r>
            <a:r>
              <a:rPr lang="en-US" dirty="0" err="1" smtClean="0">
                <a:solidFill>
                  <a:schemeClr val="bg1"/>
                </a:solidFill>
              </a:rPr>
              <a:t>GeV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B435-9008-C540-8B8C-EBC7FC83DA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umi.png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733356"/>
            <a:ext cx="4261846" cy="30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17467" cy="7272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5" y="1001890"/>
            <a:ext cx="8974665" cy="28866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D702"/>
                </a:solidFill>
              </a:rPr>
              <a:t>It was an incredibly exciting end of a busy year!</a:t>
            </a:r>
          </a:p>
          <a:p>
            <a:pPr lvl="1"/>
            <a:r>
              <a:rPr lang="en-US" dirty="0" smtClean="0"/>
              <a:t>The Level 1 trigger behaved very well and successfully selected single-beam and collision events</a:t>
            </a:r>
          </a:p>
          <a:p>
            <a:pPr lvl="1"/>
            <a:r>
              <a:rPr lang="en-US" dirty="0" smtClean="0"/>
              <a:t>The High Level trigger was carefully exercised offline, and later used online – first parasitically and then to reject events</a:t>
            </a:r>
          </a:p>
          <a:p>
            <a:r>
              <a:rPr lang="en-US" dirty="0" smtClean="0"/>
              <a:t>All of this was possible due to an </a:t>
            </a:r>
            <a:r>
              <a:rPr lang="en-US" dirty="0" smtClean="0">
                <a:solidFill>
                  <a:srgbClr val="00D702"/>
                </a:solidFill>
              </a:rPr>
              <a:t>enormous amount of work done in the last few years </a:t>
            </a:r>
            <a:r>
              <a:rPr lang="en-US" dirty="0" smtClean="0"/>
              <a:t>(both “online” and “offline”)</a:t>
            </a:r>
          </a:p>
          <a:p>
            <a:pPr lvl="1"/>
            <a:r>
              <a:rPr lang="en-US" dirty="0" smtClean="0"/>
              <a:t>Much of this work was done by the UK institutes involved in the trigger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6029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100668"/>
            <a:ext cx="8272463" cy="18557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This talk will try to give an overview of the 2009 LHC run period from 20</a:t>
            </a:r>
            <a:r>
              <a:rPr lang="en-US" baseline="30000" dirty="0" smtClean="0"/>
              <a:t>th</a:t>
            </a:r>
            <a:r>
              <a:rPr lang="en-US" dirty="0" smtClean="0"/>
              <a:t> November to 16</a:t>
            </a:r>
            <a:r>
              <a:rPr lang="en-US" baseline="30000" dirty="0" smtClean="0"/>
              <a:t>th</a:t>
            </a:r>
            <a:r>
              <a:rPr lang="en-US" dirty="0" smtClean="0"/>
              <a:t> December from the trigger perspective</a:t>
            </a:r>
          </a:p>
          <a:p>
            <a:endParaRPr lang="en-US" dirty="0" smtClean="0"/>
          </a:p>
          <a:p>
            <a:r>
              <a:rPr lang="en-US" dirty="0" smtClean="0"/>
              <a:t>Will only give an outline: more details in following talks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305778"/>
            <a:ext cx="8229600" cy="10865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Note: will report on the work of many people; names mentioned occasionally, when author is clear. But ultimately the credits go to the </a:t>
            </a:r>
            <a:r>
              <a:rPr lang="en-US" b="1" dirty="0" smtClean="0"/>
              <a:t>whole ATLAS Collaboration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433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84607"/>
            <a:ext cx="8272463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2EBA2-2F45-6C40-B76A-0630E7DB4E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9289"/>
          </a:xfrm>
        </p:spPr>
        <p:txBody>
          <a:bodyPr/>
          <a:lstStyle/>
          <a:p>
            <a:r>
              <a:rPr lang="en-US" dirty="0" smtClean="0"/>
              <a:t>The Future…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451" y="3917161"/>
            <a:ext cx="9173451" cy="25162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are </a:t>
            </a:r>
            <a:r>
              <a:rPr lang="en-US" b="1" dirty="0" smtClean="0"/>
              <a:t>very exciting times ahead</a:t>
            </a:r>
            <a:r>
              <a:rPr lang="en-US" dirty="0" smtClean="0"/>
              <a:t>!</a:t>
            </a:r>
          </a:p>
          <a:p>
            <a:r>
              <a:rPr lang="en-US" dirty="0" smtClean="0"/>
              <a:t>The next step is to turn our trigger into a well-tuned tool to select physics events with good efficiency – after the commissioning, focus on physics performance</a:t>
            </a:r>
          </a:p>
          <a:p>
            <a:r>
              <a:rPr lang="en-US" dirty="0" smtClean="0"/>
              <a:t>An excellent trigger performance is fundamental to doing physics with ATLAS</a:t>
            </a:r>
          </a:p>
          <a:p>
            <a:r>
              <a:rPr lang="en-US" dirty="0" smtClean="0"/>
              <a:t>Now it’s time to </a:t>
            </a:r>
            <a:r>
              <a:rPr lang="en-US" b="1" dirty="0" smtClean="0"/>
              <a:t>exploit the ATLAS potential</a:t>
            </a:r>
            <a:r>
              <a:rPr lang="en-US" dirty="0" smtClean="0"/>
              <a:t>, and (with a bit of luck) to </a:t>
            </a:r>
            <a:r>
              <a:rPr lang="en-US" b="1" dirty="0" smtClean="0"/>
              <a:t>change the physics textbooks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458"/>
            <a:ext cx="9194795" cy="23200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2977" y="2935111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Backup slides…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8FF-21CF-6D45-9087-6341E04D3C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682625" y="146050"/>
            <a:ext cx="7013575" cy="6159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Hector Berlioz, “Les Troyens”, opera in five acts</a:t>
            </a:r>
          </a:p>
          <a:p>
            <a:r>
              <a:rPr lang="en-US"/>
              <a:t>Valencia, Palau de les Arts Reina Sofia, 31 October -12 November 2009  </a:t>
            </a:r>
          </a:p>
        </p:txBody>
      </p:sp>
      <p:pic>
        <p:nvPicPr>
          <p:cNvPr id="44036" name="Picture 4" descr="VALENCIA-les-troyens4.jpg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7900"/>
            <a:ext cx="8448675" cy="5651500"/>
          </a:xfrm>
          <a:prstGeom prst="rect">
            <a:avLst/>
          </a:prstGeom>
          <a:noFill/>
          <a:ln w="38100">
            <a:solidFill>
              <a:srgbClr val="CC33CC"/>
            </a:solidFill>
            <a:round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968375" y="2409825"/>
            <a:ext cx="7032625" cy="1323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Many thanks to the accelerator team for the excellent </a:t>
            </a:r>
          </a:p>
          <a:p>
            <a:r>
              <a:rPr lang="en-US" sz="2000"/>
              <a:t>machine performance, for the impressive progress over a </a:t>
            </a:r>
          </a:p>
          <a:p>
            <a:r>
              <a:rPr lang="en-US" sz="2000"/>
              <a:t>few days of operation, and for the very pleasant and</a:t>
            </a:r>
          </a:p>
          <a:p>
            <a:r>
              <a:rPr lang="en-US" sz="2000"/>
              <a:t>constructive interactions with ATLAS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1161" y="6303069"/>
            <a:ext cx="140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F.Gianotti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754" y="536221"/>
            <a:ext cx="5977467" cy="560211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211" dirty="0" smtClean="0">
                <a:solidFill>
                  <a:srgbClr val="FF0000"/>
                </a:solidFill>
              </a:rPr>
              <a:t>Friday, 20 November: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</a:rPr>
              <a:t>~ 20h:  beam-1 threading </a:t>
            </a:r>
            <a:r>
              <a:rPr lang="en-US" sz="4211" dirty="0" err="1" smtClean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 6 beam splashes to ATLAS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22h:  beam-1 RF capture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</a:rPr>
              <a:t>~ 23h:  beam-2 threading </a:t>
            </a:r>
            <a:r>
              <a:rPr lang="en-US" sz="4211" dirty="0" err="1" smtClean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 7 beam splashes to ATLAS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24h:  beam-2 RF capture</a:t>
            </a:r>
          </a:p>
          <a:p>
            <a:pPr>
              <a:buNone/>
            </a:pPr>
            <a:r>
              <a:rPr lang="en-US" sz="4211" dirty="0" smtClean="0">
                <a:solidFill>
                  <a:srgbClr val="FF0000"/>
                </a:solidFill>
                <a:sym typeface="Wingdings" charset="2"/>
              </a:rPr>
              <a:t>Saturday, 21 November: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1h: beam-2 splashes dedicated to ATLAS </a:t>
            </a:r>
            <a:r>
              <a:rPr lang="en-US" sz="4211" dirty="0" err="1" smtClean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 27 events (side C)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4h: beam-1 splashes dedicated to ATLAS </a:t>
            </a:r>
            <a:r>
              <a:rPr lang="en-US" sz="4211" dirty="0" err="1" smtClean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 26 events (side A)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RF consolidated </a:t>
            </a:r>
            <a:r>
              <a:rPr lang="en-US" sz="4211" dirty="0" err="1" smtClean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 estimated beam lifetime up to ~ 10 hours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Sunday,  22 November: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~6h: 15 splash events to test beam abort by BCM  successful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Then single beams … </a:t>
            </a:r>
          </a:p>
          <a:p>
            <a:pPr>
              <a:buNone/>
            </a:pPr>
            <a:r>
              <a:rPr lang="en-US" sz="4211" dirty="0" smtClean="0">
                <a:solidFill>
                  <a:srgbClr val="FF0000"/>
                </a:solidFill>
                <a:sym typeface="Wingdings" charset="2"/>
              </a:rPr>
              <a:t>Monday 23 November: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6:30:  last series of splashes to ATLAS </a:t>
            </a:r>
            <a:r>
              <a:rPr lang="en-US" sz="4211" dirty="0" err="1" smtClean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 25 events (side C)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~13:30:  two beams injected, one bunch per beam ~ 4x10</a:t>
            </a:r>
            <a:r>
              <a:rPr lang="en-US" sz="4211" baseline="30000" dirty="0" smtClean="0">
                <a:solidFill>
                  <a:srgbClr val="000000"/>
                </a:solidFill>
                <a:sym typeface="Wingdings" charset="2"/>
              </a:rPr>
              <a:t>9 </a:t>
            </a:r>
            <a:r>
              <a:rPr lang="en-US" sz="4211" dirty="0" err="1" smtClean="0">
                <a:solidFill>
                  <a:srgbClr val="000000"/>
                </a:solidFill>
                <a:sym typeface="Wingdings" charset="2"/>
              </a:rPr>
              <a:t>p</a:t>
            </a: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, both in bucket 1 for collisions at IP1 and IP5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14:22: first collision event observed in ATLAS (first experiment !)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16:00: beams set up for collisions at IP2 and IP8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19:00: beams again in bucket 1 for collisions at IP1 and IP5 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20:30 CERN Press release out </a:t>
            </a:r>
            <a:r>
              <a:rPr lang="en-US" sz="4211" dirty="0" err="1" smtClean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 our event can go public</a:t>
            </a:r>
          </a:p>
          <a:p>
            <a:pPr>
              <a:buNone/>
            </a:pP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~ 24:  beam 1 ramped up to 540 </a:t>
            </a:r>
            <a:r>
              <a:rPr lang="en-US" sz="4211" dirty="0" err="1" smtClean="0">
                <a:solidFill>
                  <a:srgbClr val="000000"/>
                </a:solidFill>
                <a:sym typeface="Wingdings" charset="2"/>
              </a:rPr>
              <a:t>GeV</a:t>
            </a:r>
            <a:r>
              <a:rPr lang="en-US" sz="4211" dirty="0" smtClean="0">
                <a:solidFill>
                  <a:srgbClr val="000000"/>
                </a:solidFill>
                <a:sym typeface="Wingdings" charset="2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A85A0-A9D2-BB4C-B898-A7DDF44A7616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67175" y="404813"/>
            <a:ext cx="4897438" cy="5745162"/>
            <a:chOff x="2290" y="436"/>
            <a:chExt cx="3470" cy="3891"/>
          </a:xfrm>
        </p:grpSpPr>
        <p:sp>
          <p:nvSpPr>
            <p:cNvPr id="499715" name="Rectangle 3"/>
            <p:cNvSpPr>
              <a:spLocks noChangeArrowheads="1"/>
            </p:cNvSpPr>
            <p:nvPr/>
          </p:nvSpPr>
          <p:spPr bwMode="auto">
            <a:xfrm>
              <a:off x="2290" y="436"/>
              <a:ext cx="3470" cy="38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15" y="514"/>
              <a:ext cx="3319" cy="3813"/>
              <a:chOff x="2415" y="514"/>
              <a:chExt cx="3319" cy="3813"/>
            </a:xfrm>
          </p:grpSpPr>
          <p:cxnSp>
            <p:nvCxnSpPr>
              <p:cNvPr id="499717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3387" y="3612"/>
                <a:ext cx="1274" cy="4"/>
              </a:xfrm>
              <a:prstGeom prst="straightConnector1">
                <a:avLst/>
              </a:prstGeom>
              <a:noFill/>
              <a:ln w="285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99718" name="Text Box 6"/>
              <p:cNvSpPr txBox="1">
                <a:spLocks noChangeArrowheads="1"/>
              </p:cNvSpPr>
              <p:nvPr/>
            </p:nvSpPr>
            <p:spPr bwMode="auto">
              <a:xfrm>
                <a:off x="4339" y="1085"/>
                <a:ext cx="1196" cy="681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  <a:gs pos="50000">
                    <a:srgbClr val="99CCFF">
                      <a:alpha val="8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endParaRPr kumimoji="1" lang="en-US" sz="1400" b="1">
                  <a:latin typeface="Comic Sans MS" charset="0"/>
                </a:endParaRPr>
              </a:p>
              <a:p>
                <a:pPr algn="r" eaLnBrk="0" hangingPunct="0"/>
                <a:endParaRPr kumimoji="1" lang="en-US" sz="1400" b="1">
                  <a:latin typeface="Comic Sans MS" charset="0"/>
                </a:endParaRPr>
              </a:p>
              <a:p>
                <a:pPr algn="r" eaLnBrk="0" hangingPunct="0"/>
                <a:endParaRPr kumimoji="1" lang="en-US" sz="1400" b="1">
                  <a:latin typeface="Comic Sans MS" charset="0"/>
                </a:endParaRPr>
              </a:p>
              <a:p>
                <a:pPr algn="r" eaLnBrk="0" hangingPunct="0"/>
                <a:endParaRPr kumimoji="1" lang="en-US" b="1">
                  <a:latin typeface="Comic Sans MS" charset="0"/>
                </a:endParaRPr>
              </a:p>
            </p:txBody>
          </p:sp>
          <p:sp>
            <p:nvSpPr>
              <p:cNvPr id="499719" name="Oval 7"/>
              <p:cNvSpPr>
                <a:spLocks noChangeArrowheads="1"/>
              </p:cNvSpPr>
              <p:nvPr/>
            </p:nvSpPr>
            <p:spPr bwMode="auto">
              <a:xfrm>
                <a:off x="4790" y="2568"/>
                <a:ext cx="51" cy="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720" name="Text Box 8"/>
              <p:cNvSpPr txBox="1">
                <a:spLocks noChangeArrowheads="1"/>
              </p:cNvSpPr>
              <p:nvPr/>
            </p:nvSpPr>
            <p:spPr bwMode="auto">
              <a:xfrm>
                <a:off x="4331" y="2007"/>
                <a:ext cx="1233" cy="1793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  <a:gs pos="50000">
                    <a:srgbClr val="99CCFF">
                      <a:alpha val="8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  <a:p>
                <a:pPr algn="r" eaLnBrk="0" hangingPunct="0"/>
                <a:endParaRPr kumimoji="1" lang="en-US" sz="1200" b="1">
                  <a:latin typeface="Comic Sans MS" charset="0"/>
                </a:endParaRPr>
              </a:p>
            </p:txBody>
          </p:sp>
          <p:sp>
            <p:nvSpPr>
              <p:cNvPr id="499721" name="Oval 9"/>
              <p:cNvSpPr>
                <a:spLocks noChangeArrowheads="1"/>
              </p:cNvSpPr>
              <p:nvPr/>
            </p:nvSpPr>
            <p:spPr bwMode="auto">
              <a:xfrm>
                <a:off x="3545" y="3576"/>
                <a:ext cx="74" cy="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722" name="Text Box 10"/>
              <p:cNvSpPr txBox="1">
                <a:spLocks noChangeArrowheads="1"/>
              </p:cNvSpPr>
              <p:nvPr/>
            </p:nvSpPr>
            <p:spPr bwMode="auto">
              <a:xfrm>
                <a:off x="2422" y="1977"/>
                <a:ext cx="1336" cy="1884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  <a:gs pos="50000">
                    <a:srgbClr val="99CCFF">
                      <a:alpha val="80000"/>
                    </a:srgbClr>
                  </a:gs>
                  <a:gs pos="100000">
                    <a:srgbClr val="99CCFF">
                      <a:gamma/>
                      <a:shade val="46275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kumimoji="1" lang="en-US" sz="1600" b="1">
                  <a:latin typeface="Comic Sans MS" charset="0"/>
                </a:endParaRPr>
              </a:p>
              <a:p>
                <a:pPr eaLnBrk="0" hangingPunct="0"/>
                <a:endParaRPr kumimoji="1" lang="en-US" sz="1600" b="1">
                  <a:latin typeface="Comic Sans MS" charset="0"/>
                </a:endParaRPr>
              </a:p>
              <a:p>
                <a:pPr eaLnBrk="0" hangingPunct="0"/>
                <a:endParaRPr kumimoji="1" lang="en-US" sz="1600" b="1">
                  <a:latin typeface="Comic Sans MS" charset="0"/>
                </a:endParaRPr>
              </a:p>
              <a:p>
                <a:pPr eaLnBrk="0" hangingPunct="0"/>
                <a:r>
                  <a:rPr kumimoji="1" lang="en-US" sz="1600" b="1">
                    <a:solidFill>
                      <a:srgbClr val="FF3300"/>
                    </a:solidFill>
                    <a:latin typeface="Comic Sans MS" charset="0"/>
                  </a:rPr>
                  <a:t>H</a:t>
                </a:r>
              </a:p>
              <a:p>
                <a:pPr eaLnBrk="0" hangingPunct="0"/>
                <a:endParaRPr kumimoji="1" lang="en-US" sz="1600" b="1">
                  <a:solidFill>
                    <a:srgbClr val="FF3300"/>
                  </a:solidFill>
                  <a:latin typeface="Comic Sans MS" charset="0"/>
                </a:endParaRPr>
              </a:p>
              <a:p>
                <a:pPr eaLnBrk="0" hangingPunct="0"/>
                <a:r>
                  <a:rPr kumimoji="1" lang="en-US" sz="1600" b="1">
                    <a:solidFill>
                      <a:srgbClr val="FF3300"/>
                    </a:solidFill>
                    <a:latin typeface="Comic Sans MS" charset="0"/>
                  </a:rPr>
                  <a:t>L</a:t>
                </a:r>
              </a:p>
              <a:p>
                <a:pPr eaLnBrk="0" hangingPunct="0"/>
                <a:endParaRPr kumimoji="1" lang="en-US" sz="1600" b="1">
                  <a:solidFill>
                    <a:srgbClr val="FF3300"/>
                  </a:solidFill>
                  <a:latin typeface="Comic Sans MS" charset="0"/>
                </a:endParaRPr>
              </a:p>
              <a:p>
                <a:pPr eaLnBrk="0" hangingPunct="0"/>
                <a:r>
                  <a:rPr kumimoji="1" lang="en-US" sz="1600" b="1">
                    <a:solidFill>
                      <a:srgbClr val="FF3300"/>
                    </a:solidFill>
                    <a:latin typeface="Comic Sans MS" charset="0"/>
                  </a:rPr>
                  <a:t>T</a:t>
                </a:r>
              </a:p>
              <a:p>
                <a:pPr eaLnBrk="0" hangingPunct="0"/>
                <a:endParaRPr kumimoji="1" lang="en-US" sz="1600" b="1">
                  <a:solidFill>
                    <a:srgbClr val="FF3300"/>
                  </a:solidFill>
                  <a:latin typeface="Comic Sans MS" charset="0"/>
                </a:endParaRPr>
              </a:p>
              <a:p>
                <a:pPr eaLnBrk="0" hangingPunct="0"/>
                <a:endParaRPr kumimoji="1" lang="en-US" sz="1600" b="1">
                  <a:latin typeface="Comic Sans MS" charset="0"/>
                </a:endParaRPr>
              </a:p>
              <a:p>
                <a:pPr eaLnBrk="0" hangingPunct="0"/>
                <a:endParaRPr kumimoji="1" lang="en-US" sz="1600" b="1">
                  <a:latin typeface="Comic Sans MS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2905" y="1453"/>
                <a:ext cx="808" cy="80"/>
                <a:chOff x="3771" y="1717"/>
                <a:chExt cx="875" cy="80"/>
              </a:xfrm>
            </p:grpSpPr>
            <p:sp>
              <p:nvSpPr>
                <p:cNvPr id="499724" name="Oval 12"/>
                <p:cNvSpPr>
                  <a:spLocks noChangeArrowheads="1"/>
                </p:cNvSpPr>
                <p:nvPr/>
              </p:nvSpPr>
              <p:spPr bwMode="auto">
                <a:xfrm>
                  <a:off x="37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725" name="Oval 13"/>
                <p:cNvSpPr>
                  <a:spLocks noChangeArrowheads="1"/>
                </p:cNvSpPr>
                <p:nvPr/>
              </p:nvSpPr>
              <p:spPr bwMode="auto">
                <a:xfrm>
                  <a:off x="41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726" name="Oval 14"/>
                <p:cNvSpPr>
                  <a:spLocks noChangeArrowheads="1"/>
                </p:cNvSpPr>
                <p:nvPr/>
              </p:nvSpPr>
              <p:spPr bwMode="auto">
                <a:xfrm>
                  <a:off x="4582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9727" name="Text Box 15"/>
              <p:cNvSpPr txBox="1">
                <a:spLocks noChangeArrowheads="1"/>
              </p:cNvSpPr>
              <p:nvPr/>
            </p:nvSpPr>
            <p:spPr bwMode="auto">
              <a:xfrm>
                <a:off x="3717" y="1480"/>
                <a:ext cx="621" cy="248"/>
              </a:xfrm>
              <a:prstGeom prst="rect">
                <a:avLst/>
              </a:prstGeom>
              <a:solidFill>
                <a:schemeClr val="bg1"/>
              </a:soli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b="1">
                    <a:solidFill>
                      <a:schemeClr val="accent2"/>
                    </a:solidFill>
                    <a:latin typeface="Times New Roman" charset="0"/>
                  </a:rPr>
                  <a:t>75 kHz</a:t>
                </a:r>
              </a:p>
            </p:txBody>
          </p:sp>
          <p:sp>
            <p:nvSpPr>
              <p:cNvPr id="499728" name="Text Box 16"/>
              <p:cNvSpPr txBox="1">
                <a:spLocks noChangeArrowheads="1"/>
              </p:cNvSpPr>
              <p:nvPr/>
            </p:nvSpPr>
            <p:spPr bwMode="auto">
              <a:xfrm>
                <a:off x="3730" y="2919"/>
                <a:ext cx="540" cy="249"/>
              </a:xfrm>
              <a:prstGeom prst="rect">
                <a:avLst/>
              </a:prstGeom>
              <a:solidFill>
                <a:schemeClr val="bg1"/>
              </a:soli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b="1">
                    <a:solidFill>
                      <a:schemeClr val="accent2"/>
                    </a:solidFill>
                    <a:latin typeface="Times New Roman" charset="0"/>
                  </a:rPr>
                  <a:t>2 kHz</a:t>
                </a:r>
              </a:p>
            </p:txBody>
          </p:sp>
          <p:sp>
            <p:nvSpPr>
              <p:cNvPr id="499729" name="Text Box 17"/>
              <p:cNvSpPr txBox="1">
                <a:spLocks noChangeArrowheads="1"/>
              </p:cNvSpPr>
              <p:nvPr/>
            </p:nvSpPr>
            <p:spPr bwMode="auto">
              <a:xfrm>
                <a:off x="3731" y="3669"/>
                <a:ext cx="612" cy="24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b="1">
                    <a:solidFill>
                      <a:srgbClr val="FF3300"/>
                    </a:solidFill>
                    <a:latin typeface="Times New Roman" charset="0"/>
                  </a:rPr>
                  <a:t>200 Hz</a:t>
                </a:r>
              </a:p>
            </p:txBody>
          </p: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443" y="846"/>
                <a:ext cx="922" cy="414"/>
                <a:chOff x="3696" y="806"/>
                <a:chExt cx="999" cy="414"/>
              </a:xfrm>
            </p:grpSpPr>
            <p:grpSp>
              <p:nvGrpSpPr>
                <p:cNvPr id="6" name="Group 19"/>
                <p:cNvGrpSpPr>
                  <a:grpSpLocks/>
                </p:cNvGrpSpPr>
                <p:nvPr/>
              </p:nvGrpSpPr>
              <p:grpSpPr bwMode="auto">
                <a:xfrm>
                  <a:off x="3696" y="806"/>
                  <a:ext cx="199" cy="414"/>
                  <a:chOff x="3656" y="1276"/>
                  <a:chExt cx="199" cy="1448"/>
                </a:xfrm>
              </p:grpSpPr>
              <p:sp>
                <p:nvSpPr>
                  <p:cNvPr id="49973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276"/>
                    <a:ext cx="0" cy="14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73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1277"/>
                    <a:ext cx="0" cy="144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73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276"/>
                    <a:ext cx="0" cy="14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23"/>
                <p:cNvGrpSpPr>
                  <a:grpSpLocks/>
                </p:cNvGrpSpPr>
                <p:nvPr/>
              </p:nvGrpSpPr>
              <p:grpSpPr bwMode="auto">
                <a:xfrm>
                  <a:off x="4101" y="806"/>
                  <a:ext cx="199" cy="414"/>
                  <a:chOff x="3656" y="1276"/>
                  <a:chExt cx="199" cy="1448"/>
                </a:xfrm>
              </p:grpSpPr>
              <p:sp>
                <p:nvSpPr>
                  <p:cNvPr id="49973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276"/>
                    <a:ext cx="0" cy="14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73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1277"/>
                    <a:ext cx="0" cy="144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73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276"/>
                    <a:ext cx="0" cy="14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" name="Group 27"/>
                <p:cNvGrpSpPr>
                  <a:grpSpLocks/>
                </p:cNvGrpSpPr>
                <p:nvPr/>
              </p:nvGrpSpPr>
              <p:grpSpPr bwMode="auto">
                <a:xfrm>
                  <a:off x="4496" y="806"/>
                  <a:ext cx="199" cy="414"/>
                  <a:chOff x="3656" y="1276"/>
                  <a:chExt cx="199" cy="1448"/>
                </a:xfrm>
              </p:grpSpPr>
              <p:sp>
                <p:nvSpPr>
                  <p:cNvPr id="49974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656" y="1276"/>
                    <a:ext cx="0" cy="144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74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1277"/>
                    <a:ext cx="0" cy="144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74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755" y="1276"/>
                    <a:ext cx="0" cy="14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3051" y="917"/>
                <a:ext cx="1603" cy="180"/>
                <a:chOff x="2068" y="765"/>
                <a:chExt cx="1857" cy="276"/>
              </a:xfrm>
            </p:grpSpPr>
            <p:cxnSp>
              <p:nvCxnSpPr>
                <p:cNvPr id="499744" name="AutoShape 32"/>
                <p:cNvCxnSpPr>
                  <a:cxnSpLocks noChangeShapeType="1"/>
                  <a:stCxn id="499748" idx="3"/>
                  <a:endCxn id="500000" idx="0"/>
                </p:cNvCxnSpPr>
                <p:nvPr/>
              </p:nvCxnSpPr>
              <p:spPr bwMode="auto">
                <a:xfrm rot="5400000">
                  <a:off x="2865" y="36"/>
                  <a:ext cx="208" cy="1802"/>
                </a:xfrm>
                <a:prstGeom prst="bentConnector3">
                  <a:avLst>
                    <a:gd name="adj1" fmla="val -11060"/>
                  </a:avLst>
                </a:prstGeom>
                <a:noFill/>
                <a:ln w="28575" cap="sq">
                  <a:solidFill>
                    <a:srgbClr val="FF220A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  <p:grpSp>
              <p:nvGrpSpPr>
                <p:cNvPr id="10" name="Group 33"/>
                <p:cNvGrpSpPr>
                  <a:grpSpLocks/>
                </p:cNvGrpSpPr>
                <p:nvPr/>
              </p:nvGrpSpPr>
              <p:grpSpPr bwMode="auto">
                <a:xfrm>
                  <a:off x="3659" y="765"/>
                  <a:ext cx="266" cy="80"/>
                  <a:chOff x="3659" y="965"/>
                  <a:chExt cx="266" cy="80"/>
                </a:xfrm>
              </p:grpSpPr>
              <p:sp>
                <p:nvSpPr>
                  <p:cNvPr id="49974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659" y="965"/>
                    <a:ext cx="64" cy="80"/>
                  </a:xfrm>
                  <a:prstGeom prst="ellipse">
                    <a:avLst/>
                  </a:prstGeom>
                  <a:solidFill>
                    <a:srgbClr val="FFDE0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74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765" y="965"/>
                    <a:ext cx="64" cy="80"/>
                  </a:xfrm>
                  <a:prstGeom prst="ellipse">
                    <a:avLst/>
                  </a:prstGeom>
                  <a:solidFill>
                    <a:srgbClr val="FFDE0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74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965"/>
                    <a:ext cx="64" cy="80"/>
                  </a:xfrm>
                  <a:prstGeom prst="ellipse">
                    <a:avLst/>
                  </a:prstGeom>
                  <a:solidFill>
                    <a:srgbClr val="FFDE0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99749" name="Text Box 37"/>
              <p:cNvSpPr txBox="1">
                <a:spLocks noChangeArrowheads="1"/>
              </p:cNvSpPr>
              <p:nvPr/>
            </p:nvSpPr>
            <p:spPr bwMode="auto">
              <a:xfrm>
                <a:off x="3604" y="729"/>
                <a:ext cx="684" cy="24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b="1">
                    <a:solidFill>
                      <a:schemeClr val="accent2"/>
                    </a:solidFill>
                    <a:latin typeface="Times New Roman" charset="0"/>
                  </a:rPr>
                  <a:t>40 MHz</a:t>
                </a:r>
              </a:p>
            </p:txBody>
          </p:sp>
          <p:cxnSp>
            <p:nvCxnSpPr>
              <p:cNvPr id="499750" name="AutoShape 38"/>
              <p:cNvCxnSpPr>
                <a:cxnSpLocks noChangeShapeType="1"/>
              </p:cNvCxnSpPr>
              <p:nvPr/>
            </p:nvCxnSpPr>
            <p:spPr bwMode="auto">
              <a:xfrm rot="5400000">
                <a:off x="4071" y="1995"/>
                <a:ext cx="116" cy="1374"/>
              </a:xfrm>
              <a:prstGeom prst="bentConnector2">
                <a:avLst/>
              </a:prstGeom>
              <a:noFill/>
              <a:ln w="28575" cap="sq">
                <a:solidFill>
                  <a:srgbClr val="FF000C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499751" name="Text Box 39"/>
              <p:cNvSpPr txBox="1">
                <a:spLocks noChangeArrowheads="1"/>
              </p:cNvSpPr>
              <p:nvPr/>
            </p:nvSpPr>
            <p:spPr bwMode="auto">
              <a:xfrm>
                <a:off x="3737" y="2537"/>
                <a:ext cx="599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solidFill>
                      <a:schemeClr val="bg2"/>
                    </a:solidFill>
                    <a:latin typeface="Tahoma" charset="0"/>
                  </a:rPr>
                  <a:t>RoI data</a:t>
                </a:r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4421" y="1208"/>
                <a:ext cx="971" cy="120"/>
                <a:chOff x="3672" y="1056"/>
                <a:chExt cx="1052" cy="120"/>
              </a:xfrm>
            </p:grpSpPr>
            <p:sp>
              <p:nvSpPr>
                <p:cNvPr id="499753" name="Rectangle 41"/>
                <p:cNvSpPr>
                  <a:spLocks noChangeArrowheads="1"/>
                </p:cNvSpPr>
                <p:nvPr/>
              </p:nvSpPr>
              <p:spPr bwMode="auto">
                <a:xfrm>
                  <a:off x="3672" y="1056"/>
                  <a:ext cx="244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>
                        <a:gamma/>
                        <a:shade val="46275"/>
                        <a:invGamma/>
                      </a:srgbClr>
                    </a:gs>
                    <a:gs pos="50000">
                      <a:srgbClr val="CCFF99"/>
                    </a:gs>
                    <a:gs pos="100000">
                      <a:srgbClr val="CC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9754" name="Rectangle 42"/>
                <p:cNvSpPr>
                  <a:spLocks noChangeArrowheads="1"/>
                </p:cNvSpPr>
                <p:nvPr/>
              </p:nvSpPr>
              <p:spPr bwMode="auto">
                <a:xfrm>
                  <a:off x="4088" y="1056"/>
                  <a:ext cx="244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>
                        <a:gamma/>
                        <a:shade val="46275"/>
                        <a:invGamma/>
                      </a:srgbClr>
                    </a:gs>
                    <a:gs pos="50000">
                      <a:srgbClr val="CCFF99"/>
                    </a:gs>
                    <a:gs pos="100000">
                      <a:srgbClr val="CC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9755" name="Rectangle 43"/>
                <p:cNvSpPr>
                  <a:spLocks noChangeArrowheads="1"/>
                </p:cNvSpPr>
                <p:nvPr/>
              </p:nvSpPr>
              <p:spPr bwMode="auto">
                <a:xfrm>
                  <a:off x="4480" y="1056"/>
                  <a:ext cx="244" cy="120"/>
                </a:xfrm>
                <a:prstGeom prst="rect">
                  <a:avLst/>
                </a:prstGeom>
                <a:gradFill rotWithShape="0">
                  <a:gsLst>
                    <a:gs pos="0">
                      <a:srgbClr val="CCFF99">
                        <a:gamma/>
                        <a:shade val="46275"/>
                        <a:invGamma/>
                      </a:srgbClr>
                    </a:gs>
                    <a:gs pos="50000">
                      <a:srgbClr val="CCFF99"/>
                    </a:gs>
                    <a:gs pos="100000">
                      <a:srgbClr val="CCFF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499756" name="AutoShape 44"/>
              <p:cNvCxnSpPr>
                <a:cxnSpLocks noChangeShapeType="1"/>
              </p:cNvCxnSpPr>
              <p:nvPr/>
            </p:nvCxnSpPr>
            <p:spPr bwMode="auto">
              <a:xfrm>
                <a:off x="4948" y="1485"/>
                <a:ext cx="320" cy="0"/>
              </a:xfrm>
              <a:prstGeom prst="straightConnector1">
                <a:avLst/>
              </a:prstGeom>
              <a:noFill/>
              <a:ln w="31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99757" name="AutoShape 45"/>
              <p:cNvCxnSpPr>
                <a:cxnSpLocks noChangeShapeType="1"/>
              </p:cNvCxnSpPr>
              <p:nvPr/>
            </p:nvCxnSpPr>
            <p:spPr bwMode="auto">
              <a:xfrm>
                <a:off x="4578" y="1485"/>
                <a:ext cx="311" cy="0"/>
              </a:xfrm>
              <a:prstGeom prst="straightConnector1">
                <a:avLst/>
              </a:prstGeom>
              <a:noFill/>
              <a:ln w="31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499758" name="AutoShape 46"/>
              <p:cNvCxnSpPr>
                <a:cxnSpLocks noChangeShapeType="1"/>
              </p:cNvCxnSpPr>
              <p:nvPr/>
            </p:nvCxnSpPr>
            <p:spPr bwMode="auto">
              <a:xfrm>
                <a:off x="3415" y="1485"/>
                <a:ext cx="1104" cy="0"/>
              </a:xfrm>
              <a:prstGeom prst="straightConnector1">
                <a:avLst/>
              </a:prstGeom>
              <a:noFill/>
              <a:ln w="3175" cap="sq">
                <a:solidFill>
                  <a:srgbClr val="FF220A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499759" name="Text Box 47"/>
              <p:cNvSpPr txBox="1">
                <a:spLocks noChangeArrowheads="1"/>
              </p:cNvSpPr>
              <p:nvPr/>
            </p:nvSpPr>
            <p:spPr bwMode="auto">
              <a:xfrm>
                <a:off x="3722" y="1318"/>
                <a:ext cx="650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solidFill>
                      <a:schemeClr val="bg2"/>
                    </a:solidFill>
                    <a:latin typeface="Tahoma" charset="0"/>
                  </a:rPr>
                  <a:t>LVL1 Acc.</a:t>
                </a:r>
              </a:p>
            </p:txBody>
          </p:sp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4542" y="1321"/>
                <a:ext cx="756" cy="361"/>
                <a:chOff x="3656" y="1276"/>
                <a:chExt cx="199" cy="1448"/>
              </a:xfrm>
            </p:grpSpPr>
            <p:sp>
              <p:nvSpPr>
                <p:cNvPr id="499761" name="Line 49"/>
                <p:cNvSpPr>
                  <a:spLocks noChangeShapeType="1"/>
                </p:cNvSpPr>
                <p:nvPr/>
              </p:nvSpPr>
              <p:spPr bwMode="auto">
                <a:xfrm>
                  <a:off x="3656" y="1276"/>
                  <a:ext cx="0" cy="144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762" name="Line 50"/>
                <p:cNvSpPr>
                  <a:spLocks noChangeShapeType="1"/>
                </p:cNvSpPr>
                <p:nvPr/>
              </p:nvSpPr>
              <p:spPr bwMode="auto">
                <a:xfrm>
                  <a:off x="3855" y="1277"/>
                  <a:ext cx="0" cy="144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763" name="Line 51"/>
                <p:cNvSpPr>
                  <a:spLocks noChangeShapeType="1"/>
                </p:cNvSpPr>
                <p:nvPr/>
              </p:nvSpPr>
              <p:spPr bwMode="auto">
                <a:xfrm>
                  <a:off x="3755" y="1276"/>
                  <a:ext cx="0" cy="144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52"/>
              <p:cNvGrpSpPr>
                <a:grpSpLocks/>
              </p:cNvGrpSpPr>
              <p:nvPr/>
            </p:nvGrpSpPr>
            <p:grpSpPr bwMode="auto">
              <a:xfrm>
                <a:off x="4519" y="1445"/>
                <a:ext cx="808" cy="80"/>
                <a:chOff x="3771" y="1717"/>
                <a:chExt cx="875" cy="80"/>
              </a:xfrm>
            </p:grpSpPr>
            <p:sp>
              <p:nvSpPr>
                <p:cNvPr id="499765" name="Oval 53"/>
                <p:cNvSpPr>
                  <a:spLocks noChangeArrowheads="1"/>
                </p:cNvSpPr>
                <p:nvPr/>
              </p:nvSpPr>
              <p:spPr bwMode="auto">
                <a:xfrm>
                  <a:off x="37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766" name="Oval 54"/>
                <p:cNvSpPr>
                  <a:spLocks noChangeArrowheads="1"/>
                </p:cNvSpPr>
                <p:nvPr/>
              </p:nvSpPr>
              <p:spPr bwMode="auto">
                <a:xfrm>
                  <a:off x="4171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767" name="Oval 55"/>
                <p:cNvSpPr>
                  <a:spLocks noChangeArrowheads="1"/>
                </p:cNvSpPr>
                <p:nvPr/>
              </p:nvSpPr>
              <p:spPr bwMode="auto">
                <a:xfrm>
                  <a:off x="4582" y="1717"/>
                  <a:ext cx="64" cy="80"/>
                </a:xfrm>
                <a:prstGeom prst="ellipse">
                  <a:avLst/>
                </a:prstGeom>
                <a:solidFill>
                  <a:srgbClr val="FFDE02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>
                <a:off x="4376" y="1600"/>
                <a:ext cx="1078" cy="128"/>
                <a:chOff x="3624" y="1448"/>
                <a:chExt cx="1168" cy="128"/>
              </a:xfrm>
            </p:grpSpPr>
            <p:grpSp>
              <p:nvGrpSpPr>
                <p:cNvPr id="15" name="Group 57"/>
                <p:cNvGrpSpPr>
                  <a:grpSpLocks/>
                </p:cNvGrpSpPr>
                <p:nvPr/>
              </p:nvGrpSpPr>
              <p:grpSpPr bwMode="auto">
                <a:xfrm>
                  <a:off x="3624" y="1448"/>
                  <a:ext cx="344" cy="128"/>
                  <a:chOff x="3744" y="1248"/>
                  <a:chExt cx="908" cy="121"/>
                </a:xfrm>
              </p:grpSpPr>
              <p:grpSp>
                <p:nvGrpSpPr>
                  <p:cNvPr id="1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3744" y="1248"/>
                    <a:ext cx="908" cy="118"/>
                    <a:chOff x="3393" y="1000"/>
                    <a:chExt cx="908" cy="118"/>
                  </a:xfrm>
                </p:grpSpPr>
                <p:grpSp>
                  <p:nvGrpSpPr>
                    <p:cNvPr id="17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3" y="1000"/>
                      <a:ext cx="906" cy="116"/>
                      <a:chOff x="3393" y="1000"/>
                      <a:chExt cx="906" cy="116"/>
                    </a:xfrm>
                  </p:grpSpPr>
                  <p:sp>
                    <p:nvSpPr>
                      <p:cNvPr id="499772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73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74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75" name="Rectangl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76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77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78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79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0" name="Rectangl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1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2" name="Rectangl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3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4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5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6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7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8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89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0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1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2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3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6" name="Rectangle 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7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8" name="Rectangl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799" name="Rectangle 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0" name="Rectangle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1" name="Rectangl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2" name="Rectangl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3" name="Rectangl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4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5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6" name="Rectangle 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7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8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09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0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1" name="Rectangl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2" name="Rectangle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3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4" name="Rectangle 1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5" name="Rectangle 1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6" name="Rectangle 1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7" name="Rectangle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8" name="Rectangle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19" name="Rectangle 1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0" name="Rectangle 1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1" name="Rectangle 1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2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3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4" name="Rectangle 1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5" name="Rectangle 1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6" name="Rectangle 1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7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8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29" name="Rectangl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0" name="Rectangle 1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1" name="Rectangle 1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2" name="Rectangle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3" name="Rectangle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4" name="Rectangle 1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5" name="Rectangle 1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6" name="Rectangle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7" name="Rectangle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8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39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40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41" name="Rectangle 1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42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43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9844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1000"/>
                      <a:ext cx="908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99845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271"/>
                    <a:ext cx="582" cy="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000" b="1">
                        <a:solidFill>
                          <a:srgbClr val="000000"/>
                        </a:solidFill>
                        <a:latin typeface="Tahoma" charset="0"/>
                      </a:rPr>
                      <a:t>ROD</a:t>
                    </a:r>
                    <a:endParaRPr lang="en-US" sz="1400">
                      <a:latin typeface="Tahoma" charset="0"/>
                    </a:endParaRPr>
                  </a:p>
                </p:txBody>
              </p:sp>
            </p:grpSp>
            <p:grpSp>
              <p:nvGrpSpPr>
                <p:cNvPr id="18" name="Group 134"/>
                <p:cNvGrpSpPr>
                  <a:grpSpLocks/>
                </p:cNvGrpSpPr>
                <p:nvPr/>
              </p:nvGrpSpPr>
              <p:grpSpPr bwMode="auto">
                <a:xfrm>
                  <a:off x="4040" y="1448"/>
                  <a:ext cx="344" cy="128"/>
                  <a:chOff x="3744" y="1248"/>
                  <a:chExt cx="908" cy="121"/>
                </a:xfrm>
              </p:grpSpPr>
              <p:grpSp>
                <p:nvGrpSpPr>
                  <p:cNvPr id="19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3744" y="1248"/>
                    <a:ext cx="908" cy="118"/>
                    <a:chOff x="3393" y="1000"/>
                    <a:chExt cx="908" cy="118"/>
                  </a:xfrm>
                </p:grpSpPr>
                <p:grpSp>
                  <p:nvGrpSpPr>
                    <p:cNvPr id="20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3" y="1000"/>
                      <a:ext cx="906" cy="116"/>
                      <a:chOff x="3393" y="1000"/>
                      <a:chExt cx="906" cy="116"/>
                    </a:xfrm>
                  </p:grpSpPr>
                  <p:sp>
                    <p:nvSpPr>
                      <p:cNvPr id="499849" name="Rectangl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0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1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2" name="Rectangle 1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3" name="Rectangle 1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4" name="Rectangle 1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5" name="Rectangle 1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6" name="Rectangle 1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7" name="Rectangle 1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8" name="Rectangle 1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59" name="Rectangle 1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0" name="Rectangle 1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1" name="Rectangle 1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2" name="Rectangle 1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3" name="Rectangle 1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4" name="Rectangle 1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5" name="Rectangle 1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6" name="Rectangle 1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7" name="Rectangle 1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8" name="Rectangle 1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69" name="Rectangle 1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0" name="Rectangle 1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1" name="Rectangle 1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2" name="Rectangle 1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3" name="Rectangle 1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4" name="Rectangle 1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5" name="Rectangle 1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6" name="Rectangle 1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7" name="Rectangle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8" name="Rectangle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79" name="Rectangle 1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0" name="Rectangle 1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1" name="Rectangle 1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2" name="Rectangle 1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3" name="Rectangle 1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4" name="Rectangle 1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5" name="Rectangle 1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6" name="Rectangle 1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7" name="Rectangle 1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8" name="Rectangle 1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89" name="Rectangle 1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0" name="Rectangle 1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1" name="Rectangle 1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2" name="Rectangle 1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3" name="Rectangl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4" name="Rectangle 1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5" name="Rectangle 1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6" name="Rectangle 1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7" name="Rectangle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8" name="Rectangle 1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899" name="Rectangle 1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0" name="Rectangle 1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1" name="Rectangle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2" name="Rectangle 1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3" name="Rectangle 1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4" name="Rectangle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5" name="Rectangle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6" name="Rectangle 1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7" name="Rectangle 1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8" name="Rectangle 1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09" name="Rectangle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0" name="Rectangle 1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1" name="Rectangle 1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2" name="Rectangle 2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3" name="Rectangle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4" name="Rectangl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5" name="Rectangle 2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6" name="Rectangle 2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7" name="Rectangle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8" name="Rectangle 2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19" name="Rectangle 2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20" name="Rectangle 2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9921" name="Rectangle 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1000"/>
                      <a:ext cx="908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99922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3931" y="1271"/>
                    <a:ext cx="583" cy="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000" b="1">
                        <a:solidFill>
                          <a:srgbClr val="000000"/>
                        </a:solidFill>
                        <a:latin typeface="Tahoma" charset="0"/>
                      </a:rPr>
                      <a:t>ROD</a:t>
                    </a:r>
                    <a:endParaRPr lang="en-US" sz="1400">
                      <a:latin typeface="Tahoma" charset="0"/>
                    </a:endParaRPr>
                  </a:p>
                </p:txBody>
              </p:sp>
            </p:grpSp>
            <p:grpSp>
              <p:nvGrpSpPr>
                <p:cNvPr id="21" name="Group 211"/>
                <p:cNvGrpSpPr>
                  <a:grpSpLocks/>
                </p:cNvGrpSpPr>
                <p:nvPr/>
              </p:nvGrpSpPr>
              <p:grpSpPr bwMode="auto">
                <a:xfrm>
                  <a:off x="4448" y="1448"/>
                  <a:ext cx="344" cy="128"/>
                  <a:chOff x="3744" y="1248"/>
                  <a:chExt cx="908" cy="121"/>
                </a:xfrm>
              </p:grpSpPr>
              <p:grpSp>
                <p:nvGrpSpPr>
                  <p:cNvPr id="22" name="Group 212"/>
                  <p:cNvGrpSpPr>
                    <a:grpSpLocks/>
                  </p:cNvGrpSpPr>
                  <p:nvPr/>
                </p:nvGrpSpPr>
                <p:grpSpPr bwMode="auto">
                  <a:xfrm>
                    <a:off x="3744" y="1248"/>
                    <a:ext cx="908" cy="118"/>
                    <a:chOff x="3393" y="1000"/>
                    <a:chExt cx="908" cy="118"/>
                  </a:xfrm>
                </p:grpSpPr>
                <p:grpSp>
                  <p:nvGrpSpPr>
                    <p:cNvPr id="23" name="Group 2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3" y="1000"/>
                      <a:ext cx="906" cy="116"/>
                      <a:chOff x="3393" y="1000"/>
                      <a:chExt cx="906" cy="116"/>
                    </a:xfrm>
                  </p:grpSpPr>
                  <p:sp>
                    <p:nvSpPr>
                      <p:cNvPr id="499926" name="Rectangle 2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27" name="Rectangle 2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28" name="Rectangle 2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29" name="Rectangle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0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1" name="Rectangle 2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2" name="Rectangle 2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3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4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5" name="Rectangle 2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6" name="Rectangle 2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7" name="Rectangle 2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1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8" name="Rectangle 2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39" name="Rectangle 2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0" name="Rectangle 2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1" name="Rectangle 2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2" name="Rectangle 2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3" name="Rectangle 2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4" name="Rectangle 2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2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5" name="Rectangle 2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6" name="Rectangle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7" name="Rectangle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8" name="Rectangle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49" name="Rectangle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0" name="Rectangle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3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1" name="Rectangle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2" name="Rectangle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3" name="Rectangle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4" name="Rectangle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5" name="Rectangle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6" name="Rectangl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4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7" name="Rectangl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8" name="Rectangl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59" name="Rectangle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0" name="Rectangle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1" name="Rectangle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2" name="Rectangle 2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5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3" name="Rectangle 2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4" name="Rectangle 2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5" name="Rectangle 2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6" name="Rectangle 2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7" name="Rectangle 2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8" name="Rectangle 2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6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69" name="Rectangle 2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0" name="Rectangle 2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1" name="Rectangle 2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3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2" name="Rectangle 2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3" name="Rectangle 2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6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4" name="Rectangle 2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8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5" name="Rectangle 2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79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6" name="Rectangle 2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1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7" name="Rectangle 2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8" name="Rectangle 2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4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79" name="Rectangle 2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6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0" name="Rectangle 2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1" name="Rectangle 2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8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2" name="Rectangle 2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3" name="Rectangle 2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2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4" name="Rectangle 2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4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5" name="Rectangle 2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6" name="Rectangle 2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7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7" name="Rectangle 2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099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8" name="Rectangle 2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0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89" name="Rectangle 2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2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90" name="Rectangle 2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91" name="Rectangle 2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5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92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7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93" name="Rectangle 2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08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94" name="Rectangle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0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95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1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96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3"/>
                        <a:ext cx="906" cy="2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997" name="Rectangle 2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93" y="1115"/>
                        <a:ext cx="906" cy="1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FFCC"/>
                          </a:gs>
                          <a:gs pos="100000">
                            <a:srgbClr val="99FFCC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9998" name="Rectangle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93" y="1000"/>
                      <a:ext cx="908" cy="118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99FFCC"/>
                        </a:gs>
                        <a:gs pos="100000">
                          <a:srgbClr val="99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99999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3928" y="1271"/>
                    <a:ext cx="582" cy="9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000" b="1">
                        <a:solidFill>
                          <a:srgbClr val="000000"/>
                        </a:solidFill>
                        <a:latin typeface="Tahoma" charset="0"/>
                      </a:rPr>
                      <a:t>ROD</a:t>
                    </a:r>
                    <a:endParaRPr lang="en-US" sz="1400">
                      <a:latin typeface="Tahoma" charset="0"/>
                    </a:endParaRPr>
                  </a:p>
                </p:txBody>
              </p:sp>
            </p:grpSp>
          </p:grpSp>
          <p:sp>
            <p:nvSpPr>
              <p:cNvPr id="500000" name="Text Box 288"/>
              <p:cNvSpPr txBox="1">
                <a:spLocks noChangeArrowheads="1"/>
              </p:cNvSpPr>
              <p:nvPr/>
            </p:nvSpPr>
            <p:spPr bwMode="auto">
              <a:xfrm>
                <a:off x="2415" y="1048"/>
                <a:ext cx="1336" cy="746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75686"/>
                      <a:invGamma/>
                      <a:alpha val="39999"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75686"/>
                      <a:invGamma/>
                      <a:alpha val="39999"/>
                    </a:srgbClr>
                  </a:gs>
                </a:gsLst>
                <a:lin ang="5400000" scaled="1"/>
              </a:gradFill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600" b="1">
                    <a:latin typeface="Comic Sans MS" charset="0"/>
                  </a:rPr>
                  <a:t>LVL1</a:t>
                </a:r>
              </a:p>
              <a:p>
                <a:pPr eaLnBrk="0" hangingPunct="0"/>
                <a:endParaRPr kumimoji="1" lang="en-US" sz="1600" b="1">
                  <a:latin typeface="Comic Sans MS" charset="0"/>
                </a:endParaRPr>
              </a:p>
              <a:p>
                <a:pPr eaLnBrk="0" hangingPunct="0"/>
                <a:endParaRPr kumimoji="1" lang="en-US" sz="1600" b="1">
                  <a:latin typeface="Comic Sans MS" charset="0"/>
                </a:endParaRPr>
              </a:p>
              <a:p>
                <a:pPr eaLnBrk="0" hangingPunct="0"/>
                <a:endParaRPr kumimoji="1" lang="en-US" b="1">
                  <a:latin typeface="Comic Sans MS" charset="0"/>
                </a:endParaRPr>
              </a:p>
            </p:txBody>
          </p:sp>
          <p:sp>
            <p:nvSpPr>
              <p:cNvPr id="500001" name="Text Box 289"/>
              <p:cNvSpPr txBox="1">
                <a:spLocks noChangeArrowheads="1"/>
              </p:cNvSpPr>
              <p:nvPr/>
            </p:nvSpPr>
            <p:spPr bwMode="auto">
              <a:xfrm>
                <a:off x="3320" y="1089"/>
                <a:ext cx="473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solidFill>
                      <a:srgbClr val="02016B"/>
                    </a:solidFill>
                    <a:latin typeface="Comic Sans MS" charset="0"/>
                  </a:rPr>
                  <a:t>2.5 </a:t>
                </a:r>
                <a:r>
                  <a:rPr kumimoji="1" lang="en-US" sz="1200" b="1">
                    <a:solidFill>
                      <a:srgbClr val="02016B"/>
                    </a:solidFill>
                    <a:latin typeface="Symbol" charset="2"/>
                  </a:rPr>
                  <a:t>m</a:t>
                </a:r>
                <a:r>
                  <a:rPr kumimoji="1" lang="en-US" sz="1200" b="1">
                    <a:solidFill>
                      <a:srgbClr val="02016B"/>
                    </a:solidFill>
                    <a:latin typeface="Comic Sans MS" charset="0"/>
                  </a:rPr>
                  <a:t>s</a:t>
                </a:r>
              </a:p>
            </p:txBody>
          </p:sp>
          <p:grpSp>
            <p:nvGrpSpPr>
              <p:cNvPr id="24" name="Group 290"/>
              <p:cNvGrpSpPr>
                <a:grpSpLocks/>
              </p:cNvGrpSpPr>
              <p:nvPr/>
            </p:nvGrpSpPr>
            <p:grpSpPr bwMode="auto">
              <a:xfrm>
                <a:off x="2449" y="1266"/>
                <a:ext cx="608" cy="278"/>
                <a:chOff x="2320" y="1724"/>
                <a:chExt cx="333" cy="206"/>
              </a:xfrm>
            </p:grpSpPr>
            <p:grpSp>
              <p:nvGrpSpPr>
                <p:cNvPr id="25" name="Group 291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26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500005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06" name="Rectangle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07" name="Rectangle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08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09" name="Rectangle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0" name="Rectangle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1" name="Rectangle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2" name="Rectangle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3" name="Rectangle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4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5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6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7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8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19" name="Rectangle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0" name="Rectangle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1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2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3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4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5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6" name="Rectangl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7" name="Rectangle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8" name="Rectangle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29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0" name="Rectangl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1" name="Rectangle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2" name="Rectangle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3" name="Rectangle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4" name="Rectangle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5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6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7" name="Rectangle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8" name="Rectangle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39" name="Rectangle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0" name="Rectangle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1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2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3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4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5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6" name="Rectangle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7" name="Rectangle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8" name="Rectangle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49" name="Rectangle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0" name="Rectangle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1" name="Rectangle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2" name="Rectangle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3" name="Rectangle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4" name="Rectangle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5" name="Rectangle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6" name="Rectangle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7" name="Rectangle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8" name="Rectangle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59" name="Rectangle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0" name="Rectangle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1" name="Rectangle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2" name="Rectangle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3" name="Rectangle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4" name="Rectangle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5" name="Rectangle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6" name="Rectangle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7" name="Rectangle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8" name="Rectangle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69" name="Rectangle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0" name="Rectangle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1" name="Rectangle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2" name="Rectangle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3" name="Rectangle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4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5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6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7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8" name="Rectangle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79" name="Rectangle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0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1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2" name="Rectangle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3" name="Rectangle 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4" name="Rectangle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5" name="Rectangle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6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7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8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89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0" name="Rectangle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1" name="Rectangle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2" name="Rectangle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3" name="Rectangle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4" name="Rectangle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5" name="Rectangle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6" name="Rectangle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7" name="Rectangle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8" name="Rectangle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099" name="Rectangle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0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1" name="Rectangle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2" name="Rectangle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3" name="Rectangle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4" name="Rectangle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5" name="Rectangle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6" name="Rectangle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7" name="Rectangle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8" name="Rectangle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09" name="Rectangle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0" name="Rectangle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1" name="Rectangle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2" name="Rectangle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3" name="Rectangle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4" name="Rectangle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5" name="Rectangle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6" name="Rectangle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7" name="Rectangle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8" name="Rectangle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19" name="Rectangle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0" name="Rectangle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1" name="Rectangle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2" name="Rectangle 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3" name="Rectangle 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4" name="Rectangle 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5" name="Rectangle 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6" name="Rectangle 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7" name="Rectangle 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8" name="Rectangle 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29" name="Rectangle 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0" name="Rectangle 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1" name="Freeform 419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2" name="Freeform 420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3" name="Rectangle 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4" name="Rectangle 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5" name="Rectangle 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6" name="Rectangle 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7" name="Rectangle 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8" name="Rectangle 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39" name="Rectangle 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0" name="Rectangle 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1" name="Rectangle 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2" name="Rectangle 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3" name="Rectangle 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4" name="Rectangle 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5" name="Rectangle 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6" name="Rectangle 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7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8" name="Rectangl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49" name="Rectangle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0" name="Rectangle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1" name="Rectangle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2" name="Rectangle 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3" name="Rectangle 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4" name="Rectangle 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5" name="Rectangle 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6" name="Rectangle 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7" name="Rectangle 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8" name="Rectangle 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59" name="Rectangle 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0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1" name="Rectangle 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2" name="Rectangle 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3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4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5" name="Rectangle 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6" name="Rectangle 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7" name="Rectangle 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8" name="Rectangle 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69" name="Rectangle 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0" name="Rectangle 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1" name="Rectangle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2" name="Rectangle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3" name="Rectangle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4" name="Rectangle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5" name="Rectangle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6" name="Rectangle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7" name="Rectangle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8" name="Rectangle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79" name="Rectangle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0" name="Rectangle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1" name="Rectangle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2" name="Rectangle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3" name="Rectangle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4" name="Rectangle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5" name="Rectangle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6" name="Rectangle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7" name="Rectangle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8" name="Rectangle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89" name="Rectangle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0" name="Rectangle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1" name="Rectangle 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2" name="Rectangle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3" name="Rectangle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4" name="Rectangle 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5" name="Rectangle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6" name="Rectangle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7" name="Rectangle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8" name="Rectangle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199" name="Rectangle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00" name="Rectangle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01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02" name="Rectangle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03" name="Rectangle 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04" name="Rectangle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0205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06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07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08" name="Rectangle 4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09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0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1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2" name="Rectangle 5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3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4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5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6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7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8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19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0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1" name="Rectangle 5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2" name="Rectangle 5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3" name="Rectangle 5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4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5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6" name="Rectangle 5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7" name="Rectangle 5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8" name="Rectangle 5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29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0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1" name="Rectangle 5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2" name="Rectangle 5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3" name="Rectangle 5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4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5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6" name="Rectangle 52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7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8" name="Rectangle 52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3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1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2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3" name="Rectangle 53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4" name="Rectangle 53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5" name="Rectangle 53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6" name="Rectangle 53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7" name="Rectangle 53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8" name="Rectangle 53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49" name="Rectangle 53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50" name="Rectangle 53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51" name="Rectangle 53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52" name="Rectangle 54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53" name="Rectangle 54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54" name="Rectangle 54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55" name="Rectangle 54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56" name="Rectangle 54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57" name="Rectangle 54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258" name="Rectangle 54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0259" name="Freeform 547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0260" name="Rectangle 548"/>
              <p:cNvSpPr>
                <a:spLocks noChangeArrowheads="1"/>
              </p:cNvSpPr>
              <p:nvPr/>
            </p:nvSpPr>
            <p:spPr bwMode="auto">
              <a:xfrm>
                <a:off x="2439" y="1266"/>
                <a:ext cx="638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>
                    <a:latin typeface="Tahoma" charset="0"/>
                  </a:rPr>
                  <a:t>Calorimeter</a:t>
                </a:r>
              </a:p>
              <a:p>
                <a:pPr algn="ctr"/>
                <a:r>
                  <a:rPr lang="en-US" sz="1200" b="1">
                    <a:latin typeface="Tahoma" charset="0"/>
                  </a:rPr>
                  <a:t>Trigger</a:t>
                </a:r>
              </a:p>
            </p:txBody>
          </p:sp>
          <p:grpSp>
            <p:nvGrpSpPr>
              <p:cNvPr id="27" name="Group 549"/>
              <p:cNvGrpSpPr>
                <a:grpSpLocks/>
              </p:cNvGrpSpPr>
              <p:nvPr/>
            </p:nvGrpSpPr>
            <p:grpSpPr bwMode="auto">
              <a:xfrm>
                <a:off x="3114" y="1256"/>
                <a:ext cx="607" cy="288"/>
                <a:chOff x="2320" y="1724"/>
                <a:chExt cx="333" cy="206"/>
              </a:xfrm>
            </p:grpSpPr>
            <p:grpSp>
              <p:nvGrpSpPr>
                <p:cNvPr id="28" name="Group 550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29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500264" name="Rectangle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65" name="Rectangle 5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66" name="Rectangle 5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67" name="Rectangle 5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68" name="Rectangle 5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69" name="Rectangle 5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0" name="Rectangle 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1" name="Rectangle 5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2" name="Rectangle 5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3" name="Rectangle 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4" name="Rectangle 5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5" name="Rectangle 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6" name="Rectangle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7" name="Rectangle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8" name="Rectangle 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79" name="Rectangle 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0" name="Rectangle 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1" name="Rectangle 5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2" name="Rectangle 5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3" name="Rectangle 5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4" name="Rectangle 5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5" name="Rectangle 5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6" name="Rectangle 5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7" name="Rectangle 5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8" name="Rectangle 5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89" name="Rectangle 5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0" name="Rectangle 5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1" name="Rectangle 5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2" name="Rectangle 5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3" name="Rectangle 5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4" name="Rectangle 5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5" name="Rectangle 5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6" name="Rectangle 5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7" name="Rectangle 5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8" name="Rectangle 5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299" name="Rectangle 5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0" name="Rectangle 5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1" name="Rectangle 5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2" name="Rectangle 5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3" name="Rectangle 5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4" name="Rectangle 5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5" name="Rectangle 5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6" name="Rectangle 5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7" name="Rectangle 5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8" name="Rectangle 5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09" name="Rectangle 5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0" name="Rectangle 5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1" name="Rectangle 5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2" name="Rectangle 6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3" name="Rectangle 6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4" name="Rectangle 6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5" name="Rectangle 6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6" name="Rectangle 6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7" name="Rectangle 6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8" name="Rectangle 6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19" name="Rectangle 6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0" name="Rectangle 6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1" name="Rectangle 6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2" name="Rectangle 6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3" name="Rectangle 6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4" name="Rectangle 6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5" name="Rectangle 6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6" name="Rectangle 6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7" name="Rectangle 6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8" name="Rectangle 6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29" name="Rectangle 6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0" name="Rectangle 6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1" name="Rectangle 6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2" name="Rectangle 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3" name="Rectangle 6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4" name="Rectangle 6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5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6" name="Rectangle 6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7" name="Rectangle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8" name="Rectangle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39" name="Rectangle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0" name="Rectangle 6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1" name="Rectangle 6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2" name="Rectangle 6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3" name="Rectangle 6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4" name="Rectangle 6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5" name="Rectangle 6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6" name="Rectangle 6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7" name="Rectangle 6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8" name="Rectangle 6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49" name="Rectangle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0" name="Rectangle 6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1" name="Rectangle 6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2" name="Rectangle 6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3" name="Rectangle 6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4" name="Rectangle 6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5" name="Rectangle 6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6" name="Rectangle 6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7" name="Rectangle 6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8" name="Rectangle 6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59" name="Rectangle 6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0" name="Rectangle 6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1" name="Rectangle 6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2" name="Rectangle 6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3" name="Rectangle 6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4" name="Rectangle 6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5" name="Rectangle 6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6" name="Rectangle 6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7" name="Rectangle 6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8" name="Rectangle 6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69" name="Rectangle 6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0" name="Rectangle 6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1" name="Rectangle 6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2" name="Rectangle 6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3" name="Rectangle 6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4" name="Rectangle 6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5" name="Rectangle 6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6" name="Rectangle 6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7" name="Rectangle 6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8" name="Rectangle 6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79" name="Rectangle 6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0" name="Rectangle 6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1" name="Rectangle 6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2" name="Rectangle 6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3" name="Rectangle 6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4" name="Rectangle 6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5" name="Rectangle 6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6" name="Rectangle 6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7" name="Rectangle 6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8" name="Rectangle 6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89" name="Rectangle 6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0" name="Freeform 678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1" name="Freeform 679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2" name="Rectangle 6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3" name="Rectangle 6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4" name="Rectangle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5" name="Rectangle 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6" name="Rectangle 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7" name="Rectangle 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8" name="Rectangle 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399" name="Rectangle 6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0" name="Rectangle 6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1" name="Rectangle 6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2" name="Rectangle 6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3" name="Rectangle 6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4" name="Rectangle 6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5" name="Rectangle 6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6" name="Rectangle 6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7" name="Rectangle 6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8" name="Rectangle 6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09" name="Rectangle 6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0" name="Rectangle 6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1" name="Rectangle 6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2" name="Rectangle 7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3" name="Rectangle 7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4" name="Rectangle 7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5" name="Rectangle 7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6" name="Rectangle 7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7" name="Rectangle 7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8" name="Rectangle 7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19" name="Rectangle 7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0" name="Rectangle 7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1" name="Rectangle 7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2" name="Rectangle 7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3" name="Rectangle 7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4" name="Rectangle 7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5" name="Rectangle 7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6" name="Rectangle 7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7" name="Rectangle 7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8" name="Rectangle 7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29" name="Rectangle 7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0" name="Rectangle 7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1" name="Rectangle 7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2" name="Rectangle 7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3" name="Rectangle 7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4" name="Rectangle 7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5" name="Rectangle 7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6" name="Rectangle 7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7" name="Rectangle 7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8" name="Rectangle 7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39" name="Rectangle 7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0" name="Rectangle 7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1" name="Rectangle 7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2" name="Rectangle 7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3" name="Rectangle 7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4" name="Rectangle 7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5" name="Rectangle 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6" name="Rectangle 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7" name="Rectangle 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8" name="Rectangle 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49" name="Rectangle 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0" name="Rectangle 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1" name="Rectangle 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2" name="Rectangle 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3" name="Rectangle 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4" name="Rectangle 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5" name="Rectangle 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6" name="Rectangle 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7" name="Rectangle 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8" name="Rectangle 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59" name="Rectangle 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60" name="Rectangle 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61" name="Rectangle 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62" name="Rectangle 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463" name="Rectangle 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0464" name="Rectangle 75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65" name="Rectangle 75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66" name="Rectangle 75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67" name="Rectangle 75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68" name="Rectangle 75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69" name="Rectangle 75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0" name="Rectangle 75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1" name="Rectangle 75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2" name="Rectangle 76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3" name="Rectangle 76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4" name="Rectangle 76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5" name="Rectangle 76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6" name="Rectangle 76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7" name="Rectangle 76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8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79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0" name="Rectangle 76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1" name="Rectangle 76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2" name="Rectangle 77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3" name="Rectangle 77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4" name="Rectangle 77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5" name="Rectangle 77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6" name="Rectangle 77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7" name="Rectangle 77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8" name="Rectangle 77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89" name="Rectangle 77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0" name="Rectangle 77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1" name="Rectangle 77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2" name="Rectangle 78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3" name="Rectangle 78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4" name="Rectangle 78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5" name="Rectangle 78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6" name="Rectangle 78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7" name="Rectangle 78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8" name="Rectangle 78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499" name="Rectangle 78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0" name="Rectangle 78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1" name="Rectangle 78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2" name="Rectangle 79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3" name="Rectangle 79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4" name="Rectangle 79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5" name="Rectangle 79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6" name="Rectangle 7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7" name="Rectangle 7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8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09" name="Rectangle 7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10" name="Rectangle 7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11" name="Rectangle 7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12" name="Rectangle 8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13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14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15" name="Rectangle 8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16" name="Rectangle 8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517" name="Rectangle 8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0518" name="Freeform 806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0519" name="Rectangle 807"/>
              <p:cNvSpPr>
                <a:spLocks noChangeArrowheads="1"/>
              </p:cNvSpPr>
              <p:nvPr/>
            </p:nvSpPr>
            <p:spPr bwMode="auto">
              <a:xfrm>
                <a:off x="3205" y="1256"/>
                <a:ext cx="392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>
                    <a:latin typeface="Tahoma" charset="0"/>
                  </a:rPr>
                  <a:t>Muon</a:t>
                </a:r>
              </a:p>
              <a:p>
                <a:pPr algn="ctr"/>
                <a:r>
                  <a:rPr lang="en-US" sz="1200" b="1">
                    <a:latin typeface="Tahoma" charset="0"/>
                  </a:rPr>
                  <a:t>Trigger</a:t>
                </a:r>
              </a:p>
            </p:txBody>
          </p:sp>
          <p:sp>
            <p:nvSpPr>
              <p:cNvPr id="500520" name="Text Box 808" descr="60%"/>
              <p:cNvSpPr txBox="1">
                <a:spLocks noChangeArrowheads="1"/>
              </p:cNvSpPr>
              <p:nvPr/>
            </p:nvSpPr>
            <p:spPr bwMode="auto">
              <a:xfrm>
                <a:off x="4394" y="2846"/>
                <a:ext cx="1071" cy="499"/>
              </a:xfrm>
              <a:prstGeom prst="rect">
                <a:avLst/>
              </a:prstGeom>
              <a:pattFill prst="pct60">
                <a:fgClr>
                  <a:srgbClr val="66CCFF"/>
                </a:fgClr>
                <a:bgClr>
                  <a:srgbClr val="FFFFFF"/>
                </a:bgClr>
              </a:patt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400" b="1">
                    <a:latin typeface="Comic Sans MS" charset="0"/>
                  </a:rPr>
                  <a:t>Event Builder</a:t>
                </a:r>
              </a:p>
              <a:p>
                <a:pPr eaLnBrk="0" hangingPunct="0"/>
                <a:endParaRPr kumimoji="1" lang="en-US" sz="1400" b="1">
                  <a:latin typeface="Comic Sans MS" charset="0"/>
                </a:endParaRPr>
              </a:p>
              <a:p>
                <a:pPr eaLnBrk="0" hangingPunct="0"/>
                <a:endParaRPr kumimoji="1" lang="en-US" sz="1400" b="1">
                  <a:latin typeface="Comic Sans MS" charset="0"/>
                </a:endParaRPr>
              </a:p>
            </p:txBody>
          </p:sp>
          <p:grpSp>
            <p:nvGrpSpPr>
              <p:cNvPr id="30" name="Group 809"/>
              <p:cNvGrpSpPr>
                <a:grpSpLocks/>
              </p:cNvGrpSpPr>
              <p:nvPr/>
            </p:nvGrpSpPr>
            <p:grpSpPr bwMode="auto">
              <a:xfrm>
                <a:off x="4731" y="3056"/>
                <a:ext cx="392" cy="222"/>
                <a:chOff x="2344" y="2944"/>
                <a:chExt cx="361" cy="206"/>
              </a:xfrm>
            </p:grpSpPr>
            <p:grpSp>
              <p:nvGrpSpPr>
                <p:cNvPr id="31" name="Group 810"/>
                <p:cNvGrpSpPr>
                  <a:grpSpLocks/>
                </p:cNvGrpSpPr>
                <p:nvPr/>
              </p:nvGrpSpPr>
              <p:grpSpPr bwMode="auto">
                <a:xfrm>
                  <a:off x="2344" y="2944"/>
                  <a:ext cx="361" cy="206"/>
                  <a:chOff x="2566" y="2274"/>
                  <a:chExt cx="333" cy="206"/>
                </a:xfrm>
              </p:grpSpPr>
              <p:grpSp>
                <p:nvGrpSpPr>
                  <p:cNvPr id="501775" name="Group 811"/>
                  <p:cNvGrpSpPr>
                    <a:grpSpLocks/>
                  </p:cNvGrpSpPr>
                  <p:nvPr/>
                </p:nvGrpSpPr>
                <p:grpSpPr bwMode="auto">
                  <a:xfrm>
                    <a:off x="2566" y="2274"/>
                    <a:ext cx="333" cy="206"/>
                    <a:chOff x="2566" y="2274"/>
                    <a:chExt cx="333" cy="206"/>
                  </a:xfrm>
                </p:grpSpPr>
                <p:grpSp>
                  <p:nvGrpSpPr>
                    <p:cNvPr id="501779" name="Group 8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66" y="2274"/>
                      <a:ext cx="333" cy="206"/>
                      <a:chOff x="2566" y="2274"/>
                      <a:chExt cx="333" cy="206"/>
                    </a:xfrm>
                  </p:grpSpPr>
                  <p:sp>
                    <p:nvSpPr>
                      <p:cNvPr id="500525" name="Rectangle 8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26" name="Rectangle 8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27" name="Rectangle 8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28" name="Rectangle 8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29" name="Rectangle 8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0" name="Rectangle 8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1" name="Rectangle 8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2" name="Rectangle 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3" name="Rectangle 8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4" name="Rectangle 8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5" name="Rectangle 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6" name="Rectangle 8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7" name="Rectangle 8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8" name="Rectangle 8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39" name="Rectangle 8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0" name="Rectangle 8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1" name="Rectangle 8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2" name="Rectangle 8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3" name="Rectangle 8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4" name="Rectangle 8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5" name="Rectangle 8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6" name="Rectangle 8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7" name="Rectangle 8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8" name="Rectangle 8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49" name="Rectangle 8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0" name="Rectangle 8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1" name="Rectangle 8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2" name="Rectangle 8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3" name="Rectangle 8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4" name="Rectangle 8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5" name="Rectangle 8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6" name="Rectangle 8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7" name="Rectangle 8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8" name="Rectangle 8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59" name="Rectangle 8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0" name="Rectangle 8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1" name="Rectangle 8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2" name="Rectangle 8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3" name="Rectangle 8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4" name="Rectangle 8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5" name="Rectangle 8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6" name="Rectangle 8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7" name="Rectangle 8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8" name="Rectangle 8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69" name="Rectangle 8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0" name="Rectangle 8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1" name="Rectangle 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2" name="Rectangle 8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3" name="Rectangle 8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4" name="Rectangle 8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5" name="Rectangle 8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6" name="Rectangle 8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7" name="Rectangle 8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8" name="Rectangle 8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79" name="Rectangle 8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0" name="Rectangle 8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1" name="Rectangle 8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2" name="Rectangle 8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3" name="Rectangle 8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4" name="Rectangle 8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5" name="Rectangle 8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6" name="Rectangle 8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7" name="Rectangle 8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8" name="Rectangle 8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89" name="Rectangle 8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0" name="Rectangle 8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1" name="Rectangle 8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2" name="Rectangle 8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3" name="Rectangle 8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4" name="Rectangle 8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5" name="Rectangle 8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6" name="Rectangle 8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7" name="Rectangle 8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8" name="Rectangle 8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599" name="Rectangle 8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0" name="Rectangle 8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1" name="Rectangle 8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2" name="Rectangle 8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3" name="Rectangle 8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4" name="Rectangle 8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5" name="Rectangle 8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6" name="Rectangle 8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7" name="Rectangle 8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8" name="Rectangle 8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09" name="Rectangle 8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0" name="Rectangle 8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1" name="Rectangle 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2" name="Rectangle 9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3" name="Rectangle 9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4" name="Rectangle 9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5" name="Rectangle 9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6" name="Rectangle 9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7" name="Rectangle 9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8" name="Rectangle 9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19" name="Rectangle 9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27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C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0" name="Rectangle 9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1" name="Rectangle 9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2" name="Rectangle 9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3" name="Rectangle 9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4" name="Rectangle 9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5" name="Rectangle 9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3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6" name="Rectangle 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7" name="Rectangle 9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8" name="Rectangle 9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29" name="Rectangle 9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0" name="Rectangle 9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1" name="Rectangle 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2" name="Rectangle 9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3" name="Rectangle 9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4" name="Rectangle 9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5" name="Rectangle 9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6" name="Rectangle 9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7" name="Rectangle 9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8" name="Rectangle 9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39" name="Rectangle 9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0" name="Rectangle 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1" name="Rectangle 9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2" name="Rectangle 9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3" name="Rectangle 9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4" name="Rectangle 9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6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5" name="Rectangle 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6" name="Rectangle 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7" name="Rectangle 9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8" name="Rectangle 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49" name="Rectangle 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0" name="Rectangle 9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47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BD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1" name="Freeform 9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6" y="227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4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4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7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7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4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4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7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7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FFEBD7"/>
                      </a:solidFill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2" name="Freeform 9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6" y="227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4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4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7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7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4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4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7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7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3" name="Rectangle 9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4" name="Rectangle 9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5" name="Rectangle 9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6" name="Rectangle 9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7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7" name="Rectangle 9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8" name="Rectangle 9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59" name="Rectangle 9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0" name="Rectangle 9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1" name="Rectangle 9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2" name="Rectangle 9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8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3" name="Rectangle 9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4" name="Rectangle 9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5" name="Rectangle 9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6" name="Rectangle 9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7" name="Rectangle 9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8" name="Rectangle 9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2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69" name="Rectangle 9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0" name="Rectangle 9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1" name="Rectangle 9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2" name="Rectangle 9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3" name="Rectangle 9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4" name="Rectangle 9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0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5" name="Rectangle 9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6" name="Rectangle 9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7" name="Rectangle 9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8" name="Rectangle 9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79" name="Rectangle 9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0" name="Rectangle 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1" name="Rectangle 9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2" name="Rectangle 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3" name="Rectangle 9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4" name="Rectangle 9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5" name="Rectangle 9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6" name="Rectangle 9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7" name="Rectangle 9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8" name="Rectangle 9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89" name="Rectangle 9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0" name="Rectangle 9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1" name="Rectangle 9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2" name="Rectangle 9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3" name="Rectangle 9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4" name="Rectangle 9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5" name="Rectangle 9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6" name="Rectangle 9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7" name="Rectangle 9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8" name="Rectangle 9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699" name="Rectangle 9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0" name="Rectangle 9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1" name="Rectangle 9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2" name="Rectangle 9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3" name="Rectangle 9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4" name="Rectangle 9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5" name="Rectangle 9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6" name="Rectangle 9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7" name="Rectangle 9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8" name="Rectangle 9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09" name="Rectangle 9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0" name="Rectangle 9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1" name="Rectangle 9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2" name="Rectangle 10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3" name="Rectangle 10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4" name="Rectangle 10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5" name="Rectangle 10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6" name="Rectangle 10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7" name="Rectangle 10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8" name="Rectangle 10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19" name="Rectangle 10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20" name="Rectangle 10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21" name="Rectangle 10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22" name="Rectangle 10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23" name="Rectangle 10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724" name="Rectangle 10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66" y="23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00725" name="Rectangle 10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26" name="Rectangle 1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27" name="Rectangle 1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28" name="Rectangle 1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29" name="Rectangle 1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39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0" name="Rectangle 1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1" name="Rectangle 10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2" name="Rectangle 10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3" name="Rectangle 1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4" name="Rectangle 1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5" name="Rectangle 10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6" name="Rectangle 10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0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7" name="Rectangle 10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1"/>
                      <a:ext cx="333" cy="2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8" name="Rectangle 10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3"/>
                      <a:ext cx="333" cy="1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39" name="Rectangle 10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0" name="Rectangle 1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1" name="Rectangle 10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2" name="Rectangle 10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1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3" name="Rectangle 1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4" name="Rectangle 1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5" name="Rectangle 1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6" name="Rectangle 10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7" name="Rectangle 10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2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8" name="Rectangle 10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49" name="Rectangle 1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0" name="Rectangle 10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1" name="Rectangle 1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2" name="Rectangle 1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3" name="Rectangle 1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3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4" name="Rectangle 1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5" name="Rectangle 1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6" name="Rectangle 10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7" name="Rectangle 10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8" name="Rectangle 10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59" name="Rectangle 1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48"/>
                      <a:ext cx="333" cy="2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0" name="Rectangle 10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0"/>
                      <a:ext cx="333" cy="1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1" name="Rectangle 10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2" name="Rectangle 1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3" name="Rectangle 10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4" name="Rectangle 10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5" name="Rectangle 1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6" name="Rectangle 1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5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7" name="Rectangle 10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8" name="Rectangle 1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69" name="Rectangle 1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70" name="Rectangle 10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71" name="Rectangle 10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72" name="Rectangle 10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6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73" name="Rectangle 10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74" name="Rectangle 10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75" name="Rectangle 10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76" name="Rectangle 10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77" name="Rectangle 10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778" name="Rectangle 10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6" y="247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0779" name="Freeform 1067"/>
                  <p:cNvSpPr>
                    <a:spLocks/>
                  </p:cNvSpPr>
                  <p:nvPr/>
                </p:nvSpPr>
                <p:spPr bwMode="auto">
                  <a:xfrm>
                    <a:off x="2566" y="227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4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4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7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7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4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4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7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7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0780" name="Rectangle 1068"/>
                <p:cNvSpPr>
                  <a:spLocks noChangeArrowheads="1"/>
                </p:cNvSpPr>
                <p:nvPr/>
              </p:nvSpPr>
              <p:spPr bwMode="auto">
                <a:xfrm>
                  <a:off x="2472" y="3001"/>
                  <a:ext cx="10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rgbClr val="000000"/>
                      </a:solidFill>
                      <a:latin typeface="Tahoma" charset="0"/>
                    </a:rPr>
                    <a:t>EB</a:t>
                  </a:r>
                  <a:endParaRPr lang="en-US" sz="1000">
                    <a:latin typeface="Tahoma" charset="0"/>
                  </a:endParaRPr>
                </a:p>
              </p:txBody>
            </p:sp>
          </p:grpSp>
          <p:cxnSp>
            <p:nvCxnSpPr>
              <p:cNvPr id="500781" name="AutoShape 1069"/>
              <p:cNvCxnSpPr>
                <a:cxnSpLocks noChangeShapeType="1"/>
              </p:cNvCxnSpPr>
              <p:nvPr/>
            </p:nvCxnSpPr>
            <p:spPr bwMode="auto">
              <a:xfrm>
                <a:off x="4922" y="2622"/>
                <a:ext cx="4" cy="240"/>
              </a:xfrm>
              <a:prstGeom prst="straightConnector1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500782" name="Text Box 1070"/>
              <p:cNvSpPr txBox="1">
                <a:spLocks noChangeArrowheads="1"/>
              </p:cNvSpPr>
              <p:nvPr/>
            </p:nvSpPr>
            <p:spPr bwMode="auto">
              <a:xfrm>
                <a:off x="4995" y="2679"/>
                <a:ext cx="553" cy="206"/>
              </a:xfrm>
              <a:prstGeom prst="rect">
                <a:avLst/>
              </a:prstGeom>
              <a:noFill/>
              <a:ln w="31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400" b="1">
                    <a:solidFill>
                      <a:schemeClr val="bg2"/>
                    </a:solidFill>
                    <a:latin typeface="Comic Sans MS" charset="0"/>
                  </a:rPr>
                  <a:t>3 GB/s</a:t>
                </a:r>
              </a:p>
            </p:txBody>
          </p:sp>
          <p:sp>
            <p:nvSpPr>
              <p:cNvPr id="500783" name="Text Box 1071" descr="60%"/>
              <p:cNvSpPr txBox="1">
                <a:spLocks noChangeArrowheads="1"/>
              </p:cNvSpPr>
              <p:nvPr/>
            </p:nvSpPr>
            <p:spPr bwMode="auto">
              <a:xfrm>
                <a:off x="4394" y="2059"/>
                <a:ext cx="1071" cy="643"/>
              </a:xfrm>
              <a:prstGeom prst="rect">
                <a:avLst/>
              </a:prstGeom>
              <a:pattFill prst="pct60">
                <a:fgClr>
                  <a:srgbClr val="66CCFF"/>
                </a:fgClr>
                <a:bgClr>
                  <a:srgbClr val="FFFFFF"/>
                </a:bgClr>
              </a:patt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endParaRPr kumimoji="1" lang="en-US" sz="1400" b="1">
                  <a:latin typeface="Comic Sans MS" charset="0"/>
                </a:endParaRPr>
              </a:p>
              <a:p>
                <a:pPr eaLnBrk="0" hangingPunct="0"/>
                <a:endParaRPr kumimoji="1" lang="en-US" sz="1400" b="1">
                  <a:latin typeface="Comic Sans MS" charset="0"/>
                </a:endParaRPr>
              </a:p>
              <a:p>
                <a:pPr eaLnBrk="0" hangingPunct="0"/>
                <a:r>
                  <a:rPr kumimoji="1" lang="en-US" sz="1400" b="1">
                    <a:latin typeface="Comic Sans MS" charset="0"/>
                  </a:rPr>
                  <a:t>	   ROS</a:t>
                </a:r>
                <a:endParaRPr kumimoji="1" lang="en-US" b="1">
                  <a:latin typeface="Comic Sans MS" charset="0"/>
                </a:endParaRPr>
              </a:p>
            </p:txBody>
          </p:sp>
          <p:grpSp>
            <p:nvGrpSpPr>
              <p:cNvPr id="501780" name="Group 1072"/>
              <p:cNvGrpSpPr>
                <a:grpSpLocks/>
              </p:cNvGrpSpPr>
              <p:nvPr/>
            </p:nvGrpSpPr>
            <p:grpSpPr bwMode="auto">
              <a:xfrm>
                <a:off x="4436" y="2175"/>
                <a:ext cx="964" cy="261"/>
                <a:chOff x="3688" y="1847"/>
                <a:chExt cx="1044" cy="261"/>
              </a:xfrm>
            </p:grpSpPr>
            <p:grpSp>
              <p:nvGrpSpPr>
                <p:cNvPr id="501781" name="Group 1073"/>
                <p:cNvGrpSpPr>
                  <a:grpSpLocks/>
                </p:cNvGrpSpPr>
                <p:nvPr/>
              </p:nvGrpSpPr>
              <p:grpSpPr bwMode="auto">
                <a:xfrm>
                  <a:off x="3688" y="1847"/>
                  <a:ext cx="232" cy="261"/>
                  <a:chOff x="3688" y="1817"/>
                  <a:chExt cx="232" cy="333"/>
                </a:xfrm>
              </p:grpSpPr>
              <p:sp>
                <p:nvSpPr>
                  <p:cNvPr id="500786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817"/>
                    <a:ext cx="232" cy="3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787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934"/>
                    <a:ext cx="214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000" b="1">
                        <a:solidFill>
                          <a:srgbClr val="000000"/>
                        </a:solidFill>
                        <a:latin typeface="Tahoma" charset="0"/>
                      </a:rPr>
                      <a:t>ROB</a:t>
                    </a:r>
                    <a:endParaRPr lang="en-US" sz="1000">
                      <a:latin typeface="Tahoma" charset="0"/>
                    </a:endParaRPr>
                  </a:p>
                </p:txBody>
              </p:sp>
            </p:grpSp>
            <p:grpSp>
              <p:nvGrpSpPr>
                <p:cNvPr id="499712" name="Group 1076"/>
                <p:cNvGrpSpPr>
                  <a:grpSpLocks/>
                </p:cNvGrpSpPr>
                <p:nvPr/>
              </p:nvGrpSpPr>
              <p:grpSpPr bwMode="auto">
                <a:xfrm>
                  <a:off x="4104" y="1847"/>
                  <a:ext cx="232" cy="261"/>
                  <a:chOff x="3688" y="1817"/>
                  <a:chExt cx="232" cy="333"/>
                </a:xfrm>
              </p:grpSpPr>
              <p:sp>
                <p:nvSpPr>
                  <p:cNvPr id="500789" name="Rectangle 1077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817"/>
                    <a:ext cx="232" cy="3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790" name="Rectangle 1078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934"/>
                    <a:ext cx="212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000" b="1">
                        <a:solidFill>
                          <a:srgbClr val="000000"/>
                        </a:solidFill>
                        <a:latin typeface="Tahoma" charset="0"/>
                      </a:rPr>
                      <a:t>ROB</a:t>
                    </a:r>
                    <a:endParaRPr lang="en-US" sz="1000">
                      <a:latin typeface="Tahoma" charset="0"/>
                    </a:endParaRPr>
                  </a:p>
                </p:txBody>
              </p:sp>
            </p:grpSp>
            <p:grpSp>
              <p:nvGrpSpPr>
                <p:cNvPr id="499713" name="Group 1079"/>
                <p:cNvGrpSpPr>
                  <a:grpSpLocks/>
                </p:cNvGrpSpPr>
                <p:nvPr/>
              </p:nvGrpSpPr>
              <p:grpSpPr bwMode="auto">
                <a:xfrm>
                  <a:off x="4500" y="1847"/>
                  <a:ext cx="232" cy="261"/>
                  <a:chOff x="3688" y="1817"/>
                  <a:chExt cx="232" cy="333"/>
                </a:xfrm>
              </p:grpSpPr>
              <p:sp>
                <p:nvSpPr>
                  <p:cNvPr id="500792" name="Rectangle 1080"/>
                  <p:cNvSpPr>
                    <a:spLocks noChangeArrowheads="1"/>
                  </p:cNvSpPr>
                  <p:nvPr/>
                </p:nvSpPr>
                <p:spPr bwMode="auto">
                  <a:xfrm>
                    <a:off x="3688" y="1817"/>
                    <a:ext cx="232" cy="33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9FFCC">
                          <a:gamma/>
                          <a:shade val="46275"/>
                          <a:invGamma/>
                        </a:srgbClr>
                      </a:gs>
                      <a:gs pos="50000">
                        <a:srgbClr val="99FFCC"/>
                      </a:gs>
                      <a:gs pos="100000">
                        <a:srgbClr val="99FFCC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793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793" name="Rectangle 1081"/>
                  <p:cNvSpPr>
                    <a:spLocks noChangeArrowheads="1"/>
                  </p:cNvSpPr>
                  <p:nvPr/>
                </p:nvSpPr>
                <p:spPr bwMode="auto">
                  <a:xfrm>
                    <a:off x="3704" y="1934"/>
                    <a:ext cx="214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/>
                    <a:r>
                      <a:rPr lang="en-US" sz="1000" b="1">
                        <a:solidFill>
                          <a:srgbClr val="000000"/>
                        </a:solidFill>
                        <a:latin typeface="Tahoma" charset="0"/>
                      </a:rPr>
                      <a:t>ROB</a:t>
                    </a:r>
                    <a:endParaRPr lang="en-US" sz="1000">
                      <a:latin typeface="Tahoma" charset="0"/>
                    </a:endParaRPr>
                  </a:p>
                </p:txBody>
              </p:sp>
            </p:grpSp>
          </p:grpSp>
          <p:sp>
            <p:nvSpPr>
              <p:cNvPr id="500794" name="Text Box 1082"/>
              <p:cNvSpPr txBox="1">
                <a:spLocks noChangeArrowheads="1"/>
              </p:cNvSpPr>
              <p:nvPr/>
            </p:nvSpPr>
            <p:spPr bwMode="auto">
              <a:xfrm>
                <a:off x="4914" y="1805"/>
                <a:ext cx="762" cy="207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400" b="1">
                    <a:solidFill>
                      <a:schemeClr val="bg2"/>
                    </a:solidFill>
                    <a:latin typeface="Comic Sans MS" charset="0"/>
                  </a:rPr>
                  <a:t>120  GB/s</a:t>
                </a:r>
              </a:p>
            </p:txBody>
          </p:sp>
          <p:grpSp>
            <p:nvGrpSpPr>
              <p:cNvPr id="499714" name="Group 1083"/>
              <p:cNvGrpSpPr>
                <a:grpSpLocks/>
              </p:cNvGrpSpPr>
              <p:nvPr/>
            </p:nvGrpSpPr>
            <p:grpSpPr bwMode="auto">
              <a:xfrm>
                <a:off x="4517" y="1728"/>
                <a:ext cx="53" cy="444"/>
                <a:chOff x="3776" y="1588"/>
                <a:chExt cx="57" cy="444"/>
              </a:xfrm>
            </p:grpSpPr>
            <p:sp>
              <p:nvSpPr>
                <p:cNvPr id="500796" name="Line 1084"/>
                <p:cNvSpPr>
                  <a:spLocks noChangeShapeType="1"/>
                </p:cNvSpPr>
                <p:nvPr/>
              </p:nvSpPr>
              <p:spPr bwMode="auto">
                <a:xfrm>
                  <a:off x="3803" y="1588"/>
                  <a:ext cx="1" cy="337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0797" name="Freeform 1085"/>
                <p:cNvSpPr>
                  <a:spLocks/>
                </p:cNvSpPr>
                <p:nvPr/>
              </p:nvSpPr>
              <p:spPr bwMode="auto">
                <a:xfrm>
                  <a:off x="3776" y="1918"/>
                  <a:ext cx="57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5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0">
                      <a:moveTo>
                        <a:pt x="0" y="0"/>
                      </a:moveTo>
                      <a:lnTo>
                        <a:pt x="27" y="5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9716" name="Group 1086"/>
              <p:cNvGrpSpPr>
                <a:grpSpLocks/>
              </p:cNvGrpSpPr>
              <p:nvPr/>
            </p:nvGrpSpPr>
            <p:grpSpPr bwMode="auto">
              <a:xfrm>
                <a:off x="4896" y="1730"/>
                <a:ext cx="52" cy="444"/>
                <a:chOff x="3776" y="1588"/>
                <a:chExt cx="57" cy="444"/>
              </a:xfrm>
            </p:grpSpPr>
            <p:sp>
              <p:nvSpPr>
                <p:cNvPr id="500799" name="Line 1087"/>
                <p:cNvSpPr>
                  <a:spLocks noChangeShapeType="1"/>
                </p:cNvSpPr>
                <p:nvPr/>
              </p:nvSpPr>
              <p:spPr bwMode="auto">
                <a:xfrm>
                  <a:off x="3803" y="1588"/>
                  <a:ext cx="1" cy="337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0800" name="Freeform 1088"/>
                <p:cNvSpPr>
                  <a:spLocks/>
                </p:cNvSpPr>
                <p:nvPr/>
              </p:nvSpPr>
              <p:spPr bwMode="auto">
                <a:xfrm>
                  <a:off x="3776" y="1918"/>
                  <a:ext cx="57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5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0">
                      <a:moveTo>
                        <a:pt x="0" y="0"/>
                      </a:moveTo>
                      <a:lnTo>
                        <a:pt x="27" y="5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99723" name="Group 1089"/>
              <p:cNvGrpSpPr>
                <a:grpSpLocks/>
              </p:cNvGrpSpPr>
              <p:nvPr/>
            </p:nvGrpSpPr>
            <p:grpSpPr bwMode="auto">
              <a:xfrm>
                <a:off x="5261" y="1730"/>
                <a:ext cx="53" cy="444"/>
                <a:chOff x="3776" y="1588"/>
                <a:chExt cx="57" cy="444"/>
              </a:xfrm>
            </p:grpSpPr>
            <p:sp>
              <p:nvSpPr>
                <p:cNvPr id="500802" name="Line 1090"/>
                <p:cNvSpPr>
                  <a:spLocks noChangeShapeType="1"/>
                </p:cNvSpPr>
                <p:nvPr/>
              </p:nvSpPr>
              <p:spPr bwMode="auto">
                <a:xfrm>
                  <a:off x="3803" y="1588"/>
                  <a:ext cx="1" cy="337"/>
                </a:xfrm>
                <a:prstGeom prst="line">
                  <a:avLst/>
                </a:prstGeom>
                <a:noFill/>
                <a:ln w="38100" cmpd="dbl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0803" name="Freeform 1091"/>
                <p:cNvSpPr>
                  <a:spLocks/>
                </p:cNvSpPr>
                <p:nvPr/>
              </p:nvSpPr>
              <p:spPr bwMode="auto">
                <a:xfrm>
                  <a:off x="3776" y="1918"/>
                  <a:ext cx="57" cy="11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50"/>
                    </a:cxn>
                    <a:cxn ang="0">
                      <a:pos x="5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3" h="50">
                      <a:moveTo>
                        <a:pt x="0" y="0"/>
                      </a:moveTo>
                      <a:lnTo>
                        <a:pt x="27" y="50"/>
                      </a:lnTo>
                      <a:lnTo>
                        <a:pt x="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0804" name="Text Box 1092"/>
              <p:cNvSpPr txBox="1">
                <a:spLocks noChangeArrowheads="1"/>
              </p:cNvSpPr>
              <p:nvPr/>
            </p:nvSpPr>
            <p:spPr bwMode="auto">
              <a:xfrm>
                <a:off x="4216" y="514"/>
                <a:ext cx="606" cy="351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400" b="1">
                    <a:solidFill>
                      <a:srgbClr val="4B4B4B"/>
                    </a:solidFill>
                    <a:latin typeface="Comic Sans MS" charset="0"/>
                  </a:rPr>
                  <a:t>Calo </a:t>
                </a:r>
                <a:br>
                  <a:rPr kumimoji="1" lang="en-US" sz="1400" b="1">
                    <a:solidFill>
                      <a:srgbClr val="4B4B4B"/>
                    </a:solidFill>
                    <a:latin typeface="Comic Sans MS" charset="0"/>
                  </a:rPr>
                </a:br>
                <a:r>
                  <a:rPr kumimoji="1" lang="en-US" sz="1400" b="1">
                    <a:solidFill>
                      <a:srgbClr val="4B4B4B"/>
                    </a:solidFill>
                    <a:latin typeface="Comic Sans MS" charset="0"/>
                  </a:rPr>
                  <a:t>MuTrCh</a:t>
                </a:r>
                <a:endParaRPr kumimoji="1" lang="en-US" sz="14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  <p:sp>
            <p:nvSpPr>
              <p:cNvPr id="500805" name="Text Box 1093"/>
              <p:cNvSpPr txBox="1">
                <a:spLocks noChangeArrowheads="1"/>
              </p:cNvSpPr>
              <p:nvPr/>
            </p:nvSpPr>
            <p:spPr bwMode="auto">
              <a:xfrm>
                <a:off x="4636" y="670"/>
                <a:ext cx="991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solidFill>
                      <a:srgbClr val="4B4B4B"/>
                    </a:solidFill>
                    <a:latin typeface="Comic Sans MS" charset="0"/>
                  </a:rPr>
                  <a:t>Other detectors</a:t>
                </a:r>
                <a:endParaRPr kumimoji="1" lang="en-US" sz="1200" b="1" u="sng">
                  <a:solidFill>
                    <a:srgbClr val="060275"/>
                  </a:solidFill>
                  <a:latin typeface="Comic Sans MS" charset="0"/>
                </a:endParaRPr>
              </a:p>
            </p:txBody>
          </p:sp>
          <p:sp>
            <p:nvSpPr>
              <p:cNvPr id="500806" name="Text Box 1094"/>
              <p:cNvSpPr txBox="1">
                <a:spLocks noChangeArrowheads="1"/>
              </p:cNvSpPr>
              <p:nvPr/>
            </p:nvSpPr>
            <p:spPr bwMode="auto">
              <a:xfrm>
                <a:off x="5199" y="849"/>
                <a:ext cx="535" cy="206"/>
              </a:xfrm>
              <a:prstGeom prst="rect">
                <a:avLst/>
              </a:prstGeom>
              <a:noFill/>
              <a:ln w="31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400" b="1">
                    <a:solidFill>
                      <a:schemeClr val="bg2"/>
                    </a:solidFill>
                    <a:latin typeface="Comic Sans MS" charset="0"/>
                  </a:rPr>
                  <a:t>1 PB/s</a:t>
                </a:r>
              </a:p>
            </p:txBody>
          </p:sp>
          <p:grpSp>
            <p:nvGrpSpPr>
              <p:cNvPr id="499730" name="Group 1095"/>
              <p:cNvGrpSpPr>
                <a:grpSpLocks/>
              </p:cNvGrpSpPr>
              <p:nvPr/>
            </p:nvGrpSpPr>
            <p:grpSpPr bwMode="auto">
              <a:xfrm>
                <a:off x="2607" y="3065"/>
                <a:ext cx="1192" cy="684"/>
                <a:chOff x="1456" y="2913"/>
                <a:chExt cx="1293" cy="684"/>
              </a:xfrm>
            </p:grpSpPr>
            <p:sp>
              <p:nvSpPr>
                <p:cNvPr id="500808" name="Text Box 1096" descr="60%"/>
                <p:cNvSpPr txBox="1">
                  <a:spLocks noChangeArrowheads="1"/>
                </p:cNvSpPr>
                <p:nvPr/>
              </p:nvSpPr>
              <p:spPr bwMode="auto">
                <a:xfrm>
                  <a:off x="1456" y="2913"/>
                  <a:ext cx="1190" cy="684"/>
                </a:xfrm>
                <a:prstGeom prst="rect">
                  <a:avLst/>
                </a:prstGeom>
                <a:pattFill prst="pct60">
                  <a:fgClr>
                    <a:srgbClr val="66CCFF"/>
                  </a:fgClr>
                  <a:bgClr>
                    <a:srgbClr val="FFFFFF"/>
                  </a:bgClr>
                </a:pattFill>
                <a:ln w="6350" cap="sq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kumimoji="1" lang="en-US" sz="1400" b="1">
                      <a:latin typeface="Comic Sans MS" charset="0"/>
                    </a:rPr>
                    <a:t>Event Filter</a:t>
                  </a:r>
                </a:p>
                <a:p>
                  <a:pPr eaLnBrk="0" hangingPunct="0"/>
                  <a:endParaRPr kumimoji="1" lang="en-US" sz="1400" b="1">
                    <a:latin typeface="Comic Sans MS" charset="0"/>
                  </a:endParaRPr>
                </a:p>
                <a:p>
                  <a:pPr eaLnBrk="0" hangingPunct="0"/>
                  <a:endParaRPr kumimoji="1" lang="en-US" sz="1400" b="1">
                    <a:latin typeface="Comic Sans MS" charset="0"/>
                  </a:endParaRPr>
                </a:p>
                <a:p>
                  <a:pPr eaLnBrk="0" hangingPunct="0"/>
                  <a:endParaRPr kumimoji="1" lang="en-US" b="1">
                    <a:latin typeface="Comic Sans MS" charset="0"/>
                  </a:endParaRPr>
                </a:p>
              </p:txBody>
            </p:sp>
            <p:grpSp>
              <p:nvGrpSpPr>
                <p:cNvPr id="499731" name="Group 1097"/>
                <p:cNvGrpSpPr>
                  <a:grpSpLocks/>
                </p:cNvGrpSpPr>
                <p:nvPr/>
              </p:nvGrpSpPr>
              <p:grpSpPr bwMode="auto">
                <a:xfrm>
                  <a:off x="1516" y="3152"/>
                  <a:ext cx="761" cy="359"/>
                  <a:chOff x="1612" y="2992"/>
                  <a:chExt cx="761" cy="359"/>
                </a:xfrm>
              </p:grpSpPr>
              <p:grpSp>
                <p:nvGrpSpPr>
                  <p:cNvPr id="499735" name="Group 1098"/>
                  <p:cNvGrpSpPr>
                    <a:grpSpLocks/>
                  </p:cNvGrpSpPr>
                  <p:nvPr/>
                </p:nvGrpSpPr>
                <p:grpSpPr bwMode="auto">
                  <a:xfrm>
                    <a:off x="1612" y="2992"/>
                    <a:ext cx="569" cy="167"/>
                    <a:chOff x="1620" y="3288"/>
                    <a:chExt cx="289" cy="159"/>
                  </a:xfrm>
                </p:grpSpPr>
                <p:sp>
                  <p:nvSpPr>
                    <p:cNvPr id="500811" name="Rectangle 10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288"/>
                      <a:ext cx="289" cy="15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081FF"/>
                        </a:gs>
                        <a:gs pos="10000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12" name="Rectangle 1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3321"/>
                      <a:ext cx="92" cy="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000" b="1">
                          <a:solidFill>
                            <a:srgbClr val="000000"/>
                          </a:solidFill>
                          <a:latin typeface="Tahoma" charset="0"/>
                        </a:rPr>
                        <a:t>EFP</a:t>
                      </a:r>
                      <a:endParaRPr lang="en-US" sz="1000"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9973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1708" y="3088"/>
                    <a:ext cx="569" cy="167"/>
                    <a:chOff x="1620" y="3288"/>
                    <a:chExt cx="289" cy="159"/>
                  </a:xfrm>
                </p:grpSpPr>
                <p:sp>
                  <p:nvSpPr>
                    <p:cNvPr id="500814" name="Rectangle 1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288"/>
                      <a:ext cx="289" cy="15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081FF"/>
                        </a:gs>
                        <a:gs pos="10000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15" name="Rectangle 1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3321"/>
                      <a:ext cx="92" cy="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000" b="1">
                          <a:solidFill>
                            <a:srgbClr val="000000"/>
                          </a:solidFill>
                          <a:latin typeface="Tahoma" charset="0"/>
                        </a:rPr>
                        <a:t>EFP</a:t>
                      </a:r>
                      <a:endParaRPr lang="en-US" sz="1000">
                        <a:latin typeface="Tahoma" charset="0"/>
                      </a:endParaRPr>
                    </a:p>
                  </p:txBody>
                </p:sp>
              </p:grpSp>
              <p:grpSp>
                <p:nvGrpSpPr>
                  <p:cNvPr id="499743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1804" y="3184"/>
                    <a:ext cx="569" cy="167"/>
                    <a:chOff x="1620" y="3288"/>
                    <a:chExt cx="289" cy="159"/>
                  </a:xfrm>
                </p:grpSpPr>
                <p:sp>
                  <p:nvSpPr>
                    <p:cNvPr id="500817" name="Rectangle 1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0" y="3288"/>
                      <a:ext cx="289" cy="159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081FF"/>
                        </a:gs>
                        <a:gs pos="100000">
                          <a:srgbClr val="C081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n w="7938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18" name="Rectangle 1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1" y="3321"/>
                      <a:ext cx="92" cy="9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/>
                      <a:r>
                        <a:rPr lang="en-US" sz="1000" b="1">
                          <a:solidFill>
                            <a:srgbClr val="000000"/>
                          </a:solidFill>
                          <a:latin typeface="Tahoma" charset="0"/>
                        </a:rPr>
                        <a:t>EFP</a:t>
                      </a:r>
                      <a:endParaRPr lang="en-US" sz="1000">
                        <a:latin typeface="Tahoma" charset="0"/>
                      </a:endParaRPr>
                    </a:p>
                  </p:txBody>
                </p:sp>
              </p:grpSp>
            </p:grpSp>
            <p:sp>
              <p:nvSpPr>
                <p:cNvPr id="500819" name="Text Box 1107"/>
                <p:cNvSpPr txBox="1">
                  <a:spLocks noChangeArrowheads="1"/>
                </p:cNvSpPr>
                <p:nvPr/>
              </p:nvSpPr>
              <p:spPr bwMode="auto">
                <a:xfrm>
                  <a:off x="2173" y="2936"/>
                  <a:ext cx="576" cy="228"/>
                </a:xfrm>
                <a:prstGeom prst="rect">
                  <a:avLst/>
                </a:prstGeom>
                <a:noFill/>
                <a:ln w="28575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0" hangingPunct="0"/>
                  <a:r>
                    <a:rPr kumimoji="1" lang="en-US" sz="1600" b="1">
                      <a:solidFill>
                        <a:srgbClr val="02016B"/>
                      </a:solidFill>
                      <a:latin typeface="Comic Sans MS" charset="0"/>
                    </a:rPr>
                    <a:t>~4sec</a:t>
                  </a:r>
                </a:p>
              </p:txBody>
            </p:sp>
          </p:grpSp>
          <p:cxnSp>
            <p:nvCxnSpPr>
              <p:cNvPr id="500820" name="AutoShape 1108"/>
              <p:cNvCxnSpPr>
                <a:cxnSpLocks noChangeShapeType="1"/>
                <a:endCxn id="500823" idx="0"/>
              </p:cNvCxnSpPr>
              <p:nvPr/>
            </p:nvCxnSpPr>
            <p:spPr bwMode="auto">
              <a:xfrm rot="16200000" flipH="1">
                <a:off x="4817" y="3420"/>
                <a:ext cx="229" cy="3"/>
              </a:xfrm>
              <a:prstGeom prst="bentConnector3">
                <a:avLst>
                  <a:gd name="adj1" fmla="val 49782"/>
                </a:avLst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499745" name="Group 1109"/>
              <p:cNvGrpSpPr>
                <a:grpSpLocks/>
              </p:cNvGrpSpPr>
              <p:nvPr/>
            </p:nvGrpSpPr>
            <p:grpSpPr bwMode="auto">
              <a:xfrm>
                <a:off x="4661" y="3536"/>
                <a:ext cx="528" cy="166"/>
                <a:chOff x="3884" y="3168"/>
                <a:chExt cx="572" cy="166"/>
              </a:xfrm>
            </p:grpSpPr>
            <p:sp>
              <p:nvSpPr>
                <p:cNvPr id="500822" name="Oval 1110"/>
                <p:cNvSpPr>
                  <a:spLocks noChangeArrowheads="1"/>
                </p:cNvSpPr>
                <p:nvPr/>
              </p:nvSpPr>
              <p:spPr bwMode="auto">
                <a:xfrm>
                  <a:off x="3884" y="3184"/>
                  <a:ext cx="572" cy="11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2F274">
                        <a:gamma/>
                        <a:shade val="46275"/>
                        <a:invGamma/>
                      </a:srgbClr>
                    </a:gs>
                    <a:gs pos="50000">
                      <a:srgbClr val="F2F274"/>
                    </a:gs>
                    <a:gs pos="100000">
                      <a:srgbClr val="F2F274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00823" name="Text Box 1111"/>
                <p:cNvSpPr txBox="1">
                  <a:spLocks noChangeArrowheads="1"/>
                </p:cNvSpPr>
                <p:nvPr/>
              </p:nvSpPr>
              <p:spPr bwMode="auto">
                <a:xfrm>
                  <a:off x="4006" y="3168"/>
                  <a:ext cx="344" cy="1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000" b="1">
                      <a:latin typeface="Tahoma" charset="0"/>
                    </a:rPr>
                    <a:t>EFN</a:t>
                  </a:r>
                </a:p>
              </p:txBody>
            </p:sp>
          </p:grpSp>
          <p:cxnSp>
            <p:nvCxnSpPr>
              <p:cNvPr id="500824" name="AutoShape 1112"/>
              <p:cNvCxnSpPr>
                <a:cxnSpLocks noChangeShapeType="1"/>
                <a:stCxn id="500822" idx="1"/>
                <a:endCxn id="500808" idx="3"/>
              </p:cNvCxnSpPr>
              <p:nvPr/>
            </p:nvCxnSpPr>
            <p:spPr bwMode="auto">
              <a:xfrm rot="5400000" flipH="1">
                <a:off x="4141" y="2971"/>
                <a:ext cx="162" cy="1033"/>
              </a:xfrm>
              <a:prstGeom prst="bentConnector2">
                <a:avLst/>
              </a:prstGeom>
              <a:noFill/>
              <a:ln w="285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grpSp>
            <p:nvGrpSpPr>
              <p:cNvPr id="499752" name="Group 1113"/>
              <p:cNvGrpSpPr>
                <a:grpSpLocks/>
              </p:cNvGrpSpPr>
              <p:nvPr/>
            </p:nvGrpSpPr>
            <p:grpSpPr bwMode="auto">
              <a:xfrm>
                <a:off x="5293" y="3862"/>
                <a:ext cx="250" cy="322"/>
                <a:chOff x="4258" y="3403"/>
                <a:chExt cx="250" cy="322"/>
              </a:xfrm>
            </p:grpSpPr>
            <p:grpSp>
              <p:nvGrpSpPr>
                <p:cNvPr id="499760" name="Group 1114"/>
                <p:cNvGrpSpPr>
                  <a:grpSpLocks/>
                </p:cNvGrpSpPr>
                <p:nvPr/>
              </p:nvGrpSpPr>
              <p:grpSpPr bwMode="auto">
                <a:xfrm>
                  <a:off x="4258" y="3403"/>
                  <a:ext cx="250" cy="322"/>
                  <a:chOff x="4258" y="3403"/>
                  <a:chExt cx="250" cy="322"/>
                </a:xfrm>
              </p:grpSpPr>
              <p:grpSp>
                <p:nvGrpSpPr>
                  <p:cNvPr id="499764" name="Group 1115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22"/>
                    <a:chOff x="4258" y="3403"/>
                    <a:chExt cx="250" cy="322"/>
                  </a:xfrm>
                </p:grpSpPr>
                <p:sp>
                  <p:nvSpPr>
                    <p:cNvPr id="500828" name="Rectangle 1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29" name="Rectangle 1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0" name="Rectangle 1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1" name="Rectangle 1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2" name="Rectangle 1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3" name="Rectangle 1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4" name="Rectangle 1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5" name="Rectangle 1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6" name="Rectangle 1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7" name="Rectangle 1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8" name="Rectangle 1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39" name="Rectangle 1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0" name="Rectangle 1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1" name="Rectangle 1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2" name="Rectangle 1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3" name="Rectangle 1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4" name="Rectangle 1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5" name="Rectangle 1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6" name="Rectangle 1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7" name="Rectangle 1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8" name="Rectangle 1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49" name="Rectangle 1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0" name="Rectangle 1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1" name="Rectangle 1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2" name="Rectangle 1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3" name="Rectangle 1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4" name="Rectangle 1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5" name="Rectangle 1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6" name="Rectangle 1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7" name="Rectangle 1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8" name="Rectangle 1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59" name="Rectangle 1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0" name="Rectangle 1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1" name="Rectangle 1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2" name="Rectangle 1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3" name="Rectangle 1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4" name="Rectangle 1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5" name="Rectangle 1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6" name="Rectangle 1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7" name="Rectangle 1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8" name="Rectangle 1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69" name="Rectangle 1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0" name="Rectangle 1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1" name="Rectangle 1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2" name="Rectangle 1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3" name="Rectangle 1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4" name="Rectangle 1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5" name="Rectangle 1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6" name="Rectangle 1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7" name="Rectangle 1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8" name="Rectangle 1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79" name="Rectangle 1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0" name="Rectangle 1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1" name="Rectangle 1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2" name="Rectangle 1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3" name="Rectangle 1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4" name="Rectangle 1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5" name="Rectangle 1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6" name="Rectangle 1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7" name="Rectangle 1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8" name="Rectangle 1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89" name="Rectangle 1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0" name="Rectangle 1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1" name="Rectangle 1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2" name="Rectangle 1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3" name="Rectangle 1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4" name="Rectangle 1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5" name="Rectangle 1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6" name="Rectangle 1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7" name="Rectangle 1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8" name="Rectangle 1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899" name="Rectangle 1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0" name="Rectangle 1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1" name="Rectangle 1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2" name="Rectangle 1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3" name="Rectangle 1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4" name="Rectangle 1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5" name="Rectangle 1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6" name="Rectangle 1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7" name="Rectangle 1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8" name="Rectangle 1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09" name="Rectangle 1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0" name="Rectangle 1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1" name="Rectangle 1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2" name="Rectangle 1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3" name="Rectangle 1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4" name="Rectangle 1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5" name="Rectangle 1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6" name="Rectangle 1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7" name="Rectangle 1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8" name="Rectangle 1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19" name="Rectangle 1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0" name="Rectangle 1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1" name="Rectangle 1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2" name="Rectangle 1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3" name="Rectangle 1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4" name="Rectangle 1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5" name="Rectangle 1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6" name="Rectangle 1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7" name="Rectangle 1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8" name="Rectangle 1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29" name="Rectangle 1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0" name="Rectangle 1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1" name="Rectangle 1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2" name="Rectangle 1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3" name="Rectangle 1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4" name="Rectangle 1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5" name="Rectangle 1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6" name="Rectangle 1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7" name="Rectangle 1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8" name="Rectangle 1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39" name="Rectangle 1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0" name="Rectangle 1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1" name="Rectangle 1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2" name="Rectangle 1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3" name="Rectangle 1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4" name="Rectangle 1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5" name="Rectangle 1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6" name="Rectangle 1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7" name="Rectangle 1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8" name="Rectangle 1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49" name="Rectangle 1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0" name="Rectangle 1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1" name="Rectangle 1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2" name="Rectangle 1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3" name="Rectangle 1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4" name="Rectangle 1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5" name="Rectangle 1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6" name="Rectangle 1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7" name="Rectangle 1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8" name="Rectangle 1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59" name="Rectangle 1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0" name="Rectangle 1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1" name="Rectangle 1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2" name="Rectangle 1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3" name="Rectangle 1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4" name="Rectangle 1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5" name="Rectangle 1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6" name="Rectangle 1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7" name="Rectangle 1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8" name="Rectangle 1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69" name="Rectangle 1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0" name="Rectangle 1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1" name="Rectangle 1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2" name="Rectangle 1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3" name="Rectangle 1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4" name="Rectangle 1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5" name="Rectangle 1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6" name="Rectangle 1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7" name="Rectangle 1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8" name="Rectangle 1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79" name="Rectangle 1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0" name="Rectangle 1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1" name="Rectangle 1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2" name="Rectangle 1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3" name="Rectangle 1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4" name="Rectangle 1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5" name="Rectangle 1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6" name="Rectangle 1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7" name="Rectangle 1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8" name="Rectangle 1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89" name="Rectangle 1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0" name="Rectangle 1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1" name="Rectangle 1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2" name="Rectangle 1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3" name="Rectangle 1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4" name="Rectangle 1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5" name="Rectangle 1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6" name="Rectangle 1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7" name="Rectangle 1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8" name="Rectangle 1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0999" name="Rectangle 1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0" name="Rectangle 1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1" name="Rectangle 1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2" name="Rectangle 1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3" name="Rectangle 1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4" name="Rectangle 1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5" name="Rectangle 1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6" name="Rectangle 1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7" name="Rectangle 1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8" name="Rectangle 1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09" name="Rectangle 1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0" name="Rectangle 1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1" name="Rectangle 1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2" name="Rectangle 1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3" name="Rectangle 1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4" name="Rectangle 1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5" name="Rectangle 1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6" name="Rectangle 1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7" name="Rectangle 1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8" name="Rectangle 1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19" name="Rectangle 1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20" name="Rectangle 1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21" name="Rectangle 1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22" name="Rectangle 1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23" name="Rectangle 1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24" name="Rectangle 1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25" name="Rectangle 1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26" name="Rectangle 1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2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27" name="Rectangle 1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3"/>
                      <a:ext cx="250" cy="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9768" name="Group 1316"/>
                  <p:cNvGrpSpPr>
                    <a:grpSpLocks/>
                  </p:cNvGrpSpPr>
                  <p:nvPr/>
                </p:nvGrpSpPr>
                <p:grpSpPr bwMode="auto">
                  <a:xfrm>
                    <a:off x="4258" y="3403"/>
                    <a:ext cx="250" cy="319"/>
                    <a:chOff x="4258" y="3403"/>
                    <a:chExt cx="250" cy="319"/>
                  </a:xfrm>
                </p:grpSpPr>
                <p:sp>
                  <p:nvSpPr>
                    <p:cNvPr id="501029" name="Freeform 1317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0" name="Freeform 1318"/>
                    <p:cNvSpPr>
                      <a:spLocks/>
                    </p:cNvSpPr>
                    <p:nvPr/>
                  </p:nvSpPr>
                  <p:spPr bwMode="auto">
                    <a:xfrm>
                      <a:off x="4258" y="3403"/>
                      <a:ext cx="247" cy="319"/>
                    </a:xfrm>
                    <a:custGeom>
                      <a:avLst/>
                      <a:gdLst/>
                      <a:ahLst/>
                      <a:cxnLst>
                        <a:cxn ang="0">
                          <a:pos x="123" y="0"/>
                        </a:cxn>
                        <a:cxn ang="0">
                          <a:pos x="98" y="2"/>
                        </a:cxn>
                        <a:cxn ang="0">
                          <a:pos x="76" y="3"/>
                        </a:cxn>
                        <a:cxn ang="0">
                          <a:pos x="55" y="7"/>
                        </a:cxn>
                        <a:cxn ang="0">
                          <a:pos x="36" y="12"/>
                        </a:cxn>
                        <a:cxn ang="0">
                          <a:pos x="21" y="18"/>
                        </a:cxn>
                        <a:cxn ang="0">
                          <a:pos x="11" y="24"/>
                        </a:cxn>
                        <a:cxn ang="0">
                          <a:pos x="2" y="32"/>
                        </a:cxn>
                        <a:cxn ang="0">
                          <a:pos x="0" y="40"/>
                        </a:cxn>
                        <a:cxn ang="0">
                          <a:pos x="0" y="278"/>
                        </a:cxn>
                        <a:cxn ang="0">
                          <a:pos x="2" y="287"/>
                        </a:cxn>
                        <a:cxn ang="0">
                          <a:pos x="11" y="295"/>
                        </a:cxn>
                        <a:cxn ang="0">
                          <a:pos x="21" y="301"/>
                        </a:cxn>
                        <a:cxn ang="0">
                          <a:pos x="36" y="307"/>
                        </a:cxn>
                        <a:cxn ang="0">
                          <a:pos x="55" y="312"/>
                        </a:cxn>
                        <a:cxn ang="0">
                          <a:pos x="76" y="315"/>
                        </a:cxn>
                        <a:cxn ang="0">
                          <a:pos x="98" y="319"/>
                        </a:cxn>
                        <a:cxn ang="0">
                          <a:pos x="123" y="319"/>
                        </a:cxn>
                        <a:cxn ang="0">
                          <a:pos x="149" y="319"/>
                        </a:cxn>
                        <a:cxn ang="0">
                          <a:pos x="171" y="315"/>
                        </a:cxn>
                        <a:cxn ang="0">
                          <a:pos x="192" y="312"/>
                        </a:cxn>
                        <a:cxn ang="0">
                          <a:pos x="211" y="307"/>
                        </a:cxn>
                        <a:cxn ang="0">
                          <a:pos x="226" y="301"/>
                        </a:cxn>
                        <a:cxn ang="0">
                          <a:pos x="236" y="295"/>
                        </a:cxn>
                        <a:cxn ang="0">
                          <a:pos x="245" y="287"/>
                        </a:cxn>
                        <a:cxn ang="0">
                          <a:pos x="247" y="278"/>
                        </a:cxn>
                        <a:cxn ang="0">
                          <a:pos x="247" y="40"/>
                        </a:cxn>
                        <a:cxn ang="0">
                          <a:pos x="245" y="32"/>
                        </a:cxn>
                        <a:cxn ang="0">
                          <a:pos x="236" y="24"/>
                        </a:cxn>
                        <a:cxn ang="0">
                          <a:pos x="226" y="18"/>
                        </a:cxn>
                        <a:cxn ang="0">
                          <a:pos x="211" y="12"/>
                        </a:cxn>
                        <a:cxn ang="0">
                          <a:pos x="192" y="7"/>
                        </a:cxn>
                        <a:cxn ang="0">
                          <a:pos x="171" y="3"/>
                        </a:cxn>
                        <a:cxn ang="0">
                          <a:pos x="149" y="2"/>
                        </a:cxn>
                        <a:cxn ang="0">
                          <a:pos x="123" y="0"/>
                        </a:cxn>
                      </a:cxnLst>
                      <a:rect l="0" t="0" r="r" b="b"/>
                      <a:pathLst>
                        <a:path w="247" h="319">
                          <a:moveTo>
                            <a:pt x="123" y="0"/>
                          </a:moveTo>
                          <a:lnTo>
                            <a:pt x="98" y="2"/>
                          </a:lnTo>
                          <a:lnTo>
                            <a:pt x="76" y="3"/>
                          </a:lnTo>
                          <a:lnTo>
                            <a:pt x="55" y="7"/>
                          </a:lnTo>
                          <a:lnTo>
                            <a:pt x="36" y="12"/>
                          </a:lnTo>
                          <a:lnTo>
                            <a:pt x="21" y="18"/>
                          </a:lnTo>
                          <a:lnTo>
                            <a:pt x="11" y="24"/>
                          </a:lnTo>
                          <a:lnTo>
                            <a:pt x="2" y="32"/>
                          </a:lnTo>
                          <a:lnTo>
                            <a:pt x="0" y="40"/>
                          </a:lnTo>
                          <a:lnTo>
                            <a:pt x="0" y="278"/>
                          </a:lnTo>
                          <a:lnTo>
                            <a:pt x="2" y="287"/>
                          </a:lnTo>
                          <a:lnTo>
                            <a:pt x="11" y="295"/>
                          </a:lnTo>
                          <a:lnTo>
                            <a:pt x="21" y="301"/>
                          </a:lnTo>
                          <a:lnTo>
                            <a:pt x="36" y="307"/>
                          </a:lnTo>
                          <a:lnTo>
                            <a:pt x="55" y="312"/>
                          </a:lnTo>
                          <a:lnTo>
                            <a:pt x="76" y="315"/>
                          </a:lnTo>
                          <a:lnTo>
                            <a:pt x="98" y="319"/>
                          </a:lnTo>
                          <a:lnTo>
                            <a:pt x="123" y="319"/>
                          </a:lnTo>
                          <a:lnTo>
                            <a:pt x="149" y="319"/>
                          </a:lnTo>
                          <a:lnTo>
                            <a:pt x="171" y="315"/>
                          </a:lnTo>
                          <a:lnTo>
                            <a:pt x="192" y="312"/>
                          </a:lnTo>
                          <a:lnTo>
                            <a:pt x="211" y="307"/>
                          </a:lnTo>
                          <a:lnTo>
                            <a:pt x="226" y="301"/>
                          </a:lnTo>
                          <a:lnTo>
                            <a:pt x="236" y="295"/>
                          </a:lnTo>
                          <a:lnTo>
                            <a:pt x="245" y="287"/>
                          </a:lnTo>
                          <a:lnTo>
                            <a:pt x="247" y="278"/>
                          </a:lnTo>
                          <a:lnTo>
                            <a:pt x="247" y="40"/>
                          </a:lnTo>
                          <a:lnTo>
                            <a:pt x="245" y="32"/>
                          </a:lnTo>
                          <a:lnTo>
                            <a:pt x="236" y="24"/>
                          </a:lnTo>
                          <a:lnTo>
                            <a:pt x="226" y="18"/>
                          </a:lnTo>
                          <a:lnTo>
                            <a:pt x="211" y="12"/>
                          </a:lnTo>
                          <a:lnTo>
                            <a:pt x="192" y="7"/>
                          </a:lnTo>
                          <a:lnTo>
                            <a:pt x="171" y="3"/>
                          </a:lnTo>
                          <a:lnTo>
                            <a:pt x="149" y="2"/>
                          </a:lnTo>
                          <a:lnTo>
                            <a:pt x="1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1" name="Rectangle 1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3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2" name="Rectangle 1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5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3" name="Rectangle 1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6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4" name="Rectangle 1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0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5" name="Rectangle 1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0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6" name="Rectangle 1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1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7" name="Rectangle 1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3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8" name="Rectangle 1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5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39" name="Rectangle 1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6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0" name="Rectangle 1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8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1" name="Rectangle 1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19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2" name="Rectangle 1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1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3" name="Rectangle 1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3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4" name="Rectangle 1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5" name="Rectangle 1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6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6" name="Rectangle 1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7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7" name="Rectangle 1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29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8" name="Rectangle 1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1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49" name="Rectangle 1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2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0" name="Rectangle 1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4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1" name="Rectangle 1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5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2" name="Rectangle 1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7"/>
                      <a:ext cx="250" cy="2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3" name="Rectangle 1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39"/>
                      <a:ext cx="250" cy="1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4" name="Rectangle 1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0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5" name="Rectangle 1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2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6" name="Rectangle 1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7" name="Rectangle 1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5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8" name="Rectangle 1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7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59" name="Rectangle 1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4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0" name="Rectangle 1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0"/>
                      <a:ext cx="250" cy="2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1" name="Rectangle 1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2"/>
                      <a:ext cx="250" cy="1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2" name="Rectangle 1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3" name="Rectangle 1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5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4" name="Rectangle 1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6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5" name="Rectangle 1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58"/>
                      <a:ext cx="250" cy="2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6" name="Rectangle 1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0"/>
                      <a:ext cx="250" cy="1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7" name="Rectangle 1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1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8" name="Rectangle 1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3"/>
                      <a:ext cx="250" cy="1"/>
                    </a:xfrm>
                    <a:prstGeom prst="rect">
                      <a:avLst/>
                    </a:prstGeom>
                    <a:solidFill>
                      <a:srgbClr val="A7A7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69" name="Rectangle 1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4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0" name="Rectangle 1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6"/>
                      <a:ext cx="250" cy="2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1" name="Rectangle 1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8"/>
                      <a:ext cx="250" cy="1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2" name="Rectangle 1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69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3" name="Rectangle 1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1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4" name="Rectangle 1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2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5" name="Rectangle 1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4"/>
                      <a:ext cx="250" cy="2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6" name="Rectangle 1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6"/>
                      <a:ext cx="250" cy="1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7" name="Rectangle 1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7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8" name="Rectangle 1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79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79" name="Rectangle 1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0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0" name="Rectangle 1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2"/>
                      <a:ext cx="250" cy="2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1" name="Rectangle 1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4"/>
                      <a:ext cx="250" cy="1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2" name="Rectangle 1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5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3" name="Rectangle 1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7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4" name="Rectangle 1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8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5" name="Rectangle 1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0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6" name="Rectangle 1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2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7" name="Rectangle 1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8" name="Rectangle 1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5"/>
                      <a:ext cx="250" cy="2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89" name="Rectangle 1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7"/>
                      <a:ext cx="250" cy="1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0" name="Rectangle 1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49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1" name="Rectangle 1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0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2" name="Rectangle 1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1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3" name="Rectangle 1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3"/>
                      <a:ext cx="250" cy="2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4" name="Rectangle 1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5"/>
                      <a:ext cx="250" cy="1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5" name="Rectangle 1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6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6" name="Rectangle 1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8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7" name="Rectangle 1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09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8" name="Rectangle 1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1"/>
                      <a:ext cx="250" cy="2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099" name="Rectangle 1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3"/>
                      <a:ext cx="250" cy="1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0" name="Rectangle 1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4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1" name="Rectangle 1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6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2" name="Rectangle 1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7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3" name="Rectangle 1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19"/>
                      <a:ext cx="250" cy="2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4" name="Rectangle 1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1"/>
                      <a:ext cx="250" cy="1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5" name="Rectangle 1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2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6" name="Rectangle 1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4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7" name="Rectangle 1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5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8" name="Rectangle 1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7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09" name="Rectangle 1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29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0" name="Rectangle 1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0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1" name="Rectangle 1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2"/>
                      <a:ext cx="250" cy="2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2" name="Rectangle 1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4"/>
                      <a:ext cx="250" cy="1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3" name="Rectangle 1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5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4" name="Rectangle 1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7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5" name="Rectangle 1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3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6" name="Rectangle 1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0"/>
                      <a:ext cx="250" cy="2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7" name="Rectangle 1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2"/>
                      <a:ext cx="250" cy="1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8" name="Rectangle 1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3"/>
                      <a:ext cx="250" cy="2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19" name="Rectangle 1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5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0" name="Rectangle 1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6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1" name="Rectangle 1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48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2" name="Rectangle 14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0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3" name="Rectangle 14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1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4" name="Rectangle 14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3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5" name="Rectangle 14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4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6" name="Rectangle 14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6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7" name="Rectangle 14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8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8" name="Rectangle 14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59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29" name="Rectangle 14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1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0" name="Rectangle 14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2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1" name="Rectangle 14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4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2" name="Rectangle 14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6"/>
                      <a:ext cx="250" cy="1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3" name="Rectangle 14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7"/>
                      <a:ext cx="250" cy="2"/>
                    </a:xfrm>
                    <a:prstGeom prst="rect">
                      <a:avLst/>
                    </a:prstGeom>
                    <a:solidFill>
                      <a:srgbClr val="59595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4" name="Rectangle 14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69"/>
                      <a:ext cx="250" cy="2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5" name="Rectangle 14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1"/>
                      <a:ext cx="250" cy="1"/>
                    </a:xfrm>
                    <a:prstGeom prst="rect">
                      <a:avLst/>
                    </a:prstGeom>
                    <a:solidFill>
                      <a:srgbClr val="5A5A5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6" name="Rectangle 14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2"/>
                      <a:ext cx="250" cy="2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7" name="Rectangle 14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4"/>
                      <a:ext cx="250" cy="1"/>
                    </a:xfrm>
                    <a:prstGeom prst="rect">
                      <a:avLst/>
                    </a:prstGeom>
                    <a:solidFill>
                      <a:srgbClr val="5B5B5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8" name="Rectangle 14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5"/>
                      <a:ext cx="250" cy="2"/>
                    </a:xfrm>
                    <a:prstGeom prst="rect">
                      <a:avLst/>
                    </a:prstGeom>
                    <a:solidFill>
                      <a:srgbClr val="5C5C5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39" name="Rectangle 14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7"/>
                      <a:ext cx="250" cy="2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0" name="Rectangle 14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79"/>
                      <a:ext cx="250" cy="1"/>
                    </a:xfrm>
                    <a:prstGeom prst="rect">
                      <a:avLst/>
                    </a:prstGeom>
                    <a:solidFill>
                      <a:srgbClr val="5D5D5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1" name="Rectangle 14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0"/>
                      <a:ext cx="250" cy="2"/>
                    </a:xfrm>
                    <a:prstGeom prst="rect">
                      <a:avLst/>
                    </a:prstGeom>
                    <a:solidFill>
                      <a:srgbClr val="5E5E5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2" name="Rectangle 14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2"/>
                      <a:ext cx="250" cy="1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3" name="Rectangle 14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3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4" name="Rectangle 14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5"/>
                      <a:ext cx="250" cy="2"/>
                    </a:xfrm>
                    <a:prstGeom prst="rect">
                      <a:avLst/>
                    </a:prstGeom>
                    <a:solidFill>
                      <a:srgbClr val="60606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5" name="Rectangle 14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7"/>
                      <a:ext cx="250" cy="1"/>
                    </a:xfrm>
                    <a:prstGeom prst="rect">
                      <a:avLst/>
                    </a:prstGeom>
                    <a:solidFill>
                      <a:srgbClr val="61616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6" name="Rectangle 14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88"/>
                      <a:ext cx="250" cy="2"/>
                    </a:xfrm>
                    <a:prstGeom prst="rect">
                      <a:avLst/>
                    </a:prstGeom>
                    <a:solidFill>
                      <a:srgbClr val="62626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7" name="Rectangle 1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0"/>
                      <a:ext cx="250" cy="1"/>
                    </a:xfrm>
                    <a:prstGeom prst="rect">
                      <a:avLst/>
                    </a:prstGeom>
                    <a:solidFill>
                      <a:srgbClr val="63636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8" name="Rectangle 1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1"/>
                      <a:ext cx="250" cy="2"/>
                    </a:xfrm>
                    <a:prstGeom prst="rect">
                      <a:avLst/>
                    </a:prstGeom>
                    <a:solidFill>
                      <a:srgbClr val="64646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49" name="Rectangle 1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3"/>
                      <a:ext cx="250" cy="2"/>
                    </a:xfrm>
                    <a:prstGeom prst="rect">
                      <a:avLst/>
                    </a:prstGeom>
                    <a:solidFill>
                      <a:srgbClr val="65656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0" name="Rectangle 1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5"/>
                      <a:ext cx="250" cy="1"/>
                    </a:xfrm>
                    <a:prstGeom prst="rect">
                      <a:avLst/>
                    </a:prstGeom>
                    <a:solidFill>
                      <a:srgbClr val="66666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1" name="Rectangle 1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6"/>
                      <a:ext cx="250" cy="2"/>
                    </a:xfrm>
                    <a:prstGeom prst="rect">
                      <a:avLst/>
                    </a:prstGeom>
                    <a:solidFill>
                      <a:srgbClr val="67676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2" name="Rectangle 14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8"/>
                      <a:ext cx="250" cy="1"/>
                    </a:xfrm>
                    <a:prstGeom prst="rect">
                      <a:avLst/>
                    </a:prstGeom>
                    <a:solidFill>
                      <a:srgbClr val="69696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3" name="Rectangle 14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599"/>
                      <a:ext cx="250" cy="2"/>
                    </a:xfrm>
                    <a:prstGeom prst="rect">
                      <a:avLst/>
                    </a:prstGeom>
                    <a:solidFill>
                      <a:srgbClr val="6A6A6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4" name="Rectangle 14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1"/>
                      <a:ext cx="250" cy="2"/>
                    </a:xfrm>
                    <a:prstGeom prst="rect">
                      <a:avLst/>
                    </a:prstGeom>
                    <a:solidFill>
                      <a:srgbClr val="6B6B6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5" name="Rectangle 14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3"/>
                      <a:ext cx="250" cy="1"/>
                    </a:xfrm>
                    <a:prstGeom prst="rect">
                      <a:avLst/>
                    </a:prstGeom>
                    <a:solidFill>
                      <a:srgbClr val="6C6C6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6" name="Rectangle 14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4"/>
                      <a:ext cx="250" cy="2"/>
                    </a:xfrm>
                    <a:prstGeom prst="rect">
                      <a:avLst/>
                    </a:prstGeom>
                    <a:solidFill>
                      <a:srgbClr val="6E6E6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7" name="Rectangle 14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6"/>
                      <a:ext cx="250" cy="2"/>
                    </a:xfrm>
                    <a:prstGeom prst="rect">
                      <a:avLst/>
                    </a:prstGeom>
                    <a:solidFill>
                      <a:srgbClr val="6F6F6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8" name="Rectangle 14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8"/>
                      <a:ext cx="250" cy="1"/>
                    </a:xfrm>
                    <a:prstGeom prst="rect">
                      <a:avLst/>
                    </a:prstGeom>
                    <a:solidFill>
                      <a:srgbClr val="71717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59" name="Rectangle 14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09"/>
                      <a:ext cx="250" cy="2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0" name="Rectangle 1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1"/>
                      <a:ext cx="250" cy="1"/>
                    </a:xfrm>
                    <a:prstGeom prst="rect">
                      <a:avLst/>
                    </a:prstGeom>
                    <a:solidFill>
                      <a:srgbClr val="73737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1" name="Rectangle 14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2"/>
                      <a:ext cx="250" cy="2"/>
                    </a:xfrm>
                    <a:prstGeom prst="rect">
                      <a:avLst/>
                    </a:prstGeom>
                    <a:solidFill>
                      <a:srgbClr val="75757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2" name="Rectangle 14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4"/>
                      <a:ext cx="250" cy="2"/>
                    </a:xfrm>
                    <a:prstGeom prst="rect">
                      <a:avLst/>
                    </a:prstGeom>
                    <a:solidFill>
                      <a:srgbClr val="76767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3" name="Rectangle 1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6"/>
                      <a:ext cx="250" cy="1"/>
                    </a:xfrm>
                    <a:prstGeom prst="rect">
                      <a:avLst/>
                    </a:prstGeom>
                    <a:solidFill>
                      <a:srgbClr val="78787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4" name="Rectangle 1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7"/>
                      <a:ext cx="250" cy="2"/>
                    </a:xfrm>
                    <a:prstGeom prst="rect">
                      <a:avLst/>
                    </a:prstGeom>
                    <a:solidFill>
                      <a:srgbClr val="7A7A7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5" name="Rectangle 14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19"/>
                      <a:ext cx="250" cy="1"/>
                    </a:xfrm>
                    <a:prstGeom prst="rect">
                      <a:avLst/>
                    </a:prstGeom>
                    <a:solidFill>
                      <a:srgbClr val="7B7B7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6" name="Rectangle 14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0"/>
                      <a:ext cx="250" cy="2"/>
                    </a:xfrm>
                    <a:prstGeom prst="rect">
                      <a:avLst/>
                    </a:prstGeom>
                    <a:solidFill>
                      <a:srgbClr val="7D7D7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7" name="Rectangle 14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2"/>
                      <a:ext cx="250" cy="2"/>
                    </a:xfrm>
                    <a:prstGeom prst="rect">
                      <a:avLst/>
                    </a:prstGeom>
                    <a:solidFill>
                      <a:srgbClr val="7F7F7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8" name="Rectangle 14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4"/>
                      <a:ext cx="250" cy="1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69" name="Rectangle 14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5"/>
                      <a:ext cx="250" cy="2"/>
                    </a:xfrm>
                    <a:prstGeom prst="rect">
                      <a:avLst/>
                    </a:prstGeom>
                    <a:solidFill>
                      <a:srgbClr val="82828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0" name="Rectangle 14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7"/>
                      <a:ext cx="250" cy="1"/>
                    </a:xfrm>
                    <a:prstGeom prst="rect">
                      <a:avLst/>
                    </a:prstGeom>
                    <a:solidFill>
                      <a:srgbClr val="84848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1" name="Rectangle 1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28"/>
                      <a:ext cx="250" cy="2"/>
                    </a:xfrm>
                    <a:prstGeom prst="rect">
                      <a:avLst/>
                    </a:prstGeom>
                    <a:solidFill>
                      <a:srgbClr val="85858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2" name="Rectangle 1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0"/>
                      <a:ext cx="250" cy="2"/>
                    </a:xfrm>
                    <a:prstGeom prst="rect">
                      <a:avLst/>
                    </a:prstGeom>
                    <a:solidFill>
                      <a:srgbClr val="87878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3" name="Rectangle 1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2"/>
                      <a:ext cx="250" cy="1"/>
                    </a:xfrm>
                    <a:prstGeom prst="rect">
                      <a:avLst/>
                    </a:prstGeom>
                    <a:solidFill>
                      <a:srgbClr val="88888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4" name="Rectangle 1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3"/>
                      <a:ext cx="250" cy="2"/>
                    </a:xfrm>
                    <a:prstGeom prst="rect">
                      <a:avLst/>
                    </a:prstGeom>
                    <a:solidFill>
                      <a:srgbClr val="8A8A8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5" name="Rectangle 1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5"/>
                      <a:ext cx="250" cy="1"/>
                    </a:xfrm>
                    <a:prstGeom prst="rect">
                      <a:avLst/>
                    </a:prstGeom>
                    <a:solidFill>
                      <a:srgbClr val="8C8C8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6" name="Rectangle 1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6"/>
                      <a:ext cx="250" cy="2"/>
                    </a:xfrm>
                    <a:prstGeom prst="rect">
                      <a:avLst/>
                    </a:prstGeom>
                    <a:solidFill>
                      <a:srgbClr val="8E8E8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7" name="Rectangle 1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38"/>
                      <a:ext cx="250" cy="2"/>
                    </a:xfrm>
                    <a:prstGeom prst="rect">
                      <a:avLst/>
                    </a:prstGeom>
                    <a:solidFill>
                      <a:srgbClr val="90909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8" name="Rectangle 1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0"/>
                      <a:ext cx="250" cy="1"/>
                    </a:xfrm>
                    <a:prstGeom prst="rect">
                      <a:avLst/>
                    </a:prstGeom>
                    <a:solidFill>
                      <a:srgbClr val="91919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79" name="Rectangle 1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1"/>
                      <a:ext cx="250" cy="2"/>
                    </a:xfrm>
                    <a:prstGeom prst="rect">
                      <a:avLst/>
                    </a:prstGeom>
                    <a:solidFill>
                      <a:srgbClr val="93939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0" name="Rectangle 1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3"/>
                      <a:ext cx="250" cy="2"/>
                    </a:xfrm>
                    <a:prstGeom prst="rect">
                      <a:avLst/>
                    </a:prstGeom>
                    <a:solidFill>
                      <a:srgbClr val="94949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1" name="Rectangle 1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5"/>
                      <a:ext cx="250" cy="1"/>
                    </a:xfrm>
                    <a:prstGeom prst="rect">
                      <a:avLst/>
                    </a:prstGeom>
                    <a:solidFill>
                      <a:srgbClr val="96969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2" name="Rectangle 1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6"/>
                      <a:ext cx="250" cy="2"/>
                    </a:xfrm>
                    <a:prstGeom prst="rect">
                      <a:avLst/>
                    </a:prstGeom>
                    <a:solidFill>
                      <a:srgbClr val="97979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3" name="Rectangle 1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8"/>
                      <a:ext cx="250" cy="1"/>
                    </a:xfrm>
                    <a:prstGeom prst="rect">
                      <a:avLst/>
                    </a:prstGeom>
                    <a:solidFill>
                      <a:srgbClr val="9999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4" name="Rectangle 1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49"/>
                      <a:ext cx="250" cy="2"/>
                    </a:xfrm>
                    <a:prstGeom prst="rect">
                      <a:avLst/>
                    </a:prstGeom>
                    <a:solidFill>
                      <a:srgbClr val="9A9A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5" name="Rectangle 1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1"/>
                      <a:ext cx="250" cy="2"/>
                    </a:xfrm>
                    <a:prstGeom prst="rect">
                      <a:avLst/>
                    </a:prstGeom>
                    <a:solidFill>
                      <a:srgbClr val="9C9C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6" name="Rectangle 1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3"/>
                      <a:ext cx="250" cy="1"/>
                    </a:xfrm>
                    <a:prstGeom prst="rect">
                      <a:avLst/>
                    </a:prstGeom>
                    <a:solidFill>
                      <a:srgbClr val="9E9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7" name="Rectangle 1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4"/>
                      <a:ext cx="250" cy="2"/>
                    </a:xfrm>
                    <a:prstGeom prst="rect">
                      <a:avLst/>
                    </a:prstGeom>
                    <a:solidFill>
                      <a:srgbClr val="9F9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8" name="Rectangle 1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6"/>
                      <a:ext cx="250" cy="1"/>
                    </a:xfrm>
                    <a:prstGeom prst="rect">
                      <a:avLst/>
                    </a:prstGeom>
                    <a:solidFill>
                      <a:srgbClr val="A1A1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89" name="Rectangle 1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7"/>
                      <a:ext cx="250" cy="2"/>
                    </a:xfrm>
                    <a:prstGeom prst="rect">
                      <a:avLst/>
                    </a:prstGeom>
                    <a:solidFill>
                      <a:srgbClr val="A2A2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0" name="Rectangle 1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59"/>
                      <a:ext cx="250" cy="2"/>
                    </a:xfrm>
                    <a:prstGeom prst="rect">
                      <a:avLst/>
                    </a:prstGeom>
                    <a:solidFill>
                      <a:srgbClr val="A4A4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1" name="Rectangle 1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1"/>
                      <a:ext cx="250" cy="1"/>
                    </a:xfrm>
                    <a:prstGeom prst="rect">
                      <a:avLst/>
                    </a:prstGeom>
                    <a:solidFill>
                      <a:srgbClr val="A5A5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2" name="Rectangle 1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2"/>
                      <a:ext cx="250" cy="2"/>
                    </a:xfrm>
                    <a:prstGeom prst="rect">
                      <a:avLst/>
                    </a:prstGeom>
                    <a:solidFill>
                      <a:srgbClr val="A6A6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3" name="Rectangle 1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4"/>
                      <a:ext cx="250" cy="1"/>
                    </a:xfrm>
                    <a:prstGeom prst="rect">
                      <a:avLst/>
                    </a:prstGeom>
                    <a:solidFill>
                      <a:srgbClr val="A8A8A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4" name="Rectangle 14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5"/>
                      <a:ext cx="250" cy="2"/>
                    </a:xfrm>
                    <a:prstGeom prst="rect">
                      <a:avLst/>
                    </a:prstGeom>
                    <a:solidFill>
                      <a:srgbClr val="A9A9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5" name="Rectangle 1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7"/>
                      <a:ext cx="250" cy="2"/>
                    </a:xfrm>
                    <a:prstGeom prst="rect">
                      <a:avLst/>
                    </a:prstGeom>
                    <a:solidFill>
                      <a:srgbClr val="AAAA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6" name="Rectangle 1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69"/>
                      <a:ext cx="250" cy="1"/>
                    </a:xfrm>
                    <a:prstGeom prst="rect">
                      <a:avLst/>
                    </a:prstGeom>
                    <a:solidFill>
                      <a:srgbClr val="ABABA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7" name="Rectangle 1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0"/>
                      <a:ext cx="250" cy="2"/>
                    </a:xfrm>
                    <a:prstGeom prst="rect">
                      <a:avLst/>
                    </a:prstGeom>
                    <a:solidFill>
                      <a:srgbClr val="ACAC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8" name="Rectangle 1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2"/>
                      <a:ext cx="250" cy="1"/>
                    </a:xfrm>
                    <a:prstGeom prst="rect">
                      <a:avLst/>
                    </a:prstGeom>
                    <a:solidFill>
                      <a:srgbClr val="ADAD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199" name="Rectangle 1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3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0" name="Rectangle 1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5"/>
                      <a:ext cx="250" cy="2"/>
                    </a:xfrm>
                    <a:prstGeom prst="rect">
                      <a:avLst/>
                    </a:prstGeom>
                    <a:solidFill>
                      <a:srgbClr val="AFAF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1" name="Rectangle 1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7"/>
                      <a:ext cx="250" cy="1"/>
                    </a:xfrm>
                    <a:prstGeom prst="rect">
                      <a:avLst/>
                    </a:prstGeom>
                    <a:solidFill>
                      <a:srgbClr val="B1B1B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2" name="Rectangle 1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78"/>
                      <a:ext cx="250" cy="2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3" name="Rectangle 1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0"/>
                      <a:ext cx="250" cy="1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4" name="Rectangle 1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1"/>
                      <a:ext cx="250" cy="2"/>
                    </a:xfrm>
                    <a:prstGeom prst="rect">
                      <a:avLst/>
                    </a:prstGeom>
                    <a:solidFill>
                      <a:srgbClr val="B3B3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5" name="Rectangle 1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3"/>
                      <a:ext cx="250" cy="2"/>
                    </a:xfrm>
                    <a:prstGeom prst="rect">
                      <a:avLst/>
                    </a:prstGeom>
                    <a:solidFill>
                      <a:srgbClr val="B4B4B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6" name="Rectangle 1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5"/>
                      <a:ext cx="250" cy="1"/>
                    </a:xfrm>
                    <a:prstGeom prst="rect">
                      <a:avLst/>
                    </a:prstGeom>
                    <a:solidFill>
                      <a:srgbClr val="B5B5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7" name="Rectangle 1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6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8" name="Rectangle 1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88"/>
                      <a:ext cx="250" cy="2"/>
                    </a:xfrm>
                    <a:prstGeom prst="rect">
                      <a:avLst/>
                    </a:prstGeom>
                    <a:solidFill>
                      <a:srgbClr val="B6B6B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09" name="Rectangle 1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0"/>
                      <a:ext cx="250" cy="1"/>
                    </a:xfrm>
                    <a:prstGeom prst="rect">
                      <a:avLst/>
                    </a:prstGeom>
                    <a:solidFill>
                      <a:srgbClr val="B7B7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0" name="Rectangle 1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1"/>
                      <a:ext cx="250" cy="2"/>
                    </a:xfrm>
                    <a:prstGeom prst="rect">
                      <a:avLst/>
                    </a:prstGeom>
                    <a:solidFill>
                      <a:srgbClr val="B8B8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1" name="Rectangle 14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3"/>
                      <a:ext cx="250" cy="1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2" name="Rectangle 15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4"/>
                      <a:ext cx="250" cy="2"/>
                    </a:xfrm>
                    <a:prstGeom prst="rect">
                      <a:avLst/>
                    </a:prstGeom>
                    <a:solidFill>
                      <a:srgbClr val="B9B9B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3" name="Rectangle 15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6"/>
                      <a:ext cx="250" cy="2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4" name="Rectangle 15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8"/>
                      <a:ext cx="250" cy="1"/>
                    </a:xfrm>
                    <a:prstGeom prst="rect">
                      <a:avLst/>
                    </a:prstGeom>
                    <a:solidFill>
                      <a:srgbClr val="BABA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5" name="Rectangle 15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699"/>
                      <a:ext cx="250" cy="2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6" name="Rectangle 15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1"/>
                      <a:ext cx="250" cy="1"/>
                    </a:xfrm>
                    <a:prstGeom prst="rect">
                      <a:avLst/>
                    </a:prstGeom>
                    <a:solidFill>
                      <a:srgbClr val="BBBBB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7" name="Rectangle 15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2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8" name="Rectangle 1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4"/>
                      <a:ext cx="250" cy="2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19" name="Rectangle 1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6"/>
                      <a:ext cx="250" cy="1"/>
                    </a:xfrm>
                    <a:prstGeom prst="rect">
                      <a:avLst/>
                    </a:prstGeom>
                    <a:solidFill>
                      <a:srgbClr val="BCB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20" name="Rectangle 1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7"/>
                      <a:ext cx="250" cy="2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21" name="Rectangle 1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09"/>
                      <a:ext cx="250" cy="1"/>
                    </a:xfrm>
                    <a:prstGeom prst="rect">
                      <a:avLst/>
                    </a:prstGeom>
                    <a:solidFill>
                      <a:srgbClr val="BDB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22" name="Rectangle 1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0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23" name="Rectangle 1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2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24" name="Rectangle 1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4"/>
                      <a:ext cx="250" cy="1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25" name="Rectangle 1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5"/>
                      <a:ext cx="250" cy="2"/>
                    </a:xfrm>
                    <a:prstGeom prst="rect">
                      <a:avLst/>
                    </a:prstGeom>
                    <a:solidFill>
                      <a:srgbClr val="BEBEB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26" name="Rectangle 15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7"/>
                      <a:ext cx="250" cy="1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27" name="Rectangle 15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18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228" name="Rectangle 15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58" y="3720"/>
                      <a:ext cx="250" cy="2"/>
                    </a:xfrm>
                    <a:prstGeom prst="rect">
                      <a:avLst/>
                    </a:prstGeom>
                    <a:solidFill>
                      <a:srgbClr val="BFBF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1229" name="Rectangle 1517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2"/>
                    <a:ext cx="250" cy="1"/>
                  </a:xfrm>
                  <a:prstGeom prst="rect">
                    <a:avLst/>
                  </a:prstGeom>
                  <a:solidFill>
                    <a:srgbClr val="BFBF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230" name="Rectangle 1518"/>
                  <p:cNvSpPr>
                    <a:spLocks noChangeArrowheads="1"/>
                  </p:cNvSpPr>
                  <p:nvPr/>
                </p:nvSpPr>
                <p:spPr bwMode="auto">
                  <a:xfrm>
                    <a:off x="4258" y="3723"/>
                    <a:ext cx="250" cy="2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1231" name="Freeform 1519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79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2" y="49"/>
                    </a:cxn>
                    <a:cxn ang="0">
                      <a:pos x="11" y="55"/>
                    </a:cxn>
                    <a:cxn ang="0">
                      <a:pos x="21" y="61"/>
                    </a:cxn>
                    <a:cxn ang="0">
                      <a:pos x="36" y="68"/>
                    </a:cxn>
                    <a:cxn ang="0">
                      <a:pos x="55" y="73"/>
                    </a:cxn>
                    <a:cxn ang="0">
                      <a:pos x="76" y="76"/>
                    </a:cxn>
                    <a:cxn ang="0">
                      <a:pos x="98" y="79"/>
                    </a:cxn>
                    <a:cxn ang="0">
                      <a:pos x="123" y="79"/>
                    </a:cxn>
                    <a:cxn ang="0">
                      <a:pos x="149" y="79"/>
                    </a:cxn>
                    <a:cxn ang="0">
                      <a:pos x="171" y="76"/>
                    </a:cxn>
                    <a:cxn ang="0">
                      <a:pos x="192" y="73"/>
                    </a:cxn>
                    <a:cxn ang="0">
                      <a:pos x="211" y="68"/>
                    </a:cxn>
                    <a:cxn ang="0">
                      <a:pos x="226" y="61"/>
                    </a:cxn>
                    <a:cxn ang="0">
                      <a:pos x="236" y="55"/>
                    </a:cxn>
                    <a:cxn ang="0">
                      <a:pos x="245" y="49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47" h="79">
                      <a:moveTo>
                        <a:pt x="0" y="40"/>
                      </a:moveTo>
                      <a:lnTo>
                        <a:pt x="2" y="49"/>
                      </a:lnTo>
                      <a:lnTo>
                        <a:pt x="11" y="55"/>
                      </a:lnTo>
                      <a:lnTo>
                        <a:pt x="21" y="61"/>
                      </a:lnTo>
                      <a:lnTo>
                        <a:pt x="36" y="68"/>
                      </a:lnTo>
                      <a:lnTo>
                        <a:pt x="55" y="73"/>
                      </a:lnTo>
                      <a:lnTo>
                        <a:pt x="76" y="76"/>
                      </a:lnTo>
                      <a:lnTo>
                        <a:pt x="98" y="79"/>
                      </a:lnTo>
                      <a:lnTo>
                        <a:pt x="123" y="79"/>
                      </a:lnTo>
                      <a:lnTo>
                        <a:pt x="149" y="79"/>
                      </a:lnTo>
                      <a:lnTo>
                        <a:pt x="171" y="76"/>
                      </a:lnTo>
                      <a:lnTo>
                        <a:pt x="192" y="73"/>
                      </a:lnTo>
                      <a:lnTo>
                        <a:pt x="211" y="68"/>
                      </a:lnTo>
                      <a:lnTo>
                        <a:pt x="226" y="61"/>
                      </a:lnTo>
                      <a:lnTo>
                        <a:pt x="236" y="55"/>
                      </a:lnTo>
                      <a:lnTo>
                        <a:pt x="245" y="49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CDCD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232" name="Freeform 1520"/>
                <p:cNvSpPr>
                  <a:spLocks/>
                </p:cNvSpPr>
                <p:nvPr/>
              </p:nvSpPr>
              <p:spPr bwMode="auto">
                <a:xfrm>
                  <a:off x="4258" y="3403"/>
                  <a:ext cx="247" cy="319"/>
                </a:xfrm>
                <a:custGeom>
                  <a:avLst/>
                  <a:gdLst/>
                  <a:ahLst/>
                  <a:cxnLst>
                    <a:cxn ang="0">
                      <a:pos x="123" y="0"/>
                    </a:cxn>
                    <a:cxn ang="0">
                      <a:pos x="98" y="2"/>
                    </a:cxn>
                    <a:cxn ang="0">
                      <a:pos x="76" y="3"/>
                    </a:cxn>
                    <a:cxn ang="0">
                      <a:pos x="55" y="7"/>
                    </a:cxn>
                    <a:cxn ang="0">
                      <a:pos x="36" y="12"/>
                    </a:cxn>
                    <a:cxn ang="0">
                      <a:pos x="21" y="18"/>
                    </a:cxn>
                    <a:cxn ang="0">
                      <a:pos x="11" y="24"/>
                    </a:cxn>
                    <a:cxn ang="0">
                      <a:pos x="2" y="32"/>
                    </a:cxn>
                    <a:cxn ang="0">
                      <a:pos x="0" y="40"/>
                    </a:cxn>
                    <a:cxn ang="0">
                      <a:pos x="0" y="278"/>
                    </a:cxn>
                    <a:cxn ang="0">
                      <a:pos x="2" y="287"/>
                    </a:cxn>
                    <a:cxn ang="0">
                      <a:pos x="11" y="295"/>
                    </a:cxn>
                    <a:cxn ang="0">
                      <a:pos x="21" y="301"/>
                    </a:cxn>
                    <a:cxn ang="0">
                      <a:pos x="36" y="307"/>
                    </a:cxn>
                    <a:cxn ang="0">
                      <a:pos x="55" y="312"/>
                    </a:cxn>
                    <a:cxn ang="0">
                      <a:pos x="76" y="315"/>
                    </a:cxn>
                    <a:cxn ang="0">
                      <a:pos x="98" y="319"/>
                    </a:cxn>
                    <a:cxn ang="0">
                      <a:pos x="123" y="319"/>
                    </a:cxn>
                    <a:cxn ang="0">
                      <a:pos x="149" y="319"/>
                    </a:cxn>
                    <a:cxn ang="0">
                      <a:pos x="171" y="315"/>
                    </a:cxn>
                    <a:cxn ang="0">
                      <a:pos x="192" y="312"/>
                    </a:cxn>
                    <a:cxn ang="0">
                      <a:pos x="211" y="307"/>
                    </a:cxn>
                    <a:cxn ang="0">
                      <a:pos x="226" y="301"/>
                    </a:cxn>
                    <a:cxn ang="0">
                      <a:pos x="236" y="295"/>
                    </a:cxn>
                    <a:cxn ang="0">
                      <a:pos x="245" y="287"/>
                    </a:cxn>
                    <a:cxn ang="0">
                      <a:pos x="247" y="278"/>
                    </a:cxn>
                    <a:cxn ang="0">
                      <a:pos x="247" y="40"/>
                    </a:cxn>
                    <a:cxn ang="0">
                      <a:pos x="245" y="32"/>
                    </a:cxn>
                    <a:cxn ang="0">
                      <a:pos x="236" y="24"/>
                    </a:cxn>
                    <a:cxn ang="0">
                      <a:pos x="226" y="18"/>
                    </a:cxn>
                    <a:cxn ang="0">
                      <a:pos x="211" y="12"/>
                    </a:cxn>
                    <a:cxn ang="0">
                      <a:pos x="192" y="7"/>
                    </a:cxn>
                    <a:cxn ang="0">
                      <a:pos x="171" y="3"/>
                    </a:cxn>
                    <a:cxn ang="0">
                      <a:pos x="149" y="2"/>
                    </a:cxn>
                    <a:cxn ang="0">
                      <a:pos x="123" y="0"/>
                    </a:cxn>
                  </a:cxnLst>
                  <a:rect l="0" t="0" r="r" b="b"/>
                  <a:pathLst>
                    <a:path w="247" h="319">
                      <a:moveTo>
                        <a:pt x="123" y="0"/>
                      </a:moveTo>
                      <a:lnTo>
                        <a:pt x="98" y="2"/>
                      </a:lnTo>
                      <a:lnTo>
                        <a:pt x="76" y="3"/>
                      </a:lnTo>
                      <a:lnTo>
                        <a:pt x="55" y="7"/>
                      </a:lnTo>
                      <a:lnTo>
                        <a:pt x="36" y="12"/>
                      </a:lnTo>
                      <a:lnTo>
                        <a:pt x="21" y="18"/>
                      </a:lnTo>
                      <a:lnTo>
                        <a:pt x="11" y="24"/>
                      </a:lnTo>
                      <a:lnTo>
                        <a:pt x="2" y="32"/>
                      </a:lnTo>
                      <a:lnTo>
                        <a:pt x="0" y="40"/>
                      </a:lnTo>
                      <a:lnTo>
                        <a:pt x="0" y="278"/>
                      </a:lnTo>
                      <a:lnTo>
                        <a:pt x="2" y="287"/>
                      </a:lnTo>
                      <a:lnTo>
                        <a:pt x="11" y="295"/>
                      </a:lnTo>
                      <a:lnTo>
                        <a:pt x="21" y="301"/>
                      </a:lnTo>
                      <a:lnTo>
                        <a:pt x="36" y="307"/>
                      </a:lnTo>
                      <a:lnTo>
                        <a:pt x="55" y="312"/>
                      </a:lnTo>
                      <a:lnTo>
                        <a:pt x="76" y="315"/>
                      </a:lnTo>
                      <a:lnTo>
                        <a:pt x="98" y="319"/>
                      </a:lnTo>
                      <a:lnTo>
                        <a:pt x="123" y="319"/>
                      </a:lnTo>
                      <a:lnTo>
                        <a:pt x="149" y="319"/>
                      </a:lnTo>
                      <a:lnTo>
                        <a:pt x="171" y="315"/>
                      </a:lnTo>
                      <a:lnTo>
                        <a:pt x="192" y="312"/>
                      </a:lnTo>
                      <a:lnTo>
                        <a:pt x="211" y="307"/>
                      </a:lnTo>
                      <a:lnTo>
                        <a:pt x="226" y="301"/>
                      </a:lnTo>
                      <a:lnTo>
                        <a:pt x="236" y="295"/>
                      </a:lnTo>
                      <a:lnTo>
                        <a:pt x="245" y="287"/>
                      </a:lnTo>
                      <a:lnTo>
                        <a:pt x="247" y="278"/>
                      </a:lnTo>
                      <a:lnTo>
                        <a:pt x="247" y="40"/>
                      </a:lnTo>
                      <a:lnTo>
                        <a:pt x="245" y="32"/>
                      </a:lnTo>
                      <a:lnTo>
                        <a:pt x="236" y="24"/>
                      </a:lnTo>
                      <a:lnTo>
                        <a:pt x="226" y="18"/>
                      </a:lnTo>
                      <a:lnTo>
                        <a:pt x="211" y="12"/>
                      </a:lnTo>
                      <a:lnTo>
                        <a:pt x="192" y="7"/>
                      </a:lnTo>
                      <a:lnTo>
                        <a:pt x="171" y="3"/>
                      </a:lnTo>
                      <a:lnTo>
                        <a:pt x="149" y="2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233" name="Freeform 1521"/>
                <p:cNvSpPr>
                  <a:spLocks/>
                </p:cNvSpPr>
                <p:nvPr/>
              </p:nvSpPr>
              <p:spPr bwMode="auto">
                <a:xfrm>
                  <a:off x="4258" y="3443"/>
                  <a:ext cx="247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9"/>
                    </a:cxn>
                    <a:cxn ang="0">
                      <a:pos x="11" y="15"/>
                    </a:cxn>
                    <a:cxn ang="0">
                      <a:pos x="21" y="21"/>
                    </a:cxn>
                    <a:cxn ang="0">
                      <a:pos x="36" y="28"/>
                    </a:cxn>
                    <a:cxn ang="0">
                      <a:pos x="55" y="33"/>
                    </a:cxn>
                    <a:cxn ang="0">
                      <a:pos x="76" y="36"/>
                    </a:cxn>
                    <a:cxn ang="0">
                      <a:pos x="98" y="39"/>
                    </a:cxn>
                    <a:cxn ang="0">
                      <a:pos x="123" y="39"/>
                    </a:cxn>
                    <a:cxn ang="0">
                      <a:pos x="149" y="39"/>
                    </a:cxn>
                    <a:cxn ang="0">
                      <a:pos x="171" y="36"/>
                    </a:cxn>
                    <a:cxn ang="0">
                      <a:pos x="192" y="33"/>
                    </a:cxn>
                    <a:cxn ang="0">
                      <a:pos x="211" y="28"/>
                    </a:cxn>
                    <a:cxn ang="0">
                      <a:pos x="226" y="21"/>
                    </a:cxn>
                    <a:cxn ang="0">
                      <a:pos x="236" y="15"/>
                    </a:cxn>
                    <a:cxn ang="0">
                      <a:pos x="245" y="9"/>
                    </a:cxn>
                    <a:cxn ang="0">
                      <a:pos x="247" y="0"/>
                    </a:cxn>
                  </a:cxnLst>
                  <a:rect l="0" t="0" r="r" b="b"/>
                  <a:pathLst>
                    <a:path w="247" h="3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11" y="15"/>
                      </a:lnTo>
                      <a:lnTo>
                        <a:pt x="21" y="21"/>
                      </a:lnTo>
                      <a:lnTo>
                        <a:pt x="36" y="28"/>
                      </a:lnTo>
                      <a:lnTo>
                        <a:pt x="55" y="33"/>
                      </a:lnTo>
                      <a:lnTo>
                        <a:pt x="76" y="36"/>
                      </a:lnTo>
                      <a:lnTo>
                        <a:pt x="98" y="39"/>
                      </a:lnTo>
                      <a:lnTo>
                        <a:pt x="123" y="39"/>
                      </a:lnTo>
                      <a:lnTo>
                        <a:pt x="149" y="39"/>
                      </a:lnTo>
                      <a:lnTo>
                        <a:pt x="171" y="36"/>
                      </a:lnTo>
                      <a:lnTo>
                        <a:pt x="192" y="33"/>
                      </a:lnTo>
                      <a:lnTo>
                        <a:pt x="211" y="28"/>
                      </a:lnTo>
                      <a:lnTo>
                        <a:pt x="226" y="21"/>
                      </a:lnTo>
                      <a:lnTo>
                        <a:pt x="236" y="15"/>
                      </a:lnTo>
                      <a:lnTo>
                        <a:pt x="245" y="9"/>
                      </a:lnTo>
                      <a:lnTo>
                        <a:pt x="24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501234" name="AutoShape 1522"/>
              <p:cNvCxnSpPr>
                <a:cxnSpLocks noChangeShapeType="1"/>
                <a:stCxn id="500823" idx="2"/>
                <a:endCxn id="501159" idx="1"/>
              </p:cNvCxnSpPr>
              <p:nvPr/>
            </p:nvCxnSpPr>
            <p:spPr bwMode="auto">
              <a:xfrm rot="16200000" flipH="1">
                <a:off x="4924" y="3700"/>
                <a:ext cx="378" cy="360"/>
              </a:xfrm>
              <a:prstGeom prst="bentConnector2">
                <a:avLst/>
              </a:prstGeom>
              <a:noFill/>
              <a:ln w="28575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501235" name="Text Box 1523"/>
              <p:cNvSpPr txBox="1">
                <a:spLocks noChangeArrowheads="1"/>
              </p:cNvSpPr>
              <p:nvPr/>
            </p:nvSpPr>
            <p:spPr bwMode="auto">
              <a:xfrm>
                <a:off x="4691" y="4121"/>
                <a:ext cx="732" cy="206"/>
              </a:xfrm>
              <a:prstGeom prst="rect">
                <a:avLst/>
              </a:prstGeom>
              <a:noFill/>
              <a:ln w="31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400" b="1">
                    <a:solidFill>
                      <a:srgbClr val="FF000C"/>
                    </a:solidFill>
                    <a:latin typeface="Comic Sans MS" charset="0"/>
                  </a:rPr>
                  <a:t>300 MB/s</a:t>
                </a:r>
              </a:p>
            </p:txBody>
          </p:sp>
          <p:sp>
            <p:nvSpPr>
              <p:cNvPr id="501236" name="Text Box 1524" descr="60%"/>
              <p:cNvSpPr txBox="1">
                <a:spLocks noChangeArrowheads="1"/>
              </p:cNvSpPr>
              <p:nvPr/>
            </p:nvSpPr>
            <p:spPr bwMode="auto">
              <a:xfrm>
                <a:off x="2607" y="2050"/>
                <a:ext cx="1099" cy="973"/>
              </a:xfrm>
              <a:prstGeom prst="rect">
                <a:avLst/>
              </a:prstGeom>
              <a:pattFill prst="pct60">
                <a:fgClr>
                  <a:srgbClr val="66CCFF"/>
                </a:fgClr>
                <a:bgClr>
                  <a:srgbClr val="FFFFFF"/>
                </a:bgClr>
              </a:pattFill>
              <a:ln w="6350" cap="sq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kumimoji="1" lang="en-US" sz="1400" b="1">
                    <a:latin typeface="Comic Sans MS" charset="0"/>
                  </a:rPr>
                  <a:t>LVL2</a:t>
                </a:r>
              </a:p>
              <a:p>
                <a:pPr eaLnBrk="0" hangingPunct="0"/>
                <a:endParaRPr kumimoji="1" lang="en-US" sz="1400" b="1">
                  <a:latin typeface="Comic Sans MS" charset="0"/>
                </a:endParaRPr>
              </a:p>
              <a:p>
                <a:pPr eaLnBrk="0" hangingPunct="0"/>
                <a:endParaRPr kumimoji="1" lang="en-US" sz="1400" b="1">
                  <a:latin typeface="Comic Sans MS" charset="0"/>
                </a:endParaRPr>
              </a:p>
              <a:p>
                <a:pPr eaLnBrk="0" hangingPunct="0"/>
                <a:endParaRPr kumimoji="1" lang="en-US" sz="1400" b="1">
                  <a:latin typeface="Comic Sans MS" charset="0"/>
                </a:endParaRPr>
              </a:p>
              <a:p>
                <a:pPr eaLnBrk="0" hangingPunct="0"/>
                <a:endParaRPr kumimoji="1" lang="en-US" sz="2000" b="1">
                  <a:latin typeface="Comic Sans MS" charset="0"/>
                </a:endParaRPr>
              </a:p>
              <a:p>
                <a:pPr eaLnBrk="0" hangingPunct="0"/>
                <a:endParaRPr kumimoji="1" lang="en-US" sz="1200" b="1">
                  <a:latin typeface="Comic Sans MS" charset="0"/>
                </a:endParaRPr>
              </a:p>
            </p:txBody>
          </p:sp>
          <p:sp>
            <p:nvSpPr>
              <p:cNvPr id="501237" name="Text Box 1525"/>
              <p:cNvSpPr txBox="1">
                <a:spLocks noChangeArrowheads="1"/>
              </p:cNvSpPr>
              <p:nvPr/>
            </p:nvSpPr>
            <p:spPr bwMode="auto">
              <a:xfrm>
                <a:off x="3152" y="2070"/>
                <a:ext cx="574" cy="228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600" b="1">
                    <a:solidFill>
                      <a:srgbClr val="02016B"/>
                    </a:solidFill>
                    <a:latin typeface="Comic Sans MS" charset="0"/>
                  </a:rPr>
                  <a:t>~40ms</a:t>
                </a:r>
              </a:p>
            </p:txBody>
          </p:sp>
          <p:grpSp>
            <p:nvGrpSpPr>
              <p:cNvPr id="499769" name="Group 1526"/>
              <p:cNvGrpSpPr>
                <a:grpSpLocks/>
              </p:cNvGrpSpPr>
              <p:nvPr/>
            </p:nvGrpSpPr>
            <p:grpSpPr bwMode="auto">
              <a:xfrm>
                <a:off x="2648" y="2560"/>
                <a:ext cx="266" cy="159"/>
                <a:chOff x="1500" y="2408"/>
                <a:chExt cx="289" cy="159"/>
              </a:xfrm>
            </p:grpSpPr>
            <p:sp>
              <p:nvSpPr>
                <p:cNvPr id="501239" name="Rectangle 1527"/>
                <p:cNvSpPr>
                  <a:spLocks noChangeArrowheads="1"/>
                </p:cNvSpPr>
                <p:nvPr/>
              </p:nvSpPr>
              <p:spPr bwMode="auto">
                <a:xfrm>
                  <a:off x="1500" y="2408"/>
                  <a:ext cx="289" cy="159"/>
                </a:xfrm>
                <a:prstGeom prst="rect">
                  <a:avLst/>
                </a:prstGeom>
                <a:gradFill rotWithShape="0">
                  <a:gsLst>
                    <a:gs pos="0">
                      <a:srgbClr val="C081FF">
                        <a:gamma/>
                        <a:shade val="46275"/>
                        <a:invGamma/>
                      </a:srgbClr>
                    </a:gs>
                    <a:gs pos="50000">
                      <a:srgbClr val="C081FF"/>
                    </a:gs>
                    <a:gs pos="100000">
                      <a:srgbClr val="C081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240" name="Rectangle 1528"/>
                <p:cNvSpPr>
                  <a:spLocks noChangeArrowheads="1"/>
                </p:cNvSpPr>
                <p:nvPr/>
              </p:nvSpPr>
              <p:spPr bwMode="auto">
                <a:xfrm>
                  <a:off x="1565" y="2449"/>
                  <a:ext cx="183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rgbClr val="000000"/>
                      </a:solidFill>
                      <a:latin typeface="Tahoma" charset="0"/>
                    </a:rPr>
                    <a:t>L2P</a:t>
                  </a:r>
                  <a:endParaRPr lang="en-US" sz="1000">
                    <a:latin typeface="Tahoma" charset="0"/>
                  </a:endParaRPr>
                </a:p>
              </p:txBody>
            </p:sp>
          </p:grpSp>
          <p:grpSp>
            <p:nvGrpSpPr>
              <p:cNvPr id="499770" name="Group 1529"/>
              <p:cNvGrpSpPr>
                <a:grpSpLocks/>
              </p:cNvGrpSpPr>
              <p:nvPr/>
            </p:nvGrpSpPr>
            <p:grpSpPr bwMode="auto">
              <a:xfrm>
                <a:off x="3257" y="2272"/>
                <a:ext cx="303" cy="160"/>
                <a:chOff x="2176" y="2120"/>
                <a:chExt cx="329" cy="160"/>
              </a:xfrm>
            </p:grpSpPr>
            <p:grpSp>
              <p:nvGrpSpPr>
                <p:cNvPr id="499771" name="Group 1530"/>
                <p:cNvGrpSpPr>
                  <a:grpSpLocks/>
                </p:cNvGrpSpPr>
                <p:nvPr/>
              </p:nvGrpSpPr>
              <p:grpSpPr bwMode="auto">
                <a:xfrm>
                  <a:off x="2176" y="2120"/>
                  <a:ext cx="329" cy="160"/>
                  <a:chOff x="2775" y="1724"/>
                  <a:chExt cx="331" cy="206"/>
                </a:xfrm>
              </p:grpSpPr>
              <p:grpSp>
                <p:nvGrpSpPr>
                  <p:cNvPr id="2336" name="Group 1531"/>
                  <p:cNvGrpSpPr>
                    <a:grpSpLocks/>
                  </p:cNvGrpSpPr>
                  <p:nvPr/>
                </p:nvGrpSpPr>
                <p:grpSpPr bwMode="auto">
                  <a:xfrm>
                    <a:off x="2775" y="1724"/>
                    <a:ext cx="331" cy="206"/>
                    <a:chOff x="2775" y="1724"/>
                    <a:chExt cx="331" cy="206"/>
                  </a:xfrm>
                </p:grpSpPr>
                <p:grpSp>
                  <p:nvGrpSpPr>
                    <p:cNvPr id="2337" name="Group 15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75" y="1724"/>
                      <a:ext cx="331" cy="206"/>
                      <a:chOff x="2775" y="1724"/>
                      <a:chExt cx="331" cy="206"/>
                    </a:xfrm>
                  </p:grpSpPr>
                  <p:sp>
                    <p:nvSpPr>
                      <p:cNvPr id="501245" name="Rectangle 15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46" name="Rectangle 15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47" name="Rectangle 15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48" name="Rectangle 15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49" name="Rectangle 15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0" name="Rectangle 15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1" name="Rectangle 15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2" name="Rectangle 15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3" name="Rectangle 15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4" name="Rectangle 15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5" name="Rectangle 15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6" name="Rectangle 15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7" name="Rectangle 15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8" name="Rectangle 15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59" name="Rectangle 15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0" name="Rectangle 15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1" name="Rectangle 15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2" name="Rectangle 15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3" name="Rectangle 15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4" name="Rectangle 15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5" name="Rectangle 15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6" name="Rectangle 15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7" name="Rectangle 15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8" name="Rectangle 15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69" name="Rectangle 15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0" name="Rectangle 15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1" name="Rectangle 15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2" name="Rectangle 15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3" name="Rectangle 15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4" name="Rectangle 15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5" name="Rectangle 15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6" name="Rectangle 15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4"/>
                        <a:ext cx="331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7" name="Rectangle 15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8" name="Rectangle 15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79" name="Rectangle 15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0" name="Rectangle 15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1" name="Rectangle 15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2" name="Rectangle 15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3" name="Rectangle 15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4" name="Rectangle 15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5" name="Rectangle 15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6" name="Rectangle 15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7" name="Rectangle 15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8" name="Rectangle 15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89" name="Rectangle 15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0" name="Rectangle 15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1" name="Rectangle 15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2" name="Rectangle 15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3" name="Rectangle 15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4" name="Rectangle 15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5" name="Rectangle 15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6" name="Rectangle 15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7" name="Rectangle 15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8" name="Rectangle 15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299" name="Rectangle 15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0" name="Rectangle 15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1" name="Rectangle 15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2" name="Rectangle 15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3" name="Rectangle 15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4" name="Rectangle 15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5" name="Rectangle 15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6" name="Rectangle 15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7" name="Rectangle 15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8" name="Rectangle 15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09" name="Rectangle 15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0" name="Rectangle 15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1" name="Rectangle 15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2" name="Rectangle 16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3" name="Rectangle 16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4" name="Rectangle 16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5" name="Rectangle 16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6" name="Rectangle 16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7" name="Rectangle 16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8" name="Rectangle 16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19" name="Rectangle 16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0" name="Rectangle 16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1" name="Rectangle 16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2" name="Rectangle 16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3" name="Rectangle 16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4" name="Rectangle 16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5" name="Rectangle 16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6" name="Rectangle 16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7" name="Rectangle 16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8" name="Rectangle 16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5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29" name="Rectangle 16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0" name="Rectangle 16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1" name="Rectangle 16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2" name="Rectangle 16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3" name="Rectangle 16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4" name="Rectangle 16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6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5" name="Rectangle 16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6" name="Rectangle 16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7" name="Rectangle 16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8" name="Rectangle 16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39" name="Rectangle 16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77"/>
                        <a:ext cx="331" cy="3"/>
                      </a:xfrm>
                      <a:prstGeom prst="rect">
                        <a:avLst/>
                      </a:prstGeom>
                      <a:solidFill>
                        <a:srgbClr val="FFDC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0" name="Rectangle 16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1" name="Rectangle 16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2" name="Rectangle 16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3" name="Rectangle 16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4" name="Rectangle 16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5" name="Rectangle 16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8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6" name="Rectangle 16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7" name="Rectangle 16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8" name="Rectangle 16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49" name="Rectangle 16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0" name="Rectangle 16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1" name="Rectangle 16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2" name="Rectangle 16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9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3" name="Rectangle 1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4" name="Rectangle 1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5" name="Rectangle 16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6" name="Rectangle 16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7" name="Rectangle 16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8" name="Rectangle 1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0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59" name="Rectangle 16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0" name="Rectangle 16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1" name="Rectangle 16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2" name="Rectangle 16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3" name="Rectangle 16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4" name="Rectangle 16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1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5" name="Rectangle 16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6" name="Rectangle 16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7" name="Rectangle 16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8" name="Rectangle 16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69" name="Rectangle 16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0" name="Rectangle 16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92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BD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1" name="Freeform 16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1724"/>
                        <a:ext cx="328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0"/>
                          </a:cxn>
                          <a:cxn ang="0">
                            <a:pos x="20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0" y="200"/>
                          </a:cxn>
                          <a:cxn ang="0">
                            <a:pos x="34" y="203"/>
                          </a:cxn>
                          <a:cxn ang="0">
                            <a:pos x="294" y="203"/>
                          </a:cxn>
                          <a:cxn ang="0">
                            <a:pos x="307" y="200"/>
                          </a:cxn>
                          <a:cxn ang="0">
                            <a:pos x="318" y="193"/>
                          </a:cxn>
                          <a:cxn ang="0">
                            <a:pos x="324" y="182"/>
                          </a:cxn>
                          <a:cxn ang="0">
                            <a:pos x="328" y="169"/>
                          </a:cxn>
                          <a:cxn ang="0">
                            <a:pos x="328" y="34"/>
                          </a:cxn>
                          <a:cxn ang="0">
                            <a:pos x="324" y="21"/>
                          </a:cxn>
                          <a:cxn ang="0">
                            <a:pos x="318" y="10"/>
                          </a:cxn>
                          <a:cxn ang="0">
                            <a:pos x="307" y="3"/>
                          </a:cxn>
                          <a:cxn ang="0">
                            <a:pos x="294" y="0"/>
                          </a:cxn>
                          <a:cxn ang="0">
                            <a:pos x="34" y="0"/>
                          </a:cxn>
                        </a:cxnLst>
                        <a:rect l="0" t="0" r="r" b="b"/>
                        <a:pathLst>
                          <a:path w="328" h="203">
                            <a:moveTo>
                              <a:pt x="34" y="0"/>
                            </a:moveTo>
                            <a:lnTo>
                              <a:pt x="20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0" y="200"/>
                            </a:lnTo>
                            <a:lnTo>
                              <a:pt x="34" y="203"/>
                            </a:lnTo>
                            <a:lnTo>
                              <a:pt x="294" y="203"/>
                            </a:lnTo>
                            <a:lnTo>
                              <a:pt x="307" y="200"/>
                            </a:lnTo>
                            <a:lnTo>
                              <a:pt x="318" y="193"/>
                            </a:lnTo>
                            <a:lnTo>
                              <a:pt x="324" y="182"/>
                            </a:lnTo>
                            <a:lnTo>
                              <a:pt x="328" y="169"/>
                            </a:lnTo>
                            <a:lnTo>
                              <a:pt x="328" y="34"/>
                            </a:lnTo>
                            <a:lnTo>
                              <a:pt x="324" y="21"/>
                            </a:lnTo>
                            <a:lnTo>
                              <a:pt x="318" y="10"/>
                            </a:lnTo>
                            <a:lnTo>
                              <a:pt x="307" y="3"/>
                            </a:lnTo>
                            <a:lnTo>
                              <a:pt x="294" y="0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FFEBD7"/>
                      </a:solidFill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2" name="Freeform 16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75" y="1724"/>
                        <a:ext cx="328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4" y="0"/>
                          </a:cxn>
                          <a:cxn ang="0">
                            <a:pos x="20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0" y="200"/>
                          </a:cxn>
                          <a:cxn ang="0">
                            <a:pos x="34" y="203"/>
                          </a:cxn>
                          <a:cxn ang="0">
                            <a:pos x="294" y="203"/>
                          </a:cxn>
                          <a:cxn ang="0">
                            <a:pos x="307" y="200"/>
                          </a:cxn>
                          <a:cxn ang="0">
                            <a:pos x="318" y="193"/>
                          </a:cxn>
                          <a:cxn ang="0">
                            <a:pos x="324" y="182"/>
                          </a:cxn>
                          <a:cxn ang="0">
                            <a:pos x="328" y="169"/>
                          </a:cxn>
                          <a:cxn ang="0">
                            <a:pos x="328" y="34"/>
                          </a:cxn>
                          <a:cxn ang="0">
                            <a:pos x="324" y="21"/>
                          </a:cxn>
                          <a:cxn ang="0">
                            <a:pos x="318" y="10"/>
                          </a:cxn>
                          <a:cxn ang="0">
                            <a:pos x="307" y="3"/>
                          </a:cxn>
                          <a:cxn ang="0">
                            <a:pos x="294" y="0"/>
                          </a:cxn>
                          <a:cxn ang="0">
                            <a:pos x="34" y="0"/>
                          </a:cxn>
                        </a:cxnLst>
                        <a:rect l="0" t="0" r="r" b="b"/>
                        <a:pathLst>
                          <a:path w="328" h="203">
                            <a:moveTo>
                              <a:pt x="34" y="0"/>
                            </a:moveTo>
                            <a:lnTo>
                              <a:pt x="20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0" y="200"/>
                            </a:lnTo>
                            <a:lnTo>
                              <a:pt x="34" y="203"/>
                            </a:lnTo>
                            <a:lnTo>
                              <a:pt x="294" y="203"/>
                            </a:lnTo>
                            <a:lnTo>
                              <a:pt x="307" y="200"/>
                            </a:lnTo>
                            <a:lnTo>
                              <a:pt x="318" y="193"/>
                            </a:lnTo>
                            <a:lnTo>
                              <a:pt x="324" y="182"/>
                            </a:lnTo>
                            <a:lnTo>
                              <a:pt x="328" y="169"/>
                            </a:lnTo>
                            <a:lnTo>
                              <a:pt x="328" y="34"/>
                            </a:lnTo>
                            <a:lnTo>
                              <a:pt x="324" y="21"/>
                            </a:lnTo>
                            <a:lnTo>
                              <a:pt x="318" y="10"/>
                            </a:lnTo>
                            <a:lnTo>
                              <a:pt x="307" y="3"/>
                            </a:lnTo>
                            <a:lnTo>
                              <a:pt x="294" y="0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3" name="Rectangle 16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4" name="Rectangle 16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5" name="Rectangle 16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6" name="Rectangle 16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2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7" name="Rectangle 16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8" name="Rectangle 16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79" name="Rectangle 16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0" name="Rectangle 16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1" name="Rectangle 16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2" name="Rectangle 16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3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3" name="Rectangle 16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4" name="Rectangle 16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5" name="Rectangle 16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6" name="Rectangle 16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7" name="Rectangle 16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8" name="Rectangle 16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4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89" name="Rectangle 16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0" name="Rectangle 16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1" name="Rectangle 16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2" name="Rectangle 16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3" name="Rectangle 16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4" name="Rectangle 16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5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5" name="Rectangle 16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6" name="Rectangle 16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7" name="Rectangle 16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8" name="Rectangle 16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399" name="Rectangle 16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0" name="Rectangle 16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1" name="Rectangle 16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6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2" name="Rectangle 16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3" name="Rectangle 16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4" name="Rectangle 16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4"/>
                        <a:ext cx="331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5" name="Rectangle 16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6" name="Rectangle 16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7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7" name="Rectangle 16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8" name="Rectangle 16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09" name="Rectangle 16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0" name="Rectangle 16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1" name="Rectangle 16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2" name="Rectangle 17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8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3" name="Rectangle 17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4" name="Rectangle 17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2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5" name="Rectangle 17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6" name="Rectangle 17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7" name="Rectangle 17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8" name="Rectangle 17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79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19" name="Rectangle 17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0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0" name="Rectangle 17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1" name="Rectangle 17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3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2" name="Rectangle 17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5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3" name="Rectangle 17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6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4" name="Rectangle 17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8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5" name="Rectangle 17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0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6" name="Rectangle 17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1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7" name="Rectangle 17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3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8" name="Rectangle 17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4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29" name="Rectangle 17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6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0" name="Rectangle 17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1" name="Rectangle 17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19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2" name="Rectangle 17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1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3" name="Rectangle 17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4" name="Rectangle 17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5" name="Rectangle 17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6" name="Rectangle 17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7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7" name="Rectangle 17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29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8" name="Rectangle 17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39" name="Rectangle 17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2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40" name="Rectangle 17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4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41" name="Rectangle 17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5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42" name="Rectangle 17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7"/>
                        <a:ext cx="331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43" name="Rectangle 17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38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444" name="Rectangle 17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75" y="1840"/>
                        <a:ext cx="331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01445" name="Rectangle 17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2"/>
                      <a:ext cx="331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46" name="Rectangle 17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3"/>
                      <a:ext cx="331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47" name="Rectangle 17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5"/>
                      <a:ext cx="331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48" name="Rectangle 17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6"/>
                      <a:ext cx="331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49" name="Rectangle 17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48"/>
                      <a:ext cx="331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0" name="Rectangle 17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0"/>
                      <a:ext cx="331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1" name="Rectangle 17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1"/>
                      <a:ext cx="331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2" name="Rectangle 17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3"/>
                      <a:ext cx="331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3" name="Rectangle 1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4"/>
                      <a:ext cx="331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4" name="Rectangle 1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6"/>
                      <a:ext cx="331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5" name="Rectangle 1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8"/>
                      <a:ext cx="331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6" name="Rectangle 1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59"/>
                      <a:ext cx="331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7" name="Rectangle 1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1"/>
                      <a:ext cx="331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8" name="Rectangle 17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2"/>
                      <a:ext cx="331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59" name="Rectangle 17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4"/>
                      <a:ext cx="331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0" name="Rectangle 17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6"/>
                      <a:ext cx="331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1" name="Rectangle 1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7"/>
                      <a:ext cx="331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2" name="Rectangle 1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69"/>
                      <a:ext cx="331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3" name="Rectangle 1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1"/>
                      <a:ext cx="331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4" name="Rectangle 17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2"/>
                      <a:ext cx="331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5" name="Rectangle 17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4"/>
                      <a:ext cx="331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6" name="Rectangle 17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5"/>
                      <a:ext cx="331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7" name="Rectangle 17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77"/>
                      <a:ext cx="331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8" name="Rectangle 17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0"/>
                      <a:ext cx="331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69" name="Rectangle 17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2"/>
                      <a:ext cx="331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0" name="Rectangle 17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3"/>
                      <a:ext cx="331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1" name="Rectangle 17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5"/>
                      <a:ext cx="331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2" name="Rectangle 17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7"/>
                      <a:ext cx="331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3" name="Rectangle 17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88"/>
                      <a:ext cx="331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4" name="Rectangle 17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0"/>
                      <a:ext cx="331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5" name="Rectangle 17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1"/>
                      <a:ext cx="331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6" name="Rectangle 17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3"/>
                      <a:ext cx="331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7" name="Rectangle 17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5"/>
                      <a:ext cx="331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8" name="Rectangle 17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6"/>
                      <a:ext cx="331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79" name="Rectangle 17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8"/>
                      <a:ext cx="331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0" name="Rectangle 17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899"/>
                      <a:ext cx="331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1" name="Rectangle 17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1"/>
                      <a:ext cx="331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2" name="Rectangle 17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3"/>
                      <a:ext cx="331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3" name="Rectangle 17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4"/>
                      <a:ext cx="331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4" name="Rectangle 17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6"/>
                      <a:ext cx="331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5" name="Rectangle 17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8"/>
                      <a:ext cx="331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6" name="Rectangle 17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09"/>
                      <a:ext cx="331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7" name="Rectangle 17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1"/>
                      <a:ext cx="331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8" name="Rectangle 17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2"/>
                      <a:ext cx="331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89" name="Rectangle 17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4"/>
                      <a:ext cx="331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90" name="Rectangle 17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6"/>
                      <a:ext cx="331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91" name="Rectangle 17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7"/>
                      <a:ext cx="331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92" name="Rectangle 17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19"/>
                      <a:ext cx="331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93" name="Rectangle 17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0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94" name="Rectangle 17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2"/>
                      <a:ext cx="331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95" name="Rectangle 17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4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96" name="Rectangle 17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5"/>
                      <a:ext cx="331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97" name="Rectangle 17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7"/>
                      <a:ext cx="331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498" name="Rectangle 17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75" y="1928"/>
                      <a:ext cx="331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1499" name="Freeform 1787"/>
                  <p:cNvSpPr>
                    <a:spLocks/>
                  </p:cNvSpPr>
                  <p:nvPr/>
                </p:nvSpPr>
                <p:spPr bwMode="auto">
                  <a:xfrm>
                    <a:off x="2775" y="1724"/>
                    <a:ext cx="328" cy="20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20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0" y="200"/>
                      </a:cxn>
                      <a:cxn ang="0">
                        <a:pos x="34" y="203"/>
                      </a:cxn>
                      <a:cxn ang="0">
                        <a:pos x="294" y="203"/>
                      </a:cxn>
                      <a:cxn ang="0">
                        <a:pos x="307" y="200"/>
                      </a:cxn>
                      <a:cxn ang="0">
                        <a:pos x="318" y="193"/>
                      </a:cxn>
                      <a:cxn ang="0">
                        <a:pos x="324" y="182"/>
                      </a:cxn>
                      <a:cxn ang="0">
                        <a:pos x="328" y="169"/>
                      </a:cxn>
                      <a:cxn ang="0">
                        <a:pos x="328" y="34"/>
                      </a:cxn>
                      <a:cxn ang="0">
                        <a:pos x="324" y="21"/>
                      </a:cxn>
                      <a:cxn ang="0">
                        <a:pos x="318" y="10"/>
                      </a:cxn>
                      <a:cxn ang="0">
                        <a:pos x="307" y="3"/>
                      </a:cxn>
                      <a:cxn ang="0">
                        <a:pos x="294" y="0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328" h="203">
                        <a:moveTo>
                          <a:pt x="34" y="0"/>
                        </a:moveTo>
                        <a:lnTo>
                          <a:pt x="20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0" y="200"/>
                        </a:lnTo>
                        <a:lnTo>
                          <a:pt x="34" y="203"/>
                        </a:lnTo>
                        <a:lnTo>
                          <a:pt x="294" y="203"/>
                        </a:lnTo>
                        <a:lnTo>
                          <a:pt x="307" y="200"/>
                        </a:lnTo>
                        <a:lnTo>
                          <a:pt x="318" y="193"/>
                        </a:lnTo>
                        <a:lnTo>
                          <a:pt x="324" y="182"/>
                        </a:lnTo>
                        <a:lnTo>
                          <a:pt x="328" y="169"/>
                        </a:lnTo>
                        <a:lnTo>
                          <a:pt x="328" y="34"/>
                        </a:lnTo>
                        <a:lnTo>
                          <a:pt x="324" y="21"/>
                        </a:lnTo>
                        <a:lnTo>
                          <a:pt x="318" y="10"/>
                        </a:lnTo>
                        <a:lnTo>
                          <a:pt x="307" y="3"/>
                        </a:lnTo>
                        <a:lnTo>
                          <a:pt x="294" y="0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1500" name="Rectangle 1788"/>
                <p:cNvSpPr>
                  <a:spLocks noChangeArrowheads="1"/>
                </p:cNvSpPr>
                <p:nvPr/>
              </p:nvSpPr>
              <p:spPr bwMode="auto">
                <a:xfrm>
                  <a:off x="2226" y="2156"/>
                  <a:ext cx="247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rgbClr val="000000"/>
                      </a:solidFill>
                      <a:latin typeface="Tahoma" charset="0"/>
                    </a:rPr>
                    <a:t>L2SV</a:t>
                  </a:r>
                  <a:endParaRPr lang="en-US" sz="1000">
                    <a:latin typeface="Tahoma" charset="0"/>
                  </a:endParaRPr>
                </a:p>
              </p:txBody>
            </p:sp>
          </p:grpSp>
          <p:sp>
            <p:nvSpPr>
              <p:cNvPr id="501501" name="Line 1789"/>
              <p:cNvSpPr>
                <a:spLocks noChangeShapeType="1"/>
              </p:cNvSpPr>
              <p:nvPr/>
            </p:nvSpPr>
            <p:spPr bwMode="auto">
              <a:xfrm flipH="1">
                <a:off x="3007" y="2717"/>
                <a:ext cx="113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502" name="Oval 1790"/>
              <p:cNvSpPr>
                <a:spLocks noChangeArrowheads="1"/>
              </p:cNvSpPr>
              <p:nvPr/>
            </p:nvSpPr>
            <p:spPr bwMode="auto">
              <a:xfrm>
                <a:off x="3190" y="2648"/>
                <a:ext cx="484" cy="184"/>
              </a:xfrm>
              <a:prstGeom prst="ellipse">
                <a:avLst/>
              </a:prstGeom>
              <a:gradFill rotWithShape="0">
                <a:gsLst>
                  <a:gs pos="0">
                    <a:srgbClr val="F2F274">
                      <a:gamma/>
                      <a:shade val="46275"/>
                      <a:invGamma/>
                    </a:srgbClr>
                  </a:gs>
                  <a:gs pos="50000">
                    <a:srgbClr val="F2F274"/>
                  </a:gs>
                  <a:gs pos="100000">
                    <a:srgbClr val="F2F274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1503" name="Text Box 1791"/>
              <p:cNvSpPr txBox="1">
                <a:spLocks noChangeArrowheads="1"/>
              </p:cNvSpPr>
              <p:nvPr/>
            </p:nvSpPr>
            <p:spPr bwMode="auto">
              <a:xfrm>
                <a:off x="3294" y="2656"/>
                <a:ext cx="290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 b="1">
                    <a:latin typeface="Tahoma" charset="0"/>
                  </a:rPr>
                  <a:t>L2N</a:t>
                </a:r>
              </a:p>
            </p:txBody>
          </p:sp>
          <p:sp>
            <p:nvSpPr>
              <p:cNvPr id="501504" name="Line 1792"/>
              <p:cNvSpPr>
                <a:spLocks noChangeShapeType="1"/>
              </p:cNvSpPr>
              <p:nvPr/>
            </p:nvSpPr>
            <p:spPr bwMode="auto">
              <a:xfrm>
                <a:off x="3401" y="2464"/>
                <a:ext cx="1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01505" name="Line 1793"/>
              <p:cNvSpPr>
                <a:spLocks noChangeShapeType="1"/>
              </p:cNvSpPr>
              <p:nvPr/>
            </p:nvSpPr>
            <p:spPr bwMode="auto">
              <a:xfrm rot="5400000" flipV="1">
                <a:off x="3178" y="2267"/>
                <a:ext cx="1" cy="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2341" name="Group 1794"/>
              <p:cNvGrpSpPr>
                <a:grpSpLocks/>
              </p:cNvGrpSpPr>
              <p:nvPr/>
            </p:nvGrpSpPr>
            <p:grpSpPr bwMode="auto">
              <a:xfrm>
                <a:off x="2736" y="2656"/>
                <a:ext cx="267" cy="159"/>
                <a:chOff x="1500" y="2408"/>
                <a:chExt cx="289" cy="159"/>
              </a:xfrm>
            </p:grpSpPr>
            <p:sp>
              <p:nvSpPr>
                <p:cNvPr id="501507" name="Rectangle 1795"/>
                <p:cNvSpPr>
                  <a:spLocks noChangeArrowheads="1"/>
                </p:cNvSpPr>
                <p:nvPr/>
              </p:nvSpPr>
              <p:spPr bwMode="auto">
                <a:xfrm>
                  <a:off x="1500" y="2408"/>
                  <a:ext cx="289" cy="159"/>
                </a:xfrm>
                <a:prstGeom prst="rect">
                  <a:avLst/>
                </a:prstGeom>
                <a:gradFill rotWithShape="0">
                  <a:gsLst>
                    <a:gs pos="0">
                      <a:srgbClr val="C081FF">
                        <a:gamma/>
                        <a:shade val="46275"/>
                        <a:invGamma/>
                      </a:srgbClr>
                    </a:gs>
                    <a:gs pos="50000">
                      <a:srgbClr val="C081FF"/>
                    </a:gs>
                    <a:gs pos="100000">
                      <a:srgbClr val="C081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508" name="Rectangle 1796"/>
                <p:cNvSpPr>
                  <a:spLocks noChangeArrowheads="1"/>
                </p:cNvSpPr>
                <p:nvPr/>
              </p:nvSpPr>
              <p:spPr bwMode="auto">
                <a:xfrm>
                  <a:off x="1564" y="2449"/>
                  <a:ext cx="183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rgbClr val="000000"/>
                      </a:solidFill>
                      <a:latin typeface="Tahoma" charset="0"/>
                    </a:rPr>
                    <a:t>L2P</a:t>
                  </a:r>
                  <a:endParaRPr lang="en-US" sz="1000">
                    <a:latin typeface="Tahoma" charset="0"/>
                  </a:endParaRPr>
                </a:p>
              </p:txBody>
            </p:sp>
          </p:grpSp>
          <p:grpSp>
            <p:nvGrpSpPr>
              <p:cNvPr id="2342" name="Group 1797"/>
              <p:cNvGrpSpPr>
                <a:grpSpLocks/>
              </p:cNvGrpSpPr>
              <p:nvPr/>
            </p:nvGrpSpPr>
            <p:grpSpPr bwMode="auto">
              <a:xfrm>
                <a:off x="2825" y="2752"/>
                <a:ext cx="266" cy="159"/>
                <a:chOff x="1500" y="2408"/>
                <a:chExt cx="289" cy="159"/>
              </a:xfrm>
            </p:grpSpPr>
            <p:sp>
              <p:nvSpPr>
                <p:cNvPr id="501510" name="Rectangle 1798"/>
                <p:cNvSpPr>
                  <a:spLocks noChangeArrowheads="1"/>
                </p:cNvSpPr>
                <p:nvPr/>
              </p:nvSpPr>
              <p:spPr bwMode="auto">
                <a:xfrm>
                  <a:off x="1500" y="2408"/>
                  <a:ext cx="289" cy="159"/>
                </a:xfrm>
                <a:prstGeom prst="rect">
                  <a:avLst/>
                </a:prstGeom>
                <a:gradFill rotWithShape="0">
                  <a:gsLst>
                    <a:gs pos="0">
                      <a:srgbClr val="C081FF">
                        <a:gamma/>
                        <a:shade val="46275"/>
                        <a:invGamma/>
                      </a:srgbClr>
                    </a:gs>
                    <a:gs pos="50000">
                      <a:srgbClr val="C081FF"/>
                    </a:gs>
                    <a:gs pos="100000">
                      <a:srgbClr val="C081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511" name="Rectangle 1799"/>
                <p:cNvSpPr>
                  <a:spLocks noChangeArrowheads="1"/>
                </p:cNvSpPr>
                <p:nvPr/>
              </p:nvSpPr>
              <p:spPr bwMode="auto">
                <a:xfrm>
                  <a:off x="1565" y="2449"/>
                  <a:ext cx="183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rgbClr val="000000"/>
                      </a:solidFill>
                      <a:latin typeface="Tahoma" charset="0"/>
                    </a:rPr>
                    <a:t>L2P</a:t>
                  </a:r>
                  <a:endParaRPr lang="en-US" sz="1000">
                    <a:latin typeface="Tahoma" charset="0"/>
                  </a:endParaRPr>
                </a:p>
              </p:txBody>
            </p:sp>
          </p:grpSp>
          <p:grpSp>
            <p:nvGrpSpPr>
              <p:cNvPr id="2343" name="Group 1800"/>
              <p:cNvGrpSpPr>
                <a:grpSpLocks/>
              </p:cNvGrpSpPr>
              <p:nvPr/>
            </p:nvGrpSpPr>
            <p:grpSpPr bwMode="auto">
              <a:xfrm>
                <a:off x="2806" y="2266"/>
                <a:ext cx="305" cy="160"/>
                <a:chOff x="1736" y="2034"/>
                <a:chExt cx="330" cy="160"/>
              </a:xfrm>
            </p:grpSpPr>
            <p:grpSp>
              <p:nvGrpSpPr>
                <p:cNvPr id="2344" name="Group 1801"/>
                <p:cNvGrpSpPr>
                  <a:grpSpLocks/>
                </p:cNvGrpSpPr>
                <p:nvPr/>
              </p:nvGrpSpPr>
              <p:grpSpPr bwMode="auto">
                <a:xfrm>
                  <a:off x="1736" y="2034"/>
                  <a:ext cx="330" cy="160"/>
                  <a:chOff x="2320" y="1724"/>
                  <a:chExt cx="333" cy="206"/>
                </a:xfrm>
              </p:grpSpPr>
              <p:grpSp>
                <p:nvGrpSpPr>
                  <p:cNvPr id="2345" name="Group 1802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grpSp>
                  <p:nvGrpSpPr>
                    <p:cNvPr id="2346" name="Group 18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20" y="1724"/>
                      <a:ext cx="333" cy="206"/>
                      <a:chOff x="2320" y="1724"/>
                      <a:chExt cx="333" cy="206"/>
                    </a:xfrm>
                  </p:grpSpPr>
                  <p:sp>
                    <p:nvSpPr>
                      <p:cNvPr id="501516" name="Rectangle 18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17" name="Rectangle 18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18" name="Rectangle 18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19" name="Rectangle 18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0" name="Rectangle 18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1" name="Rectangle 18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2" name="Rectangle 18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3" name="Rectangle 18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4" name="Rectangle 18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5" name="Rectangle 18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6" name="Rectangle 18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7" name="Rectangle 18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8" name="Rectangle 18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29" name="Rectangle 18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0" name="Rectangle 18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1" name="Rectangle 18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2" name="Rectangle 18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3" name="Rectangle 18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4" name="Rectangle 18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5" name="Rectangle 18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6" name="Rectangle 18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7" name="Rectangle 18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8" name="Rectangle 18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39" name="Rectangle 18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0" name="Rectangle 18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1" name="Rectangle 18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2" name="Rectangle 18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3" name="Rectangle 18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4" name="Rectangle 18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5" name="Rectangle 18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6" name="Rectangle 18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7" name="Rectangle 18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8" name="Rectangle 18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49" name="Rectangle 18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0" name="Rectangle 18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1" name="Rectangle 18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2" name="Rectangle 18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3" name="Rectangle 18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4" name="Rectangle 18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5" name="Rectangle 18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6" name="Rectangle 18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7" name="Rectangle 18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8" name="Rectangle 18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59" name="Rectangle 18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0" name="Rectangle 18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1" name="Rectangle 18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2" name="Rectangle 18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3" name="Rectangle 18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4" name="Rectangle 18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5" name="Rectangle 18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6" name="Rectangle 18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7" name="Rectangle 18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8" name="Rectangle 18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69" name="Rectangle 18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0" name="Rectangle 18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1" name="Rectangle 18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2" name="Rectangle 18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3" name="Rectangle 18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4" name="Rectangle 18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5" name="Rectangle 18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6" name="Rectangle 18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7" name="Rectangle 18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8" name="Rectangle 18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79" name="Rectangle 18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0" name="Rectangle 18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1" name="Rectangle 18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2" name="Rectangle 18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3" name="Rectangle 18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4" name="Rectangle 18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5" name="Rectangle 18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6" name="Rectangle 18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7" name="Rectangle 18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8" name="Rectangle 18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89" name="Rectangle 18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0" name="Rectangle 18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1" name="Rectangle 18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2" name="Rectangle 18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3" name="Rectangle 18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4" name="Rectangle 18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5" name="Rectangle 18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6" name="Rectangle 18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7" name="Rectangle 18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8" name="Rectangle 18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599" name="Rectangle 18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5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0" name="Rectangle 18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1" name="Rectangle 18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2" name="Rectangle 18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3" name="Rectangle 18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4" name="Rectangle 18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5" name="Rectangle 18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6" name="Rectangle 18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7" name="Rectangle 18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8" name="Rectangle 18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09" name="Rectangle 18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0" name="Rectangle 18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77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C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1" name="Rectangle 18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2" name="Rectangle 19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3" name="Rectangle 19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4" name="Rectangle 19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5" name="Rectangle 19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6" name="Rectangle 19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7" name="Rectangle 19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8" name="Rectangle 19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19" name="Rectangle 19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0" name="Rectangle 19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1" name="Rectangle 19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2" name="Rectangle 19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3" name="Rectangle 19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9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4" name="Rectangle 19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5" name="Rectangle 19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6" name="Rectangle 19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7" name="Rectangle 19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8" name="Rectangle 19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29" name="Rectangle 19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0" name="Rectangle 19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1" name="Rectangle 19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2" name="Rectangle 19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3" name="Rectangle 19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4" name="Rectangle 19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5" name="Rectangle 19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1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6" name="Rectangle 19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7" name="Rectangle 19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8" name="Rectangle 19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39" name="Rectangle 19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0" name="Rectangle 19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1" name="Rectangle 19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92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BD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2" name="Freeform 19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172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6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6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6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6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FFEBD7"/>
                      </a:solidFill>
                      <a:ln w="0">
                        <a:solidFill>
                          <a:srgbClr val="FFFFFF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3" name="Freeform 19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0" y="1724"/>
                        <a:ext cx="330" cy="2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6" y="0"/>
                          </a:cxn>
                          <a:cxn ang="0">
                            <a:pos x="22" y="3"/>
                          </a:cxn>
                          <a:cxn ang="0">
                            <a:pos x="10" y="10"/>
                          </a:cxn>
                          <a:cxn ang="0">
                            <a:pos x="3" y="21"/>
                          </a:cxn>
                          <a:cxn ang="0">
                            <a:pos x="0" y="34"/>
                          </a:cxn>
                          <a:cxn ang="0">
                            <a:pos x="0" y="169"/>
                          </a:cxn>
                          <a:cxn ang="0">
                            <a:pos x="3" y="182"/>
                          </a:cxn>
                          <a:cxn ang="0">
                            <a:pos x="10" y="193"/>
                          </a:cxn>
                          <a:cxn ang="0">
                            <a:pos x="22" y="200"/>
                          </a:cxn>
                          <a:cxn ang="0">
                            <a:pos x="36" y="203"/>
                          </a:cxn>
                          <a:cxn ang="0">
                            <a:pos x="294" y="203"/>
                          </a:cxn>
                          <a:cxn ang="0">
                            <a:pos x="308" y="200"/>
                          </a:cxn>
                          <a:cxn ang="0">
                            <a:pos x="320" y="193"/>
                          </a:cxn>
                          <a:cxn ang="0">
                            <a:pos x="326" y="182"/>
                          </a:cxn>
                          <a:cxn ang="0">
                            <a:pos x="330" y="169"/>
                          </a:cxn>
                          <a:cxn ang="0">
                            <a:pos x="330" y="34"/>
                          </a:cxn>
                          <a:cxn ang="0">
                            <a:pos x="326" y="21"/>
                          </a:cxn>
                          <a:cxn ang="0">
                            <a:pos x="320" y="10"/>
                          </a:cxn>
                          <a:cxn ang="0">
                            <a:pos x="308" y="3"/>
                          </a:cxn>
                          <a:cxn ang="0">
                            <a:pos x="294" y="0"/>
                          </a:cxn>
                          <a:cxn ang="0">
                            <a:pos x="36" y="0"/>
                          </a:cxn>
                        </a:cxnLst>
                        <a:rect l="0" t="0" r="r" b="b"/>
                        <a:pathLst>
                          <a:path w="330" h="203">
                            <a:moveTo>
                              <a:pt x="36" y="0"/>
                            </a:moveTo>
                            <a:lnTo>
                              <a:pt x="22" y="3"/>
                            </a:lnTo>
                            <a:lnTo>
                              <a:pt x="10" y="10"/>
                            </a:lnTo>
                            <a:lnTo>
                              <a:pt x="3" y="21"/>
                            </a:lnTo>
                            <a:lnTo>
                              <a:pt x="0" y="34"/>
                            </a:lnTo>
                            <a:lnTo>
                              <a:pt x="0" y="169"/>
                            </a:lnTo>
                            <a:lnTo>
                              <a:pt x="3" y="182"/>
                            </a:lnTo>
                            <a:lnTo>
                              <a:pt x="10" y="193"/>
                            </a:lnTo>
                            <a:lnTo>
                              <a:pt x="22" y="200"/>
                            </a:lnTo>
                            <a:lnTo>
                              <a:pt x="36" y="203"/>
                            </a:lnTo>
                            <a:lnTo>
                              <a:pt x="294" y="203"/>
                            </a:lnTo>
                            <a:lnTo>
                              <a:pt x="308" y="200"/>
                            </a:lnTo>
                            <a:lnTo>
                              <a:pt x="320" y="193"/>
                            </a:lnTo>
                            <a:lnTo>
                              <a:pt x="326" y="182"/>
                            </a:lnTo>
                            <a:lnTo>
                              <a:pt x="330" y="169"/>
                            </a:lnTo>
                            <a:lnTo>
                              <a:pt x="330" y="34"/>
                            </a:lnTo>
                            <a:lnTo>
                              <a:pt x="326" y="21"/>
                            </a:lnTo>
                            <a:lnTo>
                              <a:pt x="320" y="10"/>
                            </a:lnTo>
                            <a:lnTo>
                              <a:pt x="308" y="3"/>
                            </a:lnTo>
                            <a:lnTo>
                              <a:pt x="294" y="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4" name="Rectangle 19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5" name="Rectangle 19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6" name="Rectangle 19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7" name="Rectangle 19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2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8" name="Rectangle 19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49" name="Rectangle 19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A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0" name="Rectangle 19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1" name="Rectangle 19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2" name="Rectangle 19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9D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3" name="Rectangle 19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3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9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4" name="Rectangle 19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5" name="Rectangle 19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8D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6" name="Rectangle 19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8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7" name="Rectangle 19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D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8" name="Rectangle 19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7D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59" name="Rectangle 19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4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7C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0" name="Rectangle 19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6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1" name="Rectangle 19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2" name="Rectangle 19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5C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3" name="Rectangle 19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4C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4" name="Rectangle 19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4C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5" name="Rectangle 19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5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3C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6" name="Rectangle 19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2C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7" name="Rectangle 19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2C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8" name="Rectangle 19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E1C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69" name="Rectangle 19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0" name="Rectangle 19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E0C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1" name="Rectangle 19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FC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2" name="Rectangle 19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6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EB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3" name="Rectangle 19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DB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4" name="Rectangle 19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CB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5" name="Rectangle 19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4"/>
                        <a:ext cx="333" cy="3"/>
                      </a:xfrm>
                      <a:prstGeom prst="rect">
                        <a:avLst/>
                      </a:prstGeom>
                      <a:solidFill>
                        <a:srgbClr val="FFDBB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6" name="Rectangle 19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BB8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7" name="Rectangle 19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7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AB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8" name="Rectangle 19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9B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79" name="Rectangle 19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8B3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0" name="Rectangle 19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7B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1" name="Rectangle 19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7B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2" name="Rectangle 19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6A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3" name="Rectangle 19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8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5A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4" name="Rectangle 19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4A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5" name="Rectangle 19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2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4A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6" name="Rectangle 19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3A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7" name="Rectangle 19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2A7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8" name="Rectangle 19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2A6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89" name="Rectangle 19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79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1A5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0" name="Rectangle 19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0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D1A4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1" name="Rectangle 19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D0A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2" name="Rectangle 19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3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A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3" name="Rectangle 19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5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FA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4" name="Rectangle 19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6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F9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5" name="Rectangle 19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8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6" name="Rectangle 19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0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E9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7" name="Rectangle 19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1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D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8" name="Rectangle 19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3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699" name="Rectangle 19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4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0" name="Rectangle 19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6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1" name="Rectangle 19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2" name="Rectangle 19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19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3" name="Rectangle 19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1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4" name="Rectangle 19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5" name="Rectangle 19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6" name="Rectangle 19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7" name="Rectangle 19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7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8" name="Rectangle 19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29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09" name="Rectangle 19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10" name="Rectangle 19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2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11" name="Rectangle 19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4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C9A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12" name="Rectangle 20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5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C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13" name="Rectangle 20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7"/>
                        <a:ext cx="333" cy="1"/>
                      </a:xfrm>
                      <a:prstGeom prst="rect">
                        <a:avLst/>
                      </a:prstGeom>
                      <a:solidFill>
                        <a:srgbClr val="FFCD9B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14" name="Rectangle 20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38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715" name="Rectangle 20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20" y="1840"/>
                        <a:ext cx="333" cy="2"/>
                      </a:xfrm>
                      <a:prstGeom prst="rect">
                        <a:avLst/>
                      </a:prstGeom>
                      <a:solidFill>
                        <a:srgbClr val="FFCD9C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01716" name="Rectangle 20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17" name="Rectangle 20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18" name="Rectangle 20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19" name="Rectangle 20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0" name="Rectangle 20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1" name="Rectangle 20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2" name="Rectangle 20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3" name="Rectangle 20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4" name="Rectangle 20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5" name="Rectangle 20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6" name="Rectangle 20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7" name="Rectangle 20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8" name="Rectangle 20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29" name="Rectangle 20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0" name="Rectangle 20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1" name="Rectangle 20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2" name="Rectangle 20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3" name="Rectangle 20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4" name="Rectangle 20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5" name="Rectangle 20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6" name="Rectangle 20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7" name="Rectangle 20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8" name="Rectangle 20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39" name="Rectangle 20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0" name="Rectangle 20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1" name="Rectangle 20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2" name="Rectangle 20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3" name="Rectangle 20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4" name="Rectangle 20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5" name="Rectangle 20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6" name="Rectangle 20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7" name="Rectangle 20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8" name="Rectangle 20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49" name="Rectangle 20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0" name="Rectangle 20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1" name="Rectangle 20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2" name="Rectangle 20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3" name="Rectangle 20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4" name="Rectangle 20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5" name="Rectangle 20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6" name="Rectangle 20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7" name="Rectangle 20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8" name="Rectangle 20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59" name="Rectangle 20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0" name="Rectangle 20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1" name="Rectangle 20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2" name="Rectangle 20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3" name="Rectangle 20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4" name="Rectangle 20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5" name="Rectangle 20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6" name="Rectangle 20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7" name="Rectangle 20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8" name="Rectangle 20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69" name="Rectangle 20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1770" name="Freeform 2058"/>
                  <p:cNvSpPr>
                    <a:spLocks/>
                  </p:cNvSpPr>
                  <p:nvPr/>
                </p:nvSpPr>
                <p:spPr bwMode="auto">
                  <a:xfrm>
                    <a:off x="2320" y="1724"/>
                    <a:ext cx="330" cy="203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3"/>
                      </a:cxn>
                      <a:cxn ang="0">
                        <a:pos x="10" y="10"/>
                      </a:cxn>
                      <a:cxn ang="0">
                        <a:pos x="3" y="21"/>
                      </a:cxn>
                      <a:cxn ang="0">
                        <a:pos x="0" y="34"/>
                      </a:cxn>
                      <a:cxn ang="0">
                        <a:pos x="0" y="169"/>
                      </a:cxn>
                      <a:cxn ang="0">
                        <a:pos x="3" y="182"/>
                      </a:cxn>
                      <a:cxn ang="0">
                        <a:pos x="10" y="193"/>
                      </a:cxn>
                      <a:cxn ang="0">
                        <a:pos x="22" y="200"/>
                      </a:cxn>
                      <a:cxn ang="0">
                        <a:pos x="36" y="203"/>
                      </a:cxn>
                      <a:cxn ang="0">
                        <a:pos x="294" y="203"/>
                      </a:cxn>
                      <a:cxn ang="0">
                        <a:pos x="308" y="200"/>
                      </a:cxn>
                      <a:cxn ang="0">
                        <a:pos x="320" y="193"/>
                      </a:cxn>
                      <a:cxn ang="0">
                        <a:pos x="326" y="182"/>
                      </a:cxn>
                      <a:cxn ang="0">
                        <a:pos x="330" y="169"/>
                      </a:cxn>
                      <a:cxn ang="0">
                        <a:pos x="330" y="34"/>
                      </a:cxn>
                      <a:cxn ang="0">
                        <a:pos x="326" y="21"/>
                      </a:cxn>
                      <a:cxn ang="0">
                        <a:pos x="320" y="10"/>
                      </a:cxn>
                      <a:cxn ang="0">
                        <a:pos x="308" y="3"/>
                      </a:cxn>
                      <a:cxn ang="0">
                        <a:pos x="294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330" h="203">
                        <a:moveTo>
                          <a:pt x="36" y="0"/>
                        </a:moveTo>
                        <a:lnTo>
                          <a:pt x="22" y="3"/>
                        </a:lnTo>
                        <a:lnTo>
                          <a:pt x="10" y="10"/>
                        </a:lnTo>
                        <a:lnTo>
                          <a:pt x="3" y="21"/>
                        </a:lnTo>
                        <a:lnTo>
                          <a:pt x="0" y="34"/>
                        </a:lnTo>
                        <a:lnTo>
                          <a:pt x="0" y="169"/>
                        </a:lnTo>
                        <a:lnTo>
                          <a:pt x="3" y="182"/>
                        </a:lnTo>
                        <a:lnTo>
                          <a:pt x="10" y="193"/>
                        </a:lnTo>
                        <a:lnTo>
                          <a:pt x="22" y="200"/>
                        </a:lnTo>
                        <a:lnTo>
                          <a:pt x="36" y="203"/>
                        </a:lnTo>
                        <a:lnTo>
                          <a:pt x="294" y="203"/>
                        </a:lnTo>
                        <a:lnTo>
                          <a:pt x="308" y="200"/>
                        </a:lnTo>
                        <a:lnTo>
                          <a:pt x="320" y="193"/>
                        </a:lnTo>
                        <a:lnTo>
                          <a:pt x="326" y="182"/>
                        </a:lnTo>
                        <a:lnTo>
                          <a:pt x="330" y="169"/>
                        </a:lnTo>
                        <a:lnTo>
                          <a:pt x="330" y="34"/>
                        </a:lnTo>
                        <a:lnTo>
                          <a:pt x="326" y="21"/>
                        </a:lnTo>
                        <a:lnTo>
                          <a:pt x="320" y="10"/>
                        </a:lnTo>
                        <a:lnTo>
                          <a:pt x="308" y="3"/>
                        </a:lnTo>
                        <a:lnTo>
                          <a:pt x="294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1771" name="Rectangle 2059"/>
                <p:cNvSpPr>
                  <a:spLocks noChangeArrowheads="1"/>
                </p:cNvSpPr>
                <p:nvPr/>
              </p:nvSpPr>
              <p:spPr bwMode="auto">
                <a:xfrm>
                  <a:off x="1769" y="2075"/>
                  <a:ext cx="260" cy="1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rgbClr val="000000"/>
                      </a:solidFill>
                      <a:latin typeface="Tahoma" charset="0"/>
                    </a:rPr>
                    <a:t>ROIB</a:t>
                  </a:r>
                  <a:endParaRPr lang="en-US" sz="1200">
                    <a:latin typeface="Tahoma" charset="0"/>
                  </a:endParaRPr>
                </a:p>
              </p:txBody>
            </p:sp>
          </p:grpSp>
          <p:sp>
            <p:nvSpPr>
              <p:cNvPr id="501772" name="Freeform 2060"/>
              <p:cNvSpPr>
                <a:spLocks/>
              </p:cNvSpPr>
              <p:nvPr/>
            </p:nvSpPr>
            <p:spPr bwMode="auto">
              <a:xfrm>
                <a:off x="3127" y="2701"/>
                <a:ext cx="56" cy="4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53" y="24"/>
                  </a:cxn>
                  <a:cxn ang="0">
                    <a:pos x="0" y="0"/>
                  </a:cxn>
                  <a:cxn ang="0">
                    <a:pos x="0" y="50"/>
                  </a:cxn>
                </a:cxnLst>
                <a:rect l="0" t="0" r="r" b="b"/>
                <a:pathLst>
                  <a:path w="53" h="50">
                    <a:moveTo>
                      <a:pt x="0" y="50"/>
                    </a:moveTo>
                    <a:lnTo>
                      <a:pt x="53" y="24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01773" name="AutoShape 2061"/>
              <p:cNvCxnSpPr>
                <a:cxnSpLocks noChangeShapeType="1"/>
                <a:stCxn id="501502" idx="4"/>
              </p:cNvCxnSpPr>
              <p:nvPr/>
            </p:nvCxnSpPr>
            <p:spPr bwMode="auto">
              <a:xfrm rot="16200000" flipH="1">
                <a:off x="3866" y="2398"/>
                <a:ext cx="126" cy="993"/>
              </a:xfrm>
              <a:prstGeom prst="bentConnector2">
                <a:avLst/>
              </a:prstGeom>
              <a:noFill/>
              <a:ln w="31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501774" name="Text Box 2062"/>
              <p:cNvSpPr txBox="1">
                <a:spLocks noChangeArrowheads="1"/>
              </p:cNvSpPr>
              <p:nvPr/>
            </p:nvSpPr>
            <p:spPr bwMode="auto">
              <a:xfrm>
                <a:off x="3724" y="2798"/>
                <a:ext cx="651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solidFill>
                      <a:schemeClr val="bg2"/>
                    </a:solidFill>
                    <a:latin typeface="Tahoma" charset="0"/>
                  </a:rPr>
                  <a:t>LVL2 Acc.</a:t>
                </a:r>
              </a:p>
            </p:txBody>
          </p:sp>
          <p:grpSp>
            <p:nvGrpSpPr>
              <p:cNvPr id="2347" name="Group 2063"/>
              <p:cNvGrpSpPr>
                <a:grpSpLocks/>
              </p:cNvGrpSpPr>
              <p:nvPr/>
            </p:nvGrpSpPr>
            <p:grpSpPr bwMode="auto">
              <a:xfrm>
                <a:off x="2556" y="1768"/>
                <a:ext cx="474" cy="496"/>
                <a:chOff x="1401" y="1616"/>
                <a:chExt cx="513" cy="496"/>
              </a:xfrm>
            </p:grpSpPr>
            <p:sp>
              <p:nvSpPr>
                <p:cNvPr id="501776" name="Text Box 2064"/>
                <p:cNvSpPr txBox="1">
                  <a:spLocks noChangeArrowheads="1"/>
                </p:cNvSpPr>
                <p:nvPr/>
              </p:nvSpPr>
              <p:spPr bwMode="auto">
                <a:xfrm>
                  <a:off x="1401" y="1667"/>
                  <a:ext cx="513" cy="186"/>
                </a:xfrm>
                <a:prstGeom prst="rect">
                  <a:avLst/>
                </a:prstGeom>
                <a:noFill/>
                <a:ln w="28575" cap="sq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r" eaLnBrk="0" hangingPunct="0"/>
                  <a:r>
                    <a:rPr kumimoji="1" lang="en-US" sz="1200" b="1">
                      <a:solidFill>
                        <a:srgbClr val="FF220A"/>
                      </a:solidFill>
                      <a:latin typeface="Tahoma" charset="0"/>
                    </a:rPr>
                    <a:t>RoI’s  </a:t>
                  </a:r>
                  <a:endParaRPr kumimoji="1" lang="en-US" sz="1200" b="1" u="sng">
                    <a:solidFill>
                      <a:srgbClr val="FF220A"/>
                    </a:solidFill>
                    <a:latin typeface="Tahoma" charset="0"/>
                  </a:endParaRPr>
                </a:p>
              </p:txBody>
            </p:sp>
            <p:sp>
              <p:nvSpPr>
                <p:cNvPr id="501777" name="Line 2065"/>
                <p:cNvSpPr>
                  <a:spLocks noChangeShapeType="1"/>
                </p:cNvSpPr>
                <p:nvPr/>
              </p:nvSpPr>
              <p:spPr bwMode="auto">
                <a:xfrm>
                  <a:off x="1840" y="1616"/>
                  <a:ext cx="0" cy="496"/>
                </a:xfrm>
                <a:prstGeom prst="line">
                  <a:avLst/>
                </a:prstGeom>
                <a:noFill/>
                <a:ln w="9525">
                  <a:solidFill>
                    <a:srgbClr val="FF220A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1778" name="Text Box 2066"/>
              <p:cNvSpPr txBox="1">
                <a:spLocks noChangeArrowheads="1"/>
              </p:cNvSpPr>
              <p:nvPr/>
            </p:nvSpPr>
            <p:spPr bwMode="auto">
              <a:xfrm>
                <a:off x="2559" y="3999"/>
                <a:ext cx="1719" cy="24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latin typeface="Comic Sans MS" charset="0"/>
                  </a:rPr>
                  <a:t>Event Size ~1.5 MB</a:t>
                </a:r>
              </a:p>
            </p:txBody>
          </p:sp>
          <p:grpSp>
            <p:nvGrpSpPr>
              <p:cNvPr id="2348" name="Group 2067"/>
              <p:cNvGrpSpPr>
                <a:grpSpLocks/>
              </p:cNvGrpSpPr>
              <p:nvPr/>
            </p:nvGrpSpPr>
            <p:grpSpPr bwMode="auto">
              <a:xfrm>
                <a:off x="2799" y="1592"/>
                <a:ext cx="576" cy="144"/>
                <a:chOff x="2320" y="1724"/>
                <a:chExt cx="333" cy="206"/>
              </a:xfrm>
            </p:grpSpPr>
            <p:grpSp>
              <p:nvGrpSpPr>
                <p:cNvPr id="2349" name="Group 2068"/>
                <p:cNvGrpSpPr>
                  <a:grpSpLocks/>
                </p:cNvGrpSpPr>
                <p:nvPr/>
              </p:nvGrpSpPr>
              <p:grpSpPr bwMode="auto">
                <a:xfrm>
                  <a:off x="2320" y="1724"/>
                  <a:ext cx="333" cy="206"/>
                  <a:chOff x="2320" y="1724"/>
                  <a:chExt cx="333" cy="206"/>
                </a:xfrm>
              </p:grpSpPr>
              <p:grpSp>
                <p:nvGrpSpPr>
                  <p:cNvPr id="2350" name="Group 2069"/>
                  <p:cNvGrpSpPr>
                    <a:grpSpLocks/>
                  </p:cNvGrpSpPr>
                  <p:nvPr/>
                </p:nvGrpSpPr>
                <p:grpSpPr bwMode="auto">
                  <a:xfrm>
                    <a:off x="2320" y="1724"/>
                    <a:ext cx="333" cy="206"/>
                    <a:chOff x="2320" y="1724"/>
                    <a:chExt cx="333" cy="206"/>
                  </a:xfrm>
                </p:grpSpPr>
                <p:sp>
                  <p:nvSpPr>
                    <p:cNvPr id="501782" name="Rectangle 20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83" name="Rectangle 20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84" name="Rectangle 20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85" name="Rectangle 20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86" name="Rectangle 20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87" name="Rectangle 20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88" name="Rectangle 20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89" name="Rectangle 20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0" name="Rectangle 20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1" name="Rectangle 20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2" name="Rectangle 20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3" name="Rectangle 20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4" name="Rectangle 20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5" name="Rectangle 20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6" name="Rectangle 20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7" name="Rectangle 20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8" name="Rectangle 20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799" name="Rectangle 20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0" name="Rectangle 20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1" name="Rectangle 20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2" name="Rectangle 20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3" name="Rectangle 20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4" name="Rectangle 20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5" name="Rectangle 20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6" name="Rectangle 20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7" name="Rectangle 20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8" name="Rectangle 20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09" name="Rectangle 20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0" name="Rectangle 20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1" name="Rectangle 20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2" name="Rectangle 2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3" name="Rectangle 2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4" name="Rectangle 2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5" name="Rectangle 2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6" name="Rectangle 2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7" name="Rectangle 2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8" name="Rectangle 2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19" name="Rectangle 2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0" name="Rectangle 2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1" name="Rectangle 2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2" name="Rectangle 2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3" name="Rectangle 2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4" name="Rectangle 2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5" name="Rectangle 2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6" name="Rectangle 2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7" name="Rectangle 2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8" name="Rectangle 2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29" name="Rectangle 2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0" name="Rectangle 2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1" name="Rectangle 2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2" name="Rectangle 2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3" name="Rectangle 2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4" name="Rectangle 2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5" name="Rectangle 2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6" name="Rectangle 2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7" name="Rectangle 2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8" name="Rectangle 2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39" name="Rectangle 2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0" name="Rectangle 2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1" name="Rectangle 2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2" name="Rectangle 2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3" name="Rectangle 2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4" name="Rectangle 2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5" name="Rectangle 2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6" name="Rectangle 2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7" name="Rectangle 2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8" name="Rectangle 2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49" name="Rectangle 2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0" name="Rectangle 2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1" name="Rectangle 2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2" name="Rectangle 2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3" name="Rectangle 2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4" name="Rectangle 2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2"/>
                      <a:ext cx="333" cy="1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5" name="Rectangle 2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3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6" name="Rectangle 2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5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7" name="Rectangle 2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8" name="Rectangle 2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8"/>
                      <a:ext cx="333" cy="2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59" name="Rectangle 2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0"/>
                      <a:ext cx="333" cy="1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0" name="Rectangle 2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1" name="Rectangle 2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3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2" name="Rectangle 2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4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3" name="Rectangle 2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6"/>
                      <a:ext cx="333" cy="2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4" name="Rectangle 2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8"/>
                      <a:ext cx="333" cy="1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5" name="Rectangle 2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59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6" name="Rectangle 2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1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7" name="Rectangle 2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2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8" name="Rectangle 2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4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69" name="Rectangle 2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6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0" name="Rectangle 2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7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1" name="Rectangle 2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69"/>
                      <a:ext cx="333" cy="2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2" name="Rectangle 2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1"/>
                      <a:ext cx="333" cy="1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3" name="Rectangle 2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2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4" name="Rectangle 2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4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5" name="Rectangle 2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5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6" name="Rectangle 2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77"/>
                      <a:ext cx="333" cy="3"/>
                    </a:xfrm>
                    <a:prstGeom prst="rect">
                      <a:avLst/>
                    </a:prstGeom>
                    <a:solidFill>
                      <a:srgbClr val="FFDC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7" name="Rectangle 2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0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8" name="Rectangle 2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2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79" name="Rectangle 2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3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0" name="Rectangle 2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5"/>
                      <a:ext cx="333" cy="2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1" name="Rectangle 2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7"/>
                      <a:ext cx="333" cy="1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2" name="Rectangle 2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88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3" name="Rectangle 2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0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4" name="Rectangle 2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5" name="Rectangle 2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3"/>
                      <a:ext cx="333" cy="2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6" name="Rectangle 2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5"/>
                      <a:ext cx="333" cy="1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7" name="Rectangle 2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8" name="Rectangle 2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8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89" name="Rectangle 2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99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0" name="Rectangle 2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1" name="Rectangle 2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3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2" name="Rectangle 2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4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3" name="Rectangle 2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6"/>
                      <a:ext cx="333" cy="2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4" name="Rectangle 2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8"/>
                      <a:ext cx="333" cy="1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5" name="Rectangle 2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09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6" name="Rectangle 2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1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7" name="Rectangle 2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2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8" name="Rectangle 2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4"/>
                      <a:ext cx="333" cy="2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899" name="Rectangle 2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6"/>
                      <a:ext cx="333" cy="1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0" name="Rectangle 2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1" name="Rectangle 2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19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2" name="Rectangle 2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0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3" name="Rectangle 2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4" name="Rectangle 2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4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5" name="Rectangle 2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5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6" name="Rectangle 2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7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7" name="Rectangle 2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928"/>
                      <a:ext cx="333" cy="2"/>
                    </a:xfrm>
                    <a:prstGeom prst="rect">
                      <a:avLst/>
                    </a:prstGeom>
                    <a:solidFill>
                      <a:srgbClr val="FFEBD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8" name="Freeform 2196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FFEBD7"/>
                    </a:solidFill>
                    <a:ln w="0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09" name="Freeform 2197"/>
                    <p:cNvSpPr>
                      <a:spLocks/>
                    </p:cNvSpPr>
                    <p:nvPr/>
                  </p:nvSpPr>
                  <p:spPr bwMode="auto">
                    <a:xfrm>
                      <a:off x="2320" y="1724"/>
                      <a:ext cx="330" cy="203"/>
                    </a:xfrm>
                    <a:custGeom>
                      <a:avLst/>
                      <a:gdLst/>
                      <a:ahLst/>
                      <a:cxnLst>
                        <a:cxn ang="0">
                          <a:pos x="36" y="0"/>
                        </a:cxn>
                        <a:cxn ang="0">
                          <a:pos x="22" y="3"/>
                        </a:cxn>
                        <a:cxn ang="0">
                          <a:pos x="10" y="10"/>
                        </a:cxn>
                        <a:cxn ang="0">
                          <a:pos x="3" y="21"/>
                        </a:cxn>
                        <a:cxn ang="0">
                          <a:pos x="0" y="34"/>
                        </a:cxn>
                        <a:cxn ang="0">
                          <a:pos x="0" y="169"/>
                        </a:cxn>
                        <a:cxn ang="0">
                          <a:pos x="3" y="182"/>
                        </a:cxn>
                        <a:cxn ang="0">
                          <a:pos x="10" y="193"/>
                        </a:cxn>
                        <a:cxn ang="0">
                          <a:pos x="22" y="200"/>
                        </a:cxn>
                        <a:cxn ang="0">
                          <a:pos x="36" y="203"/>
                        </a:cxn>
                        <a:cxn ang="0">
                          <a:pos x="294" y="203"/>
                        </a:cxn>
                        <a:cxn ang="0">
                          <a:pos x="308" y="200"/>
                        </a:cxn>
                        <a:cxn ang="0">
                          <a:pos x="320" y="193"/>
                        </a:cxn>
                        <a:cxn ang="0">
                          <a:pos x="326" y="182"/>
                        </a:cxn>
                        <a:cxn ang="0">
                          <a:pos x="330" y="169"/>
                        </a:cxn>
                        <a:cxn ang="0">
                          <a:pos x="330" y="34"/>
                        </a:cxn>
                        <a:cxn ang="0">
                          <a:pos x="326" y="21"/>
                        </a:cxn>
                        <a:cxn ang="0">
                          <a:pos x="320" y="10"/>
                        </a:cxn>
                        <a:cxn ang="0">
                          <a:pos x="308" y="3"/>
                        </a:cxn>
                        <a:cxn ang="0">
                          <a:pos x="294" y="0"/>
                        </a:cxn>
                        <a:cxn ang="0">
                          <a:pos x="36" y="0"/>
                        </a:cxn>
                      </a:cxnLst>
                      <a:rect l="0" t="0" r="r" b="b"/>
                      <a:pathLst>
                        <a:path w="330" h="203">
                          <a:moveTo>
                            <a:pt x="36" y="0"/>
                          </a:moveTo>
                          <a:lnTo>
                            <a:pt x="22" y="3"/>
                          </a:lnTo>
                          <a:lnTo>
                            <a:pt x="10" y="10"/>
                          </a:lnTo>
                          <a:lnTo>
                            <a:pt x="3" y="21"/>
                          </a:lnTo>
                          <a:lnTo>
                            <a:pt x="0" y="34"/>
                          </a:lnTo>
                          <a:lnTo>
                            <a:pt x="0" y="169"/>
                          </a:lnTo>
                          <a:lnTo>
                            <a:pt x="3" y="182"/>
                          </a:lnTo>
                          <a:lnTo>
                            <a:pt x="10" y="193"/>
                          </a:lnTo>
                          <a:lnTo>
                            <a:pt x="22" y="200"/>
                          </a:lnTo>
                          <a:lnTo>
                            <a:pt x="36" y="203"/>
                          </a:lnTo>
                          <a:lnTo>
                            <a:pt x="294" y="203"/>
                          </a:lnTo>
                          <a:lnTo>
                            <a:pt x="308" y="200"/>
                          </a:lnTo>
                          <a:lnTo>
                            <a:pt x="320" y="193"/>
                          </a:lnTo>
                          <a:lnTo>
                            <a:pt x="326" y="182"/>
                          </a:lnTo>
                          <a:lnTo>
                            <a:pt x="330" y="169"/>
                          </a:lnTo>
                          <a:lnTo>
                            <a:pt x="330" y="34"/>
                          </a:lnTo>
                          <a:lnTo>
                            <a:pt x="326" y="21"/>
                          </a:lnTo>
                          <a:lnTo>
                            <a:pt x="320" y="10"/>
                          </a:lnTo>
                          <a:lnTo>
                            <a:pt x="308" y="3"/>
                          </a:lnTo>
                          <a:lnTo>
                            <a:pt x="294" y="0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0" name="Rectangle 2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4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1" name="Rectangle 2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6"/>
                      <a:ext cx="333" cy="1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2" name="Rectangle 2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7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3" name="Rectangle 2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29"/>
                      <a:ext cx="333" cy="2"/>
                    </a:xfrm>
                    <a:prstGeom prst="rect">
                      <a:avLst/>
                    </a:prstGeom>
                    <a:solidFill>
                      <a:srgbClr val="FFEAD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4" name="Rectangle 2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1"/>
                      <a:ext cx="333" cy="1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5" name="Rectangle 2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2"/>
                      <a:ext cx="333" cy="2"/>
                    </a:xfrm>
                    <a:prstGeom prst="rect">
                      <a:avLst/>
                    </a:prstGeom>
                    <a:solidFill>
                      <a:srgbClr val="FFEA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6" name="Rectangle 2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4"/>
                      <a:ext cx="333" cy="1"/>
                    </a:xfrm>
                    <a:prstGeom prst="rect">
                      <a:avLst/>
                    </a:prstGeom>
                    <a:solidFill>
                      <a:srgbClr val="FFE9D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7" name="Rectangle 2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5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8" name="Rectangle 2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7"/>
                      <a:ext cx="333" cy="2"/>
                    </a:xfrm>
                    <a:prstGeom prst="rect">
                      <a:avLst/>
                    </a:prstGeom>
                    <a:solidFill>
                      <a:srgbClr val="FFE9D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19" name="Rectangle 2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39"/>
                      <a:ext cx="333" cy="1"/>
                    </a:xfrm>
                    <a:prstGeom prst="rect">
                      <a:avLst/>
                    </a:prstGeom>
                    <a:solidFill>
                      <a:srgbClr val="FFE9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0" name="Rectangle 2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0"/>
                      <a:ext cx="333" cy="2"/>
                    </a:xfrm>
                    <a:prstGeom prst="rect">
                      <a:avLst/>
                    </a:prstGeom>
                    <a:solidFill>
                      <a:srgbClr val="FFE8D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1" name="Rectangle 22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2"/>
                      <a:ext cx="333" cy="1"/>
                    </a:xfrm>
                    <a:prstGeom prst="rect">
                      <a:avLst/>
                    </a:prstGeom>
                    <a:solidFill>
                      <a:srgbClr val="FFE8D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2" name="Rectangle 2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3"/>
                      <a:ext cx="333" cy="2"/>
                    </a:xfrm>
                    <a:prstGeom prst="rect">
                      <a:avLst/>
                    </a:prstGeom>
                    <a:solidFill>
                      <a:srgbClr val="FFE8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3" name="Rectangle 2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5"/>
                      <a:ext cx="333" cy="2"/>
                    </a:xfrm>
                    <a:prstGeom prst="rect">
                      <a:avLst/>
                    </a:prstGeom>
                    <a:solidFill>
                      <a:srgbClr val="FFE7D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4" name="Rectangle 2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7"/>
                      <a:ext cx="333" cy="1"/>
                    </a:xfrm>
                    <a:prstGeom prst="rect">
                      <a:avLst/>
                    </a:prstGeom>
                    <a:solidFill>
                      <a:srgbClr val="FFE7D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5" name="Rectangle 2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48"/>
                      <a:ext cx="333" cy="2"/>
                    </a:xfrm>
                    <a:prstGeom prst="rect">
                      <a:avLst/>
                    </a:prstGeom>
                    <a:solidFill>
                      <a:srgbClr val="FFE7C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6" name="Rectangle 2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0"/>
                      <a:ext cx="333" cy="1"/>
                    </a:xfrm>
                    <a:prstGeom prst="rect">
                      <a:avLst/>
                    </a:prstGeom>
                    <a:solidFill>
                      <a:srgbClr val="FFE6C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7" name="Rectangle 2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1"/>
                      <a:ext cx="333" cy="2"/>
                    </a:xfrm>
                    <a:prstGeom prst="rect">
                      <a:avLst/>
                    </a:prstGeom>
                    <a:solidFill>
                      <a:srgbClr val="FFE5C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8" name="Rectangle 2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3"/>
                      <a:ext cx="333" cy="2"/>
                    </a:xfrm>
                    <a:prstGeom prst="rect">
                      <a:avLst/>
                    </a:prstGeom>
                    <a:solidFill>
                      <a:srgbClr val="FFE5C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29" name="Rectangle 2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5"/>
                      <a:ext cx="333" cy="1"/>
                    </a:xfrm>
                    <a:prstGeom prst="rect">
                      <a:avLst/>
                    </a:prstGeom>
                    <a:solidFill>
                      <a:srgbClr val="FFE4C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0" name="Rectangle 2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6"/>
                      <a:ext cx="333" cy="2"/>
                    </a:xfrm>
                    <a:prstGeom prst="rect">
                      <a:avLst/>
                    </a:prstGeom>
                    <a:solidFill>
                      <a:srgbClr val="FFE4C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1" name="Rectangle 2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58"/>
                      <a:ext cx="333" cy="2"/>
                    </a:xfrm>
                    <a:prstGeom prst="rect">
                      <a:avLst/>
                    </a:prstGeom>
                    <a:solidFill>
                      <a:srgbClr val="FFE3C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2" name="Rectangle 2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0"/>
                      <a:ext cx="333" cy="1"/>
                    </a:xfrm>
                    <a:prstGeom prst="rect">
                      <a:avLst/>
                    </a:prstGeom>
                    <a:solidFill>
                      <a:srgbClr val="FFE2C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3" name="Rectangle 2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1"/>
                      <a:ext cx="333" cy="2"/>
                    </a:xfrm>
                    <a:prstGeom prst="rect">
                      <a:avLst/>
                    </a:prstGeom>
                    <a:solidFill>
                      <a:srgbClr val="FFE2C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4" name="Rectangle 2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3"/>
                      <a:ext cx="333" cy="1"/>
                    </a:xfrm>
                    <a:prstGeom prst="rect">
                      <a:avLst/>
                    </a:prstGeom>
                    <a:solidFill>
                      <a:srgbClr val="FFE1C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5" name="Rectangle 2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4"/>
                      <a:ext cx="333" cy="2"/>
                    </a:xfrm>
                    <a:prstGeom prst="rect">
                      <a:avLst/>
                    </a:prstGeom>
                    <a:solidFill>
                      <a:srgbClr val="FFE0C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6" name="Rectangle 2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6"/>
                      <a:ext cx="333" cy="2"/>
                    </a:xfrm>
                    <a:prstGeom prst="rect">
                      <a:avLst/>
                    </a:prstGeom>
                    <a:solidFill>
                      <a:srgbClr val="FFE0C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7" name="Rectangle 2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8"/>
                      <a:ext cx="333" cy="1"/>
                    </a:xfrm>
                    <a:prstGeom prst="rect">
                      <a:avLst/>
                    </a:prstGeom>
                    <a:solidFill>
                      <a:srgbClr val="FFDFC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8" name="Rectangle 2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69"/>
                      <a:ext cx="333" cy="2"/>
                    </a:xfrm>
                    <a:prstGeom prst="rect">
                      <a:avLst/>
                    </a:prstGeom>
                    <a:solidFill>
                      <a:srgbClr val="FFDEB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39" name="Rectangle 2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1"/>
                      <a:ext cx="333" cy="1"/>
                    </a:xfrm>
                    <a:prstGeom prst="rect">
                      <a:avLst/>
                    </a:prstGeom>
                    <a:solidFill>
                      <a:srgbClr val="FFDDB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0" name="Rectangle 2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2"/>
                      <a:ext cx="333" cy="2"/>
                    </a:xfrm>
                    <a:prstGeom prst="rect">
                      <a:avLst/>
                    </a:prstGeom>
                    <a:solidFill>
                      <a:srgbClr val="FFDCB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1" name="Rectangle 2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4"/>
                      <a:ext cx="333" cy="3"/>
                    </a:xfrm>
                    <a:prstGeom prst="rect">
                      <a:avLst/>
                    </a:prstGeom>
                    <a:solidFill>
                      <a:srgbClr val="FFDBB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2" name="Rectangle 2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7"/>
                      <a:ext cx="333" cy="2"/>
                    </a:xfrm>
                    <a:prstGeom prst="rect">
                      <a:avLst/>
                    </a:prstGeom>
                    <a:solidFill>
                      <a:srgbClr val="FFDBB8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3" name="Rectangle 2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79"/>
                      <a:ext cx="333" cy="1"/>
                    </a:xfrm>
                    <a:prstGeom prst="rect">
                      <a:avLst/>
                    </a:prstGeom>
                    <a:solidFill>
                      <a:srgbClr val="FFDAB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4" name="Rectangle 2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0"/>
                      <a:ext cx="333" cy="2"/>
                    </a:xfrm>
                    <a:prstGeom prst="rect">
                      <a:avLst/>
                    </a:prstGeom>
                    <a:solidFill>
                      <a:srgbClr val="FFD9B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5" name="Rectangle 2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2"/>
                      <a:ext cx="333" cy="2"/>
                    </a:xfrm>
                    <a:prstGeom prst="rect">
                      <a:avLst/>
                    </a:prstGeom>
                    <a:solidFill>
                      <a:srgbClr val="FFD8B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6" name="Rectangle 2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4"/>
                      <a:ext cx="333" cy="1"/>
                    </a:xfrm>
                    <a:prstGeom prst="rect">
                      <a:avLst/>
                    </a:prstGeom>
                    <a:solidFill>
                      <a:srgbClr val="FFD7B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7" name="Rectangle 2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5"/>
                      <a:ext cx="333" cy="2"/>
                    </a:xfrm>
                    <a:prstGeom prst="rect">
                      <a:avLst/>
                    </a:prstGeom>
                    <a:solidFill>
                      <a:srgbClr val="FFD7B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8" name="Rectangle 2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7"/>
                      <a:ext cx="333" cy="1"/>
                    </a:xfrm>
                    <a:prstGeom prst="rect">
                      <a:avLst/>
                    </a:prstGeom>
                    <a:solidFill>
                      <a:srgbClr val="FFD6A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49" name="Rectangle 2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88"/>
                      <a:ext cx="333" cy="2"/>
                    </a:xfrm>
                    <a:prstGeom prst="rect">
                      <a:avLst/>
                    </a:prstGeom>
                    <a:solidFill>
                      <a:srgbClr val="FFD5A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0" name="Rectangle 2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0"/>
                      <a:ext cx="333" cy="2"/>
                    </a:xfrm>
                    <a:prstGeom prst="rect">
                      <a:avLst/>
                    </a:prstGeom>
                    <a:solidFill>
                      <a:srgbClr val="FFD4A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1" name="Rectangle 2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2"/>
                      <a:ext cx="333" cy="1"/>
                    </a:xfrm>
                    <a:prstGeom prst="rect">
                      <a:avLst/>
                    </a:prstGeom>
                    <a:solidFill>
                      <a:srgbClr val="FFD4A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2" name="Rectangle 2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3"/>
                      <a:ext cx="333" cy="2"/>
                    </a:xfrm>
                    <a:prstGeom prst="rect">
                      <a:avLst/>
                    </a:prstGeom>
                    <a:solidFill>
                      <a:srgbClr val="FFD3A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3" name="Rectangle 2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5"/>
                      <a:ext cx="333" cy="2"/>
                    </a:xfrm>
                    <a:prstGeom prst="rect">
                      <a:avLst/>
                    </a:prstGeom>
                    <a:solidFill>
                      <a:srgbClr val="FFD2A7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4" name="Rectangle 2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7"/>
                      <a:ext cx="333" cy="1"/>
                    </a:xfrm>
                    <a:prstGeom prst="rect">
                      <a:avLst/>
                    </a:prstGeom>
                    <a:solidFill>
                      <a:srgbClr val="FFD2A6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5" name="Rectangle 2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798"/>
                      <a:ext cx="333" cy="2"/>
                    </a:xfrm>
                    <a:prstGeom prst="rect">
                      <a:avLst/>
                    </a:prstGeom>
                    <a:solidFill>
                      <a:srgbClr val="FFD1A5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6" name="Rectangle 2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0"/>
                      <a:ext cx="333" cy="1"/>
                    </a:xfrm>
                    <a:prstGeom prst="rect">
                      <a:avLst/>
                    </a:prstGeom>
                    <a:solidFill>
                      <a:srgbClr val="FFD1A4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7" name="Rectangle 2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1"/>
                      <a:ext cx="333" cy="2"/>
                    </a:xfrm>
                    <a:prstGeom prst="rect">
                      <a:avLst/>
                    </a:prstGeom>
                    <a:solidFill>
                      <a:srgbClr val="FFD0A2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8" name="Rectangle 2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3"/>
                      <a:ext cx="333" cy="2"/>
                    </a:xfrm>
                    <a:prstGeom prst="rect">
                      <a:avLst/>
                    </a:prstGeom>
                    <a:solidFill>
                      <a:srgbClr val="FFCFA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59" name="Rectangle 2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5"/>
                      <a:ext cx="333" cy="1"/>
                    </a:xfrm>
                    <a:prstGeom prst="rect">
                      <a:avLst/>
                    </a:prstGeom>
                    <a:solidFill>
                      <a:srgbClr val="FFCFA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0" name="Rectangle 2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6"/>
                      <a:ext cx="333" cy="2"/>
                    </a:xfrm>
                    <a:prstGeom prst="rect">
                      <a:avLst/>
                    </a:prstGeom>
                    <a:solidFill>
                      <a:srgbClr val="FFCF9F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1" name="Rectangle 2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8"/>
                      <a:ext cx="333" cy="1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2" name="Rectangle 2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09"/>
                      <a:ext cx="333" cy="2"/>
                    </a:xfrm>
                    <a:prstGeom prst="rect">
                      <a:avLst/>
                    </a:prstGeom>
                    <a:solidFill>
                      <a:srgbClr val="FFCE9E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3" name="Rectangle 2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1"/>
                      <a:ext cx="333" cy="2"/>
                    </a:xfrm>
                    <a:prstGeom prst="rect">
                      <a:avLst/>
                    </a:prstGeom>
                    <a:solidFill>
                      <a:srgbClr val="FFCD9D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4" name="Rectangle 2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3"/>
                      <a:ext cx="333" cy="1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5" name="Rectangle 2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4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6" name="Rectangle 2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6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7" name="Rectangle 2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7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8" name="Rectangle 2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19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69" name="Rectangle 2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1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0" name="Rectangle 2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2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1" name="Rectangle 2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4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2" name="Rectangle 2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5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3" name="Rectangle 2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7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4" name="Rectangle 2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29"/>
                      <a:ext cx="333" cy="1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5" name="Rectangle 2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0"/>
                      <a:ext cx="333" cy="2"/>
                    </a:xfrm>
                    <a:prstGeom prst="rect">
                      <a:avLst/>
                    </a:prstGeom>
                    <a:solidFill>
                      <a:srgbClr val="FFCC99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6" name="Rectangle 2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2"/>
                      <a:ext cx="333" cy="2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7" name="Rectangle 2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4"/>
                      <a:ext cx="333" cy="1"/>
                    </a:xfrm>
                    <a:prstGeom prst="rect">
                      <a:avLst/>
                    </a:prstGeom>
                    <a:solidFill>
                      <a:srgbClr val="FFCC9A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8" name="Rectangle 2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5"/>
                      <a:ext cx="333" cy="2"/>
                    </a:xfrm>
                    <a:prstGeom prst="rect">
                      <a:avLst/>
                    </a:prstGeom>
                    <a:solidFill>
                      <a:srgbClr val="FFCC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79" name="Rectangle 2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7"/>
                      <a:ext cx="333" cy="1"/>
                    </a:xfrm>
                    <a:prstGeom prst="rect">
                      <a:avLst/>
                    </a:prstGeom>
                    <a:solidFill>
                      <a:srgbClr val="FFCD9B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80" name="Rectangle 2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38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1981" name="Rectangle 2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0" y="1840"/>
                      <a:ext cx="333" cy="2"/>
                    </a:xfrm>
                    <a:prstGeom prst="rect">
                      <a:avLst/>
                    </a:prstGeom>
                    <a:solidFill>
                      <a:srgbClr val="FFCD9C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01982" name="Rectangle 227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2"/>
                    <a:ext cx="333" cy="1"/>
                  </a:xfrm>
                  <a:prstGeom prst="rect">
                    <a:avLst/>
                  </a:prstGeom>
                  <a:solidFill>
                    <a:srgbClr val="FFCD9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83" name="Rectangle 227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3"/>
                    <a:ext cx="333" cy="2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84" name="Rectangle 227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5"/>
                    <a:ext cx="333" cy="1"/>
                  </a:xfrm>
                  <a:prstGeom prst="rect">
                    <a:avLst/>
                  </a:prstGeom>
                  <a:solidFill>
                    <a:srgbClr val="FFCE9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85" name="Rectangle 227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6"/>
                    <a:ext cx="333" cy="2"/>
                  </a:xfrm>
                  <a:prstGeom prst="rect">
                    <a:avLst/>
                  </a:prstGeom>
                  <a:solidFill>
                    <a:srgbClr val="FFCF9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86" name="Rectangle 227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48"/>
                    <a:ext cx="333" cy="2"/>
                  </a:xfrm>
                  <a:prstGeom prst="rect">
                    <a:avLst/>
                  </a:prstGeom>
                  <a:solidFill>
                    <a:srgbClr val="FFCFA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87" name="Rectangle 227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0"/>
                    <a:ext cx="333" cy="1"/>
                  </a:xfrm>
                  <a:prstGeom prst="rect">
                    <a:avLst/>
                  </a:prstGeom>
                  <a:solidFill>
                    <a:srgbClr val="FFCFA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88" name="Rectangle 227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1"/>
                    <a:ext cx="333" cy="2"/>
                  </a:xfrm>
                  <a:prstGeom prst="rect">
                    <a:avLst/>
                  </a:prstGeom>
                  <a:solidFill>
                    <a:srgbClr val="FFD0A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89" name="Rectangle 227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3"/>
                    <a:ext cx="333" cy="1"/>
                  </a:xfrm>
                  <a:prstGeom prst="rect">
                    <a:avLst/>
                  </a:prstGeom>
                  <a:solidFill>
                    <a:srgbClr val="FFD1A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0" name="Rectangle 227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4"/>
                    <a:ext cx="333" cy="2"/>
                  </a:xfrm>
                  <a:prstGeom prst="rect">
                    <a:avLst/>
                  </a:prstGeom>
                  <a:solidFill>
                    <a:srgbClr val="FFD1A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1" name="Rectangle 227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6"/>
                    <a:ext cx="333" cy="2"/>
                  </a:xfrm>
                  <a:prstGeom prst="rect">
                    <a:avLst/>
                  </a:prstGeom>
                  <a:solidFill>
                    <a:srgbClr val="FFD2A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2" name="Rectangle 228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8"/>
                    <a:ext cx="333" cy="1"/>
                  </a:xfrm>
                  <a:prstGeom prst="rect">
                    <a:avLst/>
                  </a:prstGeom>
                  <a:solidFill>
                    <a:srgbClr val="FFD2A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3" name="Rectangle 228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59"/>
                    <a:ext cx="333" cy="2"/>
                  </a:xfrm>
                  <a:prstGeom prst="rect">
                    <a:avLst/>
                  </a:prstGeom>
                  <a:solidFill>
                    <a:srgbClr val="FFD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4" name="Rectangle 228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1"/>
                    <a:ext cx="333" cy="1"/>
                  </a:xfrm>
                  <a:prstGeom prst="rect">
                    <a:avLst/>
                  </a:prstGeom>
                  <a:solidFill>
                    <a:srgbClr val="FFD4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5" name="Rectangle 228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2"/>
                    <a:ext cx="333" cy="2"/>
                  </a:xfrm>
                  <a:prstGeom prst="rect">
                    <a:avLst/>
                  </a:prstGeom>
                  <a:solidFill>
                    <a:srgbClr val="FFD4A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6" name="Rectangle 228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4"/>
                    <a:ext cx="333" cy="2"/>
                  </a:xfrm>
                  <a:prstGeom prst="rect">
                    <a:avLst/>
                  </a:prstGeom>
                  <a:solidFill>
                    <a:srgbClr val="FFD5A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7" name="Rectangle 228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6"/>
                    <a:ext cx="333" cy="1"/>
                  </a:xfrm>
                  <a:prstGeom prst="rect">
                    <a:avLst/>
                  </a:prstGeom>
                  <a:solidFill>
                    <a:srgbClr val="FFD6A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8" name="Rectangle 228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7"/>
                    <a:ext cx="333" cy="2"/>
                  </a:xfrm>
                  <a:prstGeom prst="rect">
                    <a:avLst/>
                  </a:prstGeom>
                  <a:solidFill>
                    <a:srgbClr val="FFD7B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999" name="Rectangle 228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69"/>
                    <a:ext cx="333" cy="2"/>
                  </a:xfrm>
                  <a:prstGeom prst="rect">
                    <a:avLst/>
                  </a:prstGeom>
                  <a:solidFill>
                    <a:srgbClr val="FFD7B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0" name="Rectangle 228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1"/>
                    <a:ext cx="333" cy="1"/>
                  </a:xfrm>
                  <a:prstGeom prst="rect">
                    <a:avLst/>
                  </a:prstGeom>
                  <a:solidFill>
                    <a:srgbClr val="FFD8B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1" name="Rectangle 228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2"/>
                    <a:ext cx="333" cy="2"/>
                  </a:xfrm>
                  <a:prstGeom prst="rect">
                    <a:avLst/>
                  </a:prstGeom>
                  <a:solidFill>
                    <a:srgbClr val="FFD9B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2" name="Rectangle 229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4"/>
                    <a:ext cx="333" cy="1"/>
                  </a:xfrm>
                  <a:prstGeom prst="rect">
                    <a:avLst/>
                  </a:prstGeom>
                  <a:solidFill>
                    <a:srgbClr val="FFDAB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3" name="Rectangle 229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5"/>
                    <a:ext cx="333" cy="2"/>
                  </a:xfrm>
                  <a:prstGeom prst="rect">
                    <a:avLst/>
                  </a:prstGeom>
                  <a:solidFill>
                    <a:srgbClr val="FFDBB8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4" name="Rectangle 229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77"/>
                    <a:ext cx="333" cy="3"/>
                  </a:xfrm>
                  <a:prstGeom prst="rect">
                    <a:avLst/>
                  </a:prstGeom>
                  <a:solidFill>
                    <a:srgbClr val="FFDCB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5" name="Rectangle 229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0"/>
                    <a:ext cx="333" cy="2"/>
                  </a:xfrm>
                  <a:prstGeom prst="rect">
                    <a:avLst/>
                  </a:prstGeom>
                  <a:solidFill>
                    <a:srgbClr val="FFDCB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6" name="Rectangle 229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2"/>
                    <a:ext cx="333" cy="1"/>
                  </a:xfrm>
                  <a:prstGeom prst="rect">
                    <a:avLst/>
                  </a:prstGeom>
                  <a:solidFill>
                    <a:srgbClr val="FFDDB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7" name="Rectangle 229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3"/>
                    <a:ext cx="333" cy="2"/>
                  </a:xfrm>
                  <a:prstGeom prst="rect">
                    <a:avLst/>
                  </a:prstGeom>
                  <a:solidFill>
                    <a:srgbClr val="FFDEB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8" name="Rectangle 229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5"/>
                    <a:ext cx="333" cy="2"/>
                  </a:xfrm>
                  <a:prstGeom prst="rect">
                    <a:avLst/>
                  </a:prstGeom>
                  <a:solidFill>
                    <a:srgbClr val="FFDFC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09" name="Rectangle 229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7"/>
                    <a:ext cx="333" cy="1"/>
                  </a:xfrm>
                  <a:prstGeom prst="rect">
                    <a:avLst/>
                  </a:prstGeom>
                  <a:solidFill>
                    <a:srgbClr val="FFE0C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0" name="Rectangle 229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88"/>
                    <a:ext cx="333" cy="2"/>
                  </a:xfrm>
                  <a:prstGeom prst="rect">
                    <a:avLst/>
                  </a:prstGeom>
                  <a:solidFill>
                    <a:srgbClr val="FFE0C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1" name="Rectangle 229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0"/>
                    <a:ext cx="333" cy="1"/>
                  </a:xfrm>
                  <a:prstGeom prst="rect">
                    <a:avLst/>
                  </a:prstGeom>
                  <a:solidFill>
                    <a:srgbClr val="FFE1C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2" name="Rectangle 230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1"/>
                    <a:ext cx="333" cy="2"/>
                  </a:xfrm>
                  <a:prstGeom prst="rect">
                    <a:avLst/>
                  </a:prstGeom>
                  <a:solidFill>
                    <a:srgbClr val="FFE2C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3" name="Rectangle 230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3"/>
                    <a:ext cx="333" cy="2"/>
                  </a:xfrm>
                  <a:prstGeom prst="rect">
                    <a:avLst/>
                  </a:prstGeom>
                  <a:solidFill>
                    <a:srgbClr val="FFE2C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4" name="Rectangle 230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5"/>
                    <a:ext cx="333" cy="1"/>
                  </a:xfrm>
                  <a:prstGeom prst="rect">
                    <a:avLst/>
                  </a:prstGeom>
                  <a:solidFill>
                    <a:srgbClr val="FFE3C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5" name="Rectangle 230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6"/>
                    <a:ext cx="333" cy="2"/>
                  </a:xfrm>
                  <a:prstGeom prst="rect">
                    <a:avLst/>
                  </a:prstGeom>
                  <a:solidFill>
                    <a:srgbClr val="FFE4C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6" name="Rectangle 230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8"/>
                    <a:ext cx="333" cy="1"/>
                  </a:xfrm>
                  <a:prstGeom prst="rect">
                    <a:avLst/>
                  </a:prstGeom>
                  <a:solidFill>
                    <a:srgbClr val="FFE4C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7" name="Rectangle 230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899"/>
                    <a:ext cx="333" cy="2"/>
                  </a:xfrm>
                  <a:prstGeom prst="rect">
                    <a:avLst/>
                  </a:prstGeom>
                  <a:solidFill>
                    <a:srgbClr val="FFE5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8" name="Rectangle 230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1"/>
                    <a:ext cx="333" cy="2"/>
                  </a:xfrm>
                  <a:prstGeom prst="rect">
                    <a:avLst/>
                  </a:prstGeom>
                  <a:solidFill>
                    <a:srgbClr val="FFE5C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19" name="Rectangle 230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3"/>
                    <a:ext cx="333" cy="1"/>
                  </a:xfrm>
                  <a:prstGeom prst="rect">
                    <a:avLst/>
                  </a:prstGeom>
                  <a:solidFill>
                    <a:srgbClr val="FFE6C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0" name="Rectangle 230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4"/>
                    <a:ext cx="333" cy="2"/>
                  </a:xfrm>
                  <a:prstGeom prst="rect">
                    <a:avLst/>
                  </a:prstGeom>
                  <a:solidFill>
                    <a:srgbClr val="FFE7C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1" name="Rectangle 230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6"/>
                    <a:ext cx="333" cy="2"/>
                  </a:xfrm>
                  <a:prstGeom prst="rect">
                    <a:avLst/>
                  </a:prstGeom>
                  <a:solidFill>
                    <a:srgbClr val="FFE7D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2" name="Rectangle 231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8"/>
                    <a:ext cx="333" cy="1"/>
                  </a:xfrm>
                  <a:prstGeom prst="rect">
                    <a:avLst/>
                  </a:prstGeom>
                  <a:solidFill>
                    <a:srgbClr val="FFE7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3" name="Rectangle 231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09"/>
                    <a:ext cx="333" cy="2"/>
                  </a:xfrm>
                  <a:prstGeom prst="rect">
                    <a:avLst/>
                  </a:prstGeom>
                  <a:solidFill>
                    <a:srgbClr val="FFE8D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4" name="Rectangle 231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1"/>
                    <a:ext cx="333" cy="1"/>
                  </a:xfrm>
                  <a:prstGeom prst="rect">
                    <a:avLst/>
                  </a:prstGeom>
                  <a:solidFill>
                    <a:srgbClr val="FFE8D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5" name="Rectangle 231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2"/>
                    <a:ext cx="333" cy="2"/>
                  </a:xfrm>
                  <a:prstGeom prst="rect">
                    <a:avLst/>
                  </a:prstGeom>
                  <a:solidFill>
                    <a:srgbClr val="FFE8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6" name="Rectangle 2314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4"/>
                    <a:ext cx="333" cy="2"/>
                  </a:xfrm>
                  <a:prstGeom prst="rect">
                    <a:avLst/>
                  </a:prstGeom>
                  <a:solidFill>
                    <a:srgbClr val="FFE9D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7" name="Rectangle 2315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6"/>
                    <a:ext cx="333" cy="1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8" name="Rectangle 2316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7"/>
                    <a:ext cx="333" cy="2"/>
                  </a:xfrm>
                  <a:prstGeom prst="rect">
                    <a:avLst/>
                  </a:prstGeom>
                  <a:solidFill>
                    <a:srgbClr val="FFE9D4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29" name="Rectangle 2317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19"/>
                    <a:ext cx="333" cy="1"/>
                  </a:xfrm>
                  <a:prstGeom prst="rect">
                    <a:avLst/>
                  </a:prstGeom>
                  <a:solidFill>
                    <a:srgbClr val="FFE9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30" name="Rectangle 2318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0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31" name="Rectangle 2319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2"/>
                    <a:ext cx="333" cy="2"/>
                  </a:xfrm>
                  <a:prstGeom prst="rect">
                    <a:avLst/>
                  </a:prstGeom>
                  <a:solidFill>
                    <a:srgbClr val="FFEAD5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32" name="Rectangle 2320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4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33" name="Rectangle 2321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5"/>
                    <a:ext cx="333" cy="2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34" name="Rectangle 2322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7"/>
                    <a:ext cx="333" cy="1"/>
                  </a:xfrm>
                  <a:prstGeom prst="rect">
                    <a:avLst/>
                  </a:prstGeom>
                  <a:solidFill>
                    <a:srgbClr val="FFEAD6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035" name="Rectangle 2323"/>
                  <p:cNvSpPr>
                    <a:spLocks noChangeArrowheads="1"/>
                  </p:cNvSpPr>
                  <p:nvPr/>
                </p:nvSpPr>
                <p:spPr bwMode="auto">
                  <a:xfrm>
                    <a:off x="2320" y="1928"/>
                    <a:ext cx="333" cy="2"/>
                  </a:xfrm>
                  <a:prstGeom prst="rect">
                    <a:avLst/>
                  </a:prstGeom>
                  <a:solidFill>
                    <a:srgbClr val="FFEBD7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02036" name="Freeform 2324"/>
                <p:cNvSpPr>
                  <a:spLocks/>
                </p:cNvSpPr>
                <p:nvPr/>
              </p:nvSpPr>
              <p:spPr bwMode="auto">
                <a:xfrm>
                  <a:off x="2320" y="1724"/>
                  <a:ext cx="330" cy="203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22" y="3"/>
                    </a:cxn>
                    <a:cxn ang="0">
                      <a:pos x="10" y="10"/>
                    </a:cxn>
                    <a:cxn ang="0">
                      <a:pos x="3" y="21"/>
                    </a:cxn>
                    <a:cxn ang="0">
                      <a:pos x="0" y="34"/>
                    </a:cxn>
                    <a:cxn ang="0">
                      <a:pos x="0" y="169"/>
                    </a:cxn>
                    <a:cxn ang="0">
                      <a:pos x="3" y="182"/>
                    </a:cxn>
                    <a:cxn ang="0">
                      <a:pos x="10" y="193"/>
                    </a:cxn>
                    <a:cxn ang="0">
                      <a:pos x="22" y="200"/>
                    </a:cxn>
                    <a:cxn ang="0">
                      <a:pos x="36" y="203"/>
                    </a:cxn>
                    <a:cxn ang="0">
                      <a:pos x="294" y="203"/>
                    </a:cxn>
                    <a:cxn ang="0">
                      <a:pos x="308" y="200"/>
                    </a:cxn>
                    <a:cxn ang="0">
                      <a:pos x="320" y="193"/>
                    </a:cxn>
                    <a:cxn ang="0">
                      <a:pos x="326" y="182"/>
                    </a:cxn>
                    <a:cxn ang="0">
                      <a:pos x="330" y="169"/>
                    </a:cxn>
                    <a:cxn ang="0">
                      <a:pos x="330" y="34"/>
                    </a:cxn>
                    <a:cxn ang="0">
                      <a:pos x="326" y="21"/>
                    </a:cxn>
                    <a:cxn ang="0">
                      <a:pos x="320" y="10"/>
                    </a:cxn>
                    <a:cxn ang="0">
                      <a:pos x="308" y="3"/>
                    </a:cxn>
                    <a:cxn ang="0">
                      <a:pos x="294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30" h="203">
                      <a:moveTo>
                        <a:pt x="36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3" y="21"/>
                      </a:lnTo>
                      <a:lnTo>
                        <a:pt x="0" y="34"/>
                      </a:lnTo>
                      <a:lnTo>
                        <a:pt x="0" y="169"/>
                      </a:lnTo>
                      <a:lnTo>
                        <a:pt x="3" y="182"/>
                      </a:lnTo>
                      <a:lnTo>
                        <a:pt x="10" y="193"/>
                      </a:lnTo>
                      <a:lnTo>
                        <a:pt x="22" y="200"/>
                      </a:lnTo>
                      <a:lnTo>
                        <a:pt x="36" y="203"/>
                      </a:lnTo>
                      <a:lnTo>
                        <a:pt x="294" y="203"/>
                      </a:lnTo>
                      <a:lnTo>
                        <a:pt x="308" y="200"/>
                      </a:lnTo>
                      <a:lnTo>
                        <a:pt x="320" y="193"/>
                      </a:lnTo>
                      <a:lnTo>
                        <a:pt x="326" y="182"/>
                      </a:lnTo>
                      <a:lnTo>
                        <a:pt x="330" y="169"/>
                      </a:lnTo>
                      <a:lnTo>
                        <a:pt x="330" y="34"/>
                      </a:lnTo>
                      <a:lnTo>
                        <a:pt x="326" y="21"/>
                      </a:lnTo>
                      <a:lnTo>
                        <a:pt x="320" y="10"/>
                      </a:lnTo>
                      <a:lnTo>
                        <a:pt x="308" y="3"/>
                      </a:lnTo>
                      <a:lnTo>
                        <a:pt x="294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02037" name="Rectangle 2325"/>
              <p:cNvSpPr>
                <a:spLocks noChangeArrowheads="1"/>
              </p:cNvSpPr>
              <p:nvPr/>
            </p:nvSpPr>
            <p:spPr bwMode="auto">
              <a:xfrm>
                <a:off x="2985" y="1621"/>
                <a:ext cx="210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b="1">
                    <a:latin typeface="Tahoma" charset="0"/>
                  </a:rPr>
                  <a:t>CTP</a:t>
                </a:r>
              </a:p>
            </p:txBody>
          </p:sp>
          <p:sp>
            <p:nvSpPr>
              <p:cNvPr id="502038" name="Line 2326"/>
              <p:cNvSpPr>
                <a:spLocks noChangeShapeType="1"/>
              </p:cNvSpPr>
              <p:nvPr/>
            </p:nvSpPr>
            <p:spPr bwMode="auto">
              <a:xfrm>
                <a:off x="2943" y="154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39" name="Line 2327"/>
              <p:cNvSpPr>
                <a:spLocks noChangeShapeType="1"/>
              </p:cNvSpPr>
              <p:nvPr/>
            </p:nvSpPr>
            <p:spPr bwMode="auto">
              <a:xfrm>
                <a:off x="3231" y="1544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40" name="Text Box 2328"/>
              <p:cNvSpPr txBox="1">
                <a:spLocks noChangeArrowheads="1"/>
              </p:cNvSpPr>
              <p:nvPr/>
            </p:nvSpPr>
            <p:spPr bwMode="auto">
              <a:xfrm>
                <a:off x="3741" y="989"/>
                <a:ext cx="640" cy="350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400" b="1">
                    <a:latin typeface="Comic Sans MS" charset="0"/>
                  </a:rPr>
                  <a:t>Pipelines</a:t>
                </a:r>
              </a:p>
              <a:p>
                <a:pPr algn="ctr" eaLnBrk="0" hangingPunct="0"/>
                <a:r>
                  <a:rPr kumimoji="1" lang="en-US" sz="1400" b="1">
                    <a:latin typeface="Comic Sans MS" charset="0"/>
                  </a:rPr>
                  <a:t>2.5 </a:t>
                </a:r>
                <a:r>
                  <a:rPr kumimoji="1" lang="en-US" sz="1400" b="1">
                    <a:latin typeface="Symbol" charset="2"/>
                  </a:rPr>
                  <a:t>m</a:t>
                </a:r>
                <a:r>
                  <a:rPr kumimoji="1" lang="en-US" sz="1400" b="1">
                    <a:latin typeface="Comic Sans MS" charset="0"/>
                  </a:rPr>
                  <a:t>s</a:t>
                </a:r>
                <a:endParaRPr kumimoji="1" lang="en-US" sz="1400" b="1" u="sng">
                  <a:latin typeface="Comic Sans MS" charset="0"/>
                </a:endParaRPr>
              </a:p>
            </p:txBody>
          </p:sp>
          <p:sp>
            <p:nvSpPr>
              <p:cNvPr id="502041" name="Text Box 2329"/>
              <p:cNvSpPr txBox="1">
                <a:spLocks noChangeArrowheads="1"/>
              </p:cNvSpPr>
              <p:nvPr/>
            </p:nvSpPr>
            <p:spPr bwMode="auto">
              <a:xfrm>
                <a:off x="3822" y="3431"/>
                <a:ext cx="514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solidFill>
                      <a:schemeClr val="bg2"/>
                    </a:solidFill>
                    <a:latin typeface="Tahoma" charset="0"/>
                  </a:rPr>
                  <a:t>EF Acc.</a:t>
                </a:r>
              </a:p>
            </p:txBody>
          </p:sp>
          <p:sp>
            <p:nvSpPr>
              <p:cNvPr id="502042" name="Text Box 2330"/>
              <p:cNvSpPr txBox="1">
                <a:spLocks noChangeArrowheads="1"/>
              </p:cNvSpPr>
              <p:nvPr/>
            </p:nvSpPr>
            <p:spPr bwMode="auto">
              <a:xfrm>
                <a:off x="2880" y="1807"/>
                <a:ext cx="1219" cy="186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solidFill>
                      <a:srgbClr val="FF000C"/>
                    </a:solidFill>
                    <a:latin typeface="Tahoma" charset="0"/>
                  </a:rPr>
                  <a:t>(Region of Interest)</a:t>
                </a:r>
              </a:p>
            </p:txBody>
          </p:sp>
          <p:sp>
            <p:nvSpPr>
              <p:cNvPr id="502043" name="Text Box 2331"/>
              <p:cNvSpPr txBox="1">
                <a:spLocks noChangeArrowheads="1"/>
              </p:cNvSpPr>
              <p:nvPr/>
            </p:nvSpPr>
            <p:spPr bwMode="auto">
              <a:xfrm>
                <a:off x="3795" y="1972"/>
                <a:ext cx="531" cy="434"/>
              </a:xfrm>
              <a:prstGeom prst="rect">
                <a:avLst/>
              </a:prstGeom>
              <a:noFill/>
              <a:ln w="28575" cap="sq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kumimoji="1" lang="en-US" sz="1200" b="1">
                    <a:solidFill>
                      <a:schemeClr val="bg2"/>
                    </a:solidFill>
                    <a:latin typeface="Tahoma" charset="0"/>
                  </a:rPr>
                  <a:t>RoI </a:t>
                </a:r>
              </a:p>
              <a:p>
                <a:pPr algn="ctr" eaLnBrk="0" hangingPunct="0"/>
                <a:r>
                  <a:rPr kumimoji="1" lang="en-US" sz="1200" b="1">
                    <a:solidFill>
                      <a:schemeClr val="bg2"/>
                    </a:solidFill>
                    <a:latin typeface="Tahoma" charset="0"/>
                  </a:rPr>
                  <a:t>requests</a:t>
                </a:r>
              </a:p>
            </p:txBody>
          </p:sp>
          <p:cxnSp>
            <p:nvCxnSpPr>
              <p:cNvPr id="502044" name="AutoShape 2332"/>
              <p:cNvCxnSpPr>
                <a:cxnSpLocks noChangeShapeType="1"/>
                <a:stCxn id="501502" idx="7"/>
                <a:endCxn id="500787" idx="1"/>
              </p:cNvCxnSpPr>
              <p:nvPr/>
            </p:nvCxnSpPr>
            <p:spPr bwMode="auto">
              <a:xfrm rot="16200000">
                <a:off x="3852" y="2066"/>
                <a:ext cx="360" cy="857"/>
              </a:xfrm>
              <a:prstGeom prst="bentConnector2">
                <a:avLst/>
              </a:prstGeom>
              <a:noFill/>
              <a:ln w="3175" cap="sq">
                <a:solidFill>
                  <a:srgbClr val="FF220A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502045" name="Text Box 2333"/>
          <p:cNvSpPr txBox="1">
            <a:spLocks noChangeArrowheads="1"/>
          </p:cNvSpPr>
          <p:nvPr/>
        </p:nvSpPr>
        <p:spPr bwMode="auto">
          <a:xfrm>
            <a:off x="4427538" y="182563"/>
            <a:ext cx="4176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Trigger			DAQ</a:t>
            </a:r>
          </a:p>
        </p:txBody>
      </p:sp>
      <p:sp>
        <p:nvSpPr>
          <p:cNvPr id="502046" name="Rectangle 2334"/>
          <p:cNvSpPr>
            <a:spLocks noGrp="1" noChangeArrowheads="1"/>
          </p:cNvSpPr>
          <p:nvPr>
            <p:ph type="body" sz="half" idx="1"/>
          </p:nvPr>
        </p:nvSpPr>
        <p:spPr>
          <a:xfrm>
            <a:off x="28575" y="333375"/>
            <a:ext cx="4038600" cy="6524625"/>
          </a:xfrm>
          <a:solidFill>
            <a:schemeClr val="bg1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Three trigger levels:</a:t>
            </a:r>
          </a:p>
          <a:p>
            <a:pPr>
              <a:lnSpc>
                <a:spcPct val="80000"/>
              </a:lnSpc>
            </a:pPr>
            <a:r>
              <a:rPr lang="en-US" sz="1800"/>
              <a:t>Level 1: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Hardware based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Calorimeter and muons  only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Latency 2.5 </a:t>
            </a:r>
            <a:r>
              <a:rPr lang="en-US" sz="1600">
                <a:sym typeface="Symbol" charset="2"/>
              </a:rPr>
              <a:t>s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ym typeface="Symbol" charset="2"/>
              </a:rPr>
              <a:t>Output rate ~75 kHz</a:t>
            </a:r>
          </a:p>
          <a:p>
            <a:pPr>
              <a:lnSpc>
                <a:spcPct val="80000"/>
              </a:lnSpc>
            </a:pPr>
            <a:endParaRPr lang="en-US" sz="1800">
              <a:sym typeface="Symbol" charset="2"/>
            </a:endParaRPr>
          </a:p>
          <a:p>
            <a:pPr>
              <a:lnSpc>
                <a:spcPct val="80000"/>
              </a:lnSpc>
            </a:pPr>
            <a:r>
              <a:rPr lang="en-US" sz="1800">
                <a:sym typeface="Symbol" charset="2"/>
              </a:rPr>
              <a:t>Level 2: </a:t>
            </a:r>
            <a:r>
              <a:rPr lang="en-US" sz="1400">
                <a:sym typeface="Symbol" charset="2"/>
              </a:rPr>
              <a:t>~500 farm nodes(*)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ym typeface="Symbol" charset="2"/>
              </a:rPr>
              <a:t>Only detector </a:t>
            </a:r>
            <a:r>
              <a:rPr lang="en-US" sz="1600" b="1">
                <a:sym typeface="Symbol" charset="2"/>
              </a:rPr>
              <a:t>”Regions of Interest” (</a:t>
            </a:r>
            <a:r>
              <a:rPr lang="en-US" sz="1600" b="1">
                <a:solidFill>
                  <a:srgbClr val="FF3300"/>
                </a:solidFill>
                <a:sym typeface="Symbol" charset="2"/>
              </a:rPr>
              <a:t>RoI</a:t>
            </a:r>
            <a:r>
              <a:rPr lang="en-US" sz="1600" b="1">
                <a:sym typeface="Symbol" charset="2"/>
              </a:rPr>
              <a:t>) processed  - Seeded by level 1</a:t>
            </a:r>
          </a:p>
          <a:p>
            <a:pPr lvl="1">
              <a:lnSpc>
                <a:spcPct val="80000"/>
              </a:lnSpc>
            </a:pPr>
            <a:r>
              <a:rPr lang="en-US" sz="1600">
                <a:sym typeface="Symbol" charset="2"/>
              </a:rPr>
              <a:t>Fast reconstruction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Average execution time ~40 ms(*)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Output rate up to ~2 kHz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Event Builder: </a:t>
            </a:r>
            <a:r>
              <a:rPr lang="en-US" sz="1400"/>
              <a:t>~100 </a:t>
            </a:r>
            <a:r>
              <a:rPr lang="en-US" sz="1400">
                <a:sym typeface="Symbol" charset="2"/>
              </a:rPr>
              <a:t>farm nodes</a:t>
            </a:r>
            <a:r>
              <a:rPr lang="en-US" sz="1400"/>
              <a:t>(</a:t>
            </a:r>
            <a:r>
              <a:rPr lang="en-US" sz="1400">
                <a:sym typeface="Symbol" charset="2"/>
              </a:rPr>
              <a:t>*)</a:t>
            </a:r>
            <a:endParaRPr lang="en-US" sz="1400"/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Event Filter (EF):</a:t>
            </a:r>
            <a:r>
              <a:rPr lang="en-US" sz="1400">
                <a:sym typeface="Symbol" charset="2"/>
              </a:rPr>
              <a:t>~1600 farm nodes(*)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Seeded by level 2 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Potential full event access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Offline algorithms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Average execution time ~4 s(*)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Output rate up to ~200 Hz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/>
              <a:t>(*) 8CPU (four-core dual-socket farm nodes at ~2GHz</a:t>
            </a:r>
          </a:p>
        </p:txBody>
      </p:sp>
      <p:sp>
        <p:nvSpPr>
          <p:cNvPr id="502048" name="Rectangle 2336"/>
          <p:cNvSpPr>
            <a:spLocks noChangeArrowheads="1"/>
          </p:cNvSpPr>
          <p:nvPr/>
        </p:nvSpPr>
        <p:spPr bwMode="auto">
          <a:xfrm>
            <a:off x="0" y="620713"/>
            <a:ext cx="4067175" cy="1439862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50" name="Rectangle 2338"/>
          <p:cNvSpPr>
            <a:spLocks noChangeArrowheads="1"/>
          </p:cNvSpPr>
          <p:nvPr/>
        </p:nvSpPr>
        <p:spPr bwMode="auto">
          <a:xfrm>
            <a:off x="0" y="2133600"/>
            <a:ext cx="4067175" cy="1871663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51" name="Rectangle 2339"/>
          <p:cNvSpPr>
            <a:spLocks noChangeArrowheads="1"/>
          </p:cNvSpPr>
          <p:nvPr/>
        </p:nvSpPr>
        <p:spPr bwMode="auto">
          <a:xfrm>
            <a:off x="0" y="4005263"/>
            <a:ext cx="4067175" cy="22320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1" name="Date Placeholder 23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2352" name="Footer Placeholder 23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0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0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0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48" grpId="0" animBg="1"/>
      <p:bldP spid="502050" grpId="0" animBg="1"/>
      <p:bldP spid="5020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70" name="AutoShape 1016"/>
          <p:cNvSpPr>
            <a:spLocks noChangeArrowheads="1"/>
          </p:cNvSpPr>
          <p:nvPr/>
        </p:nvSpPr>
        <p:spPr bwMode="auto">
          <a:xfrm>
            <a:off x="7386638" y="5850820"/>
            <a:ext cx="13287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67998"/>
                </a:srgbClr>
              </a:gs>
              <a:gs pos="50000">
                <a:srgbClr val="FFCC99">
                  <a:alpha val="67998"/>
                </a:srgbClr>
              </a:gs>
              <a:gs pos="100000">
                <a:srgbClr val="FF6600">
                  <a:alpha val="67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 dirty="0">
                <a:latin typeface="Arial" charset="0"/>
              </a:rPr>
              <a:t>~100</a:t>
            </a:r>
          </a:p>
          <a:p>
            <a:pPr algn="ctr" eaLnBrk="1" hangingPunct="1"/>
            <a:r>
              <a:rPr lang="en-US" sz="2800" b="1" dirty="0">
                <a:latin typeface="Arial" charset="0"/>
              </a:rPr>
              <a:t>nodes</a:t>
            </a:r>
            <a:endParaRPr lang="en-GB" sz="2800" b="1" dirty="0">
              <a:latin typeface="Arial" charset="0"/>
            </a:endParaRPr>
          </a:p>
        </p:txBody>
      </p:sp>
      <p:sp>
        <p:nvSpPr>
          <p:cNvPr id="1367042" name="Text Box 2"/>
          <p:cNvSpPr txBox="1">
            <a:spLocks noChangeArrowheads="1"/>
          </p:cNvSpPr>
          <p:nvPr/>
        </p:nvSpPr>
        <p:spPr bwMode="auto">
          <a:xfrm>
            <a:off x="5014547" y="2720975"/>
            <a:ext cx="2259623" cy="32131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endParaRPr lang="en-US" sz="1200" b="1">
              <a:latin typeface="Comic Sans MS" pitchFamily="-111" charset="0"/>
            </a:endParaRPr>
          </a:p>
          <a:p>
            <a:pPr algn="r">
              <a:defRPr/>
            </a:pPr>
            <a:r>
              <a:rPr lang="en-US" sz="1800" b="1">
                <a:latin typeface="Comic Sans MS" pitchFamily="-111" charset="0"/>
              </a:rPr>
              <a:t>Dataflow</a:t>
            </a:r>
            <a:endParaRPr lang="en-US" b="1">
              <a:latin typeface="Comic Sans MS" pitchFamily="-111" charset="0"/>
            </a:endParaRPr>
          </a:p>
          <a:p>
            <a:pPr algn="r">
              <a:defRPr/>
            </a:pPr>
            <a:endParaRPr lang="en-US" sz="1400" b="1">
              <a:latin typeface="Comic Sans MS" pitchFamily="-111" charset="0"/>
            </a:endParaRPr>
          </a:p>
          <a:p>
            <a:pPr algn="r">
              <a:defRPr/>
            </a:pPr>
            <a:endParaRPr lang="en-US" sz="1400" b="1">
              <a:latin typeface="Comic Sans MS" pitchFamily="-111" charset="0"/>
            </a:endParaRPr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5114925" y="3849688"/>
            <a:ext cx="1697038" cy="982662"/>
          </a:xfrm>
          <a:prstGeom prst="rect">
            <a:avLst/>
          </a:prstGeom>
          <a:solidFill>
            <a:srgbClr val="DCDCE2">
              <a:alpha val="70195"/>
            </a:srgbClr>
          </a:solidFill>
          <a:ln w="6350" cap="sq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r>
              <a:rPr lang="en-US" sz="1400" b="1"/>
              <a:t>EB</a:t>
            </a:r>
            <a:endParaRPr lang="en-US" sz="1800" b="1"/>
          </a:p>
        </p:txBody>
      </p:sp>
      <p:sp>
        <p:nvSpPr>
          <p:cNvPr id="1367044" name="Text Box 4"/>
          <p:cNvSpPr txBox="1">
            <a:spLocks noChangeArrowheads="1"/>
          </p:cNvSpPr>
          <p:nvPr/>
        </p:nvSpPr>
        <p:spPr bwMode="auto">
          <a:xfrm>
            <a:off x="1831731" y="2757488"/>
            <a:ext cx="2086708" cy="3243262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b="1">
              <a:latin typeface="Comic Sans MS" pitchFamily="-111" charset="0"/>
            </a:endParaRPr>
          </a:p>
          <a:p>
            <a:pPr>
              <a:defRPr/>
            </a:pPr>
            <a:r>
              <a:rPr lang="en-US" sz="1800" b="1">
                <a:latin typeface="Comic Sans MS" pitchFamily="-111" charset="0"/>
              </a:rPr>
              <a:t>High Level</a:t>
            </a:r>
          </a:p>
          <a:p>
            <a:pPr>
              <a:defRPr/>
            </a:pPr>
            <a:r>
              <a:rPr lang="en-US" sz="1800" b="1">
                <a:latin typeface="Comic Sans MS" pitchFamily="-111" charset="0"/>
              </a:rPr>
              <a:t>Trigger</a:t>
            </a:r>
            <a:endParaRPr lang="en-US" b="1">
              <a:latin typeface="Comic Sans MS" pitchFamily="-111" charset="0"/>
            </a:endParaRPr>
          </a:p>
        </p:txBody>
      </p:sp>
      <p:sp>
        <p:nvSpPr>
          <p:cNvPr id="55305" name="Text Box 5"/>
          <p:cNvSpPr txBox="1">
            <a:spLocks noChangeArrowheads="1"/>
          </p:cNvSpPr>
          <p:nvPr/>
        </p:nvSpPr>
        <p:spPr bwMode="auto">
          <a:xfrm>
            <a:off x="2047875" y="2819400"/>
            <a:ext cx="1746250" cy="1093788"/>
          </a:xfrm>
          <a:prstGeom prst="rect">
            <a:avLst/>
          </a:prstGeom>
          <a:solidFill>
            <a:srgbClr val="DCDCE2">
              <a:alpha val="70195"/>
            </a:srgbClr>
          </a:solidFill>
          <a:ln w="12700" cap="sq">
            <a:solidFill>
              <a:schemeClr val="hlink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1400" b="1"/>
              <a:t>       LVL2</a:t>
            </a:r>
          </a:p>
          <a:p>
            <a:endParaRPr lang="en-US" sz="1400" b="1"/>
          </a:p>
          <a:p>
            <a:endParaRPr lang="en-US" sz="1400" b="1"/>
          </a:p>
          <a:p>
            <a:endParaRPr lang="en-US" sz="1800" b="1"/>
          </a:p>
        </p:txBody>
      </p:sp>
      <p:sp>
        <p:nvSpPr>
          <p:cNvPr id="55306" name="Text Box 6"/>
          <p:cNvSpPr txBox="1">
            <a:spLocks noChangeArrowheads="1"/>
          </p:cNvSpPr>
          <p:nvPr/>
        </p:nvSpPr>
        <p:spPr bwMode="auto">
          <a:xfrm>
            <a:off x="5114925" y="2874963"/>
            <a:ext cx="1695450" cy="733425"/>
          </a:xfrm>
          <a:prstGeom prst="rect">
            <a:avLst/>
          </a:prstGeom>
          <a:solidFill>
            <a:srgbClr val="DCDCE2">
              <a:alpha val="70195"/>
            </a:srgbClr>
          </a:solidFill>
          <a:ln w="6350" cap="sq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1400" b="1"/>
          </a:p>
          <a:p>
            <a:endParaRPr lang="en-US" sz="1400" b="1"/>
          </a:p>
          <a:p>
            <a:r>
              <a:rPr lang="en-US" sz="1400" b="1"/>
              <a:t>	   ROS</a:t>
            </a:r>
            <a:endParaRPr lang="en-US" sz="1800" b="1"/>
          </a:p>
        </p:txBody>
      </p:sp>
      <p:sp>
        <p:nvSpPr>
          <p:cNvPr id="1367047" name="Text Box 7"/>
          <p:cNvSpPr txBox="1">
            <a:spLocks noChangeArrowheads="1"/>
          </p:cNvSpPr>
          <p:nvPr/>
        </p:nvSpPr>
        <p:spPr bwMode="auto">
          <a:xfrm>
            <a:off x="1861039" y="898526"/>
            <a:ext cx="2026627" cy="1343025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800" b="1">
                <a:latin typeface="Comic Sans MS" pitchFamily="-111" charset="0"/>
              </a:rPr>
              <a:t>LVL1</a:t>
            </a:r>
            <a:endParaRPr lang="en-US" b="1">
              <a:latin typeface="Comic Sans MS" pitchFamily="-111" charset="0"/>
            </a:endParaRPr>
          </a:p>
          <a:p>
            <a:pPr>
              <a:defRPr/>
            </a:pPr>
            <a:endParaRPr lang="en-US" b="1">
              <a:latin typeface="Comic Sans MS" pitchFamily="-111" charset="0"/>
            </a:endParaRPr>
          </a:p>
          <a:p>
            <a:pPr>
              <a:defRPr/>
            </a:pPr>
            <a:endParaRPr lang="en-US" sz="1800" b="1">
              <a:latin typeface="Comic Sans MS" pitchFamily="-111" charset="0"/>
            </a:endParaRPr>
          </a:p>
        </p:txBody>
      </p:sp>
      <p:pic>
        <p:nvPicPr>
          <p:cNvPr id="55310" name="Picture 8"/>
          <p:cNvPicPr>
            <a:picLocks noChangeAspect="1" noChangeArrowheads="1"/>
          </p:cNvPicPr>
          <p:nvPr/>
        </p:nvPicPr>
        <p:blipFill>
          <a:blip r:embed="rId3">
            <a:alphaModFix amt="65000"/>
          </a:blip>
          <a:srcRect/>
          <a:stretch>
            <a:fillRect/>
          </a:stretch>
        </p:blipFill>
        <p:spPr bwMode="auto">
          <a:xfrm>
            <a:off x="2838450" y="1611313"/>
            <a:ext cx="76041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7049" name="Text Box 9"/>
          <p:cNvSpPr txBox="1">
            <a:spLocks noChangeArrowheads="1"/>
          </p:cNvSpPr>
          <p:nvPr/>
        </p:nvSpPr>
        <p:spPr bwMode="auto">
          <a:xfrm>
            <a:off x="5026269" y="1311275"/>
            <a:ext cx="2252297" cy="126365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  <a:alpha val="39999"/>
                </a:srgbClr>
              </a:gs>
              <a:gs pos="50000">
                <a:srgbClr val="99CCFF">
                  <a:alpha val="80000"/>
                </a:srgbClr>
              </a:gs>
              <a:gs pos="100000">
                <a:srgbClr val="99CCFF">
                  <a:gamma/>
                  <a:shade val="46275"/>
                  <a:invGamma/>
                  <a:alpha val="39999"/>
                </a:srgbClr>
              </a:gs>
            </a:gsLst>
            <a:lin ang="5400000" scaled="1"/>
          </a:gradFill>
          <a:ln w="28575" cap="sq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800" b="1">
                <a:latin typeface="Comic Sans MS" pitchFamily="-111" charset="0"/>
              </a:rPr>
              <a:t>Det. </a:t>
            </a:r>
          </a:p>
          <a:p>
            <a:pPr algn="r">
              <a:defRPr/>
            </a:pPr>
            <a:r>
              <a:rPr lang="en-US" sz="1800" b="1">
                <a:latin typeface="Comic Sans MS" pitchFamily="-111" charset="0"/>
              </a:rPr>
              <a:t>R/O</a:t>
            </a:r>
            <a:endParaRPr lang="en-US" sz="1400" b="1">
              <a:latin typeface="Comic Sans MS" pitchFamily="-111" charset="0"/>
            </a:endParaRPr>
          </a:p>
          <a:p>
            <a:pPr algn="r">
              <a:defRPr/>
            </a:pPr>
            <a:endParaRPr lang="en-US" sz="1400" b="1">
              <a:latin typeface="Comic Sans MS" pitchFamily="-111" charset="0"/>
            </a:endParaRPr>
          </a:p>
          <a:p>
            <a:pPr algn="r">
              <a:defRPr/>
            </a:pPr>
            <a:endParaRPr lang="en-US" sz="1800" b="1">
              <a:latin typeface="Comic Sans MS" pitchFamily="-111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91125" y="1101725"/>
            <a:ext cx="1463675" cy="657225"/>
            <a:chOff x="3696" y="806"/>
            <a:chExt cx="999" cy="414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696" y="806"/>
              <a:ext cx="199" cy="414"/>
              <a:chOff x="3656" y="1276"/>
              <a:chExt cx="199" cy="1448"/>
            </a:xfrm>
          </p:grpSpPr>
          <p:sp>
            <p:nvSpPr>
              <p:cNvPr id="55748" name="Line 12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9" name="Line 13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0" name="Line 14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4101" y="806"/>
              <a:ext cx="199" cy="414"/>
              <a:chOff x="3656" y="1276"/>
              <a:chExt cx="199" cy="1448"/>
            </a:xfrm>
          </p:grpSpPr>
          <p:sp>
            <p:nvSpPr>
              <p:cNvPr id="55745" name="Line 16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6" name="Line 17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7" name="Line 18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496" y="806"/>
              <a:ext cx="199" cy="414"/>
              <a:chOff x="3656" y="1276"/>
              <a:chExt cx="199" cy="1448"/>
            </a:xfrm>
          </p:grpSpPr>
          <p:sp>
            <p:nvSpPr>
              <p:cNvPr id="55742" name="Line 20"/>
              <p:cNvSpPr>
                <a:spLocks noChangeShapeType="1"/>
              </p:cNvSpPr>
              <p:nvPr/>
            </p:nvSpPr>
            <p:spPr bwMode="auto">
              <a:xfrm>
                <a:off x="3656" y="1276"/>
                <a:ext cx="0" cy="144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3" name="Line 21"/>
              <p:cNvSpPr>
                <a:spLocks noChangeShapeType="1"/>
              </p:cNvSpPr>
              <p:nvPr/>
            </p:nvSpPr>
            <p:spPr bwMode="auto">
              <a:xfrm>
                <a:off x="3855" y="1277"/>
                <a:ext cx="0" cy="14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4" name="Line 22"/>
              <p:cNvSpPr>
                <a:spLocks noChangeShapeType="1"/>
              </p:cNvSpPr>
              <p:nvPr/>
            </p:nvSpPr>
            <p:spPr bwMode="auto">
              <a:xfrm>
                <a:off x="3755" y="1276"/>
                <a:ext cx="0" cy="14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348288" y="1855788"/>
            <a:ext cx="1200150" cy="573087"/>
            <a:chOff x="3656" y="1276"/>
            <a:chExt cx="199" cy="1448"/>
          </a:xfrm>
        </p:grpSpPr>
        <p:sp>
          <p:nvSpPr>
            <p:cNvPr id="55736" name="Line 24"/>
            <p:cNvSpPr>
              <a:spLocks noChangeShapeType="1"/>
            </p:cNvSpPr>
            <p:nvPr/>
          </p:nvSpPr>
          <p:spPr bwMode="auto">
            <a:xfrm>
              <a:off x="3656" y="1276"/>
              <a:ext cx="0" cy="144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37" name="Line 25"/>
            <p:cNvSpPr>
              <a:spLocks noChangeShapeType="1"/>
            </p:cNvSpPr>
            <p:nvPr/>
          </p:nvSpPr>
          <p:spPr bwMode="auto">
            <a:xfrm>
              <a:off x="3855" y="1277"/>
              <a:ext cx="0" cy="144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38" name="Line 26"/>
            <p:cNvSpPr>
              <a:spLocks noChangeShapeType="1"/>
            </p:cNvSpPr>
            <p:nvPr/>
          </p:nvSpPr>
          <p:spPr bwMode="auto">
            <a:xfrm>
              <a:off x="3755" y="1276"/>
              <a:ext cx="0" cy="14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154613" y="1676400"/>
            <a:ext cx="1541462" cy="307975"/>
            <a:chOff x="3672" y="1056"/>
            <a:chExt cx="1052" cy="194"/>
          </a:xfrm>
        </p:grpSpPr>
        <p:sp>
          <p:nvSpPr>
            <p:cNvPr id="55733" name="Rectangle 28"/>
            <p:cNvSpPr>
              <a:spLocks noChangeArrowheads="1"/>
            </p:cNvSpPr>
            <p:nvPr/>
          </p:nvSpPr>
          <p:spPr bwMode="auto">
            <a:xfrm>
              <a:off x="3672" y="1056"/>
              <a:ext cx="244" cy="194"/>
            </a:xfrm>
            <a:prstGeom prst="rect">
              <a:avLst/>
            </a:prstGeom>
            <a:gradFill rotWithShape="0">
              <a:gsLst>
                <a:gs pos="0">
                  <a:srgbClr val="5E7647"/>
                </a:gs>
                <a:gs pos="50000">
                  <a:srgbClr val="CCFF99"/>
                </a:gs>
                <a:gs pos="100000">
                  <a:srgbClr val="5E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734" name="Rectangle 29"/>
            <p:cNvSpPr>
              <a:spLocks noChangeArrowheads="1"/>
            </p:cNvSpPr>
            <p:nvPr/>
          </p:nvSpPr>
          <p:spPr bwMode="auto">
            <a:xfrm>
              <a:off x="4088" y="1056"/>
              <a:ext cx="244" cy="194"/>
            </a:xfrm>
            <a:prstGeom prst="rect">
              <a:avLst/>
            </a:prstGeom>
            <a:gradFill rotWithShape="0">
              <a:gsLst>
                <a:gs pos="0">
                  <a:srgbClr val="5E7647"/>
                </a:gs>
                <a:gs pos="50000">
                  <a:srgbClr val="CCFF99"/>
                </a:gs>
                <a:gs pos="100000">
                  <a:srgbClr val="5E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735" name="Rectangle 30"/>
            <p:cNvSpPr>
              <a:spLocks noChangeArrowheads="1"/>
            </p:cNvSpPr>
            <p:nvPr/>
          </p:nvSpPr>
          <p:spPr bwMode="auto">
            <a:xfrm>
              <a:off x="4480" y="1056"/>
              <a:ext cx="244" cy="194"/>
            </a:xfrm>
            <a:prstGeom prst="rect">
              <a:avLst/>
            </a:prstGeom>
            <a:gradFill rotWithShape="0">
              <a:gsLst>
                <a:gs pos="0">
                  <a:srgbClr val="5E7647"/>
                </a:gs>
                <a:gs pos="50000">
                  <a:srgbClr val="CCFF99"/>
                </a:gs>
                <a:gs pos="100000">
                  <a:srgbClr val="5E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55317" name="Text Box 31"/>
          <p:cNvSpPr txBox="1">
            <a:spLocks noChangeArrowheads="1"/>
          </p:cNvSpPr>
          <p:nvPr/>
        </p:nvSpPr>
        <p:spPr bwMode="auto">
          <a:xfrm>
            <a:off x="2274888" y="409575"/>
            <a:ext cx="1004887" cy="36988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u="sng">
                <a:solidFill>
                  <a:srgbClr val="060275"/>
                </a:solidFill>
              </a:rPr>
              <a:t>Trigger</a:t>
            </a:r>
            <a:endParaRPr lang="en-US" sz="2400" b="1" u="sng">
              <a:solidFill>
                <a:srgbClr val="060275"/>
              </a:solidFill>
            </a:endParaRPr>
          </a:p>
        </p:txBody>
      </p:sp>
      <p:sp>
        <p:nvSpPr>
          <p:cNvPr id="55318" name="Text Box 32"/>
          <p:cNvSpPr txBox="1">
            <a:spLocks noChangeArrowheads="1"/>
          </p:cNvSpPr>
          <p:nvPr/>
        </p:nvSpPr>
        <p:spPr bwMode="auto">
          <a:xfrm>
            <a:off x="5915025" y="409575"/>
            <a:ext cx="723900" cy="369888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b="1" u="sng">
                <a:solidFill>
                  <a:srgbClr val="060275"/>
                </a:solidFill>
              </a:rPr>
              <a:t>DAQ</a:t>
            </a:r>
          </a:p>
        </p:txBody>
      </p:sp>
      <p:sp>
        <p:nvSpPr>
          <p:cNvPr id="55319" name="Line 33"/>
          <p:cNvSpPr>
            <a:spLocks noChangeShapeType="1"/>
          </p:cNvSpPr>
          <p:nvPr/>
        </p:nvSpPr>
        <p:spPr bwMode="auto">
          <a:xfrm>
            <a:off x="4479925" y="581025"/>
            <a:ext cx="0" cy="5545138"/>
          </a:xfrm>
          <a:prstGeom prst="line">
            <a:avLst/>
          </a:prstGeom>
          <a:noFill/>
          <a:ln w="3175">
            <a:solidFill>
              <a:srgbClr val="060275"/>
            </a:solidFill>
            <a:prstDash val="dash"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320" name="Text Box 34"/>
          <p:cNvSpPr txBox="1">
            <a:spLocks noChangeArrowheads="1"/>
          </p:cNvSpPr>
          <p:nvPr/>
        </p:nvSpPr>
        <p:spPr bwMode="auto">
          <a:xfrm>
            <a:off x="3249613" y="1293813"/>
            <a:ext cx="669925" cy="27622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2016B"/>
                </a:solidFill>
              </a:rPr>
              <a:t>2.5 </a:t>
            </a:r>
            <a:r>
              <a:rPr lang="en-US" sz="1200" b="1">
                <a:solidFill>
                  <a:srgbClr val="02016B"/>
                </a:solidFill>
                <a:latin typeface="Symbol" charset="2"/>
              </a:rPr>
              <a:t>m</a:t>
            </a:r>
            <a:r>
              <a:rPr lang="en-US" sz="1200" b="1">
                <a:solidFill>
                  <a:srgbClr val="02016B"/>
                </a:solidFill>
              </a:rPr>
              <a:t>s</a:t>
            </a:r>
          </a:p>
        </p:txBody>
      </p:sp>
      <p:sp>
        <p:nvSpPr>
          <p:cNvPr id="55321" name="Text Box 35"/>
          <p:cNvSpPr txBox="1">
            <a:spLocks noChangeArrowheads="1"/>
          </p:cNvSpPr>
          <p:nvPr/>
        </p:nvSpPr>
        <p:spPr bwMode="auto">
          <a:xfrm>
            <a:off x="3197225" y="2790825"/>
            <a:ext cx="728663" cy="27622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2016B"/>
                </a:solidFill>
              </a:rPr>
              <a:t>~40 ms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805113" y="1147763"/>
            <a:ext cx="2720975" cy="361950"/>
            <a:chOff x="2068" y="765"/>
            <a:chExt cx="1857" cy="276"/>
          </a:xfrm>
        </p:grpSpPr>
        <p:cxnSp>
          <p:nvCxnSpPr>
            <p:cNvPr id="55728" name="AutoShape 37"/>
            <p:cNvCxnSpPr>
              <a:cxnSpLocks noChangeShapeType="1"/>
              <a:stCxn id="55732" idx="3"/>
            </p:cNvCxnSpPr>
            <p:nvPr/>
          </p:nvCxnSpPr>
          <p:spPr bwMode="auto">
            <a:xfrm rot="5400000">
              <a:off x="2865" y="36"/>
              <a:ext cx="208" cy="1802"/>
            </a:xfrm>
            <a:prstGeom prst="bentConnector3">
              <a:avLst>
                <a:gd name="adj1" fmla="val -11060"/>
              </a:avLst>
            </a:prstGeom>
            <a:noFill/>
            <a:ln w="28575" cap="sq">
              <a:solidFill>
                <a:srgbClr val="FF220A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3659" y="765"/>
              <a:ext cx="266" cy="80"/>
              <a:chOff x="3659" y="965"/>
              <a:chExt cx="266" cy="80"/>
            </a:xfrm>
          </p:grpSpPr>
          <p:sp>
            <p:nvSpPr>
              <p:cNvPr id="55730" name="Oval 39"/>
              <p:cNvSpPr>
                <a:spLocks noChangeArrowheads="1"/>
              </p:cNvSpPr>
              <p:nvPr/>
            </p:nvSpPr>
            <p:spPr bwMode="auto">
              <a:xfrm>
                <a:off x="3659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1" name="Oval 40"/>
              <p:cNvSpPr>
                <a:spLocks noChangeArrowheads="1"/>
              </p:cNvSpPr>
              <p:nvPr/>
            </p:nvSpPr>
            <p:spPr bwMode="auto">
              <a:xfrm>
                <a:off x="3765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2" name="Oval 41"/>
              <p:cNvSpPr>
                <a:spLocks noChangeArrowheads="1"/>
              </p:cNvSpPr>
              <p:nvPr/>
            </p:nvSpPr>
            <p:spPr bwMode="auto">
              <a:xfrm>
                <a:off x="3861" y="965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3876675" y="1887538"/>
            <a:ext cx="2717800" cy="292100"/>
            <a:chOff x="2800" y="1189"/>
            <a:chExt cx="1854" cy="184"/>
          </a:xfrm>
        </p:grpSpPr>
        <p:cxnSp>
          <p:nvCxnSpPr>
            <p:cNvPr id="55721" name="AutoShape 43"/>
            <p:cNvCxnSpPr>
              <a:cxnSpLocks noChangeShapeType="1"/>
              <a:endCxn id="55725" idx="2"/>
            </p:cNvCxnSpPr>
            <p:nvPr/>
          </p:nvCxnSpPr>
          <p:spPr bwMode="auto">
            <a:xfrm>
              <a:off x="2800" y="1189"/>
              <a:ext cx="979" cy="144"/>
            </a:xfrm>
            <a:prstGeom prst="bentConnector3">
              <a:avLst>
                <a:gd name="adj1" fmla="val 25843"/>
              </a:avLst>
            </a:prstGeom>
            <a:noFill/>
            <a:ln w="3175" cap="sq">
              <a:solidFill>
                <a:srgbClr val="FF220A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5722" name="AutoShape 44"/>
            <p:cNvCxnSpPr>
              <a:cxnSpLocks noChangeShapeType="1"/>
              <a:stCxn id="55726" idx="6"/>
              <a:endCxn id="55727" idx="2"/>
            </p:cNvCxnSpPr>
            <p:nvPr/>
          </p:nvCxnSpPr>
          <p:spPr bwMode="auto">
            <a:xfrm>
              <a:off x="4243" y="1333"/>
              <a:ext cx="347" cy="0"/>
            </a:xfrm>
            <a:prstGeom prst="straightConnector1">
              <a:avLst/>
            </a:prstGeom>
            <a:noFill/>
            <a:ln w="3175" cap="sq">
              <a:solidFill>
                <a:srgbClr val="FF220A"/>
              </a:solidFill>
              <a:round/>
              <a:headEnd/>
              <a:tailEnd type="triangle" w="med" len="med"/>
            </a:ln>
          </p:spPr>
        </p:cxnSp>
        <p:cxnSp>
          <p:nvCxnSpPr>
            <p:cNvPr id="55723" name="AutoShape 45"/>
            <p:cNvCxnSpPr>
              <a:cxnSpLocks noChangeShapeType="1"/>
              <a:stCxn id="55725" idx="6"/>
              <a:endCxn id="55726" idx="2"/>
            </p:cNvCxnSpPr>
            <p:nvPr/>
          </p:nvCxnSpPr>
          <p:spPr bwMode="auto">
            <a:xfrm>
              <a:off x="3843" y="1333"/>
              <a:ext cx="336" cy="0"/>
            </a:xfrm>
            <a:prstGeom prst="straightConnector1">
              <a:avLst/>
            </a:prstGeom>
            <a:noFill/>
            <a:ln w="3175" cap="sq">
              <a:solidFill>
                <a:srgbClr val="FF220A"/>
              </a:solidFill>
              <a:round/>
              <a:headEnd/>
              <a:tailEnd type="triangle" w="med" len="med"/>
            </a:ln>
          </p:spPr>
        </p:cxn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3779" y="1293"/>
              <a:ext cx="875" cy="80"/>
              <a:chOff x="3771" y="1717"/>
              <a:chExt cx="875" cy="80"/>
            </a:xfrm>
          </p:grpSpPr>
          <p:sp>
            <p:nvSpPr>
              <p:cNvPr id="55725" name="Oval 47"/>
              <p:cNvSpPr>
                <a:spLocks noChangeArrowheads="1"/>
              </p:cNvSpPr>
              <p:nvPr/>
            </p:nvSpPr>
            <p:spPr bwMode="auto">
              <a:xfrm>
                <a:off x="3771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6" name="Oval 48"/>
              <p:cNvSpPr>
                <a:spLocks noChangeArrowheads="1"/>
              </p:cNvSpPr>
              <p:nvPr/>
            </p:nvSpPr>
            <p:spPr bwMode="auto">
              <a:xfrm>
                <a:off x="4171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7" name="Oval 49"/>
              <p:cNvSpPr>
                <a:spLocks noChangeArrowheads="1"/>
              </p:cNvSpPr>
              <p:nvPr/>
            </p:nvSpPr>
            <p:spPr bwMode="auto">
              <a:xfrm>
                <a:off x="4582" y="1717"/>
                <a:ext cx="64" cy="80"/>
              </a:xfrm>
              <a:prstGeom prst="ellipse">
                <a:avLst/>
              </a:prstGeom>
              <a:solidFill>
                <a:srgbClr val="FFDE0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5324" name="AutoShape 50"/>
          <p:cNvCxnSpPr>
            <a:cxnSpLocks noChangeShapeType="1"/>
            <a:stCxn id="55306" idx="2"/>
            <a:endCxn id="55717" idx="6"/>
          </p:cNvCxnSpPr>
          <p:nvPr/>
        </p:nvCxnSpPr>
        <p:spPr bwMode="auto">
          <a:xfrm rot="5400000">
            <a:off x="4759325" y="2601913"/>
            <a:ext cx="196850" cy="2209800"/>
          </a:xfrm>
          <a:prstGeom prst="bentConnector2">
            <a:avLst/>
          </a:prstGeom>
          <a:noFill/>
          <a:ln w="28575" cap="sq">
            <a:solidFill>
              <a:srgbClr val="FF000C"/>
            </a:solidFill>
            <a:miter lim="800000"/>
            <a:headEnd/>
            <a:tailEnd type="triangle" w="med" len="med"/>
          </a:ln>
        </p:spPr>
      </p:cxnSp>
      <p:sp>
        <p:nvSpPr>
          <p:cNvPr id="55325" name="Text Box 51"/>
          <p:cNvSpPr txBox="1">
            <a:spLocks noChangeArrowheads="1"/>
          </p:cNvSpPr>
          <p:nvPr/>
        </p:nvSpPr>
        <p:spPr bwMode="auto">
          <a:xfrm>
            <a:off x="4935538" y="592138"/>
            <a:ext cx="765175" cy="46196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4B4B4B"/>
                </a:solidFill>
              </a:rPr>
              <a:t>Calo </a:t>
            </a:r>
            <a:br>
              <a:rPr lang="en-US" sz="1200" b="1">
                <a:solidFill>
                  <a:srgbClr val="4B4B4B"/>
                </a:solidFill>
              </a:rPr>
            </a:br>
            <a:r>
              <a:rPr lang="en-US" sz="1200" b="1">
                <a:solidFill>
                  <a:srgbClr val="4B4B4B"/>
                </a:solidFill>
              </a:rPr>
              <a:t>MuTrCh</a:t>
            </a:r>
            <a:endParaRPr lang="en-US" sz="1200" b="1" u="sng">
              <a:solidFill>
                <a:srgbClr val="060275"/>
              </a:solidFill>
            </a:endParaRPr>
          </a:p>
        </p:txBody>
      </p:sp>
      <p:sp>
        <p:nvSpPr>
          <p:cNvPr id="55326" name="Text Box 52"/>
          <p:cNvSpPr txBox="1">
            <a:spLocks noChangeArrowheads="1"/>
          </p:cNvSpPr>
          <p:nvPr/>
        </p:nvSpPr>
        <p:spPr bwMode="auto">
          <a:xfrm>
            <a:off x="5626100" y="819150"/>
            <a:ext cx="1411288" cy="27622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4B4B4B"/>
                </a:solidFill>
              </a:rPr>
              <a:t>Other detectors</a:t>
            </a:r>
            <a:endParaRPr lang="en-US" sz="1200" b="1" u="sng">
              <a:solidFill>
                <a:srgbClr val="060275"/>
              </a:solidFill>
            </a:endParaRPr>
          </a:p>
        </p:txBody>
      </p:sp>
      <p:sp>
        <p:nvSpPr>
          <p:cNvPr id="55327" name="Rectangle 53"/>
          <p:cNvSpPr>
            <a:spLocks noChangeArrowheads="1"/>
          </p:cNvSpPr>
          <p:nvPr/>
        </p:nvSpPr>
        <p:spPr bwMode="auto">
          <a:xfrm>
            <a:off x="5762625" y="3921125"/>
            <a:ext cx="390525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8" name="Rectangle 54"/>
          <p:cNvSpPr>
            <a:spLocks noChangeArrowheads="1"/>
          </p:cNvSpPr>
          <p:nvPr/>
        </p:nvSpPr>
        <p:spPr bwMode="auto">
          <a:xfrm>
            <a:off x="5702300" y="4718050"/>
            <a:ext cx="34607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2216150" y="3552825"/>
            <a:ext cx="422275" cy="252413"/>
            <a:chOff x="1442" y="2328"/>
            <a:chExt cx="289" cy="159"/>
          </a:xfrm>
        </p:grpSpPr>
        <p:sp>
          <p:nvSpPr>
            <p:cNvPr id="55719" name="Rectangle 57"/>
            <p:cNvSpPr>
              <a:spLocks noChangeArrowheads="1"/>
            </p:cNvSpPr>
            <p:nvPr/>
          </p:nvSpPr>
          <p:spPr bwMode="auto">
            <a:xfrm>
              <a:off x="1442" y="2328"/>
              <a:ext cx="289" cy="159"/>
            </a:xfrm>
            <a:prstGeom prst="rect">
              <a:avLst/>
            </a:prstGeom>
            <a:gradFill rotWithShape="0">
              <a:gsLst>
                <a:gs pos="0">
                  <a:srgbClr val="593C76"/>
                </a:gs>
                <a:gs pos="50000">
                  <a:srgbClr val="C081FF"/>
                </a:gs>
                <a:gs pos="100000">
                  <a:srgbClr val="593C76"/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720" name="Rectangle 58"/>
            <p:cNvSpPr>
              <a:spLocks noChangeArrowheads="1"/>
            </p:cNvSpPr>
            <p:nvPr/>
          </p:nvSpPr>
          <p:spPr bwMode="auto">
            <a:xfrm>
              <a:off x="1507" y="2359"/>
              <a:ext cx="16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L2P</a:t>
              </a:r>
              <a:endParaRPr lang="en-US" sz="1000">
                <a:latin typeface="Tahoma" charset="0"/>
              </a:endParaRP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2984500" y="3556000"/>
            <a:ext cx="768350" cy="466725"/>
            <a:chOff x="2030" y="2344"/>
            <a:chExt cx="524" cy="294"/>
          </a:xfrm>
        </p:grpSpPr>
        <p:sp>
          <p:nvSpPr>
            <p:cNvPr id="55717" name="Oval 60"/>
            <p:cNvSpPr>
              <a:spLocks noChangeArrowheads="1"/>
            </p:cNvSpPr>
            <p:nvPr/>
          </p:nvSpPr>
          <p:spPr bwMode="auto">
            <a:xfrm>
              <a:off x="2030" y="2365"/>
              <a:ext cx="524" cy="273"/>
            </a:xfrm>
            <a:prstGeom prst="ellipse">
              <a:avLst/>
            </a:prstGeom>
            <a:gradFill rotWithShape="0">
              <a:gsLst>
                <a:gs pos="0">
                  <a:srgbClr val="707036"/>
                </a:gs>
                <a:gs pos="50000">
                  <a:srgbClr val="F2F274"/>
                </a:gs>
                <a:gs pos="100000">
                  <a:srgbClr val="70703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718" name="Text Box 61"/>
            <p:cNvSpPr txBox="1">
              <a:spLocks noChangeArrowheads="1"/>
            </p:cNvSpPr>
            <p:nvPr/>
          </p:nvSpPr>
          <p:spPr bwMode="auto">
            <a:xfrm>
              <a:off x="2135" y="2344"/>
              <a:ext cx="31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latin typeface="Tahoma" charset="0"/>
                </a:rPr>
                <a:t>L2N</a:t>
              </a:r>
            </a:p>
          </p:txBody>
        </p:sp>
      </p:grpSp>
      <p:cxnSp>
        <p:nvCxnSpPr>
          <p:cNvPr id="55331" name="AutoShape 62"/>
          <p:cNvCxnSpPr>
            <a:cxnSpLocks noChangeShapeType="1"/>
            <a:stCxn id="55718" idx="2"/>
            <a:endCxn id="55386" idx="2"/>
          </p:cNvCxnSpPr>
          <p:nvPr/>
        </p:nvCxnSpPr>
        <p:spPr bwMode="auto">
          <a:xfrm rot="16200000" flipH="1">
            <a:off x="4105275" y="3068638"/>
            <a:ext cx="388938" cy="1858962"/>
          </a:xfrm>
          <a:prstGeom prst="bentConnector2">
            <a:avLst/>
          </a:prstGeom>
          <a:noFill/>
          <a:ln w="3175" cap="sq">
            <a:solidFill>
              <a:srgbClr val="FF220A"/>
            </a:solidFill>
            <a:miter lim="800000"/>
            <a:headEnd/>
            <a:tailEnd type="triangle" w="med" len="med"/>
          </a:ln>
        </p:spPr>
      </p:cxnSp>
      <p:cxnSp>
        <p:nvCxnSpPr>
          <p:cNvPr id="55332" name="AutoShape 63"/>
          <p:cNvCxnSpPr>
            <a:cxnSpLocks noChangeShapeType="1"/>
            <a:endCxn id="1368038" idx="0"/>
          </p:cNvCxnSpPr>
          <p:nvPr/>
        </p:nvCxnSpPr>
        <p:spPr bwMode="auto">
          <a:xfrm rot="5400000">
            <a:off x="2224881" y="2421732"/>
            <a:ext cx="830263" cy="469900"/>
          </a:xfrm>
          <a:prstGeom prst="bentConnector3">
            <a:avLst>
              <a:gd name="adj1" fmla="val 49903"/>
            </a:avLst>
          </a:prstGeom>
          <a:noFill/>
          <a:ln w="3175" cap="sq">
            <a:solidFill>
              <a:srgbClr val="FF220A"/>
            </a:solidFill>
            <a:miter lim="800000"/>
            <a:headEnd/>
            <a:tailEnd type="triangle" w="med" len="med"/>
          </a:ln>
        </p:spPr>
      </p:cxnSp>
      <p:sp>
        <p:nvSpPr>
          <p:cNvPr id="55333" name="Text Box 64"/>
          <p:cNvSpPr txBox="1">
            <a:spLocks noChangeArrowheads="1"/>
          </p:cNvSpPr>
          <p:nvPr/>
        </p:nvSpPr>
        <p:spPr bwMode="auto">
          <a:xfrm>
            <a:off x="1957388" y="2389188"/>
            <a:ext cx="477837" cy="27781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solidFill>
                  <a:srgbClr val="FF220A"/>
                </a:solidFill>
                <a:latin typeface="Tahoma" charset="0"/>
              </a:rPr>
              <a:t>RoI         </a:t>
            </a:r>
            <a:endParaRPr lang="en-US" sz="1200" b="1" u="sng">
              <a:solidFill>
                <a:srgbClr val="FF220A"/>
              </a:solidFill>
              <a:latin typeface="Tahoma" charset="0"/>
            </a:endParaRPr>
          </a:p>
        </p:txBody>
      </p:sp>
      <p:pic>
        <p:nvPicPr>
          <p:cNvPr id="55334" name="Picture 65"/>
          <p:cNvPicPr>
            <a:picLocks noChangeAspect="1" noChangeArrowheads="1"/>
          </p:cNvPicPr>
          <p:nvPr/>
        </p:nvPicPr>
        <p:blipFill>
          <a:blip r:embed="rId4">
            <a:alphaModFix amt="65000"/>
          </a:blip>
          <a:srcRect/>
          <a:stretch>
            <a:fillRect/>
          </a:stretch>
        </p:blipFill>
        <p:spPr bwMode="auto">
          <a:xfrm>
            <a:off x="2119313" y="1625600"/>
            <a:ext cx="5953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35" name="Text Box 66"/>
          <p:cNvSpPr txBox="1">
            <a:spLocks noChangeArrowheads="1"/>
          </p:cNvSpPr>
          <p:nvPr/>
        </p:nvSpPr>
        <p:spPr bwMode="auto">
          <a:xfrm>
            <a:off x="3808413" y="3430588"/>
            <a:ext cx="1449387" cy="27622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C"/>
                </a:solidFill>
                <a:latin typeface="Tahoma" charset="0"/>
              </a:rPr>
              <a:t>RoI data (~2%)</a:t>
            </a:r>
          </a:p>
        </p:txBody>
      </p:sp>
      <p:sp>
        <p:nvSpPr>
          <p:cNvPr id="55336" name="Text Box 67"/>
          <p:cNvSpPr txBox="1">
            <a:spLocks noChangeArrowheads="1"/>
          </p:cNvSpPr>
          <p:nvPr/>
        </p:nvSpPr>
        <p:spPr bwMode="auto">
          <a:xfrm>
            <a:off x="3976688" y="2976563"/>
            <a:ext cx="1177925" cy="27622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C"/>
                </a:solidFill>
                <a:latin typeface="Tahoma" charset="0"/>
              </a:rPr>
              <a:t>RoI requests</a:t>
            </a:r>
          </a:p>
        </p:txBody>
      </p:sp>
      <p:sp>
        <p:nvSpPr>
          <p:cNvPr id="55337" name="Text Box 68"/>
          <p:cNvSpPr txBox="1">
            <a:spLocks noChangeArrowheads="1"/>
          </p:cNvSpPr>
          <p:nvPr/>
        </p:nvSpPr>
        <p:spPr bwMode="auto">
          <a:xfrm>
            <a:off x="3365500" y="4133850"/>
            <a:ext cx="1857375" cy="27622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C"/>
                </a:solidFill>
                <a:latin typeface="Tahoma" charset="0"/>
              </a:rPr>
              <a:t>LVL2 accept (~</a:t>
            </a:r>
            <a:r>
              <a:rPr lang="en-US" sz="1200">
                <a:solidFill>
                  <a:srgbClr val="FF000C"/>
                </a:solidFill>
              </a:rPr>
              <a:t>3</a:t>
            </a:r>
            <a:r>
              <a:rPr lang="en-US" sz="1200" b="1">
                <a:solidFill>
                  <a:srgbClr val="FF000C"/>
                </a:solidFill>
                <a:latin typeface="Tahoma" charset="0"/>
              </a:rPr>
              <a:t> kHz)</a:t>
            </a:r>
          </a:p>
        </p:txBody>
      </p: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5237163" y="5656263"/>
            <a:ext cx="1441450" cy="153987"/>
            <a:chOff x="3574" y="3453"/>
            <a:chExt cx="984" cy="97"/>
          </a:xfrm>
        </p:grpSpPr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3574" y="3453"/>
              <a:ext cx="984" cy="97"/>
              <a:chOff x="3393" y="3172"/>
              <a:chExt cx="908" cy="117"/>
            </a:xfrm>
          </p:grpSpPr>
          <p:grpSp>
            <p:nvGrpSpPr>
              <p:cNvPr id="16" name="Group 72"/>
              <p:cNvGrpSpPr>
                <a:grpSpLocks/>
              </p:cNvGrpSpPr>
              <p:nvPr/>
            </p:nvGrpSpPr>
            <p:grpSpPr bwMode="auto">
              <a:xfrm>
                <a:off x="3393" y="3172"/>
                <a:ext cx="906" cy="115"/>
                <a:chOff x="3393" y="3172"/>
                <a:chExt cx="906" cy="115"/>
              </a:xfrm>
            </p:grpSpPr>
            <p:sp>
              <p:nvSpPr>
                <p:cNvPr id="55645" name="Rectangle 73"/>
                <p:cNvSpPr>
                  <a:spLocks noChangeArrowheads="1"/>
                </p:cNvSpPr>
                <p:nvPr/>
              </p:nvSpPr>
              <p:spPr bwMode="auto">
                <a:xfrm>
                  <a:off x="3393" y="317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46" name="Rectangle 74"/>
                <p:cNvSpPr>
                  <a:spLocks noChangeArrowheads="1"/>
                </p:cNvSpPr>
                <p:nvPr/>
              </p:nvSpPr>
              <p:spPr bwMode="auto">
                <a:xfrm>
                  <a:off x="3393" y="317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47" name="Rectangle 75"/>
                <p:cNvSpPr>
                  <a:spLocks noChangeArrowheads="1"/>
                </p:cNvSpPr>
                <p:nvPr/>
              </p:nvSpPr>
              <p:spPr bwMode="auto">
                <a:xfrm>
                  <a:off x="3393" y="317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48" name="Rectangle 76"/>
                <p:cNvSpPr>
                  <a:spLocks noChangeArrowheads="1"/>
                </p:cNvSpPr>
                <p:nvPr/>
              </p:nvSpPr>
              <p:spPr bwMode="auto">
                <a:xfrm>
                  <a:off x="3393" y="31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49" name="Rectangle 77"/>
                <p:cNvSpPr>
                  <a:spLocks noChangeArrowheads="1"/>
                </p:cNvSpPr>
                <p:nvPr/>
              </p:nvSpPr>
              <p:spPr bwMode="auto">
                <a:xfrm>
                  <a:off x="3393" y="317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0" name="Rectangle 78"/>
                <p:cNvSpPr>
                  <a:spLocks noChangeArrowheads="1"/>
                </p:cNvSpPr>
                <p:nvPr/>
              </p:nvSpPr>
              <p:spPr bwMode="auto">
                <a:xfrm>
                  <a:off x="3393" y="318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1" name="Rectangle 79"/>
                <p:cNvSpPr>
                  <a:spLocks noChangeArrowheads="1"/>
                </p:cNvSpPr>
                <p:nvPr/>
              </p:nvSpPr>
              <p:spPr bwMode="auto">
                <a:xfrm>
                  <a:off x="3393" y="318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2" name="Rectangle 80"/>
                <p:cNvSpPr>
                  <a:spLocks noChangeArrowheads="1"/>
                </p:cNvSpPr>
                <p:nvPr/>
              </p:nvSpPr>
              <p:spPr bwMode="auto">
                <a:xfrm>
                  <a:off x="3393" y="318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3" name="Rectangle 81"/>
                <p:cNvSpPr>
                  <a:spLocks noChangeArrowheads="1"/>
                </p:cNvSpPr>
                <p:nvPr/>
              </p:nvSpPr>
              <p:spPr bwMode="auto">
                <a:xfrm>
                  <a:off x="3393" y="318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4" name="Rectangle 82"/>
                <p:cNvSpPr>
                  <a:spLocks noChangeArrowheads="1"/>
                </p:cNvSpPr>
                <p:nvPr/>
              </p:nvSpPr>
              <p:spPr bwMode="auto">
                <a:xfrm>
                  <a:off x="3393" y="318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5" name="Rectangle 83"/>
                <p:cNvSpPr>
                  <a:spLocks noChangeArrowheads="1"/>
                </p:cNvSpPr>
                <p:nvPr/>
              </p:nvSpPr>
              <p:spPr bwMode="auto">
                <a:xfrm>
                  <a:off x="3393" y="318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6" name="Rectangle 84"/>
                <p:cNvSpPr>
                  <a:spLocks noChangeArrowheads="1"/>
                </p:cNvSpPr>
                <p:nvPr/>
              </p:nvSpPr>
              <p:spPr bwMode="auto">
                <a:xfrm>
                  <a:off x="3393" y="318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7" name="Rectangle 85"/>
                <p:cNvSpPr>
                  <a:spLocks noChangeArrowheads="1"/>
                </p:cNvSpPr>
                <p:nvPr/>
              </p:nvSpPr>
              <p:spPr bwMode="auto">
                <a:xfrm>
                  <a:off x="3393" y="319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8" name="Rectangle 86"/>
                <p:cNvSpPr>
                  <a:spLocks noChangeArrowheads="1"/>
                </p:cNvSpPr>
                <p:nvPr/>
              </p:nvSpPr>
              <p:spPr bwMode="auto">
                <a:xfrm>
                  <a:off x="3393" y="319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59" name="Rectangle 87"/>
                <p:cNvSpPr>
                  <a:spLocks noChangeArrowheads="1"/>
                </p:cNvSpPr>
                <p:nvPr/>
              </p:nvSpPr>
              <p:spPr bwMode="auto">
                <a:xfrm>
                  <a:off x="3393" y="319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0" name="Rectangle 88"/>
                <p:cNvSpPr>
                  <a:spLocks noChangeArrowheads="1"/>
                </p:cNvSpPr>
                <p:nvPr/>
              </p:nvSpPr>
              <p:spPr bwMode="auto">
                <a:xfrm>
                  <a:off x="3393" y="319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1" name="Rectangle 89"/>
                <p:cNvSpPr>
                  <a:spLocks noChangeArrowheads="1"/>
                </p:cNvSpPr>
                <p:nvPr/>
              </p:nvSpPr>
              <p:spPr bwMode="auto">
                <a:xfrm>
                  <a:off x="3393" y="319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2" name="Rectangle 90"/>
                <p:cNvSpPr>
                  <a:spLocks noChangeArrowheads="1"/>
                </p:cNvSpPr>
                <p:nvPr/>
              </p:nvSpPr>
              <p:spPr bwMode="auto">
                <a:xfrm>
                  <a:off x="3393" y="319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3" name="Rectangle 91"/>
                <p:cNvSpPr>
                  <a:spLocks noChangeArrowheads="1"/>
                </p:cNvSpPr>
                <p:nvPr/>
              </p:nvSpPr>
              <p:spPr bwMode="auto">
                <a:xfrm>
                  <a:off x="3393" y="320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4" name="Rectangle 92"/>
                <p:cNvSpPr>
                  <a:spLocks noChangeArrowheads="1"/>
                </p:cNvSpPr>
                <p:nvPr/>
              </p:nvSpPr>
              <p:spPr bwMode="auto">
                <a:xfrm>
                  <a:off x="3393" y="320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5" name="Rectangle 93"/>
                <p:cNvSpPr>
                  <a:spLocks noChangeArrowheads="1"/>
                </p:cNvSpPr>
                <p:nvPr/>
              </p:nvSpPr>
              <p:spPr bwMode="auto">
                <a:xfrm>
                  <a:off x="3393" y="320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6" name="Rectangle 94"/>
                <p:cNvSpPr>
                  <a:spLocks noChangeArrowheads="1"/>
                </p:cNvSpPr>
                <p:nvPr/>
              </p:nvSpPr>
              <p:spPr bwMode="auto">
                <a:xfrm>
                  <a:off x="3393" y="320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7" name="Rectangle 95"/>
                <p:cNvSpPr>
                  <a:spLocks noChangeArrowheads="1"/>
                </p:cNvSpPr>
                <p:nvPr/>
              </p:nvSpPr>
              <p:spPr bwMode="auto">
                <a:xfrm>
                  <a:off x="3393" y="320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8" name="Rectangle 96"/>
                <p:cNvSpPr>
                  <a:spLocks noChangeArrowheads="1"/>
                </p:cNvSpPr>
                <p:nvPr/>
              </p:nvSpPr>
              <p:spPr bwMode="auto">
                <a:xfrm>
                  <a:off x="3393" y="320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69" name="Rectangle 97"/>
                <p:cNvSpPr>
                  <a:spLocks noChangeArrowheads="1"/>
                </p:cNvSpPr>
                <p:nvPr/>
              </p:nvSpPr>
              <p:spPr bwMode="auto">
                <a:xfrm>
                  <a:off x="3393" y="321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0" name="Rectangle 98"/>
                <p:cNvSpPr>
                  <a:spLocks noChangeArrowheads="1"/>
                </p:cNvSpPr>
                <p:nvPr/>
              </p:nvSpPr>
              <p:spPr bwMode="auto">
                <a:xfrm>
                  <a:off x="3393" y="321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1" name="Rectangle 99"/>
                <p:cNvSpPr>
                  <a:spLocks noChangeArrowheads="1"/>
                </p:cNvSpPr>
                <p:nvPr/>
              </p:nvSpPr>
              <p:spPr bwMode="auto">
                <a:xfrm>
                  <a:off x="3393" y="321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2" name="Rectangle 100"/>
                <p:cNvSpPr>
                  <a:spLocks noChangeArrowheads="1"/>
                </p:cNvSpPr>
                <p:nvPr/>
              </p:nvSpPr>
              <p:spPr bwMode="auto">
                <a:xfrm>
                  <a:off x="3393" y="321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3" name="Rectangle 101"/>
                <p:cNvSpPr>
                  <a:spLocks noChangeArrowheads="1"/>
                </p:cNvSpPr>
                <p:nvPr/>
              </p:nvSpPr>
              <p:spPr bwMode="auto">
                <a:xfrm>
                  <a:off x="3393" y="321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4" name="Rectangle 102"/>
                <p:cNvSpPr>
                  <a:spLocks noChangeArrowheads="1"/>
                </p:cNvSpPr>
                <p:nvPr/>
              </p:nvSpPr>
              <p:spPr bwMode="auto">
                <a:xfrm>
                  <a:off x="3393" y="321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5" name="Rectangle 103"/>
                <p:cNvSpPr>
                  <a:spLocks noChangeArrowheads="1"/>
                </p:cNvSpPr>
                <p:nvPr/>
              </p:nvSpPr>
              <p:spPr bwMode="auto">
                <a:xfrm>
                  <a:off x="3393" y="322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6" name="Rectangle 104"/>
                <p:cNvSpPr>
                  <a:spLocks noChangeArrowheads="1"/>
                </p:cNvSpPr>
                <p:nvPr/>
              </p:nvSpPr>
              <p:spPr bwMode="auto">
                <a:xfrm>
                  <a:off x="3393" y="322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7" name="Rectangle 105"/>
                <p:cNvSpPr>
                  <a:spLocks noChangeArrowheads="1"/>
                </p:cNvSpPr>
                <p:nvPr/>
              </p:nvSpPr>
              <p:spPr bwMode="auto">
                <a:xfrm>
                  <a:off x="3393" y="322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8" name="Rectangle 106"/>
                <p:cNvSpPr>
                  <a:spLocks noChangeArrowheads="1"/>
                </p:cNvSpPr>
                <p:nvPr/>
              </p:nvSpPr>
              <p:spPr bwMode="auto">
                <a:xfrm>
                  <a:off x="3393" y="322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79" name="Rectangle 107"/>
                <p:cNvSpPr>
                  <a:spLocks noChangeArrowheads="1"/>
                </p:cNvSpPr>
                <p:nvPr/>
              </p:nvSpPr>
              <p:spPr bwMode="auto">
                <a:xfrm>
                  <a:off x="3393" y="322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0" name="Rectangle 108"/>
                <p:cNvSpPr>
                  <a:spLocks noChangeArrowheads="1"/>
                </p:cNvSpPr>
                <p:nvPr/>
              </p:nvSpPr>
              <p:spPr bwMode="auto">
                <a:xfrm>
                  <a:off x="3393" y="322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1" name="Rectangle 109"/>
                <p:cNvSpPr>
                  <a:spLocks noChangeArrowheads="1"/>
                </p:cNvSpPr>
                <p:nvPr/>
              </p:nvSpPr>
              <p:spPr bwMode="auto">
                <a:xfrm>
                  <a:off x="3393" y="323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2" name="Rectangle 110"/>
                <p:cNvSpPr>
                  <a:spLocks noChangeArrowheads="1"/>
                </p:cNvSpPr>
                <p:nvPr/>
              </p:nvSpPr>
              <p:spPr bwMode="auto">
                <a:xfrm>
                  <a:off x="3393" y="323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3" name="Rectangle 111"/>
                <p:cNvSpPr>
                  <a:spLocks noChangeArrowheads="1"/>
                </p:cNvSpPr>
                <p:nvPr/>
              </p:nvSpPr>
              <p:spPr bwMode="auto">
                <a:xfrm>
                  <a:off x="3393" y="323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4" name="Rectangle 112"/>
                <p:cNvSpPr>
                  <a:spLocks noChangeArrowheads="1"/>
                </p:cNvSpPr>
                <p:nvPr/>
              </p:nvSpPr>
              <p:spPr bwMode="auto">
                <a:xfrm>
                  <a:off x="3393" y="323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5" name="Rectangle 113"/>
                <p:cNvSpPr>
                  <a:spLocks noChangeArrowheads="1"/>
                </p:cNvSpPr>
                <p:nvPr/>
              </p:nvSpPr>
              <p:spPr bwMode="auto">
                <a:xfrm>
                  <a:off x="3393" y="323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6" name="Rectangle 114"/>
                <p:cNvSpPr>
                  <a:spLocks noChangeArrowheads="1"/>
                </p:cNvSpPr>
                <p:nvPr/>
              </p:nvSpPr>
              <p:spPr bwMode="auto">
                <a:xfrm>
                  <a:off x="3393" y="323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7" name="Rectangle 115"/>
                <p:cNvSpPr>
                  <a:spLocks noChangeArrowheads="1"/>
                </p:cNvSpPr>
                <p:nvPr/>
              </p:nvSpPr>
              <p:spPr bwMode="auto">
                <a:xfrm>
                  <a:off x="3393" y="323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393" y="3241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89" name="Rectangle 117"/>
                <p:cNvSpPr>
                  <a:spLocks noChangeArrowheads="1"/>
                </p:cNvSpPr>
                <p:nvPr/>
              </p:nvSpPr>
              <p:spPr bwMode="auto">
                <a:xfrm>
                  <a:off x="3393" y="324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0" name="Rectangle 118"/>
                <p:cNvSpPr>
                  <a:spLocks noChangeArrowheads="1"/>
                </p:cNvSpPr>
                <p:nvPr/>
              </p:nvSpPr>
              <p:spPr bwMode="auto">
                <a:xfrm>
                  <a:off x="3393" y="324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1" name="Rectangle 119"/>
                <p:cNvSpPr>
                  <a:spLocks noChangeArrowheads="1"/>
                </p:cNvSpPr>
                <p:nvPr/>
              </p:nvSpPr>
              <p:spPr bwMode="auto">
                <a:xfrm>
                  <a:off x="3393" y="324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2" name="Rectangle 120"/>
                <p:cNvSpPr>
                  <a:spLocks noChangeArrowheads="1"/>
                </p:cNvSpPr>
                <p:nvPr/>
              </p:nvSpPr>
              <p:spPr bwMode="auto">
                <a:xfrm>
                  <a:off x="3393" y="324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3" name="Rectangle 121"/>
                <p:cNvSpPr>
                  <a:spLocks noChangeArrowheads="1"/>
                </p:cNvSpPr>
                <p:nvPr/>
              </p:nvSpPr>
              <p:spPr bwMode="auto">
                <a:xfrm>
                  <a:off x="3393" y="324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4" name="Rectangle 122"/>
                <p:cNvSpPr>
                  <a:spLocks noChangeArrowheads="1"/>
                </p:cNvSpPr>
                <p:nvPr/>
              </p:nvSpPr>
              <p:spPr bwMode="auto">
                <a:xfrm>
                  <a:off x="3393" y="325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5" name="Rectangle 123"/>
                <p:cNvSpPr>
                  <a:spLocks noChangeArrowheads="1"/>
                </p:cNvSpPr>
                <p:nvPr/>
              </p:nvSpPr>
              <p:spPr bwMode="auto">
                <a:xfrm>
                  <a:off x="3393" y="3252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6" name="Rectangle 124"/>
                <p:cNvSpPr>
                  <a:spLocks noChangeArrowheads="1"/>
                </p:cNvSpPr>
                <p:nvPr/>
              </p:nvSpPr>
              <p:spPr bwMode="auto">
                <a:xfrm>
                  <a:off x="3393" y="3254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7" name="Rectangle 125"/>
                <p:cNvSpPr>
                  <a:spLocks noChangeArrowheads="1"/>
                </p:cNvSpPr>
                <p:nvPr/>
              </p:nvSpPr>
              <p:spPr bwMode="auto">
                <a:xfrm>
                  <a:off x="3393" y="325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8" name="Rectangle 126"/>
                <p:cNvSpPr>
                  <a:spLocks noChangeArrowheads="1"/>
                </p:cNvSpPr>
                <p:nvPr/>
              </p:nvSpPr>
              <p:spPr bwMode="auto">
                <a:xfrm>
                  <a:off x="3393" y="3257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699" name="Rectangle 127"/>
                <p:cNvSpPr>
                  <a:spLocks noChangeArrowheads="1"/>
                </p:cNvSpPr>
                <p:nvPr/>
              </p:nvSpPr>
              <p:spPr bwMode="auto">
                <a:xfrm>
                  <a:off x="3393" y="3259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0" name="Rectangle 128"/>
                <p:cNvSpPr>
                  <a:spLocks noChangeArrowheads="1"/>
                </p:cNvSpPr>
                <p:nvPr/>
              </p:nvSpPr>
              <p:spPr bwMode="auto">
                <a:xfrm>
                  <a:off x="3393" y="3260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1" name="Rectangle 129"/>
                <p:cNvSpPr>
                  <a:spLocks noChangeArrowheads="1"/>
                </p:cNvSpPr>
                <p:nvPr/>
              </p:nvSpPr>
              <p:spPr bwMode="auto">
                <a:xfrm>
                  <a:off x="3393" y="3262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2" name="Rectangle 130"/>
                <p:cNvSpPr>
                  <a:spLocks noChangeArrowheads="1"/>
                </p:cNvSpPr>
                <p:nvPr/>
              </p:nvSpPr>
              <p:spPr bwMode="auto">
                <a:xfrm>
                  <a:off x="3393" y="326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3" name="Rectangle 131"/>
                <p:cNvSpPr>
                  <a:spLocks noChangeArrowheads="1"/>
                </p:cNvSpPr>
                <p:nvPr/>
              </p:nvSpPr>
              <p:spPr bwMode="auto">
                <a:xfrm>
                  <a:off x="3393" y="3265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4" name="Rectangle 132"/>
                <p:cNvSpPr>
                  <a:spLocks noChangeArrowheads="1"/>
                </p:cNvSpPr>
                <p:nvPr/>
              </p:nvSpPr>
              <p:spPr bwMode="auto">
                <a:xfrm>
                  <a:off x="3393" y="3267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5" name="Rectangle 133"/>
                <p:cNvSpPr>
                  <a:spLocks noChangeArrowheads="1"/>
                </p:cNvSpPr>
                <p:nvPr/>
              </p:nvSpPr>
              <p:spPr bwMode="auto">
                <a:xfrm>
                  <a:off x="3393" y="3268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6" name="Rectangle 134"/>
                <p:cNvSpPr>
                  <a:spLocks noChangeArrowheads="1"/>
                </p:cNvSpPr>
                <p:nvPr/>
              </p:nvSpPr>
              <p:spPr bwMode="auto">
                <a:xfrm>
                  <a:off x="3393" y="3270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7" name="Rectangle 135"/>
                <p:cNvSpPr>
                  <a:spLocks noChangeArrowheads="1"/>
                </p:cNvSpPr>
                <p:nvPr/>
              </p:nvSpPr>
              <p:spPr bwMode="auto">
                <a:xfrm>
                  <a:off x="3393" y="327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8" name="Rectangle 136"/>
                <p:cNvSpPr>
                  <a:spLocks noChangeArrowheads="1"/>
                </p:cNvSpPr>
                <p:nvPr/>
              </p:nvSpPr>
              <p:spPr bwMode="auto">
                <a:xfrm>
                  <a:off x="3393" y="3273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09" name="Rectangle 137"/>
                <p:cNvSpPr>
                  <a:spLocks noChangeArrowheads="1"/>
                </p:cNvSpPr>
                <p:nvPr/>
              </p:nvSpPr>
              <p:spPr bwMode="auto">
                <a:xfrm>
                  <a:off x="3393" y="3275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10" name="Rectangle 138"/>
                <p:cNvSpPr>
                  <a:spLocks noChangeArrowheads="1"/>
                </p:cNvSpPr>
                <p:nvPr/>
              </p:nvSpPr>
              <p:spPr bwMode="auto">
                <a:xfrm>
                  <a:off x="3393" y="3276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11" name="Rectangle 139"/>
                <p:cNvSpPr>
                  <a:spLocks noChangeArrowheads="1"/>
                </p:cNvSpPr>
                <p:nvPr/>
              </p:nvSpPr>
              <p:spPr bwMode="auto">
                <a:xfrm>
                  <a:off x="3393" y="3278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12" name="Rectangle 140"/>
                <p:cNvSpPr>
                  <a:spLocks noChangeArrowheads="1"/>
                </p:cNvSpPr>
                <p:nvPr/>
              </p:nvSpPr>
              <p:spPr bwMode="auto">
                <a:xfrm>
                  <a:off x="3393" y="3279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13" name="Rectangle 141"/>
                <p:cNvSpPr>
                  <a:spLocks noChangeArrowheads="1"/>
                </p:cNvSpPr>
                <p:nvPr/>
              </p:nvSpPr>
              <p:spPr bwMode="auto">
                <a:xfrm>
                  <a:off x="3393" y="3281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14" name="Rectangle 142"/>
                <p:cNvSpPr>
                  <a:spLocks noChangeArrowheads="1"/>
                </p:cNvSpPr>
                <p:nvPr/>
              </p:nvSpPr>
              <p:spPr bwMode="auto">
                <a:xfrm>
                  <a:off x="3393" y="3283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15" name="Rectangle 143"/>
                <p:cNvSpPr>
                  <a:spLocks noChangeArrowheads="1"/>
                </p:cNvSpPr>
                <p:nvPr/>
              </p:nvSpPr>
              <p:spPr bwMode="auto">
                <a:xfrm>
                  <a:off x="3393" y="3284"/>
                  <a:ext cx="906" cy="2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716" name="Rectangle 144"/>
                <p:cNvSpPr>
                  <a:spLocks noChangeArrowheads="1"/>
                </p:cNvSpPr>
                <p:nvPr/>
              </p:nvSpPr>
              <p:spPr bwMode="auto">
                <a:xfrm>
                  <a:off x="3393" y="3286"/>
                  <a:ext cx="906" cy="1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644" name="Rectangle 145"/>
              <p:cNvSpPr>
                <a:spLocks noChangeArrowheads="1"/>
              </p:cNvSpPr>
              <p:nvPr/>
            </p:nvSpPr>
            <p:spPr bwMode="auto">
              <a:xfrm>
                <a:off x="3393" y="3172"/>
                <a:ext cx="908" cy="117"/>
              </a:xfrm>
              <a:prstGeom prst="rect">
                <a:avLst/>
              </a:prstGeom>
              <a:gradFill rotWithShape="0">
                <a:gsLst>
                  <a:gs pos="0">
                    <a:srgbClr val="47765E"/>
                  </a:gs>
                  <a:gs pos="50000">
                    <a:srgbClr val="99FFCC"/>
                  </a:gs>
                  <a:gs pos="100000">
                    <a:srgbClr val="47765E"/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642" name="Rectangle 146"/>
            <p:cNvSpPr>
              <a:spLocks noChangeArrowheads="1"/>
            </p:cNvSpPr>
            <p:nvPr/>
          </p:nvSpPr>
          <p:spPr bwMode="auto">
            <a:xfrm>
              <a:off x="3986" y="3453"/>
              <a:ext cx="17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SFO</a:t>
              </a:r>
              <a:endParaRPr lang="en-US" sz="1000">
                <a:latin typeface="Tahoma" charset="0"/>
              </a:endParaRPr>
            </a:p>
          </p:txBody>
        </p:sp>
      </p:grpSp>
      <p:cxnSp>
        <p:nvCxnSpPr>
          <p:cNvPr id="55339" name="AutoShape 557"/>
          <p:cNvCxnSpPr>
            <a:cxnSpLocks noChangeShapeType="1"/>
            <a:stCxn id="55385" idx="2"/>
            <a:endCxn id="55642" idx="0"/>
          </p:cNvCxnSpPr>
          <p:nvPr/>
        </p:nvCxnSpPr>
        <p:spPr bwMode="auto">
          <a:xfrm rot="16200000" flipH="1">
            <a:off x="5784057" y="5471319"/>
            <a:ext cx="355600" cy="14287"/>
          </a:xfrm>
          <a:prstGeom prst="bentConnector3">
            <a:avLst>
              <a:gd name="adj1" fmla="val 50000"/>
            </a:avLst>
          </a:pr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5340" name="Text Box 558"/>
          <p:cNvSpPr txBox="1">
            <a:spLocks noChangeArrowheads="1"/>
          </p:cNvSpPr>
          <p:nvPr/>
        </p:nvSpPr>
        <p:spPr bwMode="auto">
          <a:xfrm>
            <a:off x="4124325" y="1665288"/>
            <a:ext cx="1120775" cy="461962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C"/>
                </a:solidFill>
                <a:latin typeface="Tahoma" charset="0"/>
              </a:rPr>
              <a:t>LVL1 accept </a:t>
            </a:r>
          </a:p>
          <a:p>
            <a:r>
              <a:rPr lang="en-US" sz="1200" b="1">
                <a:solidFill>
                  <a:srgbClr val="FF000C"/>
                </a:solidFill>
                <a:latin typeface="Tahoma" charset="0"/>
              </a:rPr>
              <a:t>(75 kHz)</a:t>
            </a:r>
          </a:p>
        </p:txBody>
      </p:sp>
      <p:sp>
        <p:nvSpPr>
          <p:cNvPr id="55341" name="Text Box 559"/>
          <p:cNvSpPr txBox="1">
            <a:spLocks noChangeArrowheads="1"/>
          </p:cNvSpPr>
          <p:nvPr/>
        </p:nvSpPr>
        <p:spPr bwMode="auto">
          <a:xfrm>
            <a:off x="3868738" y="941388"/>
            <a:ext cx="762000" cy="27622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C"/>
                </a:solidFill>
                <a:latin typeface="Tahoma" charset="0"/>
              </a:rPr>
              <a:t>40 MHz</a:t>
            </a:r>
          </a:p>
        </p:txBody>
      </p:sp>
      <p:sp>
        <p:nvSpPr>
          <p:cNvPr id="55342" name="Text Box 568"/>
          <p:cNvSpPr txBox="1">
            <a:spLocks noChangeArrowheads="1"/>
          </p:cNvSpPr>
          <p:nvPr/>
        </p:nvSpPr>
        <p:spPr bwMode="auto">
          <a:xfrm>
            <a:off x="2049463" y="5172075"/>
            <a:ext cx="1746250" cy="630238"/>
          </a:xfrm>
          <a:prstGeom prst="rect">
            <a:avLst/>
          </a:prstGeom>
          <a:solidFill>
            <a:srgbClr val="DCDCE2">
              <a:alpha val="70195"/>
            </a:srgbClr>
          </a:solidFill>
          <a:ln w="6350" cap="sq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1400" b="1"/>
              <a:t> EF</a:t>
            </a:r>
          </a:p>
          <a:p>
            <a:endParaRPr lang="en-US" sz="1800" b="1"/>
          </a:p>
        </p:txBody>
      </p:sp>
      <p:grpSp>
        <p:nvGrpSpPr>
          <p:cNvPr id="17" name="Group 569"/>
          <p:cNvGrpSpPr>
            <a:grpSpLocks/>
          </p:cNvGrpSpPr>
          <p:nvPr/>
        </p:nvGrpSpPr>
        <p:grpSpPr bwMode="auto">
          <a:xfrm>
            <a:off x="2568575" y="5418138"/>
            <a:ext cx="833438" cy="265112"/>
            <a:chOff x="1620" y="3288"/>
            <a:chExt cx="289" cy="159"/>
          </a:xfrm>
        </p:grpSpPr>
        <p:sp>
          <p:nvSpPr>
            <p:cNvPr id="55639" name="Rectangle 570"/>
            <p:cNvSpPr>
              <a:spLocks noChangeArrowheads="1"/>
            </p:cNvSpPr>
            <p:nvPr/>
          </p:nvSpPr>
          <p:spPr bwMode="auto">
            <a:xfrm>
              <a:off x="1620" y="3288"/>
              <a:ext cx="289" cy="159"/>
            </a:xfrm>
            <a:prstGeom prst="rect">
              <a:avLst/>
            </a:prstGeom>
            <a:gradFill rotWithShape="0">
              <a:gsLst>
                <a:gs pos="0">
                  <a:srgbClr val="593C76"/>
                </a:gs>
                <a:gs pos="50000">
                  <a:srgbClr val="C081FF"/>
                </a:gs>
                <a:gs pos="100000">
                  <a:srgbClr val="593C76"/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640" name="Rectangle 571"/>
            <p:cNvSpPr>
              <a:spLocks noChangeArrowheads="1"/>
            </p:cNvSpPr>
            <p:nvPr/>
          </p:nvSpPr>
          <p:spPr bwMode="auto">
            <a:xfrm>
              <a:off x="1728" y="3321"/>
              <a:ext cx="82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EFP</a:t>
              </a:r>
              <a:endParaRPr lang="en-US" sz="1000">
                <a:latin typeface="Tahoma" charset="0"/>
              </a:endParaRPr>
            </a:p>
          </p:txBody>
        </p:sp>
      </p:grpSp>
      <p:sp>
        <p:nvSpPr>
          <p:cNvPr id="55344" name="Text Box 572"/>
          <p:cNvSpPr txBox="1">
            <a:spLocks noChangeArrowheads="1"/>
          </p:cNvSpPr>
          <p:nvPr/>
        </p:nvSpPr>
        <p:spPr bwMode="auto">
          <a:xfrm>
            <a:off x="3281363" y="5095875"/>
            <a:ext cx="679450" cy="276225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2016B"/>
                </a:solidFill>
              </a:rPr>
              <a:t>~4 sec</a:t>
            </a:r>
          </a:p>
        </p:txBody>
      </p:sp>
      <p:cxnSp>
        <p:nvCxnSpPr>
          <p:cNvPr id="55345" name="AutoShape 574"/>
          <p:cNvCxnSpPr>
            <a:cxnSpLocks noChangeShapeType="1"/>
            <a:stCxn id="55384" idx="1"/>
            <a:endCxn id="55639" idx="0"/>
          </p:cNvCxnSpPr>
          <p:nvPr/>
        </p:nvCxnSpPr>
        <p:spPr bwMode="auto">
          <a:xfrm rot="-5400000" flipH="1" flipV="1">
            <a:off x="4186238" y="3944938"/>
            <a:ext cx="273050" cy="2673350"/>
          </a:xfrm>
          <a:prstGeom prst="bentConnector3">
            <a:avLst>
              <a:gd name="adj1" fmla="val -106889"/>
            </a:avLst>
          </a:prstGeom>
          <a:noFill/>
          <a:ln w="28575" cap="sq">
            <a:solidFill>
              <a:srgbClr val="FF220A"/>
            </a:solidFill>
            <a:miter lim="800000"/>
            <a:headEnd/>
            <a:tailEnd type="triangle" w="med" len="med"/>
          </a:ln>
        </p:spPr>
      </p:cxnSp>
      <p:cxnSp>
        <p:nvCxnSpPr>
          <p:cNvPr id="55346" name="AutoShape 575"/>
          <p:cNvCxnSpPr>
            <a:cxnSpLocks noChangeShapeType="1"/>
            <a:stCxn id="55639" idx="3"/>
            <a:endCxn id="55384" idx="3"/>
          </p:cNvCxnSpPr>
          <p:nvPr/>
        </p:nvCxnSpPr>
        <p:spPr bwMode="auto">
          <a:xfrm flipV="1">
            <a:off x="3402013" y="5451475"/>
            <a:ext cx="2257425" cy="100013"/>
          </a:xfrm>
          <a:prstGeom prst="bentConnector2">
            <a:avLst/>
          </a:prstGeom>
          <a:noFill/>
          <a:ln w="28575" cap="sq">
            <a:solidFill>
              <a:srgbClr val="FF220A"/>
            </a:solidFill>
            <a:miter lim="800000"/>
            <a:headEnd/>
            <a:tailEnd type="triangle" w="med" len="med"/>
          </a:ln>
        </p:spPr>
      </p:cxnSp>
      <p:sp>
        <p:nvSpPr>
          <p:cNvPr id="55347" name="Text Box 576"/>
          <p:cNvSpPr txBox="1">
            <a:spLocks noChangeArrowheads="1"/>
          </p:cNvSpPr>
          <p:nvPr/>
        </p:nvSpPr>
        <p:spPr bwMode="auto">
          <a:xfrm>
            <a:off x="3784600" y="5537200"/>
            <a:ext cx="1412875" cy="463550"/>
          </a:xfrm>
          <a:prstGeom prst="rect">
            <a:avLst/>
          </a:prstGeom>
          <a:noFill/>
          <a:ln w="28575" cap="sq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C"/>
                </a:solidFill>
                <a:latin typeface="Tahoma" charset="0"/>
              </a:rPr>
              <a:t>EF accept </a:t>
            </a:r>
          </a:p>
          <a:p>
            <a:r>
              <a:rPr lang="en-US" sz="1200" b="1">
                <a:solidFill>
                  <a:srgbClr val="FF000C"/>
                </a:solidFill>
                <a:latin typeface="Tahoma" charset="0"/>
              </a:rPr>
              <a:t>(~0.2 kHz)</a:t>
            </a:r>
          </a:p>
        </p:txBody>
      </p:sp>
      <p:grpSp>
        <p:nvGrpSpPr>
          <p:cNvPr id="18" name="Group 579"/>
          <p:cNvGrpSpPr>
            <a:grpSpLocks/>
          </p:cNvGrpSpPr>
          <p:nvPr/>
        </p:nvGrpSpPr>
        <p:grpSpPr bwMode="auto">
          <a:xfrm>
            <a:off x="5095875" y="2311400"/>
            <a:ext cx="1711325" cy="198438"/>
            <a:chOff x="3624" y="1448"/>
            <a:chExt cx="1168" cy="125"/>
          </a:xfrm>
        </p:grpSpPr>
        <p:grpSp>
          <p:nvGrpSpPr>
            <p:cNvPr id="19" name="Group 580"/>
            <p:cNvGrpSpPr>
              <a:grpSpLocks/>
            </p:cNvGrpSpPr>
            <p:nvPr/>
          </p:nvGrpSpPr>
          <p:grpSpPr bwMode="auto">
            <a:xfrm>
              <a:off x="3624" y="1448"/>
              <a:ext cx="344" cy="125"/>
              <a:chOff x="3744" y="1248"/>
              <a:chExt cx="908" cy="118"/>
            </a:xfrm>
          </p:grpSpPr>
          <p:grpSp>
            <p:nvGrpSpPr>
              <p:cNvPr id="20" name="Group 581"/>
              <p:cNvGrpSpPr>
                <a:grpSpLocks/>
              </p:cNvGrpSpPr>
              <p:nvPr/>
            </p:nvGrpSpPr>
            <p:grpSpPr bwMode="auto">
              <a:xfrm>
                <a:off x="3744" y="1248"/>
                <a:ext cx="908" cy="118"/>
                <a:chOff x="3393" y="1000"/>
                <a:chExt cx="908" cy="118"/>
              </a:xfrm>
            </p:grpSpPr>
            <p:grpSp>
              <p:nvGrpSpPr>
                <p:cNvPr id="21" name="Group 582"/>
                <p:cNvGrpSpPr>
                  <a:grpSpLocks/>
                </p:cNvGrpSpPr>
                <p:nvPr/>
              </p:nvGrpSpPr>
              <p:grpSpPr bwMode="auto">
                <a:xfrm>
                  <a:off x="3393" y="1000"/>
                  <a:ext cx="906" cy="116"/>
                  <a:chOff x="3393" y="1000"/>
                  <a:chExt cx="906" cy="116"/>
                </a:xfrm>
              </p:grpSpPr>
              <p:sp>
                <p:nvSpPr>
                  <p:cNvPr id="55567" name="Rectangle 58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68" name="Rectangle 58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69" name="Rectangle 58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0" name="Rectangle 58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1" name="Rectangle 58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2" name="Rectangle 58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3" name="Rectangle 58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4" name="Rectangle 59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5" name="Rectangle 59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6" name="Rectangle 59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7" name="Rectangle 59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8" name="Rectangle 59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79" name="Rectangle 59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0" name="Rectangle 59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1" name="Rectangle 59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2" name="Rectangle 59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3" name="Rectangle 59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4" name="Rectangle 60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5" name="Rectangle 60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6" name="Rectangle 60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7" name="Rectangle 60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8" name="Rectangle 60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89" name="Rectangle 60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0" name="Rectangle 60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1" name="Rectangle 60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2" name="Rectangle 60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3" name="Rectangle 60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4" name="Rectangle 61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5" name="Rectangle 61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6" name="Rectangle 61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7" name="Rectangle 61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8" name="Rectangle 61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99" name="Rectangle 61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0" name="Rectangle 61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1" name="Rectangle 61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2" name="Rectangle 61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3" name="Rectangle 61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4" name="Rectangle 62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5" name="Rectangle 62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6" name="Rectangle 62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7" name="Rectangle 62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8" name="Rectangle 62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09" name="Rectangle 62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0" name="Rectangle 62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1" name="Rectangle 62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2" name="Rectangle 62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3" name="Rectangle 62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4" name="Rectangle 63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5" name="Rectangle 63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6" name="Rectangle 63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7" name="Rectangle 63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8" name="Rectangle 63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19" name="Rectangle 63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0" name="Rectangle 63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1" name="Rectangle 63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2" name="Rectangle 63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3" name="Rectangle 63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4" name="Rectangle 64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5" name="Rectangle 64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6" name="Rectangle 64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7" name="Rectangle 64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8" name="Rectangle 64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29" name="Rectangle 64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30" name="Rectangle 64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31" name="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32" name="Rectangle 64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33" name="Rectangle 64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34" name="Rectangle 65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35" name="Rectangle 65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36" name="Rectangle 65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37" name="Rectangle 65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38" name="Rectangle 65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566" name="Rectangle 655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8" cy="118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564" name="Rectangle 656"/>
              <p:cNvSpPr>
                <a:spLocks noChangeArrowheads="1"/>
              </p:cNvSpPr>
              <p:nvPr/>
            </p:nvSpPr>
            <p:spPr bwMode="auto">
              <a:xfrm>
                <a:off x="3974" y="1271"/>
                <a:ext cx="521" cy="92"/>
              </a:xfrm>
              <a:prstGeom prst="rect">
                <a:avLst/>
              </a:prstGeom>
              <a:gradFill rotWithShape="0">
                <a:gsLst>
                  <a:gs pos="0">
                    <a:srgbClr val="47765E"/>
                  </a:gs>
                  <a:gs pos="50000">
                    <a:srgbClr val="99FFCC"/>
                  </a:gs>
                  <a:gs pos="100000">
                    <a:srgbClr val="47765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ROD</a:t>
                </a:r>
                <a:endParaRPr lang="en-US" sz="1400">
                  <a:latin typeface="Tahoma" charset="0"/>
                </a:endParaRPr>
              </a:p>
            </p:txBody>
          </p:sp>
        </p:grpSp>
        <p:grpSp>
          <p:nvGrpSpPr>
            <p:cNvPr id="22" name="Group 657"/>
            <p:cNvGrpSpPr>
              <a:grpSpLocks/>
            </p:cNvGrpSpPr>
            <p:nvPr/>
          </p:nvGrpSpPr>
          <p:grpSpPr bwMode="auto">
            <a:xfrm>
              <a:off x="4040" y="1448"/>
              <a:ext cx="344" cy="125"/>
              <a:chOff x="3744" y="1248"/>
              <a:chExt cx="908" cy="118"/>
            </a:xfrm>
          </p:grpSpPr>
          <p:grpSp>
            <p:nvGrpSpPr>
              <p:cNvPr id="23" name="Group 658"/>
              <p:cNvGrpSpPr>
                <a:grpSpLocks/>
              </p:cNvGrpSpPr>
              <p:nvPr/>
            </p:nvGrpSpPr>
            <p:grpSpPr bwMode="auto">
              <a:xfrm>
                <a:off x="3744" y="1248"/>
                <a:ext cx="908" cy="118"/>
                <a:chOff x="3393" y="1000"/>
                <a:chExt cx="908" cy="118"/>
              </a:xfrm>
            </p:grpSpPr>
            <p:grpSp>
              <p:nvGrpSpPr>
                <p:cNvPr id="24" name="Group 659"/>
                <p:cNvGrpSpPr>
                  <a:grpSpLocks/>
                </p:cNvGrpSpPr>
                <p:nvPr/>
              </p:nvGrpSpPr>
              <p:grpSpPr bwMode="auto">
                <a:xfrm>
                  <a:off x="3393" y="1000"/>
                  <a:ext cx="906" cy="116"/>
                  <a:chOff x="3393" y="1000"/>
                  <a:chExt cx="906" cy="116"/>
                </a:xfrm>
              </p:grpSpPr>
              <p:sp>
                <p:nvSpPr>
                  <p:cNvPr id="55491" name="Rectangle 66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92" name="Rectangle 66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93" name="Rectangle 66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94" name="Rectangle 66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95" name="Rectangle 66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96" name="Rectangle 66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97" name="Rectangle 66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98" name="Rectangle 66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99" name="Rectangle 66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0" name="Rectangle 66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1" name="Rectangle 67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2" name="Rectangle 67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3" name="Rectangle 67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4" name="Rectangle 67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5" name="Rectangle 67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6" name="Rectangle 67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7" name="Rectangle 67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8" name="Rectangle 67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09" name="Rectangle 67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0" name="Rectangle 67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1" name="Rectangle 68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2" name="Rectangle 68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3" name="Rectangle 68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4" name="Rectangle 68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5" name="Rectangle 68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6" name="Rectangle 68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7" name="Rectangle 68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8" name="Rectangle 68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19" name="Rectangle 68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0" name="Rectangle 68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1" name="Rectangle 69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2" name="Rectangle 69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3" name="Rectangle 69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4" name="Rectangle 69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5" name="Rectangle 69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6" name="Rectangle 69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7" name="Rectangle 69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8" name="Rectangle 69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29" name="Rectangle 69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0" name="Rectangle 69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1" name="Rectangle 70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2" name="Rectangle 70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3" name="Rectangle 70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4" name="Rectangle 70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5" name="Rectangle 70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6" name="Rectangle 70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7" name="Rectangle 70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8" name="Rectangle 70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39" name="Rectangle 70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0" name="Rectangle 70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1" name="Rectangle 71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2" name="Rectangle 71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3" name="Rectangle 71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4" name="Rectangle 71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5" name="Rectangle 71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6" name="Rectangle 71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7" name="Rectangle 71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8" name="Rectangle 71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49" name="Rectangle 71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0" name="Rectangle 71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1" name="Rectangle 72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2" name="Rectangle 72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3" name="Rectangle 72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4" name="Rectangle 72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5" name="Rectangle 72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6" name="Rectangle 72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7" name="Rectangle 72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8" name="Rectangle 72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59" name="Rectangle 72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60" name="Rectangle 72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61" name="Rectangle 73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62" name="Rectangle 73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490" name="Rectangle 732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8" cy="118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488" name="Rectangle 733"/>
              <p:cNvSpPr>
                <a:spLocks noChangeArrowheads="1"/>
              </p:cNvSpPr>
              <p:nvPr/>
            </p:nvSpPr>
            <p:spPr bwMode="auto">
              <a:xfrm>
                <a:off x="3974" y="1271"/>
                <a:ext cx="521" cy="92"/>
              </a:xfrm>
              <a:prstGeom prst="rect">
                <a:avLst/>
              </a:prstGeom>
              <a:gradFill rotWithShape="0">
                <a:gsLst>
                  <a:gs pos="0">
                    <a:srgbClr val="47765E"/>
                  </a:gs>
                  <a:gs pos="50000">
                    <a:srgbClr val="99FFCC"/>
                  </a:gs>
                  <a:gs pos="100000">
                    <a:srgbClr val="47765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ROD</a:t>
                </a:r>
                <a:endParaRPr lang="en-US" sz="1400">
                  <a:latin typeface="Tahoma" charset="0"/>
                </a:endParaRPr>
              </a:p>
            </p:txBody>
          </p:sp>
        </p:grpSp>
        <p:grpSp>
          <p:nvGrpSpPr>
            <p:cNvPr id="25" name="Group 734"/>
            <p:cNvGrpSpPr>
              <a:grpSpLocks/>
            </p:cNvGrpSpPr>
            <p:nvPr/>
          </p:nvGrpSpPr>
          <p:grpSpPr bwMode="auto">
            <a:xfrm>
              <a:off x="4448" y="1448"/>
              <a:ext cx="344" cy="125"/>
              <a:chOff x="3744" y="1248"/>
              <a:chExt cx="908" cy="118"/>
            </a:xfrm>
          </p:grpSpPr>
          <p:grpSp>
            <p:nvGrpSpPr>
              <p:cNvPr id="26" name="Group 735"/>
              <p:cNvGrpSpPr>
                <a:grpSpLocks/>
              </p:cNvGrpSpPr>
              <p:nvPr/>
            </p:nvGrpSpPr>
            <p:grpSpPr bwMode="auto">
              <a:xfrm>
                <a:off x="3744" y="1248"/>
                <a:ext cx="908" cy="118"/>
                <a:chOff x="3393" y="1000"/>
                <a:chExt cx="908" cy="118"/>
              </a:xfrm>
            </p:grpSpPr>
            <p:grpSp>
              <p:nvGrpSpPr>
                <p:cNvPr id="27" name="Group 736"/>
                <p:cNvGrpSpPr>
                  <a:grpSpLocks/>
                </p:cNvGrpSpPr>
                <p:nvPr/>
              </p:nvGrpSpPr>
              <p:grpSpPr bwMode="auto">
                <a:xfrm>
                  <a:off x="3393" y="1000"/>
                  <a:ext cx="906" cy="116"/>
                  <a:chOff x="3393" y="1000"/>
                  <a:chExt cx="906" cy="116"/>
                </a:xfrm>
              </p:grpSpPr>
              <p:sp>
                <p:nvSpPr>
                  <p:cNvPr id="55415" name="Rectangle 73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16" name="Rectangle 73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17" name="Rectangle 73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18" name="Rectangle 74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19" name="Rectangle 74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0" name="Rectangle 74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1" name="Rectangle 74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2" name="Rectangle 74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3" name="Rectangle 74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4" name="Rectangle 74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5" name="Rectangle 74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6" name="Rectangle 74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1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7" name="Rectangle 74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8" name="Rectangle 75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29" name="Rectangle 75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0" name="Rectangle 75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1" name="Rectangle 75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2" name="Rectangle 75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3" name="Rectangle 75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2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4" name="Rectangle 75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5" name="Rectangle 75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6" name="Rectangle 75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7" name="Rectangle 75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8" name="Rectangle 76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39" name="Rectangle 76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3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0" name="Rectangle 76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1" name="Rectangle 76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2" name="Rectangle 76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3" name="Rectangle 76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4" name="Rectangle 76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5" name="Rectangle 76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4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6" name="Rectangle 76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7" name="Rectangle 76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8" name="Rectangle 77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49" name="Rectangle 77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0" name="Rectangle 77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1" name="Rectangle 77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5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2" name="Rectangle 77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3" name="Rectangle 77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4" name="Rectangle 77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5" name="Rectangle 77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6" name="Rectangle 77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7" name="Rectangle 77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6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8" name="Rectangle 78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59" name="Rectangle 78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0" name="Rectangle 78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3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1" name="Rectangle 78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2" name="Rectangle 78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6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3" name="Rectangle 78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8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4" name="Rectangle 78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79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5" name="Rectangle 78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1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6" name="Rectangle 78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7" name="Rectangle 78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4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8" name="Rectangle 79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6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69" name="Rectangle 79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0" name="Rectangle 79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8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1" name="Rectangle 79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2" name="Rectangle 79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2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3" name="Rectangle 79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4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4" name="Rectangle 79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5" name="Rectangle 79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7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6" name="Rectangle 79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099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7" name="Rectangle 799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0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8" name="Rectangle 800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2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79" name="Rectangle 801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80" name="Rectangle 802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5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81" name="Rectangle 803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7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82" name="Rectangle 804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08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83" name="Rectangle 805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0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84" name="Rectangle 806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1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85" name="Rectangle 807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3"/>
                    <a:ext cx="906" cy="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86" name="Rectangle 808"/>
                  <p:cNvSpPr>
                    <a:spLocks noChangeArrowheads="1"/>
                  </p:cNvSpPr>
                  <p:nvPr/>
                </p:nvSpPr>
                <p:spPr bwMode="auto">
                  <a:xfrm>
                    <a:off x="3393" y="1115"/>
                    <a:ext cx="906" cy="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7765E"/>
                      </a:gs>
                      <a:gs pos="50000">
                        <a:srgbClr val="99FFCC"/>
                      </a:gs>
                      <a:gs pos="100000">
                        <a:srgbClr val="47765E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5414" name="Rectangle 809"/>
                <p:cNvSpPr>
                  <a:spLocks noChangeArrowheads="1"/>
                </p:cNvSpPr>
                <p:nvPr/>
              </p:nvSpPr>
              <p:spPr bwMode="auto">
                <a:xfrm>
                  <a:off x="3393" y="1000"/>
                  <a:ext cx="908" cy="118"/>
                </a:xfrm>
                <a:prstGeom prst="rect">
                  <a:avLst/>
                </a:prstGeom>
                <a:gradFill rotWithShape="0">
                  <a:gsLst>
                    <a:gs pos="0">
                      <a:srgbClr val="47765E"/>
                    </a:gs>
                    <a:gs pos="50000">
                      <a:srgbClr val="99FFCC"/>
                    </a:gs>
                    <a:gs pos="100000">
                      <a:srgbClr val="47765E"/>
                    </a:gs>
                  </a:gsLst>
                  <a:lin ang="5400000" scaled="1"/>
                </a:gra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5412" name="Rectangle 810"/>
              <p:cNvSpPr>
                <a:spLocks noChangeArrowheads="1"/>
              </p:cNvSpPr>
              <p:nvPr/>
            </p:nvSpPr>
            <p:spPr bwMode="auto">
              <a:xfrm>
                <a:off x="3974" y="1271"/>
                <a:ext cx="521" cy="92"/>
              </a:xfrm>
              <a:prstGeom prst="rect">
                <a:avLst/>
              </a:prstGeom>
              <a:gradFill rotWithShape="0">
                <a:gsLst>
                  <a:gs pos="0">
                    <a:srgbClr val="47765E"/>
                  </a:gs>
                  <a:gs pos="50000">
                    <a:srgbClr val="99FFCC"/>
                  </a:gs>
                  <a:gs pos="100000">
                    <a:srgbClr val="47765E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ROD</a:t>
                </a:r>
                <a:endParaRPr lang="en-US" sz="1400">
                  <a:latin typeface="Tahoma" charset="0"/>
                </a:endParaRPr>
              </a:p>
            </p:txBody>
          </p:sp>
        </p:grpSp>
      </p:grpSp>
      <p:grpSp>
        <p:nvGrpSpPr>
          <p:cNvPr id="28" name="Group 811"/>
          <p:cNvGrpSpPr>
            <a:grpSpLocks/>
          </p:cNvGrpSpPr>
          <p:nvPr/>
        </p:nvGrpSpPr>
        <p:grpSpPr bwMode="auto">
          <a:xfrm>
            <a:off x="5307013" y="2501900"/>
            <a:ext cx="1279525" cy="419100"/>
            <a:chOff x="3776" y="1576"/>
            <a:chExt cx="873" cy="264"/>
          </a:xfrm>
        </p:grpSpPr>
        <p:grpSp>
          <p:nvGrpSpPr>
            <p:cNvPr id="29" name="Group 812"/>
            <p:cNvGrpSpPr>
              <a:grpSpLocks/>
            </p:cNvGrpSpPr>
            <p:nvPr/>
          </p:nvGrpSpPr>
          <p:grpSpPr bwMode="auto">
            <a:xfrm>
              <a:off x="4188" y="1576"/>
              <a:ext cx="57" cy="264"/>
              <a:chOff x="3821" y="1116"/>
              <a:chExt cx="53" cy="116"/>
            </a:xfrm>
          </p:grpSpPr>
          <p:sp>
            <p:nvSpPr>
              <p:cNvPr id="55406" name="Line 813"/>
              <p:cNvSpPr>
                <a:spLocks noChangeShapeType="1"/>
              </p:cNvSpPr>
              <p:nvPr/>
            </p:nvSpPr>
            <p:spPr bwMode="auto">
              <a:xfrm>
                <a:off x="3846" y="1116"/>
                <a:ext cx="1" cy="69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7" name="Freeform 814"/>
              <p:cNvSpPr>
                <a:spLocks/>
              </p:cNvSpPr>
              <p:nvPr/>
            </p:nvSpPr>
            <p:spPr bwMode="auto">
              <a:xfrm>
                <a:off x="3821" y="1182"/>
                <a:ext cx="53" cy="50"/>
              </a:xfrm>
              <a:custGeom>
                <a:avLst/>
                <a:gdLst>
                  <a:gd name="T0" fmla="*/ 0 w 53"/>
                  <a:gd name="T1" fmla="*/ 0 h 50"/>
                  <a:gd name="T2" fmla="*/ 27 w 53"/>
                  <a:gd name="T3" fmla="*/ 50 h 50"/>
                  <a:gd name="T4" fmla="*/ 53 w 53"/>
                  <a:gd name="T5" fmla="*/ 0 h 50"/>
                  <a:gd name="T6" fmla="*/ 0 w 53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0"/>
                  <a:gd name="T14" fmla="*/ 53 w 53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0">
                    <a:moveTo>
                      <a:pt x="0" y="0"/>
                    </a:moveTo>
                    <a:lnTo>
                      <a:pt x="27" y="50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815"/>
            <p:cNvGrpSpPr>
              <a:grpSpLocks/>
            </p:cNvGrpSpPr>
            <p:nvPr/>
          </p:nvGrpSpPr>
          <p:grpSpPr bwMode="auto">
            <a:xfrm>
              <a:off x="3776" y="1576"/>
              <a:ext cx="57" cy="264"/>
              <a:chOff x="3821" y="1116"/>
              <a:chExt cx="53" cy="116"/>
            </a:xfrm>
          </p:grpSpPr>
          <p:sp>
            <p:nvSpPr>
              <p:cNvPr id="55404" name="Line 816"/>
              <p:cNvSpPr>
                <a:spLocks noChangeShapeType="1"/>
              </p:cNvSpPr>
              <p:nvPr/>
            </p:nvSpPr>
            <p:spPr bwMode="auto">
              <a:xfrm>
                <a:off x="3846" y="1116"/>
                <a:ext cx="1" cy="69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5" name="Freeform 817"/>
              <p:cNvSpPr>
                <a:spLocks/>
              </p:cNvSpPr>
              <p:nvPr/>
            </p:nvSpPr>
            <p:spPr bwMode="auto">
              <a:xfrm>
                <a:off x="3821" y="1182"/>
                <a:ext cx="53" cy="50"/>
              </a:xfrm>
              <a:custGeom>
                <a:avLst/>
                <a:gdLst>
                  <a:gd name="T0" fmla="*/ 0 w 53"/>
                  <a:gd name="T1" fmla="*/ 0 h 50"/>
                  <a:gd name="T2" fmla="*/ 27 w 53"/>
                  <a:gd name="T3" fmla="*/ 50 h 50"/>
                  <a:gd name="T4" fmla="*/ 53 w 53"/>
                  <a:gd name="T5" fmla="*/ 0 h 50"/>
                  <a:gd name="T6" fmla="*/ 0 w 53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0"/>
                  <a:gd name="T14" fmla="*/ 53 w 53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0">
                    <a:moveTo>
                      <a:pt x="0" y="0"/>
                    </a:moveTo>
                    <a:lnTo>
                      <a:pt x="27" y="50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818"/>
            <p:cNvGrpSpPr>
              <a:grpSpLocks/>
            </p:cNvGrpSpPr>
            <p:nvPr/>
          </p:nvGrpSpPr>
          <p:grpSpPr bwMode="auto">
            <a:xfrm>
              <a:off x="4592" y="1576"/>
              <a:ext cx="57" cy="264"/>
              <a:chOff x="3821" y="1116"/>
              <a:chExt cx="53" cy="116"/>
            </a:xfrm>
          </p:grpSpPr>
          <p:sp>
            <p:nvSpPr>
              <p:cNvPr id="55402" name="Line 819"/>
              <p:cNvSpPr>
                <a:spLocks noChangeShapeType="1"/>
              </p:cNvSpPr>
              <p:nvPr/>
            </p:nvSpPr>
            <p:spPr bwMode="auto">
              <a:xfrm>
                <a:off x="3846" y="1116"/>
                <a:ext cx="1" cy="69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3" name="Freeform 820"/>
              <p:cNvSpPr>
                <a:spLocks/>
              </p:cNvSpPr>
              <p:nvPr/>
            </p:nvSpPr>
            <p:spPr bwMode="auto">
              <a:xfrm>
                <a:off x="3821" y="1182"/>
                <a:ext cx="53" cy="50"/>
              </a:xfrm>
              <a:custGeom>
                <a:avLst/>
                <a:gdLst>
                  <a:gd name="T0" fmla="*/ 0 w 53"/>
                  <a:gd name="T1" fmla="*/ 0 h 50"/>
                  <a:gd name="T2" fmla="*/ 27 w 53"/>
                  <a:gd name="T3" fmla="*/ 50 h 50"/>
                  <a:gd name="T4" fmla="*/ 53 w 53"/>
                  <a:gd name="T5" fmla="*/ 0 h 50"/>
                  <a:gd name="T6" fmla="*/ 0 w 53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0"/>
                  <a:gd name="T14" fmla="*/ 53 w 53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0">
                    <a:moveTo>
                      <a:pt x="0" y="0"/>
                    </a:moveTo>
                    <a:lnTo>
                      <a:pt x="27" y="50"/>
                    </a:lnTo>
                    <a:lnTo>
                      <a:pt x="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5296" name="Group 821"/>
          <p:cNvGrpSpPr>
            <a:grpSpLocks/>
          </p:cNvGrpSpPr>
          <p:nvPr/>
        </p:nvGrpSpPr>
        <p:grpSpPr bwMode="auto">
          <a:xfrm>
            <a:off x="5178425" y="2933700"/>
            <a:ext cx="1530350" cy="414338"/>
            <a:chOff x="3688" y="1847"/>
            <a:chExt cx="1044" cy="261"/>
          </a:xfrm>
        </p:grpSpPr>
        <p:grpSp>
          <p:nvGrpSpPr>
            <p:cNvPr id="55297" name="Group 822"/>
            <p:cNvGrpSpPr>
              <a:grpSpLocks/>
            </p:cNvGrpSpPr>
            <p:nvPr/>
          </p:nvGrpSpPr>
          <p:grpSpPr bwMode="auto">
            <a:xfrm>
              <a:off x="3688" y="1847"/>
              <a:ext cx="232" cy="261"/>
              <a:chOff x="3688" y="1817"/>
              <a:chExt cx="232" cy="333"/>
            </a:xfrm>
          </p:grpSpPr>
          <p:sp>
            <p:nvSpPr>
              <p:cNvPr id="55397" name="Rectangle 823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47765E"/>
                  </a:gs>
                  <a:gs pos="50000">
                    <a:srgbClr val="99FFCC"/>
                  </a:gs>
                  <a:gs pos="100000">
                    <a:srgbClr val="47765E"/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8" name="Rectangle 824"/>
              <p:cNvSpPr>
                <a:spLocks noChangeArrowheads="1"/>
              </p:cNvSpPr>
              <p:nvPr/>
            </p:nvSpPr>
            <p:spPr bwMode="auto">
              <a:xfrm>
                <a:off x="3721" y="1934"/>
                <a:ext cx="191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ROB</a:t>
                </a:r>
                <a:endParaRPr lang="en-US" sz="1000">
                  <a:latin typeface="Tahoma" charset="0"/>
                </a:endParaRPr>
              </a:p>
            </p:txBody>
          </p:sp>
        </p:grpSp>
        <p:grpSp>
          <p:nvGrpSpPr>
            <p:cNvPr id="55298" name="Group 825"/>
            <p:cNvGrpSpPr>
              <a:grpSpLocks/>
            </p:cNvGrpSpPr>
            <p:nvPr/>
          </p:nvGrpSpPr>
          <p:grpSpPr bwMode="auto">
            <a:xfrm>
              <a:off x="4104" y="1847"/>
              <a:ext cx="232" cy="261"/>
              <a:chOff x="3688" y="1817"/>
              <a:chExt cx="232" cy="333"/>
            </a:xfrm>
          </p:grpSpPr>
          <p:sp>
            <p:nvSpPr>
              <p:cNvPr id="55395" name="Rectangle 826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47765E"/>
                  </a:gs>
                  <a:gs pos="50000">
                    <a:srgbClr val="99FFCC"/>
                  </a:gs>
                  <a:gs pos="100000">
                    <a:srgbClr val="47765E"/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6" name="Rectangle 827"/>
              <p:cNvSpPr>
                <a:spLocks noChangeArrowheads="1"/>
              </p:cNvSpPr>
              <p:nvPr/>
            </p:nvSpPr>
            <p:spPr bwMode="auto">
              <a:xfrm>
                <a:off x="3721" y="1934"/>
                <a:ext cx="191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ROB</a:t>
                </a:r>
                <a:endParaRPr lang="en-US" sz="1000">
                  <a:latin typeface="Tahoma" charset="0"/>
                </a:endParaRPr>
              </a:p>
            </p:txBody>
          </p:sp>
        </p:grpSp>
        <p:grpSp>
          <p:nvGrpSpPr>
            <p:cNvPr id="55299" name="Group 828"/>
            <p:cNvGrpSpPr>
              <a:grpSpLocks/>
            </p:cNvGrpSpPr>
            <p:nvPr/>
          </p:nvGrpSpPr>
          <p:grpSpPr bwMode="auto">
            <a:xfrm>
              <a:off x="4500" y="1847"/>
              <a:ext cx="232" cy="261"/>
              <a:chOff x="3688" y="1817"/>
              <a:chExt cx="232" cy="333"/>
            </a:xfrm>
          </p:grpSpPr>
          <p:sp>
            <p:nvSpPr>
              <p:cNvPr id="55393" name="Rectangle 829"/>
              <p:cNvSpPr>
                <a:spLocks noChangeArrowheads="1"/>
              </p:cNvSpPr>
              <p:nvPr/>
            </p:nvSpPr>
            <p:spPr bwMode="auto">
              <a:xfrm>
                <a:off x="3688" y="1817"/>
                <a:ext cx="232" cy="333"/>
              </a:xfrm>
              <a:prstGeom prst="rect">
                <a:avLst/>
              </a:prstGeom>
              <a:gradFill rotWithShape="0">
                <a:gsLst>
                  <a:gs pos="0">
                    <a:srgbClr val="47765E"/>
                  </a:gs>
                  <a:gs pos="50000">
                    <a:srgbClr val="99FFCC"/>
                  </a:gs>
                  <a:gs pos="100000">
                    <a:srgbClr val="47765E"/>
                  </a:gs>
                </a:gsLst>
                <a:lin ang="5400000" scaled="1"/>
              </a:gra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4" name="Rectangle 830"/>
              <p:cNvSpPr>
                <a:spLocks noChangeArrowheads="1"/>
              </p:cNvSpPr>
              <p:nvPr/>
            </p:nvSpPr>
            <p:spPr bwMode="auto">
              <a:xfrm>
                <a:off x="3721" y="1934"/>
                <a:ext cx="191" cy="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 sz="1000" b="1">
                    <a:solidFill>
                      <a:srgbClr val="000000"/>
                    </a:solidFill>
                    <a:latin typeface="Tahoma" charset="0"/>
                  </a:rPr>
                  <a:t>ROB</a:t>
                </a:r>
                <a:endParaRPr lang="en-US" sz="1000">
                  <a:latin typeface="Tahoma" charset="0"/>
                </a:endParaRPr>
              </a:p>
            </p:txBody>
          </p:sp>
        </p:grpSp>
      </p:grpSp>
      <p:cxnSp>
        <p:nvCxnSpPr>
          <p:cNvPr id="55351" name="AutoShape 831"/>
          <p:cNvCxnSpPr>
            <a:cxnSpLocks noChangeShapeType="1"/>
            <a:stCxn id="55717" idx="7"/>
            <a:endCxn id="55306" idx="1"/>
          </p:cNvCxnSpPr>
          <p:nvPr/>
        </p:nvCxnSpPr>
        <p:spPr bwMode="auto">
          <a:xfrm rot="5400000" flipH="1" flipV="1">
            <a:off x="4171950" y="2709863"/>
            <a:ext cx="411163" cy="1474787"/>
          </a:xfrm>
          <a:prstGeom prst="bentConnector2">
            <a:avLst/>
          </a:prstGeom>
          <a:noFill/>
          <a:ln w="3175" cap="sq">
            <a:solidFill>
              <a:srgbClr val="FF220A"/>
            </a:solidFill>
            <a:miter lim="800000"/>
            <a:headEnd/>
            <a:tailEnd type="triangle" w="med" len="med"/>
          </a:ln>
        </p:spPr>
      </p:cxnSp>
      <p:grpSp>
        <p:nvGrpSpPr>
          <p:cNvPr id="55300" name="Group 833"/>
          <p:cNvGrpSpPr>
            <a:grpSpLocks/>
          </p:cNvGrpSpPr>
          <p:nvPr/>
        </p:nvGrpSpPr>
        <p:grpSpPr bwMode="auto">
          <a:xfrm>
            <a:off x="5237163" y="4535488"/>
            <a:ext cx="1441450" cy="155575"/>
            <a:chOff x="3574" y="2900"/>
            <a:chExt cx="984" cy="98"/>
          </a:xfrm>
        </p:grpSpPr>
        <p:sp>
          <p:nvSpPr>
            <p:cNvPr id="55388" name="Rectangle 834"/>
            <p:cNvSpPr>
              <a:spLocks noChangeArrowheads="1"/>
            </p:cNvSpPr>
            <p:nvPr/>
          </p:nvSpPr>
          <p:spPr bwMode="auto">
            <a:xfrm>
              <a:off x="3574" y="2901"/>
              <a:ext cx="984" cy="97"/>
            </a:xfrm>
            <a:prstGeom prst="rect">
              <a:avLst/>
            </a:prstGeom>
            <a:gradFill rotWithShape="0">
              <a:gsLst>
                <a:gs pos="0">
                  <a:srgbClr val="47765E"/>
                </a:gs>
                <a:gs pos="50000">
                  <a:srgbClr val="99FFCC"/>
                </a:gs>
                <a:gs pos="100000">
                  <a:srgbClr val="47765E"/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89" name="Rectangle 835"/>
            <p:cNvSpPr>
              <a:spLocks noChangeArrowheads="1"/>
            </p:cNvSpPr>
            <p:nvPr/>
          </p:nvSpPr>
          <p:spPr bwMode="auto">
            <a:xfrm>
              <a:off x="3998" y="2900"/>
              <a:ext cx="149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SFI</a:t>
              </a:r>
              <a:endParaRPr lang="en-US" sz="1000">
                <a:latin typeface="Tahoma" charset="0"/>
              </a:endParaRPr>
            </a:p>
          </p:txBody>
        </p:sp>
      </p:grpSp>
      <p:grpSp>
        <p:nvGrpSpPr>
          <p:cNvPr id="55302" name="Group 836"/>
          <p:cNvGrpSpPr>
            <a:grpSpLocks/>
          </p:cNvGrpSpPr>
          <p:nvPr/>
        </p:nvGrpSpPr>
        <p:grpSpPr bwMode="auto">
          <a:xfrm>
            <a:off x="5229225" y="3948113"/>
            <a:ext cx="838200" cy="461962"/>
            <a:chOff x="4017" y="2614"/>
            <a:chExt cx="572" cy="291"/>
          </a:xfrm>
        </p:grpSpPr>
        <p:sp>
          <p:nvSpPr>
            <p:cNvPr id="55386" name="Oval 837"/>
            <p:cNvSpPr>
              <a:spLocks noChangeArrowheads="1"/>
            </p:cNvSpPr>
            <p:nvPr/>
          </p:nvSpPr>
          <p:spPr bwMode="auto">
            <a:xfrm>
              <a:off x="4017" y="2632"/>
              <a:ext cx="572" cy="273"/>
            </a:xfrm>
            <a:prstGeom prst="ellipse">
              <a:avLst/>
            </a:prstGeom>
            <a:gradFill rotWithShape="0">
              <a:gsLst>
                <a:gs pos="0">
                  <a:srgbClr val="707036"/>
                </a:gs>
                <a:gs pos="50000">
                  <a:srgbClr val="F2F274"/>
                </a:gs>
                <a:gs pos="100000">
                  <a:srgbClr val="70703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387" name="Text Box 838"/>
            <p:cNvSpPr txBox="1">
              <a:spLocks noChangeArrowheads="1"/>
            </p:cNvSpPr>
            <p:nvPr/>
          </p:nvSpPr>
          <p:spPr bwMode="auto">
            <a:xfrm>
              <a:off x="4131" y="2614"/>
              <a:ext cx="34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latin typeface="Tahoma" charset="0"/>
                </a:rPr>
                <a:t>EBN</a:t>
              </a:r>
            </a:p>
          </p:txBody>
        </p:sp>
      </p:grpSp>
      <p:cxnSp>
        <p:nvCxnSpPr>
          <p:cNvPr id="55354" name="AutoShape 840"/>
          <p:cNvCxnSpPr>
            <a:cxnSpLocks noChangeShapeType="1"/>
            <a:stCxn id="55306" idx="3"/>
            <a:endCxn id="55387" idx="0"/>
          </p:cNvCxnSpPr>
          <p:nvPr/>
        </p:nvCxnSpPr>
        <p:spPr bwMode="auto">
          <a:xfrm flipH="1">
            <a:off x="5648325" y="3241675"/>
            <a:ext cx="1162050" cy="706438"/>
          </a:xfrm>
          <a:prstGeom prst="bentConnector4">
            <a:avLst>
              <a:gd name="adj1" fmla="val -18157"/>
              <a:gd name="adj2" fmla="val 75954"/>
            </a:avLst>
          </a:pr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5355" name="AutoShape 841"/>
          <p:cNvCxnSpPr>
            <a:cxnSpLocks noChangeShapeType="1"/>
            <a:stCxn id="55387" idx="2"/>
            <a:endCxn id="55389" idx="0"/>
          </p:cNvCxnSpPr>
          <p:nvPr/>
        </p:nvCxnSpPr>
        <p:spPr bwMode="auto">
          <a:xfrm rot="16200000" flipH="1">
            <a:off x="5638006" y="4206082"/>
            <a:ext cx="339725" cy="319088"/>
          </a:xfrm>
          <a:prstGeom prst="bentConnector3">
            <a:avLst>
              <a:gd name="adj1" fmla="val 50000"/>
            </a:avLst>
          </a:pr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5356" name="AutoShape 842"/>
          <p:cNvCxnSpPr>
            <a:cxnSpLocks noChangeShapeType="1"/>
            <a:stCxn id="1368032" idx="1"/>
            <a:endCxn id="55386" idx="6"/>
          </p:cNvCxnSpPr>
          <p:nvPr/>
        </p:nvCxnSpPr>
        <p:spPr bwMode="auto">
          <a:xfrm rot="10800000" flipV="1">
            <a:off x="6067425" y="4067175"/>
            <a:ext cx="233363" cy="125413"/>
          </a:xfrm>
          <a:prstGeom prst="bentConnector3">
            <a:avLst>
              <a:gd name="adj1" fmla="val 50000"/>
            </a:avLst>
          </a:prstGeom>
          <a:noFill/>
          <a:ln w="3175" cap="sq">
            <a:solidFill>
              <a:srgbClr val="FF220A"/>
            </a:solidFill>
            <a:miter lim="800000"/>
            <a:headEnd type="triangle" w="med" len="med"/>
            <a:tailEnd type="triangle" w="med" len="med"/>
          </a:ln>
        </p:spPr>
      </p:cxnSp>
      <p:grpSp>
        <p:nvGrpSpPr>
          <p:cNvPr id="55303" name="Group 845"/>
          <p:cNvGrpSpPr>
            <a:grpSpLocks/>
          </p:cNvGrpSpPr>
          <p:nvPr/>
        </p:nvGrpSpPr>
        <p:grpSpPr bwMode="auto">
          <a:xfrm>
            <a:off x="5535613" y="5053013"/>
            <a:ext cx="838200" cy="461962"/>
            <a:chOff x="3778" y="3200"/>
            <a:chExt cx="572" cy="291"/>
          </a:xfrm>
        </p:grpSpPr>
        <p:sp>
          <p:nvSpPr>
            <p:cNvPr id="55384" name="Oval 846"/>
            <p:cNvSpPr>
              <a:spLocks noChangeArrowheads="1"/>
            </p:cNvSpPr>
            <p:nvPr/>
          </p:nvSpPr>
          <p:spPr bwMode="auto">
            <a:xfrm>
              <a:off x="3778" y="3218"/>
              <a:ext cx="572" cy="273"/>
            </a:xfrm>
            <a:prstGeom prst="ellipse">
              <a:avLst/>
            </a:prstGeom>
            <a:gradFill rotWithShape="0">
              <a:gsLst>
                <a:gs pos="0">
                  <a:srgbClr val="707036"/>
                </a:gs>
                <a:gs pos="50000">
                  <a:srgbClr val="F2F274"/>
                </a:gs>
                <a:gs pos="100000">
                  <a:srgbClr val="70703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5385" name="Text Box 847"/>
            <p:cNvSpPr txBox="1">
              <a:spLocks noChangeArrowheads="1"/>
            </p:cNvSpPr>
            <p:nvPr/>
          </p:nvSpPr>
          <p:spPr bwMode="auto">
            <a:xfrm>
              <a:off x="3892" y="3200"/>
              <a:ext cx="34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latin typeface="Tahoma" charset="0"/>
                </a:rPr>
                <a:t>EFN</a:t>
              </a:r>
            </a:p>
          </p:txBody>
        </p:sp>
      </p:grpSp>
      <p:cxnSp>
        <p:nvCxnSpPr>
          <p:cNvPr id="55358" name="AutoShape 848"/>
          <p:cNvCxnSpPr>
            <a:cxnSpLocks noChangeShapeType="1"/>
            <a:stCxn id="55389" idx="2"/>
            <a:endCxn id="55385" idx="0"/>
          </p:cNvCxnSpPr>
          <p:nvPr/>
        </p:nvCxnSpPr>
        <p:spPr bwMode="auto">
          <a:xfrm rot="5400000">
            <a:off x="5779294" y="4864894"/>
            <a:ext cx="363538" cy="12700"/>
          </a:xfrm>
          <a:prstGeom prst="bentConnector3">
            <a:avLst>
              <a:gd name="adj1" fmla="val 50000"/>
            </a:avLst>
          </a:prstGeom>
          <a:noFill/>
          <a:ln w="28575" cap="sq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55304" name="Group 991"/>
          <p:cNvGrpSpPr>
            <a:grpSpLocks/>
          </p:cNvGrpSpPr>
          <p:nvPr/>
        </p:nvGrpSpPr>
        <p:grpSpPr bwMode="auto">
          <a:xfrm>
            <a:off x="6300788" y="3941763"/>
            <a:ext cx="423862" cy="252412"/>
            <a:chOff x="825" y="1237"/>
            <a:chExt cx="289" cy="159"/>
          </a:xfrm>
        </p:grpSpPr>
        <p:sp>
          <p:nvSpPr>
            <p:cNvPr id="1368032" name="Rectangle 992"/>
            <p:cNvSpPr>
              <a:spLocks noChangeArrowheads="1"/>
            </p:cNvSpPr>
            <p:nvPr/>
          </p:nvSpPr>
          <p:spPr bwMode="auto">
            <a:xfrm>
              <a:off x="825" y="1237"/>
              <a:ext cx="289" cy="15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mic Sans MS" pitchFamily="-111" charset="0"/>
              </a:endParaRPr>
            </a:p>
          </p:txBody>
        </p:sp>
        <p:sp>
          <p:nvSpPr>
            <p:cNvPr id="55383" name="Rectangle 993"/>
            <p:cNvSpPr>
              <a:spLocks noChangeArrowheads="1"/>
            </p:cNvSpPr>
            <p:nvPr/>
          </p:nvSpPr>
          <p:spPr bwMode="auto">
            <a:xfrm>
              <a:off x="878" y="1268"/>
              <a:ext cx="19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DFM</a:t>
              </a:r>
              <a:endParaRPr lang="en-US" sz="1000">
                <a:latin typeface="Tahoma" charset="0"/>
              </a:endParaRPr>
            </a:p>
          </p:txBody>
        </p:sp>
      </p:grpSp>
      <p:grpSp>
        <p:nvGrpSpPr>
          <p:cNvPr id="55307" name="Group 994"/>
          <p:cNvGrpSpPr>
            <a:grpSpLocks/>
          </p:cNvGrpSpPr>
          <p:nvPr/>
        </p:nvGrpSpPr>
        <p:grpSpPr bwMode="auto">
          <a:xfrm>
            <a:off x="3157538" y="3071813"/>
            <a:ext cx="423862" cy="252412"/>
            <a:chOff x="825" y="1237"/>
            <a:chExt cx="289" cy="159"/>
          </a:xfrm>
        </p:grpSpPr>
        <p:sp>
          <p:nvSpPr>
            <p:cNvPr id="1368035" name="Rectangle 995"/>
            <p:cNvSpPr>
              <a:spLocks noChangeArrowheads="1"/>
            </p:cNvSpPr>
            <p:nvPr/>
          </p:nvSpPr>
          <p:spPr bwMode="auto">
            <a:xfrm>
              <a:off x="825" y="1237"/>
              <a:ext cx="289" cy="15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mic Sans MS" pitchFamily="-111" charset="0"/>
              </a:endParaRPr>
            </a:p>
          </p:txBody>
        </p:sp>
        <p:sp>
          <p:nvSpPr>
            <p:cNvPr id="55381" name="Rectangle 996"/>
            <p:cNvSpPr>
              <a:spLocks noChangeArrowheads="1"/>
            </p:cNvSpPr>
            <p:nvPr/>
          </p:nvSpPr>
          <p:spPr bwMode="auto">
            <a:xfrm>
              <a:off x="866" y="1268"/>
              <a:ext cx="22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L2SV</a:t>
              </a:r>
              <a:endParaRPr lang="en-US" sz="1000">
                <a:latin typeface="Tahoma" charset="0"/>
              </a:endParaRPr>
            </a:p>
          </p:txBody>
        </p:sp>
      </p:grpSp>
      <p:grpSp>
        <p:nvGrpSpPr>
          <p:cNvPr id="55308" name="Group 997"/>
          <p:cNvGrpSpPr>
            <a:grpSpLocks/>
          </p:cNvGrpSpPr>
          <p:nvPr/>
        </p:nvGrpSpPr>
        <p:grpSpPr bwMode="auto">
          <a:xfrm>
            <a:off x="2192338" y="3071813"/>
            <a:ext cx="423862" cy="252412"/>
            <a:chOff x="825" y="1237"/>
            <a:chExt cx="289" cy="159"/>
          </a:xfrm>
        </p:grpSpPr>
        <p:sp>
          <p:nvSpPr>
            <p:cNvPr id="1368038" name="Rectangle 998"/>
            <p:cNvSpPr>
              <a:spLocks noChangeArrowheads="1"/>
            </p:cNvSpPr>
            <p:nvPr/>
          </p:nvSpPr>
          <p:spPr bwMode="auto">
            <a:xfrm>
              <a:off x="825" y="1237"/>
              <a:ext cx="289" cy="15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Comic Sans MS" pitchFamily="-111" charset="0"/>
              </a:endParaRPr>
            </a:p>
          </p:txBody>
        </p:sp>
        <p:sp>
          <p:nvSpPr>
            <p:cNvPr id="55379" name="Rectangle 999"/>
            <p:cNvSpPr>
              <a:spLocks noChangeArrowheads="1"/>
            </p:cNvSpPr>
            <p:nvPr/>
          </p:nvSpPr>
          <p:spPr bwMode="auto">
            <a:xfrm>
              <a:off x="862" y="1268"/>
              <a:ext cx="23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000" b="1">
                  <a:solidFill>
                    <a:srgbClr val="000000"/>
                  </a:solidFill>
                  <a:latin typeface="Tahoma" charset="0"/>
                </a:rPr>
                <a:t>ROIB</a:t>
              </a:r>
              <a:endParaRPr lang="en-US" sz="1000">
                <a:latin typeface="Tahoma" charset="0"/>
              </a:endParaRPr>
            </a:p>
          </p:txBody>
        </p:sp>
      </p:grpSp>
      <p:cxnSp>
        <p:nvCxnSpPr>
          <p:cNvPr id="55362" name="AutoShape 1000"/>
          <p:cNvCxnSpPr>
            <a:cxnSpLocks noChangeShapeType="1"/>
            <a:stCxn id="1368038" idx="3"/>
            <a:endCxn id="1368035" idx="1"/>
          </p:cNvCxnSpPr>
          <p:nvPr/>
        </p:nvCxnSpPr>
        <p:spPr bwMode="auto">
          <a:xfrm>
            <a:off x="2616200" y="3198813"/>
            <a:ext cx="541338" cy="0"/>
          </a:xfrm>
          <a:prstGeom prst="straightConnector1">
            <a:avLst/>
          </a:prstGeom>
          <a:noFill/>
          <a:ln w="3175" cap="sq">
            <a:solidFill>
              <a:srgbClr val="FF220A"/>
            </a:solidFill>
            <a:round/>
            <a:headEnd/>
            <a:tailEnd type="triangle" w="med" len="med"/>
          </a:ln>
        </p:spPr>
      </p:cxnSp>
      <p:cxnSp>
        <p:nvCxnSpPr>
          <p:cNvPr id="55363" name="AutoShape 1001"/>
          <p:cNvCxnSpPr>
            <a:cxnSpLocks noChangeShapeType="1"/>
            <a:stCxn id="1368035" idx="2"/>
            <a:endCxn id="55718" idx="0"/>
          </p:cNvCxnSpPr>
          <p:nvPr/>
        </p:nvCxnSpPr>
        <p:spPr bwMode="auto">
          <a:xfrm rot="5400000">
            <a:off x="3254375" y="3440113"/>
            <a:ext cx="231775" cy="0"/>
          </a:xfrm>
          <a:prstGeom prst="straightConnector1">
            <a:avLst/>
          </a:prstGeom>
          <a:noFill/>
          <a:ln w="3175" cap="sq">
            <a:solidFill>
              <a:srgbClr val="FF220A"/>
            </a:solidFill>
            <a:round/>
            <a:headEnd/>
            <a:tailEnd type="triangle" w="med" len="med"/>
          </a:ln>
        </p:spPr>
      </p:cxnSp>
      <p:cxnSp>
        <p:nvCxnSpPr>
          <p:cNvPr id="55364" name="AutoShape 1002"/>
          <p:cNvCxnSpPr>
            <a:cxnSpLocks noChangeShapeType="1"/>
            <a:stCxn id="55719" idx="3"/>
            <a:endCxn id="55717" idx="2"/>
          </p:cNvCxnSpPr>
          <p:nvPr/>
        </p:nvCxnSpPr>
        <p:spPr bwMode="auto">
          <a:xfrm>
            <a:off x="2638425" y="3679825"/>
            <a:ext cx="346075" cy="125413"/>
          </a:xfrm>
          <a:prstGeom prst="bentConnector3">
            <a:avLst>
              <a:gd name="adj1" fmla="val 50000"/>
            </a:avLst>
          </a:prstGeom>
          <a:noFill/>
          <a:ln w="28575" cap="sq">
            <a:solidFill>
              <a:srgbClr val="FF220A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55365" name="AutoShape 1005"/>
          <p:cNvSpPr>
            <a:spLocks noChangeArrowheads="1"/>
          </p:cNvSpPr>
          <p:nvPr/>
        </p:nvSpPr>
        <p:spPr bwMode="auto">
          <a:xfrm>
            <a:off x="404813" y="2911475"/>
            <a:ext cx="13287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67998"/>
                </a:srgbClr>
              </a:gs>
              <a:gs pos="50000">
                <a:srgbClr val="FACCB0">
                  <a:alpha val="67998"/>
                </a:srgbClr>
              </a:gs>
              <a:gs pos="100000">
                <a:srgbClr val="FF6600">
                  <a:alpha val="67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>
                <a:latin typeface="Arial" charset="0"/>
              </a:rPr>
              <a:t>500</a:t>
            </a:r>
          </a:p>
          <a:p>
            <a:pPr algn="ctr" eaLnBrk="1" hangingPunct="1"/>
            <a:r>
              <a:rPr lang="en-US" sz="2800" b="1">
                <a:latin typeface="Arial" charset="0"/>
              </a:rPr>
              <a:t>nodes</a:t>
            </a:r>
            <a:endParaRPr lang="en-GB" sz="2800" b="1">
              <a:latin typeface="Arial" charset="0"/>
            </a:endParaRPr>
          </a:p>
        </p:txBody>
      </p:sp>
      <p:sp>
        <p:nvSpPr>
          <p:cNvPr id="55366" name="AutoShape 1006"/>
          <p:cNvSpPr>
            <a:spLocks noChangeArrowheads="1"/>
          </p:cNvSpPr>
          <p:nvPr/>
        </p:nvSpPr>
        <p:spPr bwMode="auto">
          <a:xfrm>
            <a:off x="7410450" y="3873500"/>
            <a:ext cx="13287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67998"/>
                </a:srgbClr>
              </a:gs>
              <a:gs pos="50000">
                <a:srgbClr val="FFCC99">
                  <a:alpha val="67998"/>
                </a:srgbClr>
              </a:gs>
              <a:gs pos="100000">
                <a:srgbClr val="FF6600">
                  <a:alpha val="67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>
                <a:latin typeface="Arial" charset="0"/>
              </a:rPr>
              <a:t>100</a:t>
            </a:r>
          </a:p>
          <a:p>
            <a:pPr algn="ctr" eaLnBrk="1" hangingPunct="1"/>
            <a:r>
              <a:rPr lang="en-US" sz="2800" b="1">
                <a:latin typeface="Arial" charset="0"/>
              </a:rPr>
              <a:t>nodes</a:t>
            </a:r>
            <a:endParaRPr lang="en-GB" sz="2800" b="1">
              <a:latin typeface="Arial" charset="0"/>
            </a:endParaRPr>
          </a:p>
        </p:txBody>
      </p:sp>
      <p:sp>
        <p:nvSpPr>
          <p:cNvPr id="55367" name="AutoShape 1007"/>
          <p:cNvSpPr>
            <a:spLocks noChangeArrowheads="1"/>
          </p:cNvSpPr>
          <p:nvPr/>
        </p:nvSpPr>
        <p:spPr bwMode="auto">
          <a:xfrm>
            <a:off x="7383463" y="2747963"/>
            <a:ext cx="13303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67998"/>
                </a:srgbClr>
              </a:gs>
              <a:gs pos="50000">
                <a:srgbClr val="FFCC99">
                  <a:alpha val="67998"/>
                </a:srgbClr>
              </a:gs>
              <a:gs pos="100000">
                <a:srgbClr val="FF6600">
                  <a:alpha val="67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>
                <a:latin typeface="Arial" charset="0"/>
              </a:rPr>
              <a:t>150</a:t>
            </a:r>
          </a:p>
          <a:p>
            <a:pPr algn="ctr" eaLnBrk="1" hangingPunct="1"/>
            <a:r>
              <a:rPr lang="en-US" sz="2800" b="1">
                <a:latin typeface="Arial" charset="0"/>
              </a:rPr>
              <a:t>nodes</a:t>
            </a:r>
            <a:endParaRPr lang="en-GB" sz="2800" b="1">
              <a:latin typeface="Arial" charset="0"/>
            </a:endParaRPr>
          </a:p>
        </p:txBody>
      </p:sp>
      <p:sp>
        <p:nvSpPr>
          <p:cNvPr id="55368" name="AutoShape 1008"/>
          <p:cNvSpPr>
            <a:spLocks noChangeArrowheads="1"/>
          </p:cNvSpPr>
          <p:nvPr/>
        </p:nvSpPr>
        <p:spPr bwMode="auto">
          <a:xfrm>
            <a:off x="423863" y="5045075"/>
            <a:ext cx="13287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67998"/>
                </a:srgbClr>
              </a:gs>
              <a:gs pos="50000">
                <a:srgbClr val="FFCC99">
                  <a:alpha val="67998"/>
                </a:srgbClr>
              </a:gs>
              <a:gs pos="100000">
                <a:srgbClr val="FF6600">
                  <a:alpha val="67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b="1">
                <a:latin typeface="Arial" charset="0"/>
              </a:rPr>
              <a:t>1800</a:t>
            </a:r>
          </a:p>
          <a:p>
            <a:pPr algn="ctr" eaLnBrk="1" hangingPunct="1"/>
            <a:r>
              <a:rPr lang="en-US" sz="2800" b="1">
                <a:latin typeface="Arial" charset="0"/>
              </a:rPr>
              <a:t>nodes</a:t>
            </a:r>
            <a:endParaRPr lang="en-GB" sz="2800" b="1">
              <a:latin typeface="Arial" charset="0"/>
            </a:endParaRPr>
          </a:p>
        </p:txBody>
      </p:sp>
      <p:sp>
        <p:nvSpPr>
          <p:cNvPr id="449" name="Title 448"/>
          <p:cNvSpPr>
            <a:spLocks noGrp="1"/>
          </p:cNvSpPr>
          <p:nvPr>
            <p:ph type="title"/>
          </p:nvPr>
        </p:nvSpPr>
        <p:spPr>
          <a:xfrm>
            <a:off x="458788" y="0"/>
            <a:ext cx="8042275" cy="527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Architecture</a:t>
            </a:r>
          </a:p>
        </p:txBody>
      </p:sp>
      <p:sp>
        <p:nvSpPr>
          <p:cNvPr id="55372" name="AutoShape 1007"/>
          <p:cNvSpPr>
            <a:spLocks noChangeArrowheads="1"/>
          </p:cNvSpPr>
          <p:nvPr/>
        </p:nvSpPr>
        <p:spPr bwMode="auto">
          <a:xfrm>
            <a:off x="7383463" y="1492250"/>
            <a:ext cx="133032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00">
                  <a:alpha val="67998"/>
                </a:srgbClr>
              </a:gs>
              <a:gs pos="50000">
                <a:srgbClr val="FFCC99">
                  <a:alpha val="67998"/>
                </a:srgbClr>
              </a:gs>
              <a:gs pos="100000">
                <a:srgbClr val="FF6600">
                  <a:alpha val="67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000" b="1">
                <a:latin typeface="Arial" charset="0"/>
              </a:rPr>
              <a:t>140M </a:t>
            </a:r>
          </a:p>
          <a:p>
            <a:pPr algn="ctr" eaLnBrk="1" hangingPunct="1"/>
            <a:r>
              <a:rPr lang="en-US" sz="2000" b="1">
                <a:latin typeface="Arial" charset="0"/>
              </a:rPr>
              <a:t>Channels</a:t>
            </a:r>
          </a:p>
        </p:txBody>
      </p:sp>
      <p:sp>
        <p:nvSpPr>
          <p:cNvPr id="448" name="Date Placeholder 4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50" name="Footer Placeholder 4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447" name="Slide Number Placeholder 4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8FF-21CF-6D45-9087-6341E04D3C3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pSp>
        <p:nvGrpSpPr>
          <p:cNvPr id="55309" name="Group 1009"/>
          <p:cNvGrpSpPr>
            <a:grpSpLocks/>
          </p:cNvGrpSpPr>
          <p:nvPr/>
        </p:nvGrpSpPr>
        <p:grpSpPr bwMode="auto">
          <a:xfrm>
            <a:off x="330200" y="6029325"/>
            <a:ext cx="6765925" cy="606425"/>
            <a:chOff x="1192" y="3676"/>
            <a:chExt cx="3550" cy="348"/>
          </a:xfrm>
        </p:grpSpPr>
        <p:sp>
          <p:nvSpPr>
            <p:cNvPr id="55373" name="Rectangle 1010"/>
            <p:cNvSpPr>
              <a:spLocks noChangeArrowheads="1"/>
            </p:cNvSpPr>
            <p:nvPr/>
          </p:nvSpPr>
          <p:spPr bwMode="auto">
            <a:xfrm>
              <a:off x="1202" y="3676"/>
              <a:ext cx="3473" cy="348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E0E0E0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74" name="Text Box 1011"/>
            <p:cNvSpPr txBox="1">
              <a:spLocks noChangeArrowheads="1"/>
            </p:cNvSpPr>
            <p:nvPr/>
          </p:nvSpPr>
          <p:spPr bwMode="auto">
            <a:xfrm>
              <a:off x="1192" y="3752"/>
              <a:ext cx="3550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GB" b="1"/>
                <a:t>  Infrastructure</a:t>
              </a:r>
              <a:r>
                <a:rPr lang="en-GB" b="1">
                  <a:solidFill>
                    <a:srgbClr val="FF3300"/>
                  </a:solidFill>
                </a:rPr>
                <a:t>                                       </a:t>
              </a:r>
            </a:p>
          </p:txBody>
        </p:sp>
        <p:sp>
          <p:nvSpPr>
            <p:cNvPr id="55375" name="AutoShape 1012"/>
            <p:cNvSpPr>
              <a:spLocks noChangeArrowheads="1"/>
            </p:cNvSpPr>
            <p:nvPr/>
          </p:nvSpPr>
          <p:spPr bwMode="auto">
            <a:xfrm>
              <a:off x="2359" y="3756"/>
              <a:ext cx="465" cy="2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99FF"/>
                </a:gs>
                <a:gs pos="50000">
                  <a:srgbClr val="DADAFF"/>
                </a:gs>
                <a:gs pos="100000">
                  <a:srgbClr val="9999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GB" sz="1200" b="1"/>
                <a:t>Control &amp;</a:t>
              </a:r>
            </a:p>
            <a:p>
              <a:pPr eaLnBrk="1" hangingPunct="1"/>
              <a:r>
                <a:rPr lang="en-GB" sz="1200" b="1"/>
                <a:t>Monitoring</a:t>
              </a:r>
            </a:p>
          </p:txBody>
        </p:sp>
        <p:sp>
          <p:nvSpPr>
            <p:cNvPr id="55376" name="AutoShape 1013"/>
            <p:cNvSpPr>
              <a:spLocks noChangeArrowheads="1"/>
            </p:cNvSpPr>
            <p:nvPr/>
          </p:nvSpPr>
          <p:spPr bwMode="auto">
            <a:xfrm>
              <a:off x="3026" y="3756"/>
              <a:ext cx="778" cy="2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99FF"/>
                </a:gs>
                <a:gs pos="50000">
                  <a:srgbClr val="DADAFF"/>
                </a:gs>
                <a:gs pos="100000">
                  <a:srgbClr val="9999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GB" sz="1200" b="1"/>
                <a:t>Communication</a:t>
              </a:r>
            </a:p>
          </p:txBody>
        </p:sp>
        <p:sp>
          <p:nvSpPr>
            <p:cNvPr id="55377" name="AutoShape 1014"/>
            <p:cNvSpPr>
              <a:spLocks noChangeArrowheads="1"/>
            </p:cNvSpPr>
            <p:nvPr/>
          </p:nvSpPr>
          <p:spPr bwMode="auto">
            <a:xfrm>
              <a:off x="4011" y="3756"/>
              <a:ext cx="567" cy="2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99FF"/>
                </a:gs>
                <a:gs pos="50000">
                  <a:srgbClr val="DADAFF"/>
                </a:gs>
                <a:gs pos="100000">
                  <a:srgbClr val="9999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GB" sz="1200" b="1"/>
                <a:t>Databases</a:t>
              </a:r>
            </a:p>
          </p:txBody>
        </p:sp>
      </p:grpSp>
    </p:spTree>
  </p:cSld>
  <p:clrMapOvr>
    <a:masterClrMapping/>
  </p:clrMapOvr>
  <p:transition advTm="61536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E6B16-D972-5B41-8C0C-6E44176095F4}" type="slidenum">
              <a:rPr lang="en-US"/>
              <a:pPr/>
              <a:t>26</a:t>
            </a:fld>
            <a:endParaRPr lang="en-US"/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4284663" y="692150"/>
            <a:ext cx="4859337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79400"/>
            <a:ext cx="3527425" cy="628650"/>
          </a:xfrm>
        </p:spPr>
        <p:txBody>
          <a:bodyPr/>
          <a:lstStyle/>
          <a:p>
            <a:r>
              <a:rPr lang="en-US" sz="3200">
                <a:sym typeface="Symbol" charset="2"/>
              </a:rPr>
              <a:t>Selection method</a:t>
            </a:r>
          </a:p>
        </p:txBody>
      </p:sp>
      <p:pic>
        <p:nvPicPr>
          <p:cNvPr id="502789" name="Picture 5" descr="atlas_event_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39850"/>
            <a:ext cx="3794125" cy="4832350"/>
          </a:xfrm>
          <a:noFill/>
          <a:ln/>
        </p:spPr>
      </p:pic>
      <p:sp>
        <p:nvSpPr>
          <p:cNvPr id="502790" name="AutoShape 6"/>
          <p:cNvSpPr>
            <a:spLocks noChangeArrowheads="1"/>
          </p:cNvSpPr>
          <p:nvPr/>
        </p:nvSpPr>
        <p:spPr bwMode="auto">
          <a:xfrm>
            <a:off x="7597775" y="333375"/>
            <a:ext cx="1225550" cy="4318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EMROI</a:t>
            </a:r>
          </a:p>
        </p:txBody>
      </p:sp>
      <p:sp>
        <p:nvSpPr>
          <p:cNvPr id="502791" name="AutoShape 7"/>
          <p:cNvSpPr>
            <a:spLocks noChangeArrowheads="1"/>
          </p:cNvSpPr>
          <p:nvPr/>
        </p:nvSpPr>
        <p:spPr bwMode="auto">
          <a:xfrm>
            <a:off x="7596188" y="906463"/>
            <a:ext cx="1222375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L2 calorim.</a:t>
            </a:r>
          </a:p>
        </p:txBody>
      </p:sp>
      <p:sp>
        <p:nvSpPr>
          <p:cNvPr id="502792" name="AutoShape 8"/>
          <p:cNvSpPr>
            <a:spLocks noChangeArrowheads="1"/>
          </p:cNvSpPr>
          <p:nvPr/>
        </p:nvSpPr>
        <p:spPr bwMode="auto">
          <a:xfrm>
            <a:off x="7597775" y="1985963"/>
            <a:ext cx="1223963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L2 tracking</a:t>
            </a:r>
          </a:p>
        </p:txBody>
      </p:sp>
      <p:sp>
        <p:nvSpPr>
          <p:cNvPr id="502793" name="AutoShape 9"/>
          <p:cNvSpPr>
            <a:spLocks noChangeArrowheads="1"/>
          </p:cNvSpPr>
          <p:nvPr/>
        </p:nvSpPr>
        <p:spPr bwMode="auto">
          <a:xfrm>
            <a:off x="7669213" y="1409700"/>
            <a:ext cx="1081087" cy="430213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cluster?</a:t>
            </a:r>
          </a:p>
        </p:txBody>
      </p:sp>
      <p:sp>
        <p:nvSpPr>
          <p:cNvPr id="502794" name="AutoShape 10"/>
          <p:cNvSpPr>
            <a:spLocks noChangeArrowheads="1"/>
          </p:cNvSpPr>
          <p:nvPr/>
        </p:nvSpPr>
        <p:spPr bwMode="auto">
          <a:xfrm>
            <a:off x="7597775" y="3211513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E.F.calorim.</a:t>
            </a:r>
          </a:p>
        </p:txBody>
      </p:sp>
      <p:sp>
        <p:nvSpPr>
          <p:cNvPr id="502795" name="AutoShape 11"/>
          <p:cNvSpPr>
            <a:spLocks noChangeArrowheads="1"/>
          </p:cNvSpPr>
          <p:nvPr/>
        </p:nvSpPr>
        <p:spPr bwMode="auto">
          <a:xfrm>
            <a:off x="7669213" y="2490788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track?</a:t>
            </a:r>
          </a:p>
          <a:p>
            <a:pPr algn="ctr" eaLnBrk="0" hangingPunct="0"/>
            <a:r>
              <a:rPr lang="en-US"/>
              <a:t>match?</a:t>
            </a:r>
          </a:p>
        </p:txBody>
      </p:sp>
      <p:sp>
        <p:nvSpPr>
          <p:cNvPr id="502796" name="AutoShape 12"/>
          <p:cNvSpPr>
            <a:spLocks noChangeArrowheads="1"/>
          </p:cNvSpPr>
          <p:nvPr/>
        </p:nvSpPr>
        <p:spPr bwMode="auto">
          <a:xfrm>
            <a:off x="7597775" y="3714750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E.F.tracking</a:t>
            </a:r>
          </a:p>
        </p:txBody>
      </p:sp>
      <p:sp>
        <p:nvSpPr>
          <p:cNvPr id="502797" name="AutoShape 13"/>
          <p:cNvSpPr>
            <a:spLocks noChangeArrowheads="1"/>
          </p:cNvSpPr>
          <p:nvPr/>
        </p:nvSpPr>
        <p:spPr bwMode="auto">
          <a:xfrm>
            <a:off x="7667625" y="4221163"/>
            <a:ext cx="1081088" cy="50165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track?</a:t>
            </a:r>
          </a:p>
        </p:txBody>
      </p:sp>
      <p:sp>
        <p:nvSpPr>
          <p:cNvPr id="502798" name="AutoShape 14"/>
          <p:cNvSpPr>
            <a:spLocks noChangeArrowheads="1"/>
          </p:cNvSpPr>
          <p:nvPr/>
        </p:nvSpPr>
        <p:spPr bwMode="auto">
          <a:xfrm>
            <a:off x="7596188" y="5373688"/>
            <a:ext cx="1225550" cy="576262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e/</a:t>
            </a:r>
            <a:r>
              <a:rPr lang="en-US">
                <a:sym typeface="Symbol" charset="2"/>
              </a:rPr>
              <a:t> OK</a:t>
            </a:r>
            <a:r>
              <a:rPr lang="en-US"/>
              <a:t>?</a:t>
            </a:r>
          </a:p>
        </p:txBody>
      </p:sp>
      <p:cxnSp>
        <p:nvCxnSpPr>
          <p:cNvPr id="502799" name="AutoShape 15"/>
          <p:cNvCxnSpPr>
            <a:cxnSpLocks noChangeShapeType="1"/>
            <a:stCxn id="502790" idx="4"/>
            <a:endCxn id="502791" idx="0"/>
          </p:cNvCxnSpPr>
          <p:nvPr/>
        </p:nvCxnSpPr>
        <p:spPr bwMode="auto">
          <a:xfrm flipH="1">
            <a:off x="8207375" y="765175"/>
            <a:ext cx="3175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800" name="AutoShape 16"/>
          <p:cNvCxnSpPr>
            <a:cxnSpLocks noChangeShapeType="1"/>
            <a:stCxn id="502791" idx="2"/>
            <a:endCxn id="502793" idx="0"/>
          </p:cNvCxnSpPr>
          <p:nvPr/>
        </p:nvCxnSpPr>
        <p:spPr bwMode="auto">
          <a:xfrm>
            <a:off x="8207375" y="1265238"/>
            <a:ext cx="3175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801" name="AutoShape 17"/>
          <p:cNvCxnSpPr>
            <a:cxnSpLocks noChangeShapeType="1"/>
            <a:stCxn id="502793" idx="2"/>
            <a:endCxn id="502792" idx="0"/>
          </p:cNvCxnSpPr>
          <p:nvPr/>
        </p:nvCxnSpPr>
        <p:spPr bwMode="auto">
          <a:xfrm>
            <a:off x="8210550" y="1839913"/>
            <a:ext cx="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802" name="AutoShape 18"/>
          <p:cNvCxnSpPr>
            <a:cxnSpLocks noChangeShapeType="1"/>
            <a:stCxn id="502792" idx="2"/>
            <a:endCxn id="502795" idx="0"/>
          </p:cNvCxnSpPr>
          <p:nvPr/>
        </p:nvCxnSpPr>
        <p:spPr bwMode="auto">
          <a:xfrm flipH="1">
            <a:off x="8208963" y="2344738"/>
            <a:ext cx="1587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803" name="AutoShape 19"/>
          <p:cNvCxnSpPr>
            <a:cxnSpLocks noChangeShapeType="1"/>
            <a:stCxn id="502795" idx="2"/>
            <a:endCxn id="502794" idx="0"/>
          </p:cNvCxnSpPr>
          <p:nvPr/>
        </p:nvCxnSpPr>
        <p:spPr bwMode="auto">
          <a:xfrm>
            <a:off x="8208963" y="2922588"/>
            <a:ext cx="1587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804" name="AutoShape 20"/>
          <p:cNvCxnSpPr>
            <a:cxnSpLocks noChangeShapeType="1"/>
            <a:stCxn id="502794" idx="2"/>
            <a:endCxn id="502796" idx="0"/>
          </p:cNvCxnSpPr>
          <p:nvPr/>
        </p:nvCxnSpPr>
        <p:spPr bwMode="auto">
          <a:xfrm>
            <a:off x="8210550" y="35702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805" name="AutoShape 21"/>
          <p:cNvCxnSpPr>
            <a:cxnSpLocks noChangeShapeType="1"/>
          </p:cNvCxnSpPr>
          <p:nvPr/>
        </p:nvCxnSpPr>
        <p:spPr bwMode="auto">
          <a:xfrm flipH="1">
            <a:off x="8208963" y="5083175"/>
            <a:ext cx="611187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806" name="AutoShape 22"/>
          <p:cNvCxnSpPr>
            <a:cxnSpLocks noChangeShapeType="1"/>
            <a:stCxn id="502796" idx="2"/>
            <a:endCxn id="502797" idx="0"/>
          </p:cNvCxnSpPr>
          <p:nvPr/>
        </p:nvCxnSpPr>
        <p:spPr bwMode="auto">
          <a:xfrm flipH="1">
            <a:off x="8208963" y="4073525"/>
            <a:ext cx="1587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2807" name="Text Box 23"/>
          <p:cNvSpPr txBox="1">
            <a:spLocks noChangeArrowheads="1"/>
          </p:cNvSpPr>
          <p:nvPr/>
        </p:nvSpPr>
        <p:spPr bwMode="auto">
          <a:xfrm>
            <a:off x="4572000" y="2114550"/>
            <a:ext cx="2665413" cy="10699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/>
              <a:t>Level 2 seeded by Level 1</a:t>
            </a:r>
          </a:p>
          <a:p>
            <a:pPr eaLnBrk="0" hangingPunct="0"/>
            <a:r>
              <a:rPr lang="en-US" sz="1600"/>
              <a:t>Fast reconstruction algorithms </a:t>
            </a:r>
          </a:p>
          <a:p>
            <a:pPr eaLnBrk="0" hangingPunct="0"/>
            <a:r>
              <a:rPr lang="en-US" sz="1600"/>
              <a:t>Reconstruction within RoI</a:t>
            </a:r>
          </a:p>
        </p:txBody>
      </p:sp>
      <p:sp>
        <p:nvSpPr>
          <p:cNvPr id="502808" name="Text Box 24"/>
          <p:cNvSpPr txBox="1">
            <a:spLocks noChangeArrowheads="1"/>
          </p:cNvSpPr>
          <p:nvPr/>
        </p:nvSpPr>
        <p:spPr bwMode="auto">
          <a:xfrm>
            <a:off x="4572000" y="271463"/>
            <a:ext cx="2665413" cy="10699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/>
              <a:t>Level1 </a:t>
            </a:r>
            <a:r>
              <a:rPr lang="en-US" sz="1600" b="1"/>
              <a:t>Region of Interest </a:t>
            </a:r>
            <a:r>
              <a:rPr lang="en-US" sz="1600"/>
              <a:t>is found and </a:t>
            </a:r>
            <a:r>
              <a:rPr lang="en-US" sz="1600">
                <a:sym typeface="Symbol" charset="2"/>
              </a:rPr>
              <a:t>position in </a:t>
            </a:r>
            <a:r>
              <a:rPr lang="en-US" sz="1600"/>
              <a:t>EM calorimeter</a:t>
            </a:r>
            <a:r>
              <a:rPr lang="en-US" sz="1600">
                <a:sym typeface="Symbol" charset="2"/>
              </a:rPr>
              <a:t> is passed to Level 2</a:t>
            </a:r>
          </a:p>
        </p:txBody>
      </p:sp>
      <p:sp>
        <p:nvSpPr>
          <p:cNvPr id="502809" name="Text Box 25"/>
          <p:cNvSpPr txBox="1">
            <a:spLocks noChangeArrowheads="1"/>
          </p:cNvSpPr>
          <p:nvPr/>
        </p:nvSpPr>
        <p:spPr bwMode="auto">
          <a:xfrm>
            <a:off x="4572000" y="4533900"/>
            <a:ext cx="2665413" cy="1314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/>
              <a:t>Ev.Filter seeded by Level 2</a:t>
            </a:r>
          </a:p>
          <a:p>
            <a:pPr eaLnBrk="0" hangingPunct="0"/>
            <a:r>
              <a:rPr lang="en-US" sz="1600"/>
              <a:t>Offline reconstruction algorithms </a:t>
            </a:r>
          </a:p>
          <a:p>
            <a:pPr eaLnBrk="0" hangingPunct="0"/>
            <a:r>
              <a:rPr lang="en-US" sz="1600"/>
              <a:t>Refined alignment and calibration</a:t>
            </a:r>
          </a:p>
        </p:txBody>
      </p:sp>
      <p:sp>
        <p:nvSpPr>
          <p:cNvPr id="502810" name="Rectangle 26"/>
          <p:cNvSpPr>
            <a:spLocks noChangeArrowheads="1"/>
          </p:cNvSpPr>
          <p:nvPr/>
        </p:nvSpPr>
        <p:spPr bwMode="auto">
          <a:xfrm>
            <a:off x="7524750" y="836613"/>
            <a:ext cx="1370013" cy="21605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811" name="Rectangle 27"/>
          <p:cNvSpPr>
            <a:spLocks noChangeArrowheads="1"/>
          </p:cNvSpPr>
          <p:nvPr/>
        </p:nvSpPr>
        <p:spPr bwMode="auto">
          <a:xfrm>
            <a:off x="4500563" y="4437063"/>
            <a:ext cx="2808287" cy="15128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812" name="Rectangle 28"/>
          <p:cNvSpPr>
            <a:spLocks noChangeArrowheads="1"/>
          </p:cNvSpPr>
          <p:nvPr/>
        </p:nvSpPr>
        <p:spPr bwMode="auto">
          <a:xfrm>
            <a:off x="4500563" y="1989138"/>
            <a:ext cx="2808287" cy="1296987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814" name="Text Box 30"/>
          <p:cNvSpPr txBox="1">
            <a:spLocks noChangeArrowheads="1"/>
          </p:cNvSpPr>
          <p:nvPr/>
        </p:nvSpPr>
        <p:spPr bwMode="auto">
          <a:xfrm>
            <a:off x="395288" y="981075"/>
            <a:ext cx="3816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Event rejection possible at each step</a:t>
            </a:r>
          </a:p>
        </p:txBody>
      </p:sp>
      <p:sp>
        <p:nvSpPr>
          <p:cNvPr id="502815" name="AutoShape 31"/>
          <p:cNvSpPr>
            <a:spLocks noChangeArrowheads="1"/>
          </p:cNvSpPr>
          <p:nvPr/>
        </p:nvSpPr>
        <p:spPr bwMode="auto">
          <a:xfrm rot="1518196">
            <a:off x="2484438" y="2357438"/>
            <a:ext cx="392112" cy="1347787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816" name="AutoShape 32"/>
          <p:cNvSpPr>
            <a:spLocks noChangeArrowheads="1"/>
          </p:cNvSpPr>
          <p:nvPr/>
        </p:nvSpPr>
        <p:spPr bwMode="auto">
          <a:xfrm rot="11457325">
            <a:off x="2051050" y="3735388"/>
            <a:ext cx="320675" cy="1347787"/>
          </a:xfrm>
          <a:custGeom>
            <a:avLst/>
            <a:gdLst>
              <a:gd name="G0" fmla="+- 7740 0 0"/>
              <a:gd name="G1" fmla="+- 21600 0 7740"/>
              <a:gd name="G2" fmla="*/ 7740 1 2"/>
              <a:gd name="G3" fmla="+- 21600 0 G2"/>
              <a:gd name="G4" fmla="+/ 7740 21600 2"/>
              <a:gd name="G5" fmla="+/ G1 0 2"/>
              <a:gd name="G6" fmla="*/ 21600 21600 7740"/>
              <a:gd name="G7" fmla="*/ G6 1 2"/>
              <a:gd name="G8" fmla="+- 21600 0 G7"/>
              <a:gd name="G9" fmla="*/ 21600 1 2"/>
              <a:gd name="G10" fmla="+- 7740 0 G9"/>
              <a:gd name="G11" fmla="?: G10 G8 0"/>
              <a:gd name="G12" fmla="?: G10 G7 21600"/>
              <a:gd name="T0" fmla="*/ 17730 w 21600"/>
              <a:gd name="T1" fmla="*/ 10800 h 21600"/>
              <a:gd name="T2" fmla="*/ 10800 w 21600"/>
              <a:gd name="T3" fmla="*/ 21600 h 21600"/>
              <a:gd name="T4" fmla="*/ 3870 w 21600"/>
              <a:gd name="T5" fmla="*/ 10800 h 21600"/>
              <a:gd name="T6" fmla="*/ 10800 w 21600"/>
              <a:gd name="T7" fmla="*/ 0 h 21600"/>
              <a:gd name="T8" fmla="*/ 5670 w 21600"/>
              <a:gd name="T9" fmla="*/ 5670 h 21600"/>
              <a:gd name="T10" fmla="*/ 15930 w 21600"/>
              <a:gd name="T11" fmla="*/ 1593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740" y="21600"/>
                </a:lnTo>
                <a:lnTo>
                  <a:pt x="1386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817" name="Rectangle 33"/>
          <p:cNvSpPr>
            <a:spLocks noChangeArrowheads="1"/>
          </p:cNvSpPr>
          <p:nvPr/>
        </p:nvSpPr>
        <p:spPr bwMode="auto">
          <a:xfrm>
            <a:off x="3348038" y="1411288"/>
            <a:ext cx="865187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00" b="1"/>
              <a:t>Electromagnetic</a:t>
            </a:r>
          </a:p>
          <a:p>
            <a:pPr algn="ctr" eaLnBrk="0" hangingPunct="0"/>
            <a:r>
              <a:rPr lang="en-US" sz="800" b="1"/>
              <a:t>clusters</a:t>
            </a:r>
          </a:p>
        </p:txBody>
      </p:sp>
      <p:sp>
        <p:nvSpPr>
          <p:cNvPr id="502818" name="AutoShape 34"/>
          <p:cNvSpPr>
            <a:spLocks noChangeArrowheads="1"/>
          </p:cNvSpPr>
          <p:nvPr/>
        </p:nvSpPr>
        <p:spPr bwMode="auto">
          <a:xfrm rot="-1388566">
            <a:off x="2916238" y="2563813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819" name="AutoShape 35"/>
          <p:cNvSpPr>
            <a:spLocks noChangeArrowheads="1"/>
          </p:cNvSpPr>
          <p:nvPr/>
        </p:nvSpPr>
        <p:spPr bwMode="auto">
          <a:xfrm rot="-1388566">
            <a:off x="2268538" y="4506913"/>
            <a:ext cx="360362" cy="288925"/>
          </a:xfrm>
          <a:prstGeom prst="leftArrow">
            <a:avLst>
              <a:gd name="adj1" fmla="val 50000"/>
              <a:gd name="adj2" fmla="val 31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820" name="AutoShape 36"/>
          <p:cNvSpPr>
            <a:spLocks noChangeArrowheads="1"/>
          </p:cNvSpPr>
          <p:nvPr/>
        </p:nvSpPr>
        <p:spPr bwMode="auto">
          <a:xfrm>
            <a:off x="7596188" y="4867275"/>
            <a:ext cx="1223962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e/</a:t>
            </a:r>
            <a:r>
              <a:rPr lang="en-US">
                <a:sym typeface="Symbol" charset="2"/>
              </a:rPr>
              <a:t></a:t>
            </a:r>
            <a:r>
              <a:rPr lang="en-US" b="1">
                <a:sym typeface="Symbol" charset="2"/>
              </a:rPr>
              <a:t> </a:t>
            </a:r>
            <a:r>
              <a:rPr lang="en-US"/>
              <a:t>reconst.</a:t>
            </a:r>
          </a:p>
        </p:txBody>
      </p:sp>
      <p:cxnSp>
        <p:nvCxnSpPr>
          <p:cNvPr id="502821" name="AutoShape 37"/>
          <p:cNvCxnSpPr>
            <a:cxnSpLocks noChangeShapeType="1"/>
            <a:stCxn id="502797" idx="2"/>
            <a:endCxn id="502820" idx="0"/>
          </p:cNvCxnSpPr>
          <p:nvPr/>
        </p:nvCxnSpPr>
        <p:spPr bwMode="auto">
          <a:xfrm>
            <a:off x="8208963" y="4722813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2822" name="AutoShape 38"/>
          <p:cNvCxnSpPr>
            <a:cxnSpLocks noChangeShapeType="1"/>
            <a:stCxn id="502820" idx="2"/>
            <a:endCxn id="502798" idx="0"/>
          </p:cNvCxnSpPr>
          <p:nvPr/>
        </p:nvCxnSpPr>
        <p:spPr bwMode="auto">
          <a:xfrm>
            <a:off x="8208963" y="5226050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2823" name="Rectangle 39"/>
          <p:cNvSpPr>
            <a:spLocks noChangeArrowheads="1"/>
          </p:cNvSpPr>
          <p:nvPr/>
        </p:nvSpPr>
        <p:spPr bwMode="auto">
          <a:xfrm>
            <a:off x="7489825" y="2997200"/>
            <a:ext cx="1403350" cy="29527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02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02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02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0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0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02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02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02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02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0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502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02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502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02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10" grpId="0" animBg="1"/>
      <p:bldP spid="502811" grpId="0" animBg="1"/>
      <p:bldP spid="502812" grpId="0" animBg="1"/>
      <p:bldP spid="502815" grpId="0" animBg="1"/>
      <p:bldP spid="502816" grpId="0" animBg="1"/>
      <p:bldP spid="502817" grpId="0" animBg="1"/>
      <p:bldP spid="502817" grpId="1" animBg="1"/>
      <p:bldP spid="502818" grpId="0" animBg="1"/>
      <p:bldP spid="502818" grpId="1" animBg="1"/>
      <p:bldP spid="502819" grpId="0" animBg="1"/>
      <p:bldP spid="502819" grpId="1" animBg="1"/>
      <p:bldP spid="5028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2AAD-4E27-904F-892C-84112C318E17}" type="slidenum">
              <a:rPr lang="en-US"/>
              <a:pPr/>
              <a:t>27</a:t>
            </a:fld>
            <a:endParaRPr lang="en-US"/>
          </a:p>
        </p:txBody>
      </p:sp>
      <p:sp>
        <p:nvSpPr>
          <p:cNvPr id="503810" name="Rectangle 2"/>
          <p:cNvSpPr>
            <a:spLocks noChangeArrowheads="1"/>
          </p:cNvSpPr>
          <p:nvPr/>
        </p:nvSpPr>
        <p:spPr bwMode="auto">
          <a:xfrm>
            <a:off x="5508625" y="0"/>
            <a:ext cx="3635375" cy="645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title"/>
          </p:nvPr>
        </p:nvSpPr>
        <p:spPr>
          <a:xfrm>
            <a:off x="746125" y="279400"/>
            <a:ext cx="3970338" cy="628650"/>
          </a:xfrm>
        </p:spPr>
        <p:txBody>
          <a:bodyPr>
            <a:normAutofit fontScale="90000"/>
          </a:bodyPr>
          <a:lstStyle/>
          <a:p>
            <a:r>
              <a:rPr lang="en-US" sz="4000"/>
              <a:t>Steering</a:t>
            </a: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323850" y="908050"/>
            <a:ext cx="4967288" cy="5329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 execution managed by Steering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ea typeface="ＭＳ Ｐゴシック" charset="-128"/>
              </a:rPr>
              <a:t>Based on static trigger configuration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ea typeface="ＭＳ Ｐゴシック" charset="-128"/>
              </a:rPr>
              <a:t>And dynamic event data (RoIs, thresholds)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Step-wise processing and early rejection</a:t>
            </a:r>
            <a:endParaRPr lang="en-US" sz="3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ea typeface="ＭＳ Ｐゴシック" charset="-128"/>
              </a:rPr>
              <a:t>Chains stopped as soon as a step fails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ea typeface="ＭＳ Ｐゴシック" charset="-128"/>
              </a:rPr>
              <a:t>Reconstruction step done only if earlier step successful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ea typeface="ＭＳ Ｐゴシック" charset="-128"/>
              </a:rPr>
              <a:t>Event passes if at least one chain is successful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1600">
              <a:ea typeface="ＭＳ Ｐゴシック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Prescale (1 in N successful events allowed to pass) applied at end of each level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Specialized algorithm classes for all situations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ea typeface="ＭＳ Ｐゴシック" charset="-128"/>
              </a:rPr>
              <a:t>Topological: e.g. 2 </a:t>
            </a:r>
            <a:r>
              <a:rPr lang="en-US" sz="1600">
                <a:ea typeface="ＭＳ Ｐゴシック" charset="-128"/>
                <a:sym typeface="Symbol" charset="2"/>
              </a:rPr>
              <a:t> with m</a:t>
            </a:r>
            <a:r>
              <a:rPr lang="en-US" sz="1600" baseline="-25000">
                <a:ea typeface="ＭＳ Ｐゴシック" charset="-128"/>
                <a:sym typeface="Symbol" charset="2"/>
              </a:rPr>
              <a:t></a:t>
            </a:r>
            <a:r>
              <a:rPr lang="en-US" sz="1600">
                <a:ea typeface="ＭＳ Ｐゴシック" charset="-128"/>
                <a:sym typeface="Symbol" charset="2"/>
              </a:rPr>
              <a:t> ~ m</a:t>
            </a:r>
            <a:r>
              <a:rPr lang="en-US" sz="1600" baseline="-25000">
                <a:ea typeface="ＭＳ Ｐゴシック" charset="-128"/>
                <a:sym typeface="Symbol" charset="2"/>
              </a:rPr>
              <a:t>Z</a:t>
            </a:r>
            <a:endParaRPr lang="en-US" sz="1600"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>
                <a:ea typeface="ＭＳ Ｐゴシック" charset="-128"/>
              </a:rPr>
              <a:t>Multi-objects: e.g. 4-jet trigger, etc…</a:t>
            </a:r>
            <a:r>
              <a:rPr lang="en-US" sz="1600" baseline="-25000">
                <a:ea typeface="ＭＳ Ｐゴシック" charset="-128"/>
                <a:sym typeface="Symbol" charset="2"/>
              </a:rPr>
              <a:t>…</a:t>
            </a:r>
          </a:p>
        </p:txBody>
      </p:sp>
      <p:sp>
        <p:nvSpPr>
          <p:cNvPr id="503813" name="AutoShape 5"/>
          <p:cNvSpPr>
            <a:spLocks noChangeArrowheads="1"/>
          </p:cNvSpPr>
          <p:nvPr/>
        </p:nvSpPr>
        <p:spPr bwMode="auto">
          <a:xfrm>
            <a:off x="7667625" y="3067050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match?</a:t>
            </a:r>
          </a:p>
        </p:txBody>
      </p:sp>
      <p:sp>
        <p:nvSpPr>
          <p:cNvPr id="503814" name="AutoShape 6"/>
          <p:cNvSpPr>
            <a:spLocks noChangeArrowheads="1"/>
          </p:cNvSpPr>
          <p:nvPr/>
        </p:nvSpPr>
        <p:spPr bwMode="auto">
          <a:xfrm>
            <a:off x="7597775" y="188913"/>
            <a:ext cx="1225550" cy="431800"/>
          </a:xfrm>
          <a:prstGeom prst="flowChartInputOutpu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EMROI</a:t>
            </a:r>
          </a:p>
        </p:txBody>
      </p:sp>
      <p:sp>
        <p:nvSpPr>
          <p:cNvPr id="503815" name="AutoShape 7"/>
          <p:cNvSpPr>
            <a:spLocks noChangeArrowheads="1"/>
          </p:cNvSpPr>
          <p:nvPr/>
        </p:nvSpPr>
        <p:spPr bwMode="auto">
          <a:xfrm>
            <a:off x="7594600" y="906463"/>
            <a:ext cx="1222375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L2 calorim.</a:t>
            </a:r>
          </a:p>
        </p:txBody>
      </p:sp>
      <p:sp>
        <p:nvSpPr>
          <p:cNvPr id="503816" name="AutoShape 8"/>
          <p:cNvSpPr>
            <a:spLocks noChangeArrowheads="1"/>
          </p:cNvSpPr>
          <p:nvPr/>
        </p:nvSpPr>
        <p:spPr bwMode="auto">
          <a:xfrm>
            <a:off x="7596188" y="1985963"/>
            <a:ext cx="1223962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L2 tracking</a:t>
            </a:r>
          </a:p>
        </p:txBody>
      </p:sp>
      <p:sp>
        <p:nvSpPr>
          <p:cNvPr id="503817" name="AutoShape 9"/>
          <p:cNvSpPr>
            <a:spLocks noChangeArrowheads="1"/>
          </p:cNvSpPr>
          <p:nvPr/>
        </p:nvSpPr>
        <p:spPr bwMode="auto">
          <a:xfrm>
            <a:off x="7667625" y="1409700"/>
            <a:ext cx="1081088" cy="430213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cluster?</a:t>
            </a:r>
          </a:p>
        </p:txBody>
      </p:sp>
      <p:sp>
        <p:nvSpPr>
          <p:cNvPr id="503818" name="AutoShape 10"/>
          <p:cNvSpPr>
            <a:spLocks noChangeArrowheads="1"/>
          </p:cNvSpPr>
          <p:nvPr/>
        </p:nvSpPr>
        <p:spPr bwMode="auto">
          <a:xfrm>
            <a:off x="7596188" y="3643313"/>
            <a:ext cx="1223962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E.F.calorim.</a:t>
            </a:r>
          </a:p>
        </p:txBody>
      </p:sp>
      <p:sp>
        <p:nvSpPr>
          <p:cNvPr id="503819" name="AutoShape 11"/>
          <p:cNvSpPr>
            <a:spLocks noChangeArrowheads="1"/>
          </p:cNvSpPr>
          <p:nvPr/>
        </p:nvSpPr>
        <p:spPr bwMode="auto">
          <a:xfrm>
            <a:off x="7667625" y="2490788"/>
            <a:ext cx="1079500" cy="431800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track?</a:t>
            </a:r>
          </a:p>
        </p:txBody>
      </p:sp>
      <p:sp>
        <p:nvSpPr>
          <p:cNvPr id="503820" name="AutoShape 12"/>
          <p:cNvSpPr>
            <a:spLocks noChangeArrowheads="1"/>
          </p:cNvSpPr>
          <p:nvPr/>
        </p:nvSpPr>
        <p:spPr bwMode="auto">
          <a:xfrm>
            <a:off x="7596188" y="4146550"/>
            <a:ext cx="1223962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E.F.tracking</a:t>
            </a:r>
          </a:p>
        </p:txBody>
      </p:sp>
      <p:sp>
        <p:nvSpPr>
          <p:cNvPr id="503821" name="AutoShape 13"/>
          <p:cNvSpPr>
            <a:spLocks noChangeArrowheads="1"/>
          </p:cNvSpPr>
          <p:nvPr/>
        </p:nvSpPr>
        <p:spPr bwMode="auto">
          <a:xfrm>
            <a:off x="7666038" y="4652963"/>
            <a:ext cx="1081087" cy="50165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track?</a:t>
            </a:r>
          </a:p>
        </p:txBody>
      </p:sp>
      <p:sp>
        <p:nvSpPr>
          <p:cNvPr id="503822" name="AutoShape 14"/>
          <p:cNvSpPr>
            <a:spLocks noChangeArrowheads="1"/>
          </p:cNvSpPr>
          <p:nvPr/>
        </p:nvSpPr>
        <p:spPr bwMode="auto">
          <a:xfrm>
            <a:off x="7594600" y="5805488"/>
            <a:ext cx="1225550" cy="576262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</a:t>
            </a:r>
            <a:r>
              <a:rPr lang="en-US" baseline="30000">
                <a:sym typeface="Symbol" charset="2"/>
              </a:rPr>
              <a:t></a:t>
            </a:r>
            <a:r>
              <a:rPr lang="en-US">
                <a:sym typeface="Symbol" charset="2"/>
              </a:rPr>
              <a:t> OK?</a:t>
            </a:r>
          </a:p>
        </p:txBody>
      </p:sp>
      <p:cxnSp>
        <p:nvCxnSpPr>
          <p:cNvPr id="503823" name="AutoShape 15"/>
          <p:cNvCxnSpPr>
            <a:cxnSpLocks noChangeShapeType="1"/>
            <a:stCxn id="503814" idx="4"/>
            <a:endCxn id="503815" idx="0"/>
          </p:cNvCxnSpPr>
          <p:nvPr/>
        </p:nvCxnSpPr>
        <p:spPr bwMode="auto">
          <a:xfrm flipH="1">
            <a:off x="8205788" y="620713"/>
            <a:ext cx="4762" cy="285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24" name="AutoShape 16"/>
          <p:cNvCxnSpPr>
            <a:cxnSpLocks noChangeShapeType="1"/>
            <a:stCxn id="503815" idx="2"/>
            <a:endCxn id="503817" idx="0"/>
          </p:cNvCxnSpPr>
          <p:nvPr/>
        </p:nvCxnSpPr>
        <p:spPr bwMode="auto">
          <a:xfrm>
            <a:off x="8205788" y="1265238"/>
            <a:ext cx="3175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25" name="AutoShape 17"/>
          <p:cNvCxnSpPr>
            <a:cxnSpLocks noChangeShapeType="1"/>
            <a:stCxn id="503817" idx="2"/>
            <a:endCxn id="503816" idx="0"/>
          </p:cNvCxnSpPr>
          <p:nvPr/>
        </p:nvCxnSpPr>
        <p:spPr bwMode="auto">
          <a:xfrm>
            <a:off x="8208963" y="1839913"/>
            <a:ext cx="0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26" name="AutoShape 18"/>
          <p:cNvCxnSpPr>
            <a:cxnSpLocks noChangeShapeType="1"/>
            <a:stCxn id="503816" idx="2"/>
            <a:endCxn id="503819" idx="0"/>
          </p:cNvCxnSpPr>
          <p:nvPr/>
        </p:nvCxnSpPr>
        <p:spPr bwMode="auto">
          <a:xfrm flipH="1">
            <a:off x="8207375" y="2344738"/>
            <a:ext cx="1588" cy="146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27" name="AutoShape 19"/>
          <p:cNvCxnSpPr>
            <a:cxnSpLocks noChangeShapeType="1"/>
            <a:stCxn id="503819" idx="2"/>
            <a:endCxn id="503813" idx="0"/>
          </p:cNvCxnSpPr>
          <p:nvPr/>
        </p:nvCxnSpPr>
        <p:spPr bwMode="auto">
          <a:xfrm>
            <a:off x="8207375" y="29225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28" name="AutoShape 20"/>
          <p:cNvCxnSpPr>
            <a:cxnSpLocks noChangeShapeType="1"/>
            <a:stCxn id="503818" idx="2"/>
            <a:endCxn id="503820" idx="0"/>
          </p:cNvCxnSpPr>
          <p:nvPr/>
        </p:nvCxnSpPr>
        <p:spPr bwMode="auto">
          <a:xfrm>
            <a:off x="8208963" y="4002088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29" name="AutoShape 21"/>
          <p:cNvCxnSpPr>
            <a:cxnSpLocks noChangeShapeType="1"/>
          </p:cNvCxnSpPr>
          <p:nvPr/>
        </p:nvCxnSpPr>
        <p:spPr bwMode="auto">
          <a:xfrm flipH="1">
            <a:off x="8207375" y="5514975"/>
            <a:ext cx="611188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30" name="AutoShape 22"/>
          <p:cNvCxnSpPr>
            <a:cxnSpLocks noChangeShapeType="1"/>
            <a:stCxn id="503820" idx="2"/>
            <a:endCxn id="503821" idx="0"/>
          </p:cNvCxnSpPr>
          <p:nvPr/>
        </p:nvCxnSpPr>
        <p:spPr bwMode="auto">
          <a:xfrm flipH="1">
            <a:off x="8207375" y="4505325"/>
            <a:ext cx="1588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31" name="AutoShape 23"/>
          <p:cNvCxnSpPr>
            <a:cxnSpLocks noChangeShapeType="1"/>
            <a:stCxn id="503813" idx="2"/>
            <a:endCxn id="503818" idx="0"/>
          </p:cNvCxnSpPr>
          <p:nvPr/>
        </p:nvCxnSpPr>
        <p:spPr bwMode="auto">
          <a:xfrm>
            <a:off x="8207375" y="3498850"/>
            <a:ext cx="1588" cy="144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3832" name="AutoShape 24"/>
          <p:cNvSpPr>
            <a:spLocks noChangeArrowheads="1"/>
          </p:cNvSpPr>
          <p:nvPr/>
        </p:nvSpPr>
        <p:spPr bwMode="auto">
          <a:xfrm>
            <a:off x="7594600" y="5299075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e/</a:t>
            </a:r>
            <a:r>
              <a:rPr lang="en-US">
                <a:sym typeface="Symbol" charset="2"/>
              </a:rPr>
              <a:t></a:t>
            </a:r>
            <a:r>
              <a:rPr lang="en-US" b="1">
                <a:sym typeface="Symbol" charset="2"/>
              </a:rPr>
              <a:t> </a:t>
            </a:r>
            <a:r>
              <a:rPr lang="en-US"/>
              <a:t>reconst.</a:t>
            </a:r>
          </a:p>
        </p:txBody>
      </p:sp>
      <p:cxnSp>
        <p:nvCxnSpPr>
          <p:cNvPr id="503833" name="AutoShape 25"/>
          <p:cNvCxnSpPr>
            <a:cxnSpLocks noChangeShapeType="1"/>
            <a:stCxn id="503821" idx="2"/>
            <a:endCxn id="503832" idx="0"/>
          </p:cNvCxnSpPr>
          <p:nvPr/>
        </p:nvCxnSpPr>
        <p:spPr bwMode="auto">
          <a:xfrm>
            <a:off x="8207375" y="5154613"/>
            <a:ext cx="0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34" name="AutoShape 26"/>
          <p:cNvCxnSpPr>
            <a:cxnSpLocks noChangeShapeType="1"/>
            <a:stCxn id="503832" idx="2"/>
            <a:endCxn id="503822" idx="0"/>
          </p:cNvCxnSpPr>
          <p:nvPr/>
        </p:nvCxnSpPr>
        <p:spPr bwMode="auto">
          <a:xfrm>
            <a:off x="8207375" y="5657850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3835" name="AutoShape 27"/>
          <p:cNvSpPr>
            <a:spLocks noChangeArrowheads="1"/>
          </p:cNvSpPr>
          <p:nvPr/>
        </p:nvSpPr>
        <p:spPr bwMode="auto">
          <a:xfrm>
            <a:off x="5795963" y="906463"/>
            <a:ext cx="1222375" cy="358775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L2 calorim.</a:t>
            </a:r>
          </a:p>
        </p:txBody>
      </p:sp>
      <p:sp>
        <p:nvSpPr>
          <p:cNvPr id="503836" name="AutoShape 28"/>
          <p:cNvSpPr>
            <a:spLocks noChangeArrowheads="1"/>
          </p:cNvSpPr>
          <p:nvPr/>
        </p:nvSpPr>
        <p:spPr bwMode="auto">
          <a:xfrm>
            <a:off x="5868988" y="1409700"/>
            <a:ext cx="1081087" cy="430213"/>
          </a:xfrm>
          <a:prstGeom prst="flowChartDecision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cluster?</a:t>
            </a:r>
          </a:p>
        </p:txBody>
      </p:sp>
      <p:sp>
        <p:nvSpPr>
          <p:cNvPr id="503837" name="AutoShape 29"/>
          <p:cNvSpPr>
            <a:spLocks noChangeArrowheads="1"/>
          </p:cNvSpPr>
          <p:nvPr/>
        </p:nvSpPr>
        <p:spPr bwMode="auto">
          <a:xfrm>
            <a:off x="5797550" y="3643313"/>
            <a:ext cx="1223963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E.F.calorim.</a:t>
            </a:r>
          </a:p>
        </p:txBody>
      </p:sp>
      <p:sp>
        <p:nvSpPr>
          <p:cNvPr id="503838" name="AutoShape 30"/>
          <p:cNvSpPr>
            <a:spLocks noChangeArrowheads="1"/>
          </p:cNvSpPr>
          <p:nvPr/>
        </p:nvSpPr>
        <p:spPr bwMode="auto">
          <a:xfrm>
            <a:off x="5795963" y="5805488"/>
            <a:ext cx="1225550" cy="576262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>
                <a:sym typeface="Symbol" charset="2"/>
              </a:rPr>
              <a:t></a:t>
            </a:r>
            <a:r>
              <a:rPr lang="en-US">
                <a:sym typeface="Symbol" charset="2"/>
              </a:rPr>
              <a:t> OK</a:t>
            </a:r>
            <a:r>
              <a:rPr lang="en-US"/>
              <a:t>?</a:t>
            </a:r>
          </a:p>
        </p:txBody>
      </p:sp>
      <p:cxnSp>
        <p:nvCxnSpPr>
          <p:cNvPr id="503839" name="AutoShape 31"/>
          <p:cNvCxnSpPr>
            <a:cxnSpLocks noChangeShapeType="1"/>
            <a:stCxn id="503835" idx="2"/>
            <a:endCxn id="503836" idx="0"/>
          </p:cNvCxnSpPr>
          <p:nvPr/>
        </p:nvCxnSpPr>
        <p:spPr bwMode="auto">
          <a:xfrm>
            <a:off x="6407150" y="1265238"/>
            <a:ext cx="3175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40" name="AutoShape 32"/>
          <p:cNvCxnSpPr>
            <a:cxnSpLocks noChangeShapeType="1"/>
            <a:stCxn id="503836" idx="2"/>
            <a:endCxn id="503837" idx="0"/>
          </p:cNvCxnSpPr>
          <p:nvPr/>
        </p:nvCxnSpPr>
        <p:spPr bwMode="auto">
          <a:xfrm>
            <a:off x="6410325" y="1839913"/>
            <a:ext cx="0" cy="180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41" name="AutoShape 33"/>
          <p:cNvCxnSpPr>
            <a:cxnSpLocks noChangeShapeType="1"/>
            <a:stCxn id="503837" idx="2"/>
            <a:endCxn id="503843" idx="0"/>
          </p:cNvCxnSpPr>
          <p:nvPr/>
        </p:nvCxnSpPr>
        <p:spPr bwMode="auto">
          <a:xfrm flipH="1">
            <a:off x="6408738" y="4002088"/>
            <a:ext cx="1587" cy="1296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42" name="AutoShape 34"/>
          <p:cNvCxnSpPr>
            <a:cxnSpLocks noChangeShapeType="1"/>
          </p:cNvCxnSpPr>
          <p:nvPr/>
        </p:nvCxnSpPr>
        <p:spPr bwMode="auto">
          <a:xfrm flipH="1">
            <a:off x="6408738" y="5514975"/>
            <a:ext cx="611187" cy="71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03843" name="AutoShape 35"/>
          <p:cNvSpPr>
            <a:spLocks noChangeArrowheads="1"/>
          </p:cNvSpPr>
          <p:nvPr/>
        </p:nvSpPr>
        <p:spPr bwMode="auto">
          <a:xfrm>
            <a:off x="5795963" y="5299075"/>
            <a:ext cx="1223962" cy="358775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/>
              <a:t>e/</a:t>
            </a:r>
            <a:r>
              <a:rPr lang="en-US">
                <a:sym typeface="Symbol" charset="2"/>
              </a:rPr>
              <a:t></a:t>
            </a:r>
            <a:r>
              <a:rPr lang="en-US" b="1">
                <a:sym typeface="Symbol" charset="2"/>
              </a:rPr>
              <a:t> </a:t>
            </a:r>
            <a:r>
              <a:rPr lang="en-US"/>
              <a:t>reconst.</a:t>
            </a:r>
          </a:p>
        </p:txBody>
      </p:sp>
      <p:cxnSp>
        <p:nvCxnSpPr>
          <p:cNvPr id="503844" name="AutoShape 36"/>
          <p:cNvCxnSpPr>
            <a:cxnSpLocks noChangeShapeType="1"/>
            <a:stCxn id="503843" idx="2"/>
            <a:endCxn id="503838" idx="0"/>
          </p:cNvCxnSpPr>
          <p:nvPr/>
        </p:nvCxnSpPr>
        <p:spPr bwMode="auto">
          <a:xfrm>
            <a:off x="6408738" y="5657850"/>
            <a:ext cx="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03845" name="AutoShape 37"/>
          <p:cNvCxnSpPr>
            <a:cxnSpLocks noChangeShapeType="1"/>
            <a:stCxn id="503814" idx="4"/>
            <a:endCxn id="503835" idx="0"/>
          </p:cNvCxnSpPr>
          <p:nvPr/>
        </p:nvCxnSpPr>
        <p:spPr bwMode="auto">
          <a:xfrm rot="5400000">
            <a:off x="7165975" y="-138112"/>
            <a:ext cx="285750" cy="1803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8/2009</a:t>
            </a:r>
          </a:p>
        </p:txBody>
      </p:sp>
      <p:pic>
        <p:nvPicPr>
          <p:cNvPr id="16387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274638"/>
            <a:ext cx="8515668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8FF-21CF-6D45-9087-6341E04D3C3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84B298-FDDD-2446-A484-94EC8F72F123}" type="slidenum">
              <a:rPr lang="en-US" smtClean="0">
                <a:latin typeface="Comic Sans MS" charset="0"/>
              </a:rPr>
              <a:pPr/>
              <a:t>29</a:t>
            </a:fld>
            <a:endParaRPr lang="en-US" smtClean="0">
              <a:latin typeface="Comic Sans MS" charset="0"/>
            </a:endParaRPr>
          </a:p>
        </p:txBody>
      </p:sp>
      <p:sp>
        <p:nvSpPr>
          <p:cNvPr id="53251" name="TextBox 8"/>
          <p:cNvSpPr txBox="1">
            <a:spLocks noChangeArrowheads="1"/>
          </p:cNvSpPr>
          <p:nvPr/>
        </p:nvSpPr>
        <p:spPr bwMode="auto">
          <a:xfrm>
            <a:off x="4343400" y="1600200"/>
            <a:ext cx="825500" cy="4460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300"/>
              <a:t>Jets </a:t>
            </a:r>
          </a:p>
        </p:txBody>
      </p:sp>
      <p:pic>
        <p:nvPicPr>
          <p:cNvPr id="53252" name="Picture 26" descr="2.36.png"/>
          <p:cNvPicPr preferRelativeResize="0"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52400"/>
            <a:ext cx="3292475" cy="342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330200" y="3429000"/>
            <a:ext cx="2625725" cy="523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Jet1:  E</a:t>
            </a:r>
            <a:r>
              <a:rPr lang="en-US" sz="1400" baseline="-25000"/>
              <a:t>T  </a:t>
            </a:r>
            <a:r>
              <a:rPr lang="en-US" sz="1400"/>
              <a:t>(EM scale)~ 16 GeV</a:t>
            </a:r>
            <a:endParaRPr lang="en-US" sz="1400" baseline="30000">
              <a:latin typeface="Lucida Grande" charset="0"/>
              <a:ea typeface="Lucida Grande" charset="0"/>
              <a:cs typeface="Lucida Grande" charset="0"/>
            </a:endParaRPr>
          </a:p>
          <a:p>
            <a:r>
              <a:rPr lang="en-US" sz="1400"/>
              <a:t>Jet2:  E</a:t>
            </a:r>
            <a:r>
              <a:rPr lang="en-US" sz="1400" baseline="-25000"/>
              <a:t>T </a:t>
            </a:r>
            <a:r>
              <a:rPr lang="en-US" sz="1400"/>
              <a:t>(EM scale) ~ 6 GeV</a:t>
            </a:r>
            <a:endParaRPr lang="en-US" sz="1400" baseline="30000"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53254" name="TextBox 28"/>
          <p:cNvSpPr txBox="1">
            <a:spLocks noChangeArrowheads="1"/>
          </p:cNvSpPr>
          <p:nvPr/>
        </p:nvSpPr>
        <p:spPr bwMode="auto">
          <a:xfrm>
            <a:off x="1873250" y="228600"/>
            <a:ext cx="13874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√s=2.36 TeV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761038" y="76200"/>
            <a:ext cx="3306762" cy="3495675"/>
            <a:chOff x="5562600" y="152400"/>
            <a:chExt cx="3306978" cy="3495020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5562600" y="152400"/>
              <a:ext cx="3306978" cy="3319272"/>
              <a:chOff x="5562600" y="152400"/>
              <a:chExt cx="3306978" cy="3319272"/>
            </a:xfrm>
          </p:grpSpPr>
          <p:pic>
            <p:nvPicPr>
              <p:cNvPr id="53261" name="Picture 29" descr="2.36_2.png"/>
              <p:cNvPicPr preferRelativeResize="0"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62600" y="152400"/>
                <a:ext cx="3306978" cy="3319272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</p:pic>
          <p:sp>
            <p:nvSpPr>
              <p:cNvPr id="53262" name="TextBox 30"/>
              <p:cNvSpPr txBox="1">
                <a:spLocks noChangeArrowheads="1"/>
              </p:cNvSpPr>
              <p:nvPr/>
            </p:nvSpPr>
            <p:spPr bwMode="auto">
              <a:xfrm>
                <a:off x="7299581" y="271046"/>
                <a:ext cx="1387219" cy="3385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√s=2.36 TeV</a:t>
                </a:r>
              </a:p>
            </p:txBody>
          </p:sp>
        </p:grpSp>
        <p:sp>
          <p:nvSpPr>
            <p:cNvPr id="53260" name="TextBox 8"/>
            <p:cNvSpPr txBox="1">
              <a:spLocks noChangeArrowheads="1"/>
            </p:cNvSpPr>
            <p:nvPr/>
          </p:nvSpPr>
          <p:spPr bwMode="auto">
            <a:xfrm>
              <a:off x="5715000" y="3124200"/>
              <a:ext cx="2813591" cy="52322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Jet1:  E</a:t>
              </a:r>
              <a:r>
                <a:rPr lang="en-US" sz="1400" baseline="-25000"/>
                <a:t>T  </a:t>
              </a:r>
              <a:r>
                <a:rPr lang="en-US" sz="1400"/>
                <a:t>(EM scale)~ 15 GeV</a:t>
              </a:r>
              <a:endParaRPr lang="en-US" sz="1400" baseline="30000">
                <a:latin typeface="Lucida Grande" charset="0"/>
                <a:ea typeface="Lucida Grande" charset="0"/>
                <a:cs typeface="Lucida Grande" charset="0"/>
              </a:endParaRPr>
            </a:p>
            <a:p>
              <a:r>
                <a:rPr lang="en-US" sz="1400"/>
                <a:t>Jet2:  E</a:t>
              </a:r>
              <a:r>
                <a:rPr lang="en-US" sz="1400" baseline="-25000"/>
                <a:t>T </a:t>
              </a:r>
              <a:r>
                <a:rPr lang="en-US" sz="1400"/>
                <a:t>(EM scale) ~ 12.5 GeV</a:t>
              </a:r>
              <a:endParaRPr lang="en-US" sz="1400" baseline="30000">
                <a:latin typeface="Lucida Grande" charset="0"/>
                <a:ea typeface="Lucida Grande" charset="0"/>
                <a:cs typeface="Lucida Grande" charset="0"/>
              </a:endParaRPr>
            </a:p>
          </p:txBody>
        </p:sp>
      </p:grpSp>
      <p:sp>
        <p:nvSpPr>
          <p:cNvPr id="53257" name="TextBox 36"/>
          <p:cNvSpPr txBox="1">
            <a:spLocks noChangeArrowheads="1"/>
          </p:cNvSpPr>
          <p:nvPr/>
        </p:nvSpPr>
        <p:spPr bwMode="auto">
          <a:xfrm>
            <a:off x="4800600" y="3657600"/>
            <a:ext cx="1336675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√s=900 GeV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14444" y="6356350"/>
            <a:ext cx="1812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F.Gianotti</a:t>
            </a:r>
            <a:endParaRPr lang="en-US" dirty="0"/>
          </a:p>
        </p:txBody>
      </p:sp>
      <p:pic>
        <p:nvPicPr>
          <p:cNvPr id="53256" name="Picture 32" descr="jets.png"/>
          <p:cNvPicPr preferRelativeResize="0"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506083"/>
            <a:ext cx="3044825" cy="3357562"/>
          </a:xfrm>
          <a:prstGeom prst="rect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</p:pic>
      <p:sp>
        <p:nvSpPr>
          <p:cNvPr id="53258" name="TextBox 8"/>
          <p:cNvSpPr txBox="1">
            <a:spLocks noChangeArrowheads="1"/>
          </p:cNvSpPr>
          <p:nvPr/>
        </p:nvSpPr>
        <p:spPr bwMode="auto">
          <a:xfrm>
            <a:off x="1143000" y="6248400"/>
            <a:ext cx="2686050" cy="523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Jet1:  E</a:t>
            </a:r>
            <a:r>
              <a:rPr lang="en-US" sz="1400" baseline="-25000"/>
              <a:t>T  </a:t>
            </a:r>
            <a:r>
              <a:rPr lang="en-US" sz="1400"/>
              <a:t>(EM scale)~ 37 GeV</a:t>
            </a:r>
            <a:endParaRPr lang="en-US" sz="1400" baseline="30000">
              <a:latin typeface="Lucida Grande" charset="0"/>
              <a:ea typeface="Lucida Grande" charset="0"/>
              <a:cs typeface="Lucida Grande" charset="0"/>
            </a:endParaRPr>
          </a:p>
          <a:p>
            <a:r>
              <a:rPr lang="en-US" sz="1400"/>
              <a:t>Jet2:  E</a:t>
            </a:r>
            <a:r>
              <a:rPr lang="en-US" sz="1400" baseline="-25000"/>
              <a:t>T </a:t>
            </a:r>
            <a:r>
              <a:rPr lang="en-US" sz="1400"/>
              <a:t>(EM scale) ~ 37 GeV</a:t>
            </a:r>
            <a:endParaRPr lang="en-US" sz="1400" baseline="30000">
              <a:latin typeface="Lucida Grande" charset="0"/>
              <a:ea typeface="Lucida Grande" charset="0"/>
              <a:cs typeface="Lucida Gran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LHC Milestones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838197"/>
          <a:ext cx="8839200" cy="571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85800"/>
                <a:gridCol w="7239000"/>
              </a:tblGrid>
              <a:tr h="41632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Day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Achieved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20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Each beam circulating. Key beam instrumentation working.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First collisions at 450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. First ramp (reached 560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).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26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Magnetic cycling established (reproducibility).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Energy matching.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Ramp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to 1.18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Nov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Experiment solenoids on.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04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Aperture measurement campaign finished.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LHCb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and ALICE dipoles on.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05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Machine protection (Injection, Beam dump, Collimators) ready for safe operation with pilots.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06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First collisions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with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STABLE BEAMS, 4 on 4 pilots at 450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, rates around 1Hz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08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Ramp colliding bunches to 1.18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11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Collisions with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STABLE BEAMS, 4 on 4 at 450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&gt; 10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per bunch, rates around 10Hz.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13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Ramp 2 bunches per beam to 1.18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TeV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. Collisions for 90mins.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14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Collisions with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STABLE BEAMS, 16 on 16 at 450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&gt; 10</a:t>
                      </a:r>
                      <a:r>
                        <a:rPr lang="en-US" sz="1400" b="1" baseline="30000" dirty="0" smtClean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per bunch, rates around 50Hz.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847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Dec 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Ramp 4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on 4 to 1.18 </a:t>
                      </a:r>
                      <a:r>
                        <a:rPr lang="en-US" sz="1400" b="1" baseline="0" dirty="0" err="1" smtClean="0">
                          <a:solidFill>
                            <a:schemeClr val="tx1"/>
                          </a:solidFill>
                        </a:rPr>
                        <a:t>TeV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Squeeze to 7 m.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73333" y="6364111"/>
            <a:ext cx="221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S.Myers</a:t>
            </a:r>
            <a:r>
              <a:rPr lang="en-US" dirty="0" smtClean="0">
                <a:solidFill>
                  <a:srgbClr val="FF0000"/>
                </a:solidFill>
              </a:rPr>
              <a:t>, 18/09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3949" y="1270110"/>
            <a:ext cx="2712611" cy="367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Friday night: splashes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00947" y="1638086"/>
            <a:ext cx="2890654" cy="367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Monday: first LHC collisions!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2232" y="2213778"/>
            <a:ext cx="2534568" cy="367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Much work, little sleep…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53165" y="2718272"/>
            <a:ext cx="2955516" cy="367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LHC breaks energy record!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8546" y="3897433"/>
            <a:ext cx="2534568" cy="367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news big and small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06049" y="4621514"/>
            <a:ext cx="2534568" cy="3679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High-energy collisions!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4047515" y="5709559"/>
            <a:ext cx="4435599" cy="486678"/>
          </a:xfrm>
          <a:prstGeom prst="frame">
            <a:avLst/>
          </a:prstGeom>
          <a:solidFill>
            <a:srgbClr val="00D7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8FF-21CF-6D45-9087-6341E04D3C3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156" y="1628422"/>
            <a:ext cx="5011399" cy="36011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333" y="1600200"/>
            <a:ext cx="4259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LVL1 CALO plots The entry in LVL1 </a:t>
            </a:r>
            <a:r>
              <a:rPr lang="en-US" sz="1400" dirty="0" err="1" smtClean="0"/>
              <a:t>Calo</a:t>
            </a:r>
            <a:r>
              <a:rPr lang="en-US" sz="1400" dirty="0" smtClean="0"/>
              <a:t> Et correlation to Offline plot is on Trigger Tower (0.1*0.1 in eta-phi range) bases, L1Et is calculated from the L1Calo ADC readout using (MaxADC-Pedestal)/4., which </a:t>
            </a:r>
            <a:r>
              <a:rPr lang="en-US" sz="1400" dirty="0" err="1" smtClean="0"/>
              <a:t>MaxADC</a:t>
            </a:r>
            <a:r>
              <a:rPr lang="en-US" sz="1400" dirty="0" smtClean="0"/>
              <a:t> is fitted by a parabola around the peak. And pedestal is calculated from recent run 136379 random events. </a:t>
            </a:r>
            <a:r>
              <a:rPr lang="en-US" sz="1400" dirty="0" err="1" smtClean="0"/>
              <a:t>LArgEt</a:t>
            </a:r>
            <a:r>
              <a:rPr lang="en-US" sz="1400" dirty="0" smtClean="0"/>
              <a:t> is the summation of energy from the cells connected to the corresponding trigger tower, convert to transverse energy. Trigger Towers with both L1Et and </a:t>
            </a:r>
            <a:r>
              <a:rPr lang="en-US" sz="1400" dirty="0" err="1" smtClean="0"/>
              <a:t>LArgEt</a:t>
            </a:r>
            <a:r>
              <a:rPr lang="en-US" sz="1400" dirty="0" smtClean="0"/>
              <a:t> greater than 3 </a:t>
            </a:r>
            <a:r>
              <a:rPr lang="en-US" sz="1400" dirty="0" err="1" smtClean="0"/>
              <a:t>GeV</a:t>
            </a:r>
            <a:r>
              <a:rPr lang="en-US" sz="1400" dirty="0" smtClean="0"/>
              <a:t> are kept. The resolution of LVL1 </a:t>
            </a:r>
            <a:r>
              <a:rPr lang="en-US" sz="1400" dirty="0" err="1" smtClean="0"/>
              <a:t>Calo</a:t>
            </a:r>
            <a:r>
              <a:rPr lang="en-US" sz="1400" dirty="0" smtClean="0"/>
              <a:t> Et with respect to </a:t>
            </a:r>
            <a:r>
              <a:rPr lang="en-US" sz="1400" dirty="0" err="1" smtClean="0"/>
              <a:t>LArgEt</a:t>
            </a:r>
            <a:r>
              <a:rPr lang="en-US" sz="1400" dirty="0" smtClean="0"/>
              <a:t> is </a:t>
            </a:r>
            <a:r>
              <a:rPr lang="en-US" sz="1400" dirty="0" err="1" smtClean="0"/>
              <a:t>divieded</a:t>
            </a:r>
            <a:r>
              <a:rPr lang="en-US" sz="1400" dirty="0" smtClean="0"/>
              <a:t> into </a:t>
            </a:r>
            <a:r>
              <a:rPr lang="en-US" sz="1400" dirty="0" err="1" smtClean="0"/>
              <a:t>LArgEt</a:t>
            </a:r>
            <a:r>
              <a:rPr lang="en-US" sz="1400" dirty="0" smtClean="0"/>
              <a:t> bin [3,5],[5,9],[9,17],[17,33],[33,65]GeV, and in each bin, the resolution fitted by a </a:t>
            </a:r>
            <a:r>
              <a:rPr lang="en-US" sz="1400" dirty="0" err="1" smtClean="0"/>
              <a:t>Gaussion</a:t>
            </a:r>
            <a:r>
              <a:rPr lang="en-US" sz="1400" dirty="0" smtClean="0"/>
              <a:t>. These plots are produced from data09_1beam physics_L1Calo.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417638"/>
            <a:ext cx="35433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8890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Offline to L2 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egamma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 comparison of the clusters energy.</a:t>
            </a:r>
          </a:p>
          <a:p>
            <a:pPr marL="8890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Differences understood to come from offline over-correction for clusters with higher energy in the back of the cluster.</a:t>
            </a:r>
          </a:p>
          <a:p>
            <a:pPr marL="889000" marR="0" lvl="0" indent="-571500" algn="l" defTabSz="914400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Pct val="171000"/>
              <a:buFont typeface="Gill Sans" charset="0"/>
              <a:buChar char="•"/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Gill Sans" charset="0"/>
              </a:rPr>
              <a:t>Accumulation of runs 142144, 142149, 142165, 142171, 142191, 142193, 142195, 142383</a:t>
            </a: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Gill Sans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5629" y="1672251"/>
            <a:ext cx="6018371" cy="408142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8FF-21CF-6D45-9087-6341E04D3C3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0"/>
            <a:ext cx="6970889" cy="6088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889" y="5884333"/>
            <a:ext cx="729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distributions of online reconstructed vertices for each of the 8+1 (1 pilot bunch) pairs of colliding bunches separately. No evidence for shifts beyond the few x10 um level.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8FF-21CF-6D45-9087-6341E04D3C3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ATLAS UK - Cambridge, Jan.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pickup trigger rates</a:t>
            </a:r>
            <a:endParaRPr lang="en-US" dirty="0"/>
          </a:p>
        </p:txBody>
      </p:sp>
      <p:pic>
        <p:nvPicPr>
          <p:cNvPr id="3" name="Picture 2" descr="BeamRates_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20" y="1612916"/>
            <a:ext cx="9001680" cy="454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5400000">
            <a:off x="2903145" y="2230049"/>
            <a:ext cx="12326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3119839" y="2203855"/>
            <a:ext cx="118187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17010" y="996434"/>
            <a:ext cx="26042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Beam intensity drops below trigger threshold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94052" y="142983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9</a:t>
            </a:r>
            <a:r>
              <a:rPr lang="en-US" dirty="0" smtClean="0"/>
              <a:t> protons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5676900" y="1799170"/>
            <a:ext cx="1790700" cy="842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related MBTS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039" y="1760358"/>
            <a:ext cx="5253361" cy="3522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r="50662"/>
          <a:stretch>
            <a:fillRect/>
          </a:stretch>
        </p:blipFill>
        <p:spPr>
          <a:xfrm>
            <a:off x="66254" y="1071279"/>
            <a:ext cx="3311542" cy="2738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5601" y="1575692"/>
            <a:ext cx="278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Readout timing information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r="50474"/>
          <a:stretch>
            <a:fillRect/>
          </a:stretch>
        </p:blipFill>
        <p:spPr>
          <a:xfrm>
            <a:off x="91654" y="3809399"/>
            <a:ext cx="3328563" cy="27470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1174" y="5778500"/>
            <a:ext cx="2734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 time: +- 10 ns</a:t>
            </a:r>
          </a:p>
          <a:p>
            <a:r>
              <a:rPr lang="en-US" sz="2400" dirty="0" smtClean="0"/>
              <a:t>Out of time: the rest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ATLAS Control Room…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pic>
        <p:nvPicPr>
          <p:cNvPr id="12" name="Content Placeholder 11" descr="IMG_072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920112" y="1600201"/>
            <a:ext cx="7400438" cy="4069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23" y="5969000"/>
            <a:ext cx="2342443" cy="3104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B435-9008-C540-8B8C-EBC7FC83DA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0754" y="260060"/>
            <a:ext cx="8286045" cy="249382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Only Level 1 items active during the splashes:</a:t>
            </a:r>
          </a:p>
          <a:p>
            <a:pPr lvl="1">
              <a:spcAft>
                <a:spcPts val="600"/>
              </a:spcAft>
            </a:pPr>
            <a:r>
              <a:rPr lang="en-US" sz="2000" b="1" dirty="0" smtClean="0"/>
              <a:t>MBTS</a:t>
            </a:r>
            <a:r>
              <a:rPr lang="en-US" sz="2000" dirty="0" smtClean="0"/>
              <a:t> (Min. Bias  Trigger </a:t>
            </a:r>
            <a:r>
              <a:rPr lang="en-US" sz="2000" dirty="0" err="1" smtClean="0"/>
              <a:t>Scintillator</a:t>
            </a:r>
            <a:r>
              <a:rPr lang="en-US" sz="2000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en-US" sz="2000" b="1" dirty="0" smtClean="0"/>
              <a:t>EM14</a:t>
            </a:r>
            <a:r>
              <a:rPr lang="en-US" sz="2000" dirty="0" smtClean="0"/>
              <a:t> – set to fire on central barrel energy deposits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Used splash events to time-align </a:t>
            </a:r>
            <a:r>
              <a:rPr lang="en-US" sz="2400" b="1" dirty="0" smtClean="0"/>
              <a:t>BPTX</a:t>
            </a:r>
            <a:r>
              <a:rPr lang="en-US" sz="2400" dirty="0" smtClean="0"/>
              <a:t> (Beam pickups</a:t>
            </a:r>
            <a:r>
              <a:rPr lang="en-US" sz="2400" smtClean="0"/>
              <a:t>)</a:t>
            </a:r>
          </a:p>
          <a:p>
            <a:r>
              <a:rPr lang="en-US" sz="2400" smtClean="0"/>
              <a:t>High </a:t>
            </a:r>
            <a:r>
              <a:rPr lang="en-US" sz="2400" dirty="0" smtClean="0"/>
              <a:t>Level trigger ran offline in</a:t>
            </a:r>
            <a:r>
              <a:rPr lang="en-US" sz="2400" b="1" dirty="0" smtClean="0"/>
              <a:t> CAF</a:t>
            </a:r>
            <a:r>
              <a:rPr lang="en-US" sz="2400" dirty="0" smtClean="0"/>
              <a:t> on collected events – ready </a:t>
            </a:r>
            <a:r>
              <a:rPr lang="en-US" sz="2400" b="1" dirty="0" smtClean="0"/>
              <a:t>a few hours</a:t>
            </a:r>
            <a:r>
              <a:rPr lang="en-US" sz="2400" dirty="0" smtClean="0"/>
              <a:t> after each run was taken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00754" y="2760580"/>
            <a:ext cx="8303952" cy="3339732"/>
            <a:chOff x="400754" y="2724970"/>
            <a:chExt cx="8303952" cy="3339732"/>
          </a:xfrm>
        </p:grpSpPr>
        <p:pic>
          <p:nvPicPr>
            <p:cNvPr id="9" name="Picture 8" descr="first_splashes09_chain_acceptance_pres_nopres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57199" y="2966432"/>
              <a:ext cx="8247507" cy="3098270"/>
            </a:xfrm>
            <a:prstGeom prst="rect">
              <a:avLst/>
            </a:prstGeom>
          </p:spPr>
        </p:pic>
        <p:sp useBgFill="1">
          <p:nvSpPr>
            <p:cNvPr id="11" name="TextBox 10"/>
            <p:cNvSpPr txBox="1"/>
            <p:nvPr/>
          </p:nvSpPr>
          <p:spPr>
            <a:xfrm>
              <a:off x="400754" y="2724970"/>
              <a:ext cx="6436103" cy="58477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# events selected by High Level Trigger before (red) and after (black) </a:t>
              </a:r>
              <a:r>
                <a:rPr lang="en-US" sz="1600" dirty="0" err="1" smtClean="0"/>
                <a:t>prescales</a:t>
              </a:r>
              <a:r>
                <a:rPr lang="en-US" sz="1600" dirty="0" smtClean="0"/>
                <a:t> for run 140462 (</a:t>
              </a:r>
              <a:r>
                <a:rPr lang="en-US" sz="1600" b="1" dirty="0" smtClean="0"/>
                <a:t>running trigger offline in CAF</a:t>
              </a:r>
              <a:r>
                <a:rPr lang="en-US" sz="1600" dirty="0" smtClean="0"/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0755" y="5726035"/>
              <a:ext cx="28306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First HLT plot from 2009 LHC run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" y="6064702"/>
            <a:ext cx="9144000" cy="713172"/>
            <a:chOff x="1" y="6064702"/>
            <a:chExt cx="9144000" cy="713172"/>
          </a:xfrm>
        </p:grpSpPr>
        <p:sp>
          <p:nvSpPr>
            <p:cNvPr id="14" name="Rectangle 13"/>
            <p:cNvSpPr/>
            <p:nvPr/>
          </p:nvSpPr>
          <p:spPr>
            <a:xfrm>
              <a:off x="1" y="6433638"/>
              <a:ext cx="9144000" cy="34423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20 21 22 23 24 25 26 27 28 29 30 1 2 3 4 5 6 7 8 9 10 11 12 13 14 15 16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0562" y="6064702"/>
              <a:ext cx="795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Nov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18609" y="6064702"/>
              <a:ext cx="795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Dec</a:t>
              </a:r>
              <a:endParaRPr lang="en-US" dirty="0"/>
            </a:p>
          </p:txBody>
        </p:sp>
      </p:grpSp>
      <p:sp>
        <p:nvSpPr>
          <p:cNvPr id="19" name="Frame 18"/>
          <p:cNvSpPr/>
          <p:nvPr/>
        </p:nvSpPr>
        <p:spPr>
          <a:xfrm>
            <a:off x="154272" y="6433638"/>
            <a:ext cx="403567" cy="344236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40" name="AutoShape 11"/>
          <p:cNvSpPr>
            <a:spLocks/>
          </p:cNvSpPr>
          <p:nvPr/>
        </p:nvSpPr>
        <p:spPr bwMode="auto">
          <a:xfrm flipH="1">
            <a:off x="7430805" y="2385489"/>
            <a:ext cx="553641" cy="276820"/>
          </a:xfrm>
          <a:prstGeom prst="rightArrow">
            <a:avLst>
              <a:gd name="adj1" fmla="val 54843"/>
              <a:gd name="adj2" fmla="val 103231"/>
            </a:avLst>
          </a:prstGeom>
          <a:solidFill>
            <a:srgbClr val="5B564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31108" y="837678"/>
            <a:ext cx="6499697" cy="4415819"/>
            <a:chOff x="931108" y="837678"/>
            <a:chExt cx="6499697" cy="4415819"/>
          </a:xfrm>
        </p:grpSpPr>
        <p:pic>
          <p:nvPicPr>
            <p:cNvPr id="176130" name="Picture 1"/>
            <p:cNvPicPr>
              <a:picLocks noChangeAspect="1" noChangeArrowheads="1"/>
            </p:cNvPicPr>
            <p:nvPr/>
          </p:nvPicPr>
          <p:blipFill>
            <a:blip r:embed="rId2"/>
            <a:srcRect l="5728" t="6984" r="8437" b="317"/>
            <a:stretch>
              <a:fillRect/>
            </a:stretch>
          </p:blipFill>
          <p:spPr bwMode="auto">
            <a:xfrm rot="-5400000">
              <a:off x="2541800" y="160138"/>
              <a:ext cx="3769445" cy="60085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76132" name="Rectangle 3"/>
            <p:cNvSpPr>
              <a:spLocks/>
            </p:cNvSpPr>
            <p:nvPr/>
          </p:nvSpPr>
          <p:spPr bwMode="auto">
            <a:xfrm>
              <a:off x="1011475" y="1422483"/>
              <a:ext cx="18417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Lucida Grande" charset="0"/>
                  <a:cs typeface="Lucida Grande" charset="0"/>
                </a:rPr>
                <a:t>Φ</a:t>
              </a:r>
            </a:p>
          </p:txBody>
        </p:sp>
        <p:sp>
          <p:nvSpPr>
            <p:cNvPr id="176135" name="Line 6"/>
            <p:cNvSpPr>
              <a:spLocks noChangeShapeType="1"/>
            </p:cNvSpPr>
            <p:nvPr/>
          </p:nvSpPr>
          <p:spPr bwMode="auto">
            <a:xfrm rot="10800000">
              <a:off x="2190194" y="2456184"/>
              <a:ext cx="1107281" cy="15738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6" name="Line 7"/>
            <p:cNvSpPr>
              <a:spLocks noChangeShapeType="1"/>
            </p:cNvSpPr>
            <p:nvPr/>
          </p:nvSpPr>
          <p:spPr bwMode="auto">
            <a:xfrm rot="10800000">
              <a:off x="2520592" y="2372469"/>
              <a:ext cx="2330648" cy="8494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7" name="Rectangle 8"/>
            <p:cNvSpPr>
              <a:spLocks/>
            </p:cNvSpPr>
            <p:nvPr/>
          </p:nvSpPr>
          <p:spPr bwMode="auto">
            <a:xfrm>
              <a:off x="931108" y="1904775"/>
              <a:ext cx="2130998" cy="551409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8" name="Rectangle 9"/>
            <p:cNvSpPr>
              <a:spLocks/>
            </p:cNvSpPr>
            <p:nvPr/>
          </p:nvSpPr>
          <p:spPr bwMode="auto">
            <a:xfrm>
              <a:off x="991383" y="1933057"/>
              <a:ext cx="1860297" cy="452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rgbClr val="FFFFFF"/>
                  </a:solidFill>
                  <a:ea typeface="Gill Sans" charset="0"/>
                  <a:cs typeface="Gill Sans" charset="0"/>
                </a:rPr>
                <a:t>Overlap regions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>
                  <a:solidFill>
                    <a:srgbClr val="FFFFFF"/>
                  </a:solidFill>
                  <a:ea typeface="Gill Sans" charset="0"/>
                  <a:cs typeface="Gill Sans" charset="0"/>
                </a:rPr>
                <a:t>not commissioned</a:t>
              </a:r>
            </a:p>
          </p:txBody>
        </p:sp>
        <p:sp>
          <p:nvSpPr>
            <p:cNvPr id="176139" name="Rectangle 10"/>
            <p:cNvSpPr>
              <a:spLocks/>
            </p:cNvSpPr>
            <p:nvPr/>
          </p:nvSpPr>
          <p:spPr bwMode="auto">
            <a:xfrm>
              <a:off x="1674271" y="837678"/>
              <a:ext cx="5381280" cy="33932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ea typeface="Gill Sans" charset="0"/>
                  <a:cs typeface="Gill Sans" charset="0"/>
                </a:rPr>
                <a:t>Uncorrected EM Tower Timing  delays [ns]</a:t>
              </a:r>
            </a:p>
          </p:txBody>
        </p:sp>
        <p:sp>
          <p:nvSpPr>
            <p:cNvPr id="176144" name="Rectangle 15"/>
            <p:cNvSpPr>
              <a:spLocks/>
            </p:cNvSpPr>
            <p:nvPr/>
          </p:nvSpPr>
          <p:spPr bwMode="auto">
            <a:xfrm>
              <a:off x="6663967" y="4976498"/>
              <a:ext cx="12837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Lucida Grande" charset="0"/>
                  <a:cs typeface="Lucida Grande" charset="0"/>
                </a:rPr>
                <a:t>η</a:t>
              </a:r>
            </a:p>
          </p:txBody>
        </p:sp>
      </p:grpSp>
      <p:sp>
        <p:nvSpPr>
          <p:cNvPr id="176145" name="Rectangle 16"/>
          <p:cNvSpPr>
            <a:spLocks/>
          </p:cNvSpPr>
          <p:nvPr/>
        </p:nvSpPr>
        <p:spPr bwMode="auto">
          <a:xfrm>
            <a:off x="7434014" y="2706343"/>
            <a:ext cx="67000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Gill Sans" charset="0"/>
                <a:cs typeface="Gill Sans" charset="0"/>
              </a:rPr>
              <a:t>Beam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75861"/>
            <a:ext cx="8229600" cy="653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L1 </a:t>
            </a:r>
            <a:r>
              <a:rPr lang="en-US" dirty="0" err="1" smtClean="0"/>
              <a:t>Calo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199" y="5113963"/>
            <a:ext cx="8446911" cy="133792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tabLst>
                <a:tab pos="169658" algn="l"/>
              </a:tabLst>
            </a:pPr>
            <a:r>
              <a:rPr lang="en-US" sz="2400" dirty="0" smtClean="0">
                <a:ea typeface="Gill Sans" charset="0"/>
                <a:cs typeface="Gill Sans" charset="0"/>
              </a:rPr>
              <a:t>TL1Calo timing distribution of  first night’s splash event</a:t>
            </a:r>
          </a:p>
          <a:p>
            <a:pPr>
              <a:lnSpc>
                <a:spcPct val="110000"/>
              </a:lnSpc>
              <a:tabLst>
                <a:tab pos="169658" algn="l"/>
              </a:tabLst>
            </a:pPr>
            <a:r>
              <a:rPr lang="en-US" sz="2400" dirty="0" smtClean="0">
                <a:ea typeface="Gill Sans" charset="0"/>
                <a:cs typeface="Gill Sans" charset="0"/>
              </a:rPr>
              <a:t>Observed time differences between up/downstream towers are mainly due to time of flight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9748" y="6406753"/>
            <a:ext cx="271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J.Lundberg</a:t>
            </a:r>
            <a:r>
              <a:rPr lang="en-US" dirty="0" smtClean="0"/>
              <a:t>, 25/09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997364" y="837677"/>
            <a:ext cx="6451699" cy="4415820"/>
            <a:chOff x="348258" y="343792"/>
            <a:chExt cx="6451699" cy="4415820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3"/>
            <a:srcRect l="5658" t="5708" r="7007"/>
            <a:stretch>
              <a:fillRect/>
            </a:stretch>
          </p:blipFill>
          <p:spPr bwMode="auto">
            <a:xfrm rot="-5400000">
              <a:off x="1819424" y="-417463"/>
              <a:ext cx="3839766" cy="61213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4" name="Rectangle 4"/>
            <p:cNvSpPr>
              <a:spLocks/>
            </p:cNvSpPr>
            <p:nvPr/>
          </p:nvSpPr>
          <p:spPr bwMode="auto">
            <a:xfrm>
              <a:off x="6000750" y="4482613"/>
              <a:ext cx="12837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Lucida Grande" charset="0"/>
                  <a:cs typeface="Lucida Grande" charset="0"/>
                </a:rPr>
                <a:t>η</a:t>
              </a:r>
            </a:p>
          </p:txBody>
        </p:sp>
        <p:sp>
          <p:nvSpPr>
            <p:cNvPr id="25" name="Rectangle 5"/>
            <p:cNvSpPr>
              <a:spLocks/>
            </p:cNvSpPr>
            <p:nvPr/>
          </p:nvSpPr>
          <p:spPr bwMode="auto">
            <a:xfrm>
              <a:off x="926388" y="343792"/>
              <a:ext cx="5536501" cy="37951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rgbClr val="FFFFFF"/>
                  </a:solidFill>
                  <a:ea typeface="Gill Sans" charset="0"/>
                  <a:cs typeface="Gill Sans" charset="0"/>
                </a:rPr>
                <a:t>Corrected EM Tower Timing  delays [ns]</a:t>
              </a:r>
            </a:p>
          </p:txBody>
        </p:sp>
        <p:sp>
          <p:nvSpPr>
            <p:cNvPr id="26" name="Rectangle 6"/>
            <p:cNvSpPr>
              <a:spLocks/>
            </p:cNvSpPr>
            <p:nvPr/>
          </p:nvSpPr>
          <p:spPr bwMode="auto">
            <a:xfrm>
              <a:off x="348258" y="928598"/>
              <a:ext cx="18417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Lucida Grande" charset="0"/>
                  <a:cs typeface="Lucida Grande" charset="0"/>
                </a:rPr>
                <a:t>Φ</a:t>
              </a:r>
            </a:p>
          </p:txBody>
        </p:sp>
      </p:grpSp>
      <p:sp>
        <p:nvSpPr>
          <p:cNvPr id="27" name="Rectangle 2"/>
          <p:cNvSpPr>
            <a:spLocks/>
          </p:cNvSpPr>
          <p:nvPr/>
        </p:nvSpPr>
        <p:spPr bwMode="auto">
          <a:xfrm>
            <a:off x="583612" y="5203202"/>
            <a:ext cx="8287961" cy="1132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Font typeface="Arial"/>
              <a:buChar char="•"/>
              <a:tabLst>
                <a:tab pos="169658" algn="l"/>
              </a:tabLst>
            </a:pPr>
            <a:r>
              <a:rPr lang="en-US" sz="2000" dirty="0" smtClean="0">
                <a:ea typeface="Gill Sans" charset="0"/>
                <a:cs typeface="Gill Sans" charset="0"/>
              </a:rPr>
              <a:t>   Time of Flight corrected timing from splash event 	</a:t>
            </a:r>
          </a:p>
          <a:p>
            <a:pPr>
              <a:lnSpc>
                <a:spcPct val="110000"/>
              </a:lnSpc>
              <a:buFont typeface="Arial"/>
              <a:buChar char="•"/>
              <a:tabLst>
                <a:tab pos="169658" algn="l"/>
              </a:tabLst>
            </a:pPr>
            <a:r>
              <a:rPr lang="en-US" sz="2000" dirty="0" smtClean="0">
                <a:ea typeface="Gill Sans" charset="0"/>
                <a:cs typeface="Gill Sans" charset="0"/>
              </a:rPr>
              <a:t>   L1CaloEM timing accuracy mostly already at the ±10 ns level (notice scale change)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0BE12-6505-5449-9F79-085363B75D4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Arrow Connector 123"/>
          <p:cNvCxnSpPr/>
          <p:nvPr/>
        </p:nvCxnSpPr>
        <p:spPr>
          <a:xfrm>
            <a:off x="1600391" y="3841242"/>
            <a:ext cx="4675304" cy="17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1802934" y="2541794"/>
            <a:ext cx="463053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479779" y="1749779"/>
            <a:ext cx="615244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695" y="4658864"/>
            <a:ext cx="1762875" cy="1281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Alignment With 1</a:t>
            </a:r>
            <a:r>
              <a:rPr lang="en-US" baseline="30000" dirty="0" smtClean="0"/>
              <a:t>st</a:t>
            </a:r>
            <a:r>
              <a:rPr lang="en-US" dirty="0" smtClean="0"/>
              <a:t> Splashes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275696" y="3225927"/>
            <a:ext cx="1805208" cy="1230629"/>
            <a:chOff x="6740538" y="1294103"/>
            <a:chExt cx="1627351" cy="1084223"/>
          </a:xfrm>
        </p:grpSpPr>
        <p:pic>
          <p:nvPicPr>
            <p:cNvPr id="22" name="Picture 21" descr="MBT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40538" y="1294103"/>
              <a:ext cx="1627351" cy="1084223"/>
            </a:xfrm>
            <a:prstGeom prst="rect">
              <a:avLst/>
            </a:prstGeom>
          </p:spPr>
        </p:pic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6746933" y="1294103"/>
              <a:ext cx="962378" cy="325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buFont typeface="Times New Roman" charset="0"/>
                <a:buNone/>
              </a:pPr>
              <a:r>
                <a:rPr lang="en-US" b="1" dirty="0" smtClean="0">
                  <a:solidFill>
                    <a:srgbClr val="002060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MBTS</a:t>
              </a:r>
              <a:endParaRPr lang="en-US" b="1" dirty="0">
                <a:solidFill>
                  <a:srgbClr val="002060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27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5800" y="1953261"/>
            <a:ext cx="1431047" cy="117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6318028" y="5512200"/>
            <a:ext cx="962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buFont typeface="Times New Roman" charset="0"/>
              <a:buNone/>
            </a:pPr>
            <a:r>
              <a:rPr lang="en-US" b="1" dirty="0" err="1" smtClean="0">
                <a:solidFill>
                  <a:srgbClr val="00206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Calo</a:t>
            </a:r>
            <a:endParaRPr lang="en-US" b="1" dirty="0">
              <a:solidFill>
                <a:srgbClr val="00206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380112" y="1749779"/>
            <a:ext cx="14111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979974" y="1318861"/>
            <a:ext cx="822960" cy="822960"/>
            <a:chOff x="3325541" y="1465298"/>
            <a:chExt cx="822960" cy="822960"/>
          </a:xfrm>
        </p:grpSpPr>
        <p:sp>
          <p:nvSpPr>
            <p:cNvPr id="33" name="Explosion 1 32"/>
            <p:cNvSpPr/>
            <p:nvPr/>
          </p:nvSpPr>
          <p:spPr>
            <a:xfrm>
              <a:off x="3325541" y="1465298"/>
              <a:ext cx="822960" cy="82296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Explosion 1 34"/>
            <p:cNvSpPr/>
            <p:nvPr/>
          </p:nvSpPr>
          <p:spPr>
            <a:xfrm>
              <a:off x="3528083" y="1701518"/>
              <a:ext cx="417875" cy="350520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433467" y="1896817"/>
            <a:ext cx="8619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BPTX</a:t>
            </a:r>
            <a:endParaRPr lang="en-US" dirty="0"/>
          </a:p>
        </p:txBody>
      </p:sp>
      <p:sp>
        <p:nvSpPr>
          <p:cNvPr id="42" name="Process 41"/>
          <p:cNvSpPr/>
          <p:nvPr/>
        </p:nvSpPr>
        <p:spPr>
          <a:xfrm>
            <a:off x="4007556" y="3722885"/>
            <a:ext cx="874888" cy="239889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hape 50"/>
          <p:cNvCxnSpPr>
            <a:stCxn id="27" idx="3"/>
            <a:endCxn id="80" idx="3"/>
          </p:cNvCxnSpPr>
          <p:nvPr/>
        </p:nvCxnSpPr>
        <p:spPr>
          <a:xfrm flipH="1">
            <a:off x="5545667" y="2540206"/>
            <a:ext cx="2361180" cy="3594226"/>
          </a:xfrm>
          <a:prstGeom prst="bentConnector3">
            <a:avLst>
              <a:gd name="adj1" fmla="val -1565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080904" y="3841242"/>
            <a:ext cx="20421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8031120" y="5274822"/>
            <a:ext cx="25399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212668" y="1896817"/>
            <a:ext cx="77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0" name="Process 79"/>
          <p:cNvSpPr/>
          <p:nvPr/>
        </p:nvSpPr>
        <p:spPr>
          <a:xfrm>
            <a:off x="1539055" y="5825088"/>
            <a:ext cx="4006612" cy="618688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6" name="Group 85"/>
          <p:cNvGrpSpPr/>
          <p:nvPr/>
        </p:nvGrpSpPr>
        <p:grpSpPr>
          <a:xfrm>
            <a:off x="7704305" y="1338299"/>
            <a:ext cx="822960" cy="822960"/>
            <a:chOff x="3325541" y="1465298"/>
            <a:chExt cx="822960" cy="822960"/>
          </a:xfrm>
        </p:grpSpPr>
        <p:sp>
          <p:nvSpPr>
            <p:cNvPr id="87" name="Explosion 1 86"/>
            <p:cNvSpPr/>
            <p:nvPr/>
          </p:nvSpPr>
          <p:spPr>
            <a:xfrm>
              <a:off x="3325541" y="1465298"/>
              <a:ext cx="822960" cy="82296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Explosion 1 87"/>
            <p:cNvSpPr/>
            <p:nvPr/>
          </p:nvSpPr>
          <p:spPr>
            <a:xfrm>
              <a:off x="3528083" y="1701518"/>
              <a:ext cx="417875" cy="350520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6" name="Straight Connector 95"/>
          <p:cNvCxnSpPr/>
          <p:nvPr/>
        </p:nvCxnSpPr>
        <p:spPr>
          <a:xfrm>
            <a:off x="6632224" y="1749779"/>
            <a:ext cx="747888" cy="158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Process 96"/>
          <p:cNvSpPr/>
          <p:nvPr/>
        </p:nvSpPr>
        <p:spPr>
          <a:xfrm>
            <a:off x="5364372" y="2420261"/>
            <a:ext cx="823884" cy="239889"/>
          </a:xfrm>
          <a:prstGeom prst="flowChartProcess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Process 97"/>
          <p:cNvSpPr/>
          <p:nvPr/>
        </p:nvSpPr>
        <p:spPr>
          <a:xfrm>
            <a:off x="992205" y="5179876"/>
            <a:ext cx="990595" cy="239889"/>
          </a:xfrm>
          <a:prstGeom prst="flowChartProcess">
            <a:avLst/>
          </a:prstGeom>
          <a:solidFill>
            <a:srgbClr val="00D702"/>
          </a:solidFill>
          <a:ln>
            <a:solidFill>
              <a:srgbClr val="00D70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>
            <a:stCxn id="42" idx="3"/>
          </p:cNvCxnSpPr>
          <p:nvPr/>
        </p:nvCxnSpPr>
        <p:spPr>
          <a:xfrm>
            <a:off x="4882444" y="3842830"/>
            <a:ext cx="1393252" cy="125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8" idx="3"/>
            <a:endCxn id="67" idx="1"/>
          </p:cNvCxnSpPr>
          <p:nvPr/>
        </p:nvCxnSpPr>
        <p:spPr>
          <a:xfrm>
            <a:off x="1982800" y="5299821"/>
            <a:ext cx="429289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7" idx="3"/>
            <a:endCxn id="27" idx="1"/>
          </p:cNvCxnSpPr>
          <p:nvPr/>
        </p:nvCxnSpPr>
        <p:spPr>
          <a:xfrm>
            <a:off x="6188256" y="2540206"/>
            <a:ext cx="28754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07725" y="3273776"/>
            <a:ext cx="2937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 signal arriving late initially – removed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42296" y="2660150"/>
            <a:ext cx="3121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BPTX time aligned </a:t>
            </a:r>
            <a:r>
              <a:rPr lang="en-US" dirty="0" err="1" smtClean="0"/>
              <a:t>wrt</a:t>
            </a:r>
            <a:r>
              <a:rPr lang="en-US" dirty="0" smtClean="0"/>
              <a:t> L1 </a:t>
            </a:r>
            <a:r>
              <a:rPr lang="en-US" dirty="0" err="1" smtClean="0"/>
              <a:t>Calo</a:t>
            </a:r>
            <a:r>
              <a:rPr lang="en-US" dirty="0" smtClean="0"/>
              <a:t> (which was aligned with </a:t>
            </a:r>
            <a:r>
              <a:rPr lang="en-US" dirty="0" err="1" smtClean="0"/>
              <a:t>cosmics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0" name="TextBox 119"/>
          <p:cNvSpPr txBox="1"/>
          <p:nvPr/>
        </p:nvSpPr>
        <p:spPr>
          <a:xfrm>
            <a:off x="242296" y="4197106"/>
            <a:ext cx="3595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Eventually, MBTS time adjusted – MBTS timing later used to select collision candidates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539055" y="5512200"/>
            <a:ext cx="4006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Level 1 Central Trigger Processor (CTP)</a:t>
            </a:r>
            <a:endParaRPr lang="en-US" sz="1600" dirty="0"/>
          </a:p>
        </p:txBody>
      </p:sp>
      <p:cxnSp>
        <p:nvCxnSpPr>
          <p:cNvPr id="136" name="Straight Connector 135"/>
          <p:cNvCxnSpPr/>
          <p:nvPr/>
        </p:nvCxnSpPr>
        <p:spPr>
          <a:xfrm rot="10800000" flipH="1">
            <a:off x="1595498" y="6275542"/>
            <a:ext cx="3825317" cy="1588"/>
          </a:xfrm>
          <a:prstGeom prst="line">
            <a:avLst/>
          </a:prstGeom>
          <a:ln cap="flat">
            <a:solidFill>
              <a:schemeClr val="bg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6" name="Group 145"/>
          <p:cNvGrpSpPr/>
          <p:nvPr/>
        </p:nvGrpSpPr>
        <p:grpSpPr>
          <a:xfrm>
            <a:off x="2867877" y="5885127"/>
            <a:ext cx="991387" cy="392004"/>
            <a:chOff x="2254168" y="6040348"/>
            <a:chExt cx="991387" cy="392004"/>
          </a:xfrm>
        </p:grpSpPr>
        <p:cxnSp>
          <p:nvCxnSpPr>
            <p:cNvPr id="140" name="Elbow Connector 139"/>
            <p:cNvCxnSpPr/>
            <p:nvPr/>
          </p:nvCxnSpPr>
          <p:spPr>
            <a:xfrm flipV="1">
              <a:off x="2254168" y="6040348"/>
              <a:ext cx="610391" cy="39121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Elbow Connector 143"/>
            <p:cNvCxnSpPr/>
            <p:nvPr/>
          </p:nvCxnSpPr>
          <p:spPr>
            <a:xfrm rot="16200000" flipH="1">
              <a:off x="2859055" y="6045851"/>
              <a:ext cx="392004" cy="380997"/>
            </a:xfrm>
            <a:prstGeom prst="bentConnector3">
              <a:avLst>
                <a:gd name="adj1" fmla="val 96796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3511862" y="5883538"/>
            <a:ext cx="991387" cy="392004"/>
            <a:chOff x="2254168" y="6040348"/>
            <a:chExt cx="991387" cy="392004"/>
          </a:xfrm>
        </p:grpSpPr>
        <p:cxnSp>
          <p:nvCxnSpPr>
            <p:cNvPr id="148" name="Elbow Connector 147"/>
            <p:cNvCxnSpPr/>
            <p:nvPr/>
          </p:nvCxnSpPr>
          <p:spPr>
            <a:xfrm flipV="1">
              <a:off x="2254168" y="6040348"/>
              <a:ext cx="610391" cy="39121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/>
            <p:cNvCxnSpPr/>
            <p:nvPr/>
          </p:nvCxnSpPr>
          <p:spPr>
            <a:xfrm rot="16200000" flipH="1">
              <a:off x="2859055" y="6045851"/>
              <a:ext cx="392004" cy="380997"/>
            </a:xfrm>
            <a:prstGeom prst="bentConnector3">
              <a:avLst>
                <a:gd name="adj1" fmla="val 96796"/>
              </a:avLst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1759267" y="5885127"/>
            <a:ext cx="991387" cy="392004"/>
            <a:chOff x="2254168" y="6040348"/>
            <a:chExt cx="991387" cy="392004"/>
          </a:xfrm>
        </p:grpSpPr>
        <p:cxnSp>
          <p:nvCxnSpPr>
            <p:cNvPr id="151" name="Elbow Connector 150"/>
            <p:cNvCxnSpPr/>
            <p:nvPr/>
          </p:nvCxnSpPr>
          <p:spPr>
            <a:xfrm flipV="1">
              <a:off x="2254168" y="6040348"/>
              <a:ext cx="610391" cy="39121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D70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Elbow Connector 151"/>
            <p:cNvCxnSpPr/>
            <p:nvPr/>
          </p:nvCxnSpPr>
          <p:spPr>
            <a:xfrm rot="16200000" flipH="1">
              <a:off x="2859055" y="6045851"/>
              <a:ext cx="392004" cy="380997"/>
            </a:xfrm>
            <a:prstGeom prst="bentConnector3">
              <a:avLst>
                <a:gd name="adj1" fmla="val 96796"/>
              </a:avLst>
            </a:prstGeom>
            <a:ln>
              <a:solidFill>
                <a:srgbClr val="00D70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5138592" y="5905416"/>
            <a:ext cx="36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 rot="1595306">
            <a:off x="6856476" y="3546032"/>
            <a:ext cx="210012" cy="349085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8A8FF-21CF-6D45-9087-6341E04D3C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56" name="Date Placeholder 1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157" name="Footer Placeholder 1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47535 -0.00208 " pathEditMode="relative" ptsTypes="AA">
                                      <p:cBhvr>
                                        <p:cTn id="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3.7037E-7 L -0.18819 -0.00209 " pathEditMode="relative" ptsTypes="AA">
                                      <p:cBhvr>
                                        <p:cTn id="3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32361 -3.7037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11441 7.40741E-7 " pathEditMode="relative" ptsTypes="AA">
                                      <p:cBhvr>
                                        <p:cTn id="5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97" grpId="0" animBg="1"/>
      <p:bldP spid="115" grpId="0"/>
      <p:bldP spid="115" grpId="1"/>
      <p:bldP spid="119" grpId="0"/>
      <p:bldP spid="119" grpId="1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9890" y="6152444"/>
            <a:ext cx="2342443" cy="310445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B435-9008-C540-8B8C-EBC7FC83DA4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Ricardo Gonçalo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ATLAS UK - Cambridge, Jan. 2010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10" y="0"/>
            <a:ext cx="916252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32062</TotalTime>
  <Words>3146</Words>
  <Application>Microsoft Macintosh PowerPoint</Application>
  <PresentationFormat>On-screen Show (4:3)</PresentationFormat>
  <Paragraphs>569</Paragraphs>
  <Slides>34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Trigger Commissioning and Menus</vt:lpstr>
      <vt:lpstr>Introduction</vt:lpstr>
      <vt:lpstr>LHC Milestones</vt:lpstr>
      <vt:lpstr>In the ATLAS Control Room…</vt:lpstr>
      <vt:lpstr>Slide 5</vt:lpstr>
      <vt:lpstr>Slide 6</vt:lpstr>
      <vt:lpstr>L1 Calo Time</vt:lpstr>
      <vt:lpstr>Time Alignment With 1st Splashes</vt:lpstr>
      <vt:lpstr>Slide 9</vt:lpstr>
      <vt:lpstr>Beam-gas and Halo Events</vt:lpstr>
      <vt:lpstr>Slide 11</vt:lpstr>
      <vt:lpstr>Slide 12</vt:lpstr>
      <vt:lpstr>Slide 13</vt:lpstr>
      <vt:lpstr>Slide 14</vt:lpstr>
      <vt:lpstr>Slide 15</vt:lpstr>
      <vt:lpstr>Slide 16</vt:lpstr>
      <vt:lpstr>Typical “Stable Beams” run</vt:lpstr>
      <vt:lpstr>Slide 18</vt:lpstr>
      <vt:lpstr>Conclusions</vt:lpstr>
      <vt:lpstr>The Future…</vt:lpstr>
      <vt:lpstr>Backup slides…</vt:lpstr>
      <vt:lpstr>Slide 22</vt:lpstr>
      <vt:lpstr>Slide 23</vt:lpstr>
      <vt:lpstr>Slide 24</vt:lpstr>
      <vt:lpstr>Architecture</vt:lpstr>
      <vt:lpstr>Selection method</vt:lpstr>
      <vt:lpstr>Steering</vt:lpstr>
      <vt:lpstr>8/2009</vt:lpstr>
      <vt:lpstr>Slide 29</vt:lpstr>
      <vt:lpstr>Slide 30</vt:lpstr>
      <vt:lpstr>Slide 31</vt:lpstr>
      <vt:lpstr>Slide 32</vt:lpstr>
      <vt:lpstr>Beam pickup trigger rates</vt:lpstr>
      <vt:lpstr>Beam related MBTS data</vt:lpstr>
    </vt:vector>
  </TitlesOfParts>
  <Company>Royal Holloway University of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 Goncalo</dc:creator>
  <cp:lastModifiedBy>Ricardo Goncalo</cp:lastModifiedBy>
  <cp:revision>44</cp:revision>
  <dcterms:created xsi:type="dcterms:W3CDTF">2010-01-06T13:49:46Z</dcterms:created>
  <dcterms:modified xsi:type="dcterms:W3CDTF">2010-01-07T12:39:56Z</dcterms:modified>
</cp:coreProperties>
</file>