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60" r:id="rId3"/>
    <p:sldId id="283" r:id="rId4"/>
    <p:sldId id="284" r:id="rId5"/>
    <p:sldId id="285" r:id="rId6"/>
    <p:sldId id="286" r:id="rId7"/>
    <p:sldId id="265" r:id="rId8"/>
    <p:sldId id="266" r:id="rId9"/>
    <p:sldId id="267" r:id="rId10"/>
    <p:sldId id="268" r:id="rId11"/>
    <p:sldId id="269" r:id="rId12"/>
    <p:sldId id="271" r:id="rId13"/>
    <p:sldId id="287" r:id="rId14"/>
    <p:sldId id="272" r:id="rId15"/>
    <p:sldId id="274" r:id="rId16"/>
    <p:sldId id="288" r:id="rId17"/>
    <p:sldId id="259" r:id="rId18"/>
    <p:sldId id="263" r:id="rId19"/>
    <p:sldId id="289" r:id="rId20"/>
    <p:sldId id="258" r:id="rId21"/>
    <p:sldId id="290" r:id="rId22"/>
    <p:sldId id="291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708" autoAdjust="0"/>
  </p:normalViewPr>
  <p:slideViewPr>
    <p:cSldViewPr snapToGrid="0" snapToObjects="1">
      <p:cViewPr varScale="1">
        <p:scale>
          <a:sx n="86" d="100"/>
          <a:sy n="86" d="100"/>
        </p:scale>
        <p:origin x="-164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5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41A71-AEBC-DF45-B428-068832393A88}" type="datetimeFigureOut">
              <a:rPr lang="en-US" smtClean="0"/>
              <a:t>03/07/15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3F0B1-F7F5-9D42-B2C4-BA4AC5570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904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4D031-C4A2-7F43-A598-3F02836ABDEE}" type="datetimeFigureOut">
              <a:rPr lang="en-US" smtClean="0"/>
              <a:t>03/07/15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E15F7-A014-CF4C-9B66-D6C26461B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574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ATLAS-PT séniores - 3/7/2015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5DE2-6824-D24D-8C72-7ADEA522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01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ATLAS-PT séniores - 3/7/2015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5DE2-6824-D24D-8C72-7ADEA522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222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ATLAS-PT séniores - 3/7/2015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5DE2-6824-D24D-8C72-7ADEA522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02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ATLAS-PT séniores - 3/7/2015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5DE2-6824-D24D-8C72-7ADEA522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79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ATLAS-PT séniores - 3/7/2015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5DE2-6824-D24D-8C72-7ADEA522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12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ATLAS-PT séniores - 3/7/2015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5DE2-6824-D24D-8C72-7ADEA522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8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ATLAS-PT séniores - 3/7/2015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5DE2-6824-D24D-8C72-7ADEA522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263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ATLAS-PT séniores - 3/7/2015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5DE2-6824-D24D-8C72-7ADEA522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23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ATLAS-PT séniores - 3/7/2015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5DE2-6824-D24D-8C72-7ADEA522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48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ATLAS-PT séniores - 3/7/2015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5DE2-6824-D24D-8C72-7ADEA522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ATLAS-PT séniores - 3/7/2015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5DE2-6824-D24D-8C72-7ADEA522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744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R.Goncalo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ATLAS-PT séniores - 3/7/2015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05DE2-6824-D24D-8C72-7ADEA522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99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1429641/" TargetMode="External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twiki.cern.ch/twiki/bin/view/Atlas/ExpressStream%23E34_menu_Physics_pp_v4_menu_coll" TargetMode="External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9955"/>
            <a:ext cx="7772400" cy="1470025"/>
          </a:xfrm>
        </p:spPr>
        <p:txBody>
          <a:bodyPr/>
          <a:lstStyle/>
          <a:p>
            <a:r>
              <a:rPr lang="en-US" dirty="0" smtClean="0"/>
              <a:t>O Trigger de </a:t>
            </a:r>
            <a:r>
              <a:rPr lang="en-US" dirty="0" err="1" smtClean="0"/>
              <a:t>jatos</a:t>
            </a:r>
            <a:r>
              <a:rPr lang="en-US" dirty="0" smtClean="0"/>
              <a:t> de ATLAS no </a:t>
            </a:r>
            <a:r>
              <a:rPr lang="en-US" dirty="0" err="1" smtClean="0"/>
              <a:t>in</a:t>
            </a:r>
            <a:r>
              <a:rPr lang="en-US" dirty="0" err="1" smtClean="0"/>
              <a:t>ício</a:t>
            </a:r>
            <a:r>
              <a:rPr lang="en-US" dirty="0" smtClean="0"/>
              <a:t> do </a:t>
            </a:r>
            <a:r>
              <a:rPr lang="en-US" dirty="0" smtClean="0"/>
              <a:t>run II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099" y="6099483"/>
            <a:ext cx="8889237" cy="604933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R.Gonçalo</a:t>
            </a:r>
            <a:r>
              <a:rPr lang="en-US" dirty="0" smtClean="0"/>
              <a:t>, ATLAS@LIP – </a:t>
            </a:r>
            <a:r>
              <a:rPr lang="en-US" dirty="0" err="1" smtClean="0"/>
              <a:t>S</a:t>
            </a:r>
            <a:r>
              <a:rPr lang="en-US" dirty="0" err="1" smtClean="0"/>
              <a:t>éniores</a:t>
            </a:r>
            <a:r>
              <a:rPr lang="en-US" dirty="0" smtClean="0"/>
              <a:t>, 3 de </a:t>
            </a:r>
            <a:r>
              <a:rPr lang="en-US" dirty="0" err="1" smtClean="0"/>
              <a:t>Julho</a:t>
            </a:r>
            <a:r>
              <a:rPr lang="en-US" dirty="0" smtClean="0"/>
              <a:t> de 2015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6539"/>
            <a:ext cx="9144000" cy="369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69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Overview of the offline jet calibration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ATLAS-PT séniores - 3/7/2015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2590"/>
          <a:stretch/>
        </p:blipFill>
        <p:spPr>
          <a:xfrm>
            <a:off x="457200" y="1032497"/>
            <a:ext cx="8362950" cy="532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88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Overview of the offline jet calibration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ATLAS-PT séniores - 3/7/2015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2590"/>
          <a:stretch/>
        </p:blipFill>
        <p:spPr>
          <a:xfrm>
            <a:off x="457200" y="1032497"/>
            <a:ext cx="8362950" cy="5323853"/>
          </a:xfrm>
          <a:prstGeom prst="rect">
            <a:avLst/>
          </a:prstGeom>
        </p:spPr>
      </p:pic>
      <p:sp>
        <p:nvSpPr>
          <p:cNvPr id="7" name="Frame 6"/>
          <p:cNvSpPr/>
          <p:nvPr/>
        </p:nvSpPr>
        <p:spPr>
          <a:xfrm>
            <a:off x="1857662" y="1186720"/>
            <a:ext cx="1102003" cy="1048985"/>
          </a:xfrm>
          <a:prstGeom prst="frame">
            <a:avLst>
              <a:gd name="adj1" fmla="val 3495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2980655" y="1186720"/>
            <a:ext cx="1102003" cy="1048985"/>
          </a:xfrm>
          <a:prstGeom prst="frame">
            <a:avLst>
              <a:gd name="adj1" fmla="val 3495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/>
          <p:cNvSpPr/>
          <p:nvPr/>
        </p:nvSpPr>
        <p:spPr>
          <a:xfrm>
            <a:off x="5190127" y="1186720"/>
            <a:ext cx="1102003" cy="1048985"/>
          </a:xfrm>
          <a:prstGeom prst="frame">
            <a:avLst>
              <a:gd name="adj1" fmla="val 3495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4082658" y="1186720"/>
            <a:ext cx="1102003" cy="1048985"/>
          </a:xfrm>
          <a:prstGeom prst="frame">
            <a:avLst>
              <a:gd name="adj1" fmla="val 349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2970444"/>
            <a:ext cx="1757301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Requires full event </a:t>
            </a:r>
            <a:r>
              <a:rPr lang="en-US" dirty="0" err="1" smtClean="0"/>
              <a:t>topoclusters</a:t>
            </a:r>
            <a:r>
              <a:rPr lang="en-US" dirty="0" smtClean="0"/>
              <a:t> for rho calculation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56044" y="3530672"/>
            <a:ext cx="1757301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Requires full event tracks and PV identification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082658" y="2970444"/>
            <a:ext cx="1757301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Only requires derived constants: </a:t>
            </a:r>
          </a:p>
          <a:p>
            <a:pPr algn="ctr"/>
            <a:r>
              <a:rPr lang="en-US" dirty="0" smtClean="0"/>
              <a:t>f(</a:t>
            </a:r>
            <a:r>
              <a:rPr lang="en-US" dirty="0" err="1" smtClean="0"/>
              <a:t>pT</a:t>
            </a:r>
            <a:r>
              <a:rPr lang="en-US" dirty="0" smtClean="0"/>
              <a:t>, eta)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19800" y="3432109"/>
            <a:ext cx="1757301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Requires extra jet info like layer energies and full tracking info</a:t>
            </a:r>
            <a:endParaRPr lang="en-US" dirty="0"/>
          </a:p>
        </p:txBody>
      </p:sp>
      <p:sp>
        <p:nvSpPr>
          <p:cNvPr id="16" name="Frame 15"/>
          <p:cNvSpPr/>
          <p:nvPr/>
        </p:nvSpPr>
        <p:spPr>
          <a:xfrm>
            <a:off x="6292130" y="1186720"/>
            <a:ext cx="1102003" cy="1048985"/>
          </a:xfrm>
          <a:prstGeom prst="frame">
            <a:avLst>
              <a:gd name="adj1" fmla="val 349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>
            <a:stCxn id="11" idx="0"/>
            <a:endCxn id="7" idx="2"/>
          </p:cNvCxnSpPr>
          <p:nvPr/>
        </p:nvCxnSpPr>
        <p:spPr>
          <a:xfrm flipV="1">
            <a:off x="1335851" y="2235705"/>
            <a:ext cx="1072813" cy="734739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2" idx="0"/>
            <a:endCxn id="8" idx="2"/>
          </p:cNvCxnSpPr>
          <p:nvPr/>
        </p:nvCxnSpPr>
        <p:spPr>
          <a:xfrm flipV="1">
            <a:off x="3134695" y="2235705"/>
            <a:ext cx="396962" cy="1294967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5" idx="0"/>
            <a:endCxn id="9" idx="2"/>
          </p:cNvCxnSpPr>
          <p:nvPr/>
        </p:nvCxnSpPr>
        <p:spPr>
          <a:xfrm flipH="1" flipV="1">
            <a:off x="5741129" y="2235705"/>
            <a:ext cx="1157322" cy="1196404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3" idx="0"/>
            <a:endCxn id="10" idx="2"/>
          </p:cNvCxnSpPr>
          <p:nvPr/>
        </p:nvCxnSpPr>
        <p:spPr>
          <a:xfrm flipH="1" flipV="1">
            <a:off x="4633660" y="2235705"/>
            <a:ext cx="327649" cy="734739"/>
          </a:xfrm>
          <a:prstGeom prst="straightConnector1">
            <a:avLst/>
          </a:prstGeom>
          <a:ln w="762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3" idx="0"/>
          </p:cNvCxnSpPr>
          <p:nvPr/>
        </p:nvCxnSpPr>
        <p:spPr>
          <a:xfrm flipV="1">
            <a:off x="4961309" y="2235706"/>
            <a:ext cx="1937142" cy="734738"/>
          </a:xfrm>
          <a:prstGeom prst="straightConnector1">
            <a:avLst/>
          </a:prstGeom>
          <a:ln w="762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724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222" y="33224"/>
            <a:ext cx="8229600" cy="1143000"/>
          </a:xfrm>
        </p:spPr>
        <p:txBody>
          <a:bodyPr/>
          <a:lstStyle/>
          <a:p>
            <a:r>
              <a:rPr lang="en-US" dirty="0" smtClean="0"/>
              <a:t>Pile-up subtraction: rho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ATLAS-PT séniores - 3/7/2015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62" y="913820"/>
            <a:ext cx="4419600" cy="2908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22" y="5311484"/>
            <a:ext cx="8133579" cy="8809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215" y="913820"/>
            <a:ext cx="3695417" cy="3629032"/>
          </a:xfrm>
          <a:prstGeom prst="rect">
            <a:avLst/>
          </a:prstGeom>
        </p:spPr>
      </p:pic>
      <p:sp>
        <p:nvSpPr>
          <p:cNvPr id="9" name="Donut 8"/>
          <p:cNvSpPr/>
          <p:nvPr/>
        </p:nvSpPr>
        <p:spPr>
          <a:xfrm>
            <a:off x="5069215" y="5311484"/>
            <a:ext cx="1431510" cy="880967"/>
          </a:xfrm>
          <a:prstGeom prst="donut">
            <a:avLst>
              <a:gd name="adj" fmla="val 9513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r="7307"/>
          <a:stretch/>
        </p:blipFill>
        <p:spPr>
          <a:xfrm>
            <a:off x="646111" y="4027979"/>
            <a:ext cx="2667000" cy="10297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00824" y="3946197"/>
            <a:ext cx="1757301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Requires full event </a:t>
            </a:r>
            <a:r>
              <a:rPr lang="en-US" dirty="0" err="1" smtClean="0"/>
              <a:t>topoclusters</a:t>
            </a:r>
            <a:r>
              <a:rPr lang="en-US" dirty="0" smtClean="0"/>
              <a:t> for rho calculation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64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457200" y="3250662"/>
            <a:ext cx="8229600" cy="339388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Partial Scan Made in LIP! (</a:t>
            </a:r>
            <a:r>
              <a:rPr lang="en-US" dirty="0" err="1" smtClean="0"/>
              <a:t>Ademar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CPU time </a:t>
            </a:r>
            <a:r>
              <a:rPr lang="en-US" dirty="0" err="1" smtClean="0"/>
              <a:t>muito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pequeno</a:t>
            </a:r>
            <a:r>
              <a:rPr lang="en-US" dirty="0" smtClean="0"/>
              <a:t> do </a:t>
            </a:r>
            <a:r>
              <a:rPr lang="en-US" dirty="0" err="1" smtClean="0"/>
              <a:t>que</a:t>
            </a:r>
            <a:r>
              <a:rPr lang="en-US" dirty="0" smtClean="0"/>
              <a:t> Full Scan</a:t>
            </a:r>
          </a:p>
          <a:p>
            <a:pPr lvl="1"/>
            <a:r>
              <a:rPr lang="en-US" dirty="0" smtClean="0"/>
              <a:t>Performance </a:t>
            </a:r>
            <a:r>
              <a:rPr lang="en-US" dirty="0" err="1" smtClean="0"/>
              <a:t>muito</a:t>
            </a:r>
            <a:r>
              <a:rPr lang="en-US" dirty="0" smtClean="0"/>
              <a:t> </a:t>
            </a:r>
            <a:r>
              <a:rPr lang="en-US" dirty="0" err="1" smtClean="0"/>
              <a:t>razo</a:t>
            </a:r>
            <a:r>
              <a:rPr lang="en-US" dirty="0" err="1" smtClean="0"/>
              <a:t>ável</a:t>
            </a:r>
            <a:endParaRPr lang="en-US" dirty="0" smtClean="0"/>
          </a:p>
          <a:p>
            <a:pPr lvl="1"/>
            <a:r>
              <a:rPr lang="en-US" dirty="0" err="1" smtClean="0"/>
              <a:t>Diferenças</a:t>
            </a:r>
            <a:r>
              <a:rPr lang="en-US" dirty="0"/>
              <a:t> </a:t>
            </a:r>
            <a:r>
              <a:rPr lang="en-US" dirty="0" err="1" smtClean="0"/>
              <a:t>maiores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topologias</a:t>
            </a:r>
            <a:r>
              <a:rPr lang="en-US" dirty="0" smtClean="0"/>
              <a:t> de </a:t>
            </a:r>
            <a:r>
              <a:rPr lang="en-US" dirty="0" err="1" smtClean="0"/>
              <a:t>multijatos</a:t>
            </a:r>
            <a:endParaRPr lang="en-US" dirty="0" smtClean="0"/>
          </a:p>
          <a:p>
            <a:r>
              <a:rPr lang="en-US" dirty="0" smtClean="0"/>
              <a:t>Bottom line: </a:t>
            </a:r>
          </a:p>
          <a:p>
            <a:pPr lvl="1"/>
            <a:r>
              <a:rPr lang="en-US" dirty="0" smtClean="0"/>
              <a:t>Default: Full Scan – o </a:t>
            </a:r>
            <a:r>
              <a:rPr lang="en-US" dirty="0" err="1" smtClean="0"/>
              <a:t>maior</a:t>
            </a:r>
            <a:r>
              <a:rPr lang="en-US" dirty="0" smtClean="0"/>
              <a:t> </a:t>
            </a:r>
            <a:r>
              <a:rPr lang="en-US" dirty="0" err="1" smtClean="0"/>
              <a:t>ajuste</a:t>
            </a:r>
            <a:r>
              <a:rPr lang="en-US" dirty="0" smtClean="0"/>
              <a:t> </a:t>
            </a:r>
            <a:r>
              <a:rPr lang="en-US" dirty="0" err="1" smtClean="0"/>
              <a:t>poss</a:t>
            </a:r>
            <a:r>
              <a:rPr lang="en-US" dirty="0" err="1" smtClean="0"/>
              <a:t>ível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offline</a:t>
            </a:r>
          </a:p>
          <a:p>
            <a:pPr lvl="1"/>
            <a:r>
              <a:rPr lang="en-US" dirty="0" err="1" smtClean="0"/>
              <a:t>Alternativa</a:t>
            </a:r>
            <a:r>
              <a:rPr lang="en-US" dirty="0" smtClean="0"/>
              <a:t>: Partial Scan – a </a:t>
            </a:r>
            <a:r>
              <a:rPr lang="en-US" dirty="0" err="1" smtClean="0"/>
              <a:t>nossa</a:t>
            </a:r>
            <a:r>
              <a:rPr lang="en-US" dirty="0" smtClean="0"/>
              <a:t> </a:t>
            </a:r>
            <a:r>
              <a:rPr lang="en-US" dirty="0" err="1" smtClean="0"/>
              <a:t>apólice</a:t>
            </a:r>
            <a:r>
              <a:rPr lang="en-US" dirty="0" smtClean="0"/>
              <a:t> de </a:t>
            </a:r>
            <a:r>
              <a:rPr lang="en-US" dirty="0" err="1" smtClean="0"/>
              <a:t>seguro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alta</a:t>
            </a:r>
            <a:r>
              <a:rPr lang="en-US" dirty="0" smtClean="0"/>
              <a:t> taxa de </a:t>
            </a:r>
            <a:r>
              <a:rPr lang="en-US" dirty="0" err="1" smtClean="0"/>
              <a:t>contagem</a:t>
            </a:r>
            <a:endParaRPr lang="en-US" dirty="0" smtClean="0"/>
          </a:p>
          <a:p>
            <a:r>
              <a:rPr lang="en-US" dirty="0" err="1" smtClean="0"/>
              <a:t>Outra</a:t>
            </a:r>
            <a:r>
              <a:rPr lang="en-US" dirty="0"/>
              <a:t> </a:t>
            </a:r>
            <a:r>
              <a:rPr lang="en-US" dirty="0" err="1" smtClean="0"/>
              <a:t>alternativa</a:t>
            </a:r>
            <a:r>
              <a:rPr lang="en-US" dirty="0" smtClean="0"/>
              <a:t>: L1.5</a:t>
            </a:r>
          </a:p>
          <a:p>
            <a:pPr lvl="1"/>
            <a:r>
              <a:rPr lang="en-US" dirty="0" smtClean="0"/>
              <a:t>Full scan </a:t>
            </a:r>
            <a:r>
              <a:rPr lang="en-US" dirty="0" err="1" smtClean="0"/>
              <a:t>usando</a:t>
            </a:r>
            <a:r>
              <a:rPr lang="en-US" dirty="0" smtClean="0"/>
              <a:t> Trigger Towers </a:t>
            </a:r>
          </a:p>
          <a:p>
            <a:pPr lvl="1"/>
            <a:r>
              <a:rPr lang="en-US" dirty="0" err="1" smtClean="0"/>
              <a:t>Menor</a:t>
            </a:r>
            <a:r>
              <a:rPr lang="en-US" dirty="0" smtClean="0"/>
              <a:t> </a:t>
            </a:r>
            <a:r>
              <a:rPr lang="en-US" dirty="0" err="1" smtClean="0"/>
              <a:t>granularidade</a:t>
            </a:r>
            <a:r>
              <a:rPr lang="en-US" dirty="0" smtClean="0"/>
              <a:t> (7k TTs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vez</a:t>
            </a:r>
            <a:r>
              <a:rPr lang="en-US" dirty="0" smtClean="0"/>
              <a:t> de 200k cells) – </a:t>
            </a:r>
            <a:r>
              <a:rPr lang="en-US" dirty="0" err="1" smtClean="0"/>
              <a:t>muito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rápido</a:t>
            </a:r>
            <a:endParaRPr lang="en-US" dirty="0" smtClean="0"/>
          </a:p>
          <a:p>
            <a:pPr lvl="1"/>
            <a:r>
              <a:rPr lang="en-US" dirty="0" smtClean="0"/>
              <a:t>Performance: </a:t>
            </a:r>
            <a:r>
              <a:rPr lang="en-US" dirty="0" err="1" smtClean="0"/>
              <a:t>resolução</a:t>
            </a:r>
            <a:r>
              <a:rPr lang="en-US" dirty="0" smtClean="0"/>
              <a:t> </a:t>
            </a:r>
            <a:r>
              <a:rPr lang="en-US" dirty="0" err="1" smtClean="0"/>
              <a:t>parecida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L1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92" y="1600266"/>
            <a:ext cx="2558561" cy="137828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2750853" y="1861660"/>
            <a:ext cx="320106" cy="92954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285915" y="1770295"/>
            <a:ext cx="2279650" cy="1578147"/>
            <a:chOff x="3867150" y="2438531"/>
            <a:chExt cx="2279650" cy="1578147"/>
          </a:xfrm>
        </p:grpSpPr>
        <p:sp>
          <p:nvSpPr>
            <p:cNvPr id="6" name="Freeform 5"/>
            <p:cNvSpPr/>
            <p:nvPr/>
          </p:nvSpPr>
          <p:spPr>
            <a:xfrm>
              <a:off x="4616450" y="2622550"/>
              <a:ext cx="1092200" cy="749300"/>
            </a:xfrm>
            <a:custGeom>
              <a:avLst/>
              <a:gdLst>
                <a:gd name="connsiteX0" fmla="*/ 0 w 1092200"/>
                <a:gd name="connsiteY0" fmla="*/ 0 h 749300"/>
                <a:gd name="connsiteX1" fmla="*/ 609600 w 1092200"/>
                <a:gd name="connsiteY1" fmla="*/ 0 h 749300"/>
                <a:gd name="connsiteX2" fmla="*/ 609600 w 1092200"/>
                <a:gd name="connsiteY2" fmla="*/ 247650 h 749300"/>
                <a:gd name="connsiteX3" fmla="*/ 1092200 w 1092200"/>
                <a:gd name="connsiteY3" fmla="*/ 234950 h 749300"/>
                <a:gd name="connsiteX4" fmla="*/ 1085850 w 1092200"/>
                <a:gd name="connsiteY4" fmla="*/ 749300 h 749300"/>
                <a:gd name="connsiteX5" fmla="*/ 527050 w 1092200"/>
                <a:gd name="connsiteY5" fmla="*/ 749300 h 749300"/>
                <a:gd name="connsiteX6" fmla="*/ 527050 w 1092200"/>
                <a:gd name="connsiteY6" fmla="*/ 501650 h 749300"/>
                <a:gd name="connsiteX7" fmla="*/ 12700 w 1092200"/>
                <a:gd name="connsiteY7" fmla="*/ 508000 h 749300"/>
                <a:gd name="connsiteX8" fmla="*/ 0 w 1092200"/>
                <a:gd name="connsiteY8" fmla="*/ 0 h 74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2200" h="749300">
                  <a:moveTo>
                    <a:pt x="0" y="0"/>
                  </a:moveTo>
                  <a:lnTo>
                    <a:pt x="609600" y="0"/>
                  </a:lnTo>
                  <a:lnTo>
                    <a:pt x="609600" y="247650"/>
                  </a:lnTo>
                  <a:lnTo>
                    <a:pt x="1092200" y="234950"/>
                  </a:lnTo>
                  <a:cubicBezTo>
                    <a:pt x="1090083" y="406400"/>
                    <a:pt x="1087967" y="577850"/>
                    <a:pt x="1085850" y="749300"/>
                  </a:cubicBezTo>
                  <a:lnTo>
                    <a:pt x="527050" y="749300"/>
                  </a:lnTo>
                  <a:lnTo>
                    <a:pt x="527050" y="501650"/>
                  </a:lnTo>
                  <a:lnTo>
                    <a:pt x="12700" y="508000"/>
                  </a:lnTo>
                  <a:cubicBezTo>
                    <a:pt x="14817" y="336550"/>
                    <a:pt x="16933" y="165100"/>
                    <a:pt x="0" y="0"/>
                  </a:cubicBezTo>
                  <a:close/>
                </a:path>
              </a:pathLst>
            </a:custGeom>
            <a:solidFill>
              <a:srgbClr val="CCFFCC"/>
            </a:solidFill>
            <a:ln>
              <a:solidFill>
                <a:srgbClr val="CCFF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178300" y="2438531"/>
              <a:ext cx="1968500" cy="129526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4895850" y="2870200"/>
              <a:ext cx="69850" cy="635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35650" y="3647346"/>
              <a:ext cx="311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η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67150" y="2438531"/>
              <a:ext cx="311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φ</a:t>
              </a:r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5416550" y="3092450"/>
              <a:ext cx="69850" cy="635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273550" y="3308350"/>
              <a:ext cx="69850" cy="635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24350" y="3422650"/>
              <a:ext cx="18224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r</a:t>
              </a:r>
              <a:r>
                <a:rPr lang="en-US" sz="1400" dirty="0" smtClean="0"/>
                <a:t>ead out – Partial Scan</a:t>
              </a:r>
              <a:endParaRPr lang="en-US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30700" y="3177906"/>
              <a:ext cx="10350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L1 </a:t>
              </a:r>
              <a:r>
                <a:rPr lang="en-US" sz="1400" dirty="0" err="1" smtClean="0"/>
                <a:t>RoI</a:t>
              </a:r>
              <a:endParaRPr lang="en-US" sz="14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235450" y="3507179"/>
              <a:ext cx="146050" cy="161663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543626" y="1770295"/>
            <a:ext cx="2279650" cy="1578147"/>
            <a:chOff x="6381750" y="2460027"/>
            <a:chExt cx="2279650" cy="1578147"/>
          </a:xfrm>
        </p:grpSpPr>
        <p:sp>
          <p:nvSpPr>
            <p:cNvPr id="17" name="TextBox 16"/>
            <p:cNvSpPr txBox="1"/>
            <p:nvPr/>
          </p:nvSpPr>
          <p:spPr>
            <a:xfrm>
              <a:off x="8350250" y="3668842"/>
              <a:ext cx="311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η</a:t>
              </a:r>
              <a:endParaRPr lang="en-US" dirty="0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6381750" y="2460027"/>
              <a:ext cx="2279650" cy="1295269"/>
              <a:chOff x="6381750" y="2460027"/>
              <a:chExt cx="2279650" cy="1295269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6692900" y="2460027"/>
                <a:ext cx="1968500" cy="1295269"/>
              </a:xfrm>
              <a:prstGeom prst="rect">
                <a:avLst/>
              </a:prstGeom>
              <a:solidFill>
                <a:srgbClr val="CCFFCC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7410450" y="2891696"/>
                <a:ext cx="69850" cy="635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381750" y="2460027"/>
                <a:ext cx="3111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φ</a:t>
                </a:r>
                <a:endParaRPr lang="en-US" dirty="0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7931150" y="3113946"/>
                <a:ext cx="69850" cy="635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6788150" y="3329846"/>
                <a:ext cx="69850" cy="635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838950" y="3444146"/>
                <a:ext cx="182245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r</a:t>
                </a:r>
                <a:r>
                  <a:rPr lang="en-US" sz="1400" dirty="0" smtClean="0"/>
                  <a:t>ead out – Full Scan</a:t>
                </a:r>
                <a:endParaRPr lang="en-US" sz="14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845300" y="3199402"/>
                <a:ext cx="103505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L1 </a:t>
                </a:r>
                <a:r>
                  <a:rPr lang="en-US" sz="1400" dirty="0" err="1" smtClean="0"/>
                  <a:t>RoI</a:t>
                </a:r>
                <a:endParaRPr lang="en-US" sz="1400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765925" y="3523405"/>
                <a:ext cx="146050" cy="161663"/>
              </a:xfrm>
              <a:prstGeom prst="rect">
                <a:avLst/>
              </a:prstGeom>
              <a:solidFill>
                <a:srgbClr val="CCFFCC"/>
              </a:solidFill>
              <a:ln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65" y="206755"/>
            <a:ext cx="6578015" cy="945054"/>
          </a:xfrm>
        </p:spPr>
        <p:txBody>
          <a:bodyPr>
            <a:normAutofit/>
          </a:bodyPr>
          <a:lstStyle/>
          <a:p>
            <a:r>
              <a:rPr lang="en-US" dirty="0" smtClean="0"/>
              <a:t>Full Scan e </a:t>
            </a:r>
            <a:r>
              <a:rPr lang="en-US" dirty="0" err="1" smtClean="0"/>
              <a:t>alternativas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580" y="6201"/>
            <a:ext cx="2125420" cy="1594065"/>
          </a:xfrm>
          <a:prstGeom prst="rect">
            <a:avLst/>
          </a:prstGeom>
        </p:spPr>
      </p:pic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ATLAS-PT séniores - 3/7/2015</a:t>
            </a:r>
            <a:endParaRPr lang="en-US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5DE2-6824-D24D-8C72-7ADEA52295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200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16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Partial </a:t>
            </a:r>
            <a:r>
              <a:rPr lang="en-US" dirty="0" err="1" smtClean="0"/>
              <a:t>vs</a:t>
            </a:r>
            <a:r>
              <a:rPr lang="en-US" dirty="0" smtClean="0"/>
              <a:t> Full Scan – </a:t>
            </a:r>
            <a:r>
              <a:rPr lang="en-US" dirty="0"/>
              <a:t>T</a:t>
            </a:r>
            <a:r>
              <a:rPr lang="en-US" dirty="0" smtClean="0"/>
              <a:t>iming Summary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0381" y="1086250"/>
            <a:ext cx="2592819" cy="5635225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/>
              <a:t>NOTE: indicative numbers only!</a:t>
            </a:r>
          </a:p>
          <a:p>
            <a:endParaRPr lang="en-US" b="1" dirty="0" smtClean="0"/>
          </a:p>
          <a:p>
            <a:r>
              <a:rPr lang="en-US" dirty="0" smtClean="0"/>
              <a:t>Cluster </a:t>
            </a:r>
            <a:r>
              <a:rPr lang="en-US" dirty="0"/>
              <a:t>making </a:t>
            </a:r>
            <a:r>
              <a:rPr lang="en-US" dirty="0" smtClean="0"/>
              <a:t>time roughly same as calibration</a:t>
            </a:r>
          </a:p>
          <a:p>
            <a:endParaRPr lang="en-US" dirty="0" smtClean="0"/>
          </a:p>
          <a:p>
            <a:r>
              <a:rPr lang="en-US" dirty="0" smtClean="0"/>
              <a:t>PS much less than FS but longer tails</a:t>
            </a:r>
          </a:p>
          <a:p>
            <a:endParaRPr lang="en-US" dirty="0"/>
          </a:p>
          <a:p>
            <a:r>
              <a:rPr lang="en-US" dirty="0" smtClean="0"/>
              <a:t>Small effect from pileup</a:t>
            </a:r>
          </a:p>
          <a:p>
            <a:endParaRPr lang="en-US" dirty="0" smtClean="0"/>
          </a:p>
          <a:p>
            <a:r>
              <a:rPr lang="en-US" dirty="0" smtClean="0"/>
              <a:t>Comparing to r.17: </a:t>
            </a:r>
          </a:p>
          <a:p>
            <a:pPr lvl="1"/>
            <a:r>
              <a:rPr lang="en-US" dirty="0" smtClean="0"/>
              <a:t>6% increase in clustering in r.19</a:t>
            </a:r>
          </a:p>
          <a:p>
            <a:pPr lvl="1"/>
            <a:r>
              <a:rPr lang="en-US" dirty="0" smtClean="0"/>
              <a:t>6x reduction in cell container making (60 to 10ms/</a:t>
            </a:r>
            <a:r>
              <a:rPr lang="en-US" dirty="0" err="1" smtClean="0"/>
              <a:t>evt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ATLAS-PT séniores - 3/7/2015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957470"/>
              </p:ext>
            </p:extLst>
          </p:nvPr>
        </p:nvGraphicFramePr>
        <p:xfrm>
          <a:off x="2743200" y="1397001"/>
          <a:ext cx="6096000" cy="2266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3239"/>
                <a:gridCol w="885577"/>
                <a:gridCol w="829184"/>
                <a:gridCol w="1443240"/>
                <a:gridCol w="802032"/>
                <a:gridCol w="802728"/>
              </a:tblGrid>
              <a:tr h="19682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Clustering [</a:t>
                      </a:r>
                      <a:r>
                        <a:rPr lang="en-US" sz="1400" dirty="0" err="1" smtClean="0"/>
                        <a:t>ms</a:t>
                      </a:r>
                      <a:r>
                        <a:rPr lang="en-US" sz="1400" dirty="0" smtClean="0"/>
                        <a:t>]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&lt;μ&gt;=40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&lt;μ&gt;=80</a:t>
                      </a:r>
                    </a:p>
                  </a:txBody>
                  <a:tcPr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Calibration [</a:t>
                      </a:r>
                      <a:r>
                        <a:rPr lang="en-US" sz="1400" dirty="0" err="1" smtClean="0"/>
                        <a:t>ms</a:t>
                      </a:r>
                      <a:r>
                        <a:rPr lang="en-US" sz="1400" dirty="0" smtClean="0"/>
                        <a:t>]</a:t>
                      </a:r>
                      <a:endParaRPr lang="en-US" sz="1400" dirty="0"/>
                    </a:p>
                  </a:txBody>
                  <a:tcPr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&lt;μ&gt;=40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&lt;μ&gt;=80</a:t>
                      </a:r>
                    </a:p>
                  </a:txBody>
                  <a:tcPr/>
                </a:tc>
              </a:tr>
              <a:tr h="3397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Cells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9.9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9.7</a:t>
                      </a:r>
                      <a:endParaRPr lang="en-US" sz="1400" dirty="0"/>
                    </a:p>
                  </a:txBody>
                  <a:tcPr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Moments </a:t>
                      </a:r>
                      <a:endParaRPr lang="en-US" sz="1400" dirty="0"/>
                    </a:p>
                  </a:txBody>
                  <a:tcPr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27.0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29.7</a:t>
                      </a:r>
                      <a:endParaRPr lang="en-US" sz="1400" dirty="0"/>
                    </a:p>
                  </a:txBody>
                  <a:tcPr/>
                </a:tc>
              </a:tr>
              <a:tr h="3397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Clusters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53.7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52.7</a:t>
                      </a:r>
                      <a:endParaRPr lang="en-US" sz="1400" dirty="0"/>
                    </a:p>
                  </a:txBody>
                  <a:tcPr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Dead</a:t>
                      </a:r>
                      <a:r>
                        <a:rPr lang="en-US" sz="1400" baseline="0" dirty="0" smtClean="0"/>
                        <a:t> Material</a:t>
                      </a:r>
                      <a:endParaRPr lang="en-US" sz="1400" dirty="0"/>
                    </a:p>
                  </a:txBody>
                  <a:tcPr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18.5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17.2</a:t>
                      </a:r>
                      <a:endParaRPr lang="en-US" sz="1400" dirty="0"/>
                    </a:p>
                  </a:txBody>
                  <a:tcPr/>
                </a:tc>
              </a:tr>
              <a:tr h="3397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Cluster splitting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57.7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61.9</a:t>
                      </a:r>
                      <a:endParaRPr lang="en-US" sz="1400" dirty="0"/>
                    </a:p>
                  </a:txBody>
                  <a:tcPr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Out of cluster</a:t>
                      </a:r>
                      <a:endParaRPr lang="en-US" sz="1400" dirty="0"/>
                    </a:p>
                  </a:txBody>
                  <a:tcPr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17.8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16.3</a:t>
                      </a:r>
                      <a:endParaRPr lang="en-US" sz="1400" dirty="0"/>
                    </a:p>
                  </a:txBody>
                  <a:tcPr/>
                </a:tc>
              </a:tr>
              <a:tr h="333223"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1" dirty="0" smtClean="0"/>
                        <a:t>Full</a:t>
                      </a:r>
                      <a:r>
                        <a:rPr lang="en-US" sz="1800" b="1" baseline="0" dirty="0" smtClean="0"/>
                        <a:t> calorimeter </a:t>
                      </a:r>
                      <a:r>
                        <a:rPr lang="en-US" sz="1800" b="1" dirty="0" smtClean="0"/>
                        <a:t>scan</a:t>
                      </a:r>
                      <a:r>
                        <a:rPr lang="en-US" sz="1800" b="1" baseline="0" dirty="0" smtClean="0"/>
                        <a:t> </a:t>
                      </a:r>
                      <a:endParaRPr lang="en-US" sz="1800" b="1" dirty="0"/>
                    </a:p>
                  </a:txBody>
                  <a:tcPr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Local calibration</a:t>
                      </a:r>
                      <a:endParaRPr lang="en-US" sz="1400" dirty="0"/>
                    </a:p>
                  </a:txBody>
                  <a:tcPr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23.9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26.4</a:t>
                      </a:r>
                      <a:endParaRPr lang="en-US" sz="1400" dirty="0"/>
                    </a:p>
                  </a:txBody>
                  <a:tcPr/>
                </a:tc>
              </a:tr>
              <a:tr h="300807">
                <a:tc gridSpan="3"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Out of</a:t>
                      </a:r>
                      <a:r>
                        <a:rPr lang="en-US" sz="1400" baseline="0" dirty="0" smtClean="0"/>
                        <a:t> cluster </a:t>
                      </a:r>
                      <a:r>
                        <a:rPr lang="en-US" sz="1400" dirty="0" smtClean="0"/>
                        <a:t>Pi0</a:t>
                      </a:r>
                      <a:endParaRPr lang="en-US" sz="1400" dirty="0"/>
                    </a:p>
                  </a:txBody>
                  <a:tcPr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17.8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16</a:t>
                      </a:r>
                      <a:endParaRPr lang="en-US" sz="1400" dirty="0"/>
                    </a:p>
                  </a:txBody>
                  <a:tcPr/>
                </a:tc>
              </a:tr>
              <a:tr h="19682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Totals: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121.3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124.3</a:t>
                      </a:r>
                      <a:endParaRPr lang="en-US" sz="1400" dirty="0"/>
                    </a:p>
                  </a:txBody>
                  <a:tcPr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Totals:</a:t>
                      </a:r>
                      <a:endParaRPr lang="en-US" sz="1400" dirty="0"/>
                    </a:p>
                  </a:txBody>
                  <a:tcPr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105.6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551580"/>
              </p:ext>
            </p:extLst>
          </p:nvPr>
        </p:nvGraphicFramePr>
        <p:xfrm>
          <a:off x="2743200" y="4089532"/>
          <a:ext cx="6096000" cy="2390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3239"/>
                <a:gridCol w="885577"/>
                <a:gridCol w="829184"/>
                <a:gridCol w="1443240"/>
                <a:gridCol w="802032"/>
                <a:gridCol w="802728"/>
              </a:tblGrid>
              <a:tr h="19682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Clustering [</a:t>
                      </a:r>
                      <a:r>
                        <a:rPr lang="en-US" sz="1400" dirty="0" err="1" smtClean="0"/>
                        <a:t>ms</a:t>
                      </a:r>
                      <a:r>
                        <a:rPr lang="en-US" sz="1400" dirty="0" smtClean="0"/>
                        <a:t>]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&lt;μ&gt;=40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&lt;μ&gt;=80</a:t>
                      </a:r>
                    </a:p>
                  </a:txBody>
                  <a:tcPr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Calibration [</a:t>
                      </a:r>
                      <a:r>
                        <a:rPr lang="en-US" sz="1400" dirty="0" err="1" smtClean="0"/>
                        <a:t>ms</a:t>
                      </a:r>
                      <a:r>
                        <a:rPr lang="en-US" sz="1400" dirty="0" smtClean="0"/>
                        <a:t>]</a:t>
                      </a:r>
                      <a:endParaRPr lang="en-US" sz="1400" dirty="0"/>
                    </a:p>
                  </a:txBody>
                  <a:tcPr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&lt;μ&gt;=40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&lt;μ&gt;=80</a:t>
                      </a:r>
                    </a:p>
                  </a:txBody>
                  <a:tcPr/>
                </a:tc>
              </a:tr>
              <a:tr h="3397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Cells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4.9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5.1</a:t>
                      </a:r>
                      <a:endParaRPr lang="en-US" sz="1400" dirty="0"/>
                    </a:p>
                  </a:txBody>
                  <a:tcPr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Moments </a:t>
                      </a:r>
                      <a:endParaRPr lang="en-US" sz="1400" dirty="0"/>
                    </a:p>
                  </a:txBody>
                  <a:tcPr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2.5</a:t>
                      </a:r>
                      <a:endParaRPr lang="en-US" sz="1400" dirty="0"/>
                    </a:p>
                  </a:txBody>
                  <a:tcPr/>
                </a:tc>
              </a:tr>
              <a:tr h="3397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Clusters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4.8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5.4</a:t>
                      </a:r>
                      <a:endParaRPr lang="en-US" sz="1400" dirty="0"/>
                    </a:p>
                  </a:txBody>
                  <a:tcPr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Dead</a:t>
                      </a:r>
                      <a:r>
                        <a:rPr lang="en-US" sz="1400" baseline="0" dirty="0" smtClean="0"/>
                        <a:t> Material</a:t>
                      </a:r>
                      <a:endParaRPr lang="en-US" sz="1400" dirty="0"/>
                    </a:p>
                  </a:txBody>
                  <a:tcPr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2.4</a:t>
                      </a:r>
                      <a:endParaRPr lang="en-US" sz="1400" dirty="0"/>
                    </a:p>
                  </a:txBody>
                  <a:tcPr/>
                </a:tc>
              </a:tr>
              <a:tr h="3397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Cluster splitting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6.0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6.6</a:t>
                      </a:r>
                      <a:endParaRPr lang="en-US" sz="1400" dirty="0"/>
                    </a:p>
                  </a:txBody>
                  <a:tcPr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Out of cluster</a:t>
                      </a:r>
                      <a:endParaRPr lang="en-US" sz="1400" dirty="0"/>
                    </a:p>
                  </a:txBody>
                  <a:tcPr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2.2</a:t>
                      </a:r>
                      <a:endParaRPr lang="en-US" sz="1400" dirty="0"/>
                    </a:p>
                  </a:txBody>
                  <a:tcPr/>
                </a:tc>
              </a:tr>
              <a:tr h="333223">
                <a:tc rowSpan="2"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Partial</a:t>
                      </a:r>
                      <a:r>
                        <a:rPr lang="en-US" sz="2000" b="1" baseline="0" dirty="0" smtClean="0"/>
                        <a:t> calorimeter </a:t>
                      </a:r>
                      <a:r>
                        <a:rPr lang="en-US" sz="2000" b="1" dirty="0" smtClean="0"/>
                        <a:t>scan</a:t>
                      </a:r>
                      <a:r>
                        <a:rPr lang="en-US" sz="2000" b="1" baseline="0" dirty="0" smtClean="0"/>
                        <a:t> </a:t>
                      </a:r>
                      <a:endParaRPr lang="en-US" sz="2000" b="1" dirty="0" smtClean="0"/>
                    </a:p>
                    <a:p>
                      <a:endParaRPr lang="en-US" sz="1400" dirty="0"/>
                    </a:p>
                  </a:txBody>
                  <a:tcPr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Local calibration</a:t>
                      </a:r>
                      <a:endParaRPr lang="en-US" sz="1400" dirty="0"/>
                    </a:p>
                  </a:txBody>
                  <a:tcPr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3.2</a:t>
                      </a:r>
                      <a:endParaRPr lang="en-US" sz="1400" dirty="0"/>
                    </a:p>
                  </a:txBody>
                  <a:tcPr/>
                </a:tc>
              </a:tr>
              <a:tr h="300807">
                <a:tc gridSpan="3"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Out of</a:t>
                      </a:r>
                      <a:r>
                        <a:rPr lang="en-US" sz="1400" baseline="0" dirty="0" smtClean="0"/>
                        <a:t> cluster </a:t>
                      </a:r>
                      <a:r>
                        <a:rPr lang="en-US" sz="1400" dirty="0" smtClean="0"/>
                        <a:t>Pi0</a:t>
                      </a:r>
                      <a:endParaRPr lang="en-US" sz="1400" dirty="0"/>
                    </a:p>
                  </a:txBody>
                  <a:tcPr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2.2</a:t>
                      </a:r>
                      <a:endParaRPr lang="en-US" sz="1400" dirty="0"/>
                    </a:p>
                  </a:txBody>
                  <a:tcPr/>
                </a:tc>
              </a:tr>
              <a:tr h="19682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Totals: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15.7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17.1</a:t>
                      </a:r>
                      <a:endParaRPr lang="en-US" sz="1400" dirty="0"/>
                    </a:p>
                  </a:txBody>
                  <a:tcPr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Totals:</a:t>
                      </a:r>
                      <a:endParaRPr lang="en-US" sz="1400" dirty="0"/>
                    </a:p>
                  </a:txBody>
                  <a:tcPr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11.3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12.5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172368" y="131819"/>
            <a:ext cx="175405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Ademar</a:t>
            </a:r>
            <a:r>
              <a:rPr lang="en-US" dirty="0" smtClean="0"/>
              <a:t> Delgado</a:t>
            </a:r>
          </a:p>
        </p:txBody>
      </p:sp>
    </p:spTree>
    <p:extLst>
      <p:ext uri="{BB962C8B-B14F-4D97-AF65-F5344CB8AC3E}">
        <p14:creationId xmlns:p14="http://schemas.microsoft.com/office/powerpoint/2010/main" val="2891852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94" y="3374893"/>
            <a:ext cx="3511177" cy="31683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341"/>
            <a:ext cx="4906682" cy="935597"/>
          </a:xfrm>
        </p:spPr>
        <p:txBody>
          <a:bodyPr/>
          <a:lstStyle/>
          <a:p>
            <a:r>
              <a:rPr lang="en-US" dirty="0" smtClean="0"/>
              <a:t>L1.5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971" y="1150137"/>
            <a:ext cx="5348970" cy="222475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TriggerTower</a:t>
            </a:r>
            <a:r>
              <a:rPr lang="en-US" dirty="0" smtClean="0"/>
              <a:t> full scan recovers L1 inefficiency for close-by jets 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ee </a:t>
            </a:r>
            <a:r>
              <a:rPr lang="en-US" dirty="0" smtClean="0">
                <a:hlinkClick r:id="rId3"/>
              </a:rPr>
              <a:t>ATL</a:t>
            </a:r>
            <a:r>
              <a:rPr lang="en-US" dirty="0">
                <a:hlinkClick r:id="rId3"/>
              </a:rPr>
              <a:t>-COM-DAQ-2012-</a:t>
            </a:r>
            <a:r>
              <a:rPr lang="en-US" dirty="0" smtClean="0">
                <a:hlinkClick r:id="rId3"/>
              </a:rPr>
              <a:t>009</a:t>
            </a:r>
            <a:endParaRPr lang="en-US" dirty="0" smtClean="0"/>
          </a:p>
          <a:p>
            <a:r>
              <a:rPr lang="en-US" dirty="0" smtClean="0"/>
              <a:t>Reasonable </a:t>
            </a:r>
            <a:r>
              <a:rPr lang="en-US" dirty="0" err="1" smtClean="0"/>
              <a:t>spacial</a:t>
            </a:r>
            <a:r>
              <a:rPr lang="en-US" dirty="0" smtClean="0"/>
              <a:t> resolution</a:t>
            </a:r>
            <a:endParaRPr lang="en-US" baseline="-25000" dirty="0" smtClean="0"/>
          </a:p>
          <a:p>
            <a:r>
              <a:rPr lang="en-US" dirty="0" smtClean="0"/>
              <a:t>Energy resolution same as L1 </a:t>
            </a:r>
          </a:p>
          <a:p>
            <a:pPr lvl="1"/>
            <a:r>
              <a:rPr lang="en-US" dirty="0" smtClean="0"/>
              <a:t>See </a:t>
            </a:r>
            <a:r>
              <a:rPr lang="en-US" dirty="0">
                <a:hlinkClick r:id="rId3"/>
              </a:rPr>
              <a:t>ATL-COM-DAQ-2012-</a:t>
            </a:r>
            <a:r>
              <a:rPr lang="en-US" dirty="0" smtClean="0">
                <a:hlinkClick r:id="rId3"/>
              </a:rPr>
              <a:t>009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ATLAS-PT séniores - 3/7/2015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69CF2-EFEC-C844-A50D-476364616AB0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882" y="274638"/>
            <a:ext cx="3547035" cy="3179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477" y="3454071"/>
            <a:ext cx="3451440" cy="312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73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Operaç</a:t>
            </a:r>
            <a:r>
              <a:rPr lang="en-US" dirty="0" err="1" smtClean="0"/>
              <a:t>ões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266" y="1722836"/>
            <a:ext cx="4912196" cy="369110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ATLAS-PT séniores - 3/7/2015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5DE2-6824-D24D-8C72-7ADEA52295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90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7748"/>
          </a:xfrm>
        </p:spPr>
        <p:txBody>
          <a:bodyPr/>
          <a:lstStyle/>
          <a:p>
            <a:r>
              <a:rPr lang="en-US" dirty="0" smtClean="0"/>
              <a:t>Monitoring e commissioning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429" y="1122386"/>
            <a:ext cx="8726853" cy="243850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Offline monitoring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 e </a:t>
            </a:r>
            <a:r>
              <a:rPr lang="en-US" dirty="0" err="1" smtClean="0"/>
              <a:t>bem</a:t>
            </a:r>
            <a:r>
              <a:rPr lang="en-US" dirty="0" smtClean="0"/>
              <a:t> </a:t>
            </a:r>
            <a:r>
              <a:rPr lang="en-US" dirty="0" err="1" smtClean="0"/>
              <a:t>mantida</a:t>
            </a:r>
            <a:endParaRPr lang="en-US" dirty="0" smtClean="0"/>
          </a:p>
          <a:p>
            <a:pPr lvl="1"/>
            <a:r>
              <a:rPr lang="en-US" dirty="0" err="1" smtClean="0"/>
              <a:t>Equipa</a:t>
            </a:r>
            <a:r>
              <a:rPr lang="en-US" dirty="0" smtClean="0"/>
              <a:t> de 3-4 slice experts a </a:t>
            </a:r>
            <a:r>
              <a:rPr lang="en-US" dirty="0" err="1" smtClean="0"/>
              <a:t>trabalhar</a:t>
            </a:r>
            <a:r>
              <a:rPr lang="en-US" dirty="0" smtClean="0"/>
              <a:t> </a:t>
            </a:r>
            <a:r>
              <a:rPr lang="en-US" dirty="0" err="1" smtClean="0"/>
              <a:t>desde</a:t>
            </a:r>
            <a:r>
              <a:rPr lang="en-US" dirty="0" smtClean="0"/>
              <a:t> </a:t>
            </a:r>
            <a:r>
              <a:rPr lang="en-US" dirty="0" err="1" smtClean="0"/>
              <a:t>fim</a:t>
            </a:r>
            <a:r>
              <a:rPr lang="en-US" dirty="0" smtClean="0"/>
              <a:t> de 2014 </a:t>
            </a:r>
            <a:r>
              <a:rPr lang="en-US" dirty="0" err="1" smtClean="0"/>
              <a:t>em</a:t>
            </a:r>
            <a:r>
              <a:rPr lang="en-US" dirty="0" smtClean="0"/>
              <a:t> Milestone Weeks (M weeks)</a:t>
            </a:r>
          </a:p>
          <a:p>
            <a:pPr lvl="1"/>
            <a:r>
              <a:rPr lang="en-US" dirty="0" err="1" smtClean="0"/>
              <a:t>C</a:t>
            </a:r>
            <a:r>
              <a:rPr lang="en-US" dirty="0" err="1" smtClean="0"/>
              <a:t>ódigo</a:t>
            </a:r>
            <a:r>
              <a:rPr lang="en-US" dirty="0" smtClean="0"/>
              <a:t> da </a:t>
            </a:r>
            <a:r>
              <a:rPr lang="en-US" dirty="0" err="1"/>
              <a:t>r</a:t>
            </a:r>
            <a:r>
              <a:rPr lang="en-US" dirty="0" err="1" smtClean="0"/>
              <a:t>esponsabilidade</a:t>
            </a:r>
            <a:r>
              <a:rPr lang="en-US" dirty="0" smtClean="0"/>
              <a:t> de Louisiana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constante</a:t>
            </a:r>
            <a:r>
              <a:rPr lang="en-US" dirty="0" smtClean="0"/>
              <a:t> </a:t>
            </a:r>
            <a:r>
              <a:rPr lang="en-US" dirty="0" err="1" smtClean="0"/>
              <a:t>evoluç</a:t>
            </a:r>
            <a:r>
              <a:rPr lang="en-US" dirty="0" err="1" smtClean="0"/>
              <a:t>ão</a:t>
            </a:r>
            <a:r>
              <a:rPr lang="en-US" dirty="0" smtClean="0"/>
              <a:t> e </a:t>
            </a:r>
            <a:r>
              <a:rPr lang="en-US" dirty="0" err="1" smtClean="0"/>
              <a:t>melhoramento</a:t>
            </a:r>
            <a:endParaRPr lang="en-US" dirty="0" smtClean="0"/>
          </a:p>
          <a:p>
            <a:pPr lvl="1"/>
            <a:r>
              <a:rPr lang="en-US" dirty="0" smtClean="0"/>
              <a:t>Plano de </a:t>
            </a:r>
            <a:r>
              <a:rPr lang="en-US" dirty="0" err="1" smtClean="0"/>
              <a:t>adicionar</a:t>
            </a:r>
            <a:r>
              <a:rPr lang="en-US" dirty="0" smtClean="0"/>
              <a:t> plots de </a:t>
            </a:r>
            <a:r>
              <a:rPr lang="en-US" dirty="0" err="1" smtClean="0"/>
              <a:t>eficiência</a:t>
            </a:r>
            <a:r>
              <a:rPr lang="en-US" dirty="0" smtClean="0"/>
              <a:t> e de rate/</a:t>
            </a:r>
            <a:r>
              <a:rPr lang="en-US" dirty="0" err="1" smtClean="0"/>
              <a:t>Lumi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#</a:t>
            </a:r>
            <a:r>
              <a:rPr lang="en-US" dirty="0" err="1" smtClean="0"/>
              <a:t>lumi</a:t>
            </a:r>
            <a:r>
              <a:rPr lang="en-US" dirty="0" smtClean="0"/>
              <a:t> block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ter</a:t>
            </a:r>
            <a:r>
              <a:rPr lang="en-US" dirty="0" smtClean="0"/>
              <a:t> </a:t>
            </a:r>
            <a:r>
              <a:rPr lang="en-US" dirty="0" err="1" smtClean="0"/>
              <a:t>indicadores</a:t>
            </a:r>
            <a:r>
              <a:rPr lang="en-US" dirty="0" smtClean="0"/>
              <a:t> </a:t>
            </a:r>
            <a:r>
              <a:rPr lang="en-US" dirty="0" err="1" smtClean="0"/>
              <a:t>independentes</a:t>
            </a:r>
            <a:r>
              <a:rPr lang="en-US" dirty="0" smtClean="0"/>
              <a:t> da </a:t>
            </a:r>
            <a:r>
              <a:rPr lang="en-US" dirty="0" err="1" smtClean="0"/>
              <a:t>luminosidade</a:t>
            </a:r>
            <a:r>
              <a:rPr lang="en-US" dirty="0" smtClean="0"/>
              <a:t> </a:t>
            </a:r>
            <a:r>
              <a:rPr lang="en-US" dirty="0" err="1" smtClean="0"/>
              <a:t>instantânea</a:t>
            </a:r>
            <a:endParaRPr lang="en-US" dirty="0" smtClean="0"/>
          </a:p>
          <a:p>
            <a:r>
              <a:rPr lang="en-US" dirty="0" smtClean="0"/>
              <a:t>Commissioning:</a:t>
            </a:r>
          </a:p>
          <a:p>
            <a:pPr lvl="1"/>
            <a:r>
              <a:rPr lang="en-US" dirty="0" err="1" smtClean="0"/>
              <a:t>Estrat</a:t>
            </a:r>
            <a:r>
              <a:rPr lang="en-US" dirty="0" err="1" smtClean="0"/>
              <a:t>égia</a:t>
            </a:r>
            <a:r>
              <a:rPr lang="en-US" dirty="0" smtClean="0"/>
              <a:t> </a:t>
            </a:r>
            <a:r>
              <a:rPr lang="en-US" dirty="0" err="1" smtClean="0"/>
              <a:t>foi</a:t>
            </a:r>
            <a:r>
              <a:rPr lang="en-US" dirty="0" smtClean="0"/>
              <a:t> </a:t>
            </a:r>
            <a:r>
              <a:rPr lang="en-US" dirty="0" err="1" smtClean="0"/>
              <a:t>ter</a:t>
            </a:r>
            <a:r>
              <a:rPr lang="en-US" dirty="0" smtClean="0"/>
              <a:t> software novo online o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cedo</a:t>
            </a:r>
            <a:r>
              <a:rPr lang="en-US" dirty="0" smtClean="0"/>
              <a:t> </a:t>
            </a:r>
            <a:r>
              <a:rPr lang="en-US" dirty="0" err="1" smtClean="0"/>
              <a:t>possível</a:t>
            </a:r>
            <a:r>
              <a:rPr lang="en-US" dirty="0" smtClean="0"/>
              <a:t> – </a:t>
            </a:r>
            <a:r>
              <a:rPr lang="en-US" dirty="0" err="1" smtClean="0"/>
              <a:t>desde</a:t>
            </a:r>
            <a:r>
              <a:rPr lang="en-US" dirty="0" smtClean="0"/>
              <a:t> M5</a:t>
            </a:r>
          </a:p>
          <a:p>
            <a:pPr lvl="1"/>
            <a:r>
              <a:rPr lang="en-US" dirty="0" smtClean="0"/>
              <a:t>Partial scan, full scan, jet area subtraction (pileup), </a:t>
            </a:r>
            <a:r>
              <a:rPr lang="en-US" dirty="0" err="1" smtClean="0"/>
              <a:t>várias</a:t>
            </a:r>
            <a:r>
              <a:rPr lang="en-US" dirty="0" smtClean="0"/>
              <a:t> </a:t>
            </a:r>
            <a:r>
              <a:rPr lang="en-US" dirty="0" err="1" smtClean="0"/>
              <a:t>calibrações</a:t>
            </a:r>
            <a:r>
              <a:rPr lang="en-US" dirty="0" smtClean="0"/>
              <a:t>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r>
              <a:rPr lang="en-US" dirty="0" err="1"/>
              <a:t>T</a:t>
            </a:r>
            <a:r>
              <a:rPr lang="en-US" dirty="0" err="1" smtClean="0"/>
              <a:t>udo</a:t>
            </a:r>
            <a:r>
              <a:rPr lang="en-US" dirty="0" smtClean="0"/>
              <a:t> </a:t>
            </a:r>
            <a:r>
              <a:rPr lang="en-US" dirty="0" err="1" smtClean="0"/>
              <a:t>testado</a:t>
            </a:r>
            <a:r>
              <a:rPr lang="en-US" dirty="0" smtClean="0"/>
              <a:t> com </a:t>
            </a:r>
            <a:r>
              <a:rPr lang="en-US" dirty="0" err="1" smtClean="0"/>
              <a:t>raios</a:t>
            </a:r>
            <a:r>
              <a:rPr lang="en-US" dirty="0" smtClean="0"/>
              <a:t> </a:t>
            </a:r>
            <a:r>
              <a:rPr lang="en-US" dirty="0" err="1" smtClean="0"/>
              <a:t>cósmicos</a:t>
            </a:r>
            <a:r>
              <a:rPr lang="en-US" dirty="0" smtClean="0"/>
              <a:t> </a:t>
            </a:r>
            <a:r>
              <a:rPr lang="en-US" dirty="0" err="1" smtClean="0"/>
              <a:t>permitindo</a:t>
            </a:r>
            <a:r>
              <a:rPr lang="en-US" dirty="0" smtClean="0"/>
              <a:t> </a:t>
            </a:r>
            <a:r>
              <a:rPr lang="en-US" dirty="0" err="1" smtClean="0"/>
              <a:t>testar</a:t>
            </a:r>
            <a:r>
              <a:rPr lang="en-US" dirty="0" smtClean="0"/>
              <a:t> </a:t>
            </a:r>
            <a:r>
              <a:rPr lang="en-US" dirty="0" err="1" smtClean="0"/>
              <a:t>também</a:t>
            </a:r>
            <a:r>
              <a:rPr lang="en-US" dirty="0" smtClean="0"/>
              <a:t> software de monitoring</a:t>
            </a:r>
          </a:p>
          <a:p>
            <a:pPr lvl="1"/>
            <a:r>
              <a:rPr lang="en-US" dirty="0" err="1" smtClean="0"/>
              <a:t>Testado</a:t>
            </a:r>
            <a:r>
              <a:rPr lang="en-US" dirty="0" smtClean="0"/>
              <a:t> de novo </a:t>
            </a:r>
            <a:r>
              <a:rPr lang="en-US" dirty="0" err="1" smtClean="0"/>
              <a:t>em</a:t>
            </a:r>
            <a:r>
              <a:rPr lang="en-US" dirty="0" smtClean="0"/>
              <a:t> beam commissioning periods e </a:t>
            </a:r>
            <a:r>
              <a:rPr lang="en-US" dirty="0" err="1" smtClean="0"/>
              <a:t>primeiras</a:t>
            </a:r>
            <a:r>
              <a:rPr lang="en-US" dirty="0" smtClean="0"/>
              <a:t> </a:t>
            </a:r>
            <a:r>
              <a:rPr lang="en-US" dirty="0" err="1" smtClean="0"/>
              <a:t>colisões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066" y="3560888"/>
            <a:ext cx="6526682" cy="297645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ATLAS-PT séniores - 3/7/2015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5DE2-6824-D24D-8C72-7ADEA52295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641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Express stream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257" y="1035252"/>
            <a:ext cx="8686800" cy="379382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See </a:t>
            </a:r>
            <a:r>
              <a:rPr lang="en-US" dirty="0" err="1" smtClean="0"/>
              <a:t>wiki:</a:t>
            </a:r>
            <a:r>
              <a:rPr lang="en-US" dirty="0" err="1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://twiki.cern.ch/twiki/bin/view/Atlas/ExpressStream#</a:t>
            </a:r>
            <a:r>
              <a:rPr lang="en-US" dirty="0" smtClean="0">
                <a:hlinkClick r:id="rId2"/>
              </a:rPr>
              <a:t>E34_menu_Physics_pp_v4_menu_coll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express stream </a:t>
            </a:r>
            <a:r>
              <a:rPr lang="en-US" dirty="0" smtClean="0"/>
              <a:t>has </a:t>
            </a:r>
            <a:r>
              <a:rPr lang="en-US" dirty="0"/>
              <a:t>the following features:</a:t>
            </a:r>
          </a:p>
          <a:p>
            <a:pPr lvl="1"/>
            <a:r>
              <a:rPr lang="en-US" dirty="0" smtClean="0"/>
              <a:t>Contain </a:t>
            </a:r>
            <a:r>
              <a:rPr lang="en-US" dirty="0"/>
              <a:t>a subset of the physics data corresponding to ~</a:t>
            </a:r>
            <a:r>
              <a:rPr lang="en-US" dirty="0" smtClean="0"/>
              <a:t>10Hz total.</a:t>
            </a:r>
          </a:p>
          <a:p>
            <a:pPr lvl="1"/>
            <a:r>
              <a:rPr lang="en-US" dirty="0" smtClean="0"/>
              <a:t>Full </a:t>
            </a:r>
            <a:r>
              <a:rPr lang="en-US" dirty="0"/>
              <a:t>events (unlike the calibration </a:t>
            </a:r>
            <a:r>
              <a:rPr lang="en-US" dirty="0" smtClean="0"/>
              <a:t>stream) but not </a:t>
            </a:r>
            <a:r>
              <a:rPr lang="en-US" dirty="0"/>
              <a:t>for physics analysis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Every </a:t>
            </a:r>
            <a:r>
              <a:rPr lang="en-US" dirty="0"/>
              <a:t>event in the express stream will also </a:t>
            </a:r>
            <a:r>
              <a:rPr lang="en-US" dirty="0" smtClean="0"/>
              <a:t>be </a:t>
            </a:r>
            <a:r>
              <a:rPr lang="en-US" dirty="0"/>
              <a:t>in the physics streams.</a:t>
            </a:r>
          </a:p>
          <a:p>
            <a:pPr lvl="1"/>
            <a:r>
              <a:rPr lang="en-US" dirty="0" smtClean="0"/>
              <a:t>Will </a:t>
            </a:r>
            <a:r>
              <a:rPr lang="en-US" dirty="0"/>
              <a:t>be reconstructed quasi-real time and looked at </a:t>
            </a:r>
            <a:r>
              <a:rPr lang="en-US" dirty="0" smtClean="0"/>
              <a:t>promptly (before </a:t>
            </a:r>
            <a:r>
              <a:rPr lang="en-US" dirty="0"/>
              <a:t>the main reconstruction </a:t>
            </a:r>
            <a:r>
              <a:rPr lang="en-US" dirty="0" smtClean="0"/>
              <a:t>starts) for calibration and monitoring.</a:t>
            </a:r>
            <a:endParaRPr lang="en-US" dirty="0"/>
          </a:p>
          <a:p>
            <a:pPr lvl="1"/>
            <a:r>
              <a:rPr lang="en-US" dirty="0" smtClean="0"/>
              <a:t>Used </a:t>
            </a:r>
            <a:r>
              <a:rPr lang="en-US" dirty="0"/>
              <a:t>to check </a:t>
            </a:r>
            <a:r>
              <a:rPr lang="en-US" dirty="0" smtClean="0"/>
              <a:t>data </a:t>
            </a:r>
            <a:r>
              <a:rPr lang="en-US" dirty="0"/>
              <a:t>quality, monitor the status of the </a:t>
            </a:r>
            <a:r>
              <a:rPr lang="en-US" dirty="0" smtClean="0"/>
              <a:t>detector, </a:t>
            </a:r>
            <a:r>
              <a:rPr lang="en-US" dirty="0"/>
              <a:t>alignment and calibration, etc. </a:t>
            </a:r>
            <a:endParaRPr lang="en-US" dirty="0" smtClean="0"/>
          </a:p>
          <a:p>
            <a:r>
              <a:rPr lang="en-US" dirty="0" smtClean="0"/>
              <a:t>Jet menu in express stream (looking for voluntary for contact person):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46" y="4829078"/>
            <a:ext cx="8164654" cy="156300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ATLAS-PT séniores - 3/7/2015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5DE2-6824-D24D-8C72-7ADEA52295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Futuro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ATLAS-PT séniores - 3/7/2015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5DE2-6824-D24D-8C72-7ADEA52295B0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584" y="1692877"/>
            <a:ext cx="76200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36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7276"/>
          </a:xfrm>
        </p:spPr>
        <p:txBody>
          <a:bodyPr/>
          <a:lstStyle/>
          <a:p>
            <a:r>
              <a:rPr lang="en-US" dirty="0" err="1" smtClean="0"/>
              <a:t>Sum</a:t>
            </a:r>
            <a:r>
              <a:rPr lang="en-US" dirty="0" err="1" smtClean="0"/>
              <a:t>ário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1914"/>
            <a:ext cx="9144000" cy="558204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1 de </a:t>
            </a:r>
            <a:r>
              <a:rPr lang="en-US" strike="sngStrike" dirty="0" err="1" smtClean="0"/>
              <a:t>Abril</a:t>
            </a:r>
            <a:r>
              <a:rPr lang="en-US" dirty="0" smtClean="0"/>
              <a:t> </a:t>
            </a:r>
            <a:r>
              <a:rPr lang="en-US" dirty="0" err="1" smtClean="0"/>
              <a:t>Março</a:t>
            </a:r>
            <a:r>
              <a:rPr lang="en-US" dirty="0" smtClean="0"/>
              <a:t> de 2014: </a:t>
            </a:r>
          </a:p>
          <a:p>
            <a:pPr lvl="1"/>
            <a:r>
              <a:rPr lang="en-US" dirty="0" smtClean="0"/>
              <a:t>Ricardo </a:t>
            </a:r>
            <a:r>
              <a:rPr lang="en-US" dirty="0" err="1" smtClean="0"/>
              <a:t>ainda</a:t>
            </a:r>
            <a:r>
              <a:rPr lang="en-US" dirty="0" smtClean="0"/>
              <a:t> </a:t>
            </a:r>
            <a:r>
              <a:rPr lang="en-US" dirty="0" err="1" smtClean="0"/>
              <a:t>acredita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só</a:t>
            </a:r>
            <a:r>
              <a:rPr lang="en-US" dirty="0" smtClean="0"/>
              <a:t> </a:t>
            </a:r>
            <a:r>
              <a:rPr lang="en-US" dirty="0" err="1" smtClean="0"/>
              <a:t>vai</a:t>
            </a:r>
            <a:r>
              <a:rPr lang="en-US" dirty="0" smtClean="0"/>
              <a:t> </a:t>
            </a:r>
            <a:r>
              <a:rPr lang="en-US" dirty="0" err="1" smtClean="0"/>
              <a:t>passar</a:t>
            </a:r>
            <a:r>
              <a:rPr lang="en-US" dirty="0" smtClean="0"/>
              <a:t> 30% do </a:t>
            </a:r>
            <a:r>
              <a:rPr lang="en-US" dirty="0" err="1" smtClean="0"/>
              <a:t>seu</a:t>
            </a:r>
            <a:r>
              <a:rPr lang="en-US" dirty="0" smtClean="0"/>
              <a:t> tempo no trigger</a:t>
            </a:r>
          </a:p>
          <a:p>
            <a:pPr lvl="1"/>
            <a:r>
              <a:rPr lang="en-US" dirty="0" err="1" smtClean="0"/>
              <a:t>N</a:t>
            </a:r>
            <a:r>
              <a:rPr lang="en-US" dirty="0" err="1" smtClean="0"/>
              <a:t>ão</a:t>
            </a:r>
            <a:r>
              <a:rPr lang="en-US" dirty="0" smtClean="0"/>
              <a:t> </a:t>
            </a:r>
            <a:r>
              <a:rPr lang="en-US" dirty="0" err="1" smtClean="0"/>
              <a:t>existe</a:t>
            </a:r>
            <a:r>
              <a:rPr lang="en-US" dirty="0" smtClean="0"/>
              <a:t> </a:t>
            </a:r>
            <a:r>
              <a:rPr lang="en-US" dirty="0" err="1" smtClean="0"/>
              <a:t>nenhum</a:t>
            </a:r>
            <a:r>
              <a:rPr lang="en-US" dirty="0" smtClean="0"/>
              <a:t> trigger de </a:t>
            </a:r>
            <a:r>
              <a:rPr lang="en-US" dirty="0" err="1" smtClean="0"/>
              <a:t>jatos</a:t>
            </a:r>
            <a:r>
              <a:rPr lang="en-US" dirty="0" smtClean="0"/>
              <a:t> a </a:t>
            </a:r>
            <a:r>
              <a:rPr lang="en-US" dirty="0" err="1" smtClean="0"/>
              <a:t>funcionar</a:t>
            </a:r>
            <a:r>
              <a:rPr lang="en-US" dirty="0" smtClean="0"/>
              <a:t> no High Level Trigger</a:t>
            </a:r>
          </a:p>
          <a:p>
            <a:endParaRPr lang="en-US" dirty="0" smtClean="0"/>
          </a:p>
          <a:p>
            <a:r>
              <a:rPr lang="en-US" dirty="0" smtClean="0"/>
              <a:t>1 de </a:t>
            </a:r>
            <a:r>
              <a:rPr lang="en-US" dirty="0" err="1" smtClean="0"/>
              <a:t>Julho</a:t>
            </a:r>
            <a:r>
              <a:rPr lang="en-US" dirty="0" smtClean="0"/>
              <a:t> de 2015: </a:t>
            </a:r>
          </a:p>
          <a:p>
            <a:pPr lvl="1"/>
            <a:r>
              <a:rPr lang="en-US" dirty="0" smtClean="0"/>
              <a:t>Ricardo </a:t>
            </a:r>
            <a:r>
              <a:rPr lang="en-US" dirty="0" err="1" smtClean="0"/>
              <a:t>passa</a:t>
            </a:r>
            <a:r>
              <a:rPr lang="en-US" dirty="0" smtClean="0"/>
              <a:t> as </a:t>
            </a:r>
            <a:r>
              <a:rPr lang="en-US" dirty="0" err="1" smtClean="0"/>
              <a:t>rédeas</a:t>
            </a:r>
            <a:r>
              <a:rPr lang="en-US" dirty="0" smtClean="0"/>
              <a:t> do trigger de </a:t>
            </a:r>
            <a:r>
              <a:rPr lang="en-US" dirty="0" err="1" smtClean="0"/>
              <a:t>jatos</a:t>
            </a:r>
            <a:r>
              <a:rPr lang="en-US" dirty="0" smtClean="0"/>
              <a:t> e </a:t>
            </a:r>
            <a:r>
              <a:rPr lang="en-US" dirty="0" err="1" smtClean="0"/>
              <a:t>é</a:t>
            </a:r>
            <a:r>
              <a:rPr lang="en-US" dirty="0" smtClean="0"/>
              <a:t> um </a:t>
            </a:r>
            <a:r>
              <a:rPr lang="en-US" dirty="0" err="1" smtClean="0"/>
              <a:t>bocadinho</a:t>
            </a:r>
            <a:r>
              <a:rPr lang="en-US" dirty="0" smtClean="0"/>
              <a:t> </a:t>
            </a:r>
            <a:r>
              <a:rPr lang="en-US" dirty="0" err="1" smtClean="0"/>
              <a:t>menos</a:t>
            </a:r>
            <a:r>
              <a:rPr lang="en-US" dirty="0" smtClean="0"/>
              <a:t> </a:t>
            </a:r>
            <a:r>
              <a:rPr lang="en-US" dirty="0" err="1" smtClean="0"/>
              <a:t>ing</a:t>
            </a:r>
            <a:r>
              <a:rPr lang="en-US" dirty="0" err="1" smtClean="0"/>
              <a:t>énuo</a:t>
            </a:r>
            <a:endParaRPr lang="en-US" dirty="0" smtClean="0"/>
          </a:p>
          <a:p>
            <a:pPr lvl="1"/>
            <a:r>
              <a:rPr lang="en-US" dirty="0" smtClean="0"/>
              <a:t>Software: </a:t>
            </a:r>
          </a:p>
          <a:p>
            <a:pPr lvl="2"/>
            <a:r>
              <a:rPr lang="en-US" dirty="0" smtClean="0"/>
              <a:t>Trigger de </a:t>
            </a:r>
            <a:r>
              <a:rPr lang="en-US" dirty="0" err="1" smtClean="0"/>
              <a:t>jatos</a:t>
            </a:r>
            <a:r>
              <a:rPr lang="en-US" dirty="0" smtClean="0"/>
              <a:t> </a:t>
            </a:r>
            <a:r>
              <a:rPr lang="en-US" dirty="0" err="1" smtClean="0"/>
              <a:t>reproduz</a:t>
            </a:r>
            <a:r>
              <a:rPr lang="en-US" dirty="0" smtClean="0"/>
              <a:t> de </a:t>
            </a:r>
            <a:r>
              <a:rPr lang="en-US" dirty="0" err="1" smtClean="0"/>
              <a:t>perto</a:t>
            </a:r>
            <a:r>
              <a:rPr lang="en-US" dirty="0" smtClean="0"/>
              <a:t> </a:t>
            </a:r>
            <a:r>
              <a:rPr lang="en-US" dirty="0" err="1" smtClean="0"/>
              <a:t>processamento</a:t>
            </a:r>
            <a:r>
              <a:rPr lang="en-US" dirty="0" smtClean="0"/>
              <a:t> offline </a:t>
            </a:r>
          </a:p>
          <a:p>
            <a:pPr lvl="2"/>
            <a:r>
              <a:rPr lang="en-US" dirty="0" smtClean="0"/>
              <a:t>Mas com </a:t>
            </a:r>
            <a:r>
              <a:rPr lang="en-US" dirty="0" err="1" smtClean="0"/>
              <a:t>plano</a:t>
            </a:r>
            <a:r>
              <a:rPr lang="en-US" dirty="0" smtClean="0"/>
              <a:t> de </a:t>
            </a:r>
            <a:r>
              <a:rPr lang="en-US" dirty="0" err="1" smtClean="0"/>
              <a:t>segurança</a:t>
            </a:r>
            <a:r>
              <a:rPr lang="en-US" dirty="0" smtClean="0"/>
              <a:t> (partial scan) made at LIP!</a:t>
            </a:r>
          </a:p>
          <a:p>
            <a:pPr lvl="2"/>
            <a:r>
              <a:rPr lang="en-US" dirty="0" err="1" smtClean="0"/>
              <a:t>Infraestrutura</a:t>
            </a:r>
            <a:r>
              <a:rPr lang="en-US" dirty="0" smtClean="0"/>
              <a:t> de </a:t>
            </a:r>
            <a:r>
              <a:rPr lang="en-US" dirty="0" err="1" smtClean="0"/>
              <a:t>validação</a:t>
            </a:r>
            <a:r>
              <a:rPr lang="en-US" dirty="0" smtClean="0"/>
              <a:t> do software </a:t>
            </a:r>
            <a:r>
              <a:rPr lang="en-US" dirty="0" err="1" smtClean="0"/>
              <a:t>bem</a:t>
            </a:r>
            <a:r>
              <a:rPr lang="en-US" dirty="0" smtClean="0"/>
              <a:t> </a:t>
            </a:r>
            <a:r>
              <a:rPr lang="en-US" dirty="0" err="1" smtClean="0"/>
              <a:t>desenvolvida</a:t>
            </a:r>
            <a:endParaRPr lang="en-US" dirty="0" smtClean="0"/>
          </a:p>
          <a:p>
            <a:pPr lvl="1"/>
            <a:r>
              <a:rPr lang="en-US" dirty="0" smtClean="0"/>
              <a:t>Menu:</a:t>
            </a:r>
          </a:p>
          <a:p>
            <a:pPr lvl="2"/>
            <a:r>
              <a:rPr lang="en-US" dirty="0" err="1" smtClean="0"/>
              <a:t>Vários</a:t>
            </a:r>
            <a:r>
              <a:rPr lang="en-US" dirty="0" smtClean="0"/>
              <a:t> </a:t>
            </a:r>
            <a:r>
              <a:rPr lang="en-US" dirty="0" err="1" smtClean="0"/>
              <a:t>tipos</a:t>
            </a:r>
            <a:r>
              <a:rPr lang="en-US" dirty="0" smtClean="0"/>
              <a:t> de </a:t>
            </a:r>
            <a:r>
              <a:rPr lang="en-US" dirty="0" err="1" smtClean="0"/>
              <a:t>jatos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diferentes</a:t>
            </a:r>
            <a:r>
              <a:rPr lang="en-US" dirty="0" smtClean="0"/>
              <a:t> fins de </a:t>
            </a:r>
            <a:r>
              <a:rPr lang="en-US" dirty="0" err="1" smtClean="0"/>
              <a:t>física</a:t>
            </a:r>
            <a:r>
              <a:rPr lang="en-US" dirty="0" smtClean="0"/>
              <a:t> e </a:t>
            </a:r>
            <a:r>
              <a:rPr lang="en-US" dirty="0" err="1" smtClean="0"/>
              <a:t>calibração</a:t>
            </a:r>
            <a:r>
              <a:rPr lang="en-US" dirty="0" smtClean="0"/>
              <a:t>, e HT</a:t>
            </a:r>
          </a:p>
          <a:p>
            <a:pPr lvl="2"/>
            <a:r>
              <a:rPr lang="en-US" dirty="0" smtClean="0"/>
              <a:t>Menu do express stream </a:t>
            </a:r>
            <a:r>
              <a:rPr lang="en-US" dirty="0" err="1" smtClean="0"/>
              <a:t>recolhe</a:t>
            </a:r>
            <a:r>
              <a:rPr lang="en-US" dirty="0" smtClean="0"/>
              <a:t> dados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monitorizaç</a:t>
            </a:r>
            <a:r>
              <a:rPr lang="en-US" dirty="0" err="1" smtClean="0"/>
              <a:t>ão</a:t>
            </a:r>
            <a:r>
              <a:rPr lang="en-US" dirty="0" smtClean="0"/>
              <a:t> online e offline (trigger &amp; </a:t>
            </a:r>
            <a:r>
              <a:rPr lang="en-US" dirty="0" err="1" smtClean="0"/>
              <a:t>reco</a:t>
            </a:r>
            <a:r>
              <a:rPr lang="en-US" dirty="0" smtClean="0"/>
              <a:t>)</a:t>
            </a:r>
            <a:endParaRPr lang="en-US" dirty="0" smtClean="0"/>
          </a:p>
          <a:p>
            <a:pPr lvl="2"/>
            <a:r>
              <a:rPr lang="en-US" dirty="0" err="1" smtClean="0"/>
              <a:t>Mais</a:t>
            </a:r>
            <a:r>
              <a:rPr lang="en-US" dirty="0" smtClean="0"/>
              <a:t> stream </a:t>
            </a:r>
            <a:r>
              <a:rPr lang="en-US" dirty="0" err="1" smtClean="0"/>
              <a:t>para</a:t>
            </a:r>
            <a:r>
              <a:rPr lang="en-US" dirty="0" smtClean="0"/>
              <a:t> Data scouting de </a:t>
            </a:r>
            <a:r>
              <a:rPr lang="en-US" dirty="0" err="1" smtClean="0"/>
              <a:t>eventos</a:t>
            </a:r>
            <a:r>
              <a:rPr lang="en-US" dirty="0" smtClean="0"/>
              <a:t> com di-</a:t>
            </a:r>
            <a:r>
              <a:rPr lang="en-US" dirty="0" err="1" smtClean="0"/>
              <a:t>jatos</a:t>
            </a:r>
            <a:endParaRPr lang="en-US" dirty="0" smtClean="0"/>
          </a:p>
          <a:p>
            <a:pPr lvl="1"/>
            <a:r>
              <a:rPr lang="en-US" dirty="0" err="1" smtClean="0"/>
              <a:t>Operaç</a:t>
            </a:r>
            <a:r>
              <a:rPr lang="en-US" dirty="0" err="1" smtClean="0"/>
              <a:t>ões</a:t>
            </a:r>
            <a:r>
              <a:rPr lang="en-US" dirty="0" smtClean="0"/>
              <a:t>:</a:t>
            </a:r>
            <a:endParaRPr lang="en-US" dirty="0" smtClean="0"/>
          </a:p>
          <a:p>
            <a:pPr lvl="2"/>
            <a:r>
              <a:rPr lang="en-US" dirty="0" smtClean="0"/>
              <a:t>Software de monitoring a </a:t>
            </a:r>
            <a:r>
              <a:rPr lang="en-US" dirty="0" err="1" smtClean="0"/>
              <a:t>funcionar</a:t>
            </a:r>
            <a:r>
              <a:rPr lang="en-US" dirty="0" smtClean="0"/>
              <a:t> e </a:t>
            </a:r>
            <a:r>
              <a:rPr lang="en-US" dirty="0" err="1" smtClean="0"/>
              <a:t>bem</a:t>
            </a:r>
            <a:r>
              <a:rPr lang="en-US" dirty="0" smtClean="0"/>
              <a:t> </a:t>
            </a:r>
            <a:r>
              <a:rPr lang="en-US" dirty="0" err="1" smtClean="0"/>
              <a:t>testado</a:t>
            </a:r>
            <a:endParaRPr lang="en-US" dirty="0" smtClean="0"/>
          </a:p>
          <a:p>
            <a:pPr lvl="2"/>
            <a:r>
              <a:rPr lang="en-US" dirty="0" err="1" smtClean="0"/>
              <a:t>Equipa</a:t>
            </a:r>
            <a:r>
              <a:rPr lang="en-US" dirty="0" smtClean="0"/>
              <a:t> de experts </a:t>
            </a:r>
            <a:r>
              <a:rPr lang="en-US" dirty="0" err="1" smtClean="0"/>
              <a:t>bem</a:t>
            </a:r>
            <a:r>
              <a:rPr lang="en-US" dirty="0" smtClean="0"/>
              <a:t> </a:t>
            </a:r>
            <a:r>
              <a:rPr lang="en-US" dirty="0" err="1" smtClean="0"/>
              <a:t>rodada</a:t>
            </a:r>
            <a:r>
              <a:rPr lang="en-US" dirty="0" smtClean="0"/>
              <a:t> </a:t>
            </a:r>
            <a:r>
              <a:rPr lang="en-US" dirty="0" err="1" smtClean="0"/>
              <a:t>nas</a:t>
            </a:r>
            <a:r>
              <a:rPr lang="en-US" dirty="0" smtClean="0"/>
              <a:t> </a:t>
            </a:r>
            <a:r>
              <a:rPr lang="en-US" dirty="0" err="1" smtClean="0"/>
              <a:t>operações</a:t>
            </a:r>
            <a:r>
              <a:rPr lang="en-US" dirty="0" smtClean="0"/>
              <a:t> do trigger</a:t>
            </a:r>
          </a:p>
          <a:p>
            <a:pPr lvl="2"/>
            <a:r>
              <a:rPr lang="en-US" dirty="0" smtClean="0"/>
              <a:t>O(100M) </a:t>
            </a:r>
            <a:r>
              <a:rPr lang="en-US" dirty="0" err="1" smtClean="0"/>
              <a:t>eventos</a:t>
            </a:r>
            <a:r>
              <a:rPr lang="en-US" dirty="0" smtClean="0"/>
              <a:t>: </a:t>
            </a:r>
            <a:r>
              <a:rPr lang="en-US" dirty="0" err="1" smtClean="0"/>
              <a:t>calibração</a:t>
            </a:r>
            <a:r>
              <a:rPr lang="en-US" dirty="0" smtClean="0"/>
              <a:t> da </a:t>
            </a:r>
            <a:r>
              <a:rPr lang="en-US" dirty="0" err="1" smtClean="0"/>
              <a:t>reconstrução</a:t>
            </a:r>
            <a:r>
              <a:rPr lang="en-US" dirty="0" smtClean="0"/>
              <a:t> de </a:t>
            </a:r>
            <a:r>
              <a:rPr lang="en-US" dirty="0" err="1" smtClean="0"/>
              <a:t>jatos</a:t>
            </a:r>
            <a:r>
              <a:rPr lang="en-US" dirty="0" smtClean="0"/>
              <a:t> (eta </a:t>
            </a:r>
            <a:r>
              <a:rPr lang="en-US" dirty="0" err="1" smtClean="0"/>
              <a:t>intercalibration</a:t>
            </a:r>
            <a:r>
              <a:rPr lang="en-US" dirty="0" smtClean="0"/>
              <a:t>; phi modulation) e </a:t>
            </a:r>
            <a:r>
              <a:rPr lang="en-US" dirty="0" err="1" smtClean="0"/>
              <a:t>f</a:t>
            </a:r>
            <a:r>
              <a:rPr lang="en-US" dirty="0" err="1" smtClean="0"/>
              <a:t>ísica</a:t>
            </a:r>
            <a:endParaRPr lang="en-US" dirty="0" smtClean="0"/>
          </a:p>
          <a:p>
            <a:pPr lvl="1"/>
            <a:r>
              <a:rPr lang="en-US" dirty="0" err="1" smtClean="0"/>
              <a:t>Primeira</a:t>
            </a:r>
            <a:r>
              <a:rPr lang="en-US" dirty="0" smtClean="0"/>
              <a:t> nota de </a:t>
            </a:r>
            <a:r>
              <a:rPr lang="en-US" dirty="0" err="1" smtClean="0"/>
              <a:t>f</a:t>
            </a:r>
            <a:r>
              <a:rPr lang="en-US" dirty="0" err="1" smtClean="0"/>
              <a:t>ísica</a:t>
            </a:r>
            <a:r>
              <a:rPr lang="en-US" dirty="0" smtClean="0"/>
              <a:t> com </a:t>
            </a:r>
            <a:r>
              <a:rPr lang="en-US" dirty="0" err="1" smtClean="0"/>
              <a:t>jatos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escrita</a:t>
            </a:r>
            <a:r>
              <a:rPr lang="en-US" dirty="0" smtClean="0"/>
              <a:t>:</a:t>
            </a:r>
          </a:p>
          <a:p>
            <a:pPr lvl="2"/>
            <a:r>
              <a:rPr lang="en-US" dirty="0" smtClean="0"/>
              <a:t>ATL-COM-PHYS-2015-290: </a:t>
            </a:r>
            <a:r>
              <a:rPr lang="en-US" dirty="0" err="1" smtClean="0"/>
              <a:t>exclui</a:t>
            </a:r>
            <a:r>
              <a:rPr lang="en-US" dirty="0" smtClean="0"/>
              <a:t> </a:t>
            </a:r>
            <a:r>
              <a:rPr lang="en-US" dirty="0" err="1" smtClean="0"/>
              <a:t>interações</a:t>
            </a:r>
            <a:r>
              <a:rPr lang="en-US" dirty="0" smtClean="0"/>
              <a:t> de </a:t>
            </a:r>
            <a:r>
              <a:rPr lang="en-US" dirty="0" err="1" smtClean="0"/>
              <a:t>contacto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m</a:t>
            </a:r>
            <a:r>
              <a:rPr lang="en-US" baseline="-25000" dirty="0" smtClean="0"/>
              <a:t>jj</a:t>
            </a:r>
            <a:r>
              <a:rPr lang="en-US" dirty="0" smtClean="0"/>
              <a:t>≈3.4TeV com</a:t>
            </a:r>
            <a:r>
              <a:rPr lang="en-US" dirty="0" smtClean="0"/>
              <a:t> 6.6pb</a:t>
            </a:r>
            <a:r>
              <a:rPr lang="en-US" baseline="30000" dirty="0" smtClean="0"/>
              <a:t>-1</a:t>
            </a:r>
            <a:endParaRPr lang="en-US" sz="25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ATLAS-PT séniores - 3/7/2015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5DE2-6824-D24D-8C72-7ADEA52295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29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15834" cy="1143000"/>
          </a:xfrm>
        </p:spPr>
        <p:txBody>
          <a:bodyPr/>
          <a:lstStyle/>
          <a:p>
            <a:r>
              <a:rPr lang="en-US" dirty="0" smtClean="0"/>
              <a:t>O </a:t>
            </a:r>
            <a:r>
              <a:rPr lang="en-US" dirty="0" err="1"/>
              <a:t>q</a:t>
            </a:r>
            <a:r>
              <a:rPr lang="en-US" dirty="0" err="1" smtClean="0"/>
              <a:t>ue</a:t>
            </a:r>
            <a:r>
              <a:rPr lang="en-US" dirty="0" smtClean="0"/>
              <a:t> </a:t>
            </a:r>
            <a:r>
              <a:rPr lang="en-US" dirty="0" err="1" smtClean="0"/>
              <a:t>falta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 smtClean="0"/>
              <a:t>Documentaç</a:t>
            </a:r>
            <a:r>
              <a:rPr lang="en-US" dirty="0" err="1" smtClean="0"/>
              <a:t>ão</a:t>
            </a:r>
            <a:r>
              <a:rPr lang="en-US" dirty="0" smtClean="0"/>
              <a:t>: 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ota </a:t>
            </a:r>
            <a:r>
              <a:rPr lang="en-US" dirty="0" err="1" smtClean="0"/>
              <a:t>interna</a:t>
            </a:r>
            <a:r>
              <a:rPr lang="en-US" dirty="0" smtClean="0"/>
              <a:t> a </a:t>
            </a:r>
            <a:r>
              <a:rPr lang="en-US" dirty="0" err="1" smtClean="0"/>
              <a:t>documentar</a:t>
            </a:r>
            <a:r>
              <a:rPr lang="en-US" dirty="0" smtClean="0"/>
              <a:t> trigger de 2015 (menu, software, monitoring,…)</a:t>
            </a:r>
          </a:p>
          <a:p>
            <a:pPr lvl="1"/>
            <a:r>
              <a:rPr lang="en-US" dirty="0" smtClean="0"/>
              <a:t>CONF note com </a:t>
            </a:r>
            <a:r>
              <a:rPr lang="en-US" dirty="0" err="1" smtClean="0"/>
              <a:t>resultados</a:t>
            </a:r>
            <a:r>
              <a:rPr lang="en-US" dirty="0" smtClean="0"/>
              <a:t> de performance </a:t>
            </a:r>
            <a:r>
              <a:rPr lang="en-US" dirty="0" err="1" smtClean="0"/>
              <a:t>inicial</a:t>
            </a:r>
            <a:r>
              <a:rPr lang="en-US" dirty="0" smtClean="0"/>
              <a:t> no Run II</a:t>
            </a:r>
          </a:p>
          <a:p>
            <a:pPr lvl="1"/>
            <a:r>
              <a:rPr lang="en-US" dirty="0" smtClean="0"/>
              <a:t>Paper de 2011 </a:t>
            </a:r>
            <a:r>
              <a:rPr lang="en-US" dirty="0" err="1" smtClean="0"/>
              <a:t>ainda</a:t>
            </a:r>
            <a:r>
              <a:rPr lang="en-US" dirty="0" smtClean="0"/>
              <a:t> </a:t>
            </a:r>
            <a:r>
              <a:rPr lang="en-US" dirty="0" err="1" smtClean="0"/>
              <a:t>n</a:t>
            </a:r>
            <a:r>
              <a:rPr lang="en-US" dirty="0" err="1" smtClean="0"/>
              <a:t>ão</a:t>
            </a:r>
            <a:r>
              <a:rPr lang="en-US" dirty="0" smtClean="0"/>
              <a:t> </a:t>
            </a:r>
            <a:r>
              <a:rPr lang="en-US" dirty="0" err="1" smtClean="0"/>
              <a:t>acabado</a:t>
            </a:r>
            <a:r>
              <a:rPr lang="en-US" dirty="0" smtClean="0"/>
              <a:t>…</a:t>
            </a:r>
          </a:p>
          <a:p>
            <a:r>
              <a:rPr lang="en-US" dirty="0" smtClean="0"/>
              <a:t>Jet trigger software maintenance &amp; development</a:t>
            </a:r>
          </a:p>
          <a:p>
            <a:pPr lvl="1"/>
            <a:r>
              <a:rPr lang="en-US" dirty="0" smtClean="0"/>
              <a:t>Bus problem…</a:t>
            </a:r>
          </a:p>
          <a:p>
            <a:r>
              <a:rPr lang="en-US" dirty="0" smtClean="0"/>
              <a:t>Trigger Jet Energy Scale:</a:t>
            </a:r>
          </a:p>
          <a:p>
            <a:pPr lvl="1"/>
            <a:r>
              <a:rPr lang="en-US" dirty="0" smtClean="0"/>
              <a:t>a </a:t>
            </a:r>
            <a:r>
              <a:rPr lang="en-US" dirty="0" err="1" smtClean="0"/>
              <a:t>caminho</a:t>
            </a:r>
            <a:r>
              <a:rPr lang="en-US" dirty="0" smtClean="0"/>
              <a:t>… Louisiana (</a:t>
            </a:r>
            <a:r>
              <a:rPr lang="en-US" dirty="0" err="1" smtClean="0"/>
              <a:t>M.Wobisch</a:t>
            </a:r>
            <a:r>
              <a:rPr lang="en-US" dirty="0" smtClean="0"/>
              <a:t>) e Weizmann (Merlin Davies)</a:t>
            </a:r>
          </a:p>
          <a:p>
            <a:r>
              <a:rPr lang="en-US" dirty="0" err="1" smtClean="0"/>
              <a:t>Estudos</a:t>
            </a:r>
            <a:r>
              <a:rPr lang="en-US" dirty="0" smtClean="0"/>
              <a:t> de performance:</a:t>
            </a:r>
          </a:p>
          <a:p>
            <a:pPr lvl="1"/>
            <a:r>
              <a:rPr lang="en-US" dirty="0" err="1" smtClean="0"/>
              <a:t>Janela</a:t>
            </a:r>
            <a:r>
              <a:rPr lang="en-US" dirty="0" smtClean="0"/>
              <a:t> de </a:t>
            </a:r>
            <a:r>
              <a:rPr lang="en-US" dirty="0" err="1" smtClean="0"/>
              <a:t>oportunidade</a:t>
            </a:r>
            <a:r>
              <a:rPr lang="en-US" dirty="0" smtClean="0"/>
              <a:t> agora – CONF note on jet trigger performance with early data</a:t>
            </a:r>
          </a:p>
          <a:p>
            <a:pPr lvl="1"/>
            <a:r>
              <a:rPr lang="en-US" dirty="0" err="1" smtClean="0"/>
              <a:t>Contribuição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tarde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paper de performance de run 2?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981" y="0"/>
            <a:ext cx="2573019" cy="161671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ATLAS-PT séniores - 3/7/2015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5DE2-6824-D24D-8C72-7ADEA52295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89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64807" cy="1143000"/>
          </a:xfrm>
        </p:spPr>
        <p:txBody>
          <a:bodyPr/>
          <a:lstStyle/>
          <a:p>
            <a:r>
              <a:rPr lang="en-US" dirty="0" smtClean="0"/>
              <a:t>Trigger de </a:t>
            </a:r>
            <a:r>
              <a:rPr lang="en-US" dirty="0" err="1" smtClean="0"/>
              <a:t>jatos</a:t>
            </a:r>
            <a:r>
              <a:rPr lang="en-US" dirty="0" smtClean="0"/>
              <a:t> no LIP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752214"/>
            <a:ext cx="9180239" cy="4373949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O </a:t>
            </a:r>
            <a:r>
              <a:rPr lang="en-US" dirty="0" err="1" smtClean="0"/>
              <a:t>nosso</a:t>
            </a:r>
            <a:r>
              <a:rPr lang="en-US" dirty="0" smtClean="0"/>
              <a:t> </a:t>
            </a:r>
            <a:r>
              <a:rPr lang="en-US" dirty="0" err="1" smtClean="0"/>
              <a:t>grupo</a:t>
            </a:r>
            <a:r>
              <a:rPr lang="en-US" dirty="0" smtClean="0"/>
              <a:t> </a:t>
            </a:r>
            <a:r>
              <a:rPr lang="en-US" dirty="0" err="1" smtClean="0"/>
              <a:t>manteve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posiç</a:t>
            </a:r>
            <a:r>
              <a:rPr lang="en-US" dirty="0" err="1" smtClean="0"/>
              <a:t>ão</a:t>
            </a:r>
            <a:r>
              <a:rPr lang="en-US" dirty="0" smtClean="0"/>
              <a:t> </a:t>
            </a:r>
            <a:r>
              <a:rPr lang="en-US" dirty="0" err="1" smtClean="0"/>
              <a:t>importante</a:t>
            </a:r>
            <a:r>
              <a:rPr lang="en-US" dirty="0" smtClean="0"/>
              <a:t> no trigger de </a:t>
            </a:r>
            <a:r>
              <a:rPr lang="en-US" dirty="0" err="1" smtClean="0"/>
              <a:t>jatos</a:t>
            </a:r>
            <a:r>
              <a:rPr lang="en-US" dirty="0" smtClean="0"/>
              <a:t>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últimos</a:t>
            </a:r>
            <a:r>
              <a:rPr lang="en-US" dirty="0" smtClean="0"/>
              <a:t> </a:t>
            </a:r>
            <a:r>
              <a:rPr lang="en-US" dirty="0" err="1" smtClean="0"/>
              <a:t>anos</a:t>
            </a:r>
            <a:endParaRPr lang="en-US" dirty="0" smtClean="0"/>
          </a:p>
          <a:p>
            <a:pPr lvl="1"/>
            <a:r>
              <a:rPr lang="en-US" dirty="0" err="1" smtClean="0"/>
              <a:t>Essêncial</a:t>
            </a:r>
            <a:r>
              <a:rPr lang="en-US" dirty="0" smtClean="0"/>
              <a:t> </a:t>
            </a:r>
            <a:r>
              <a:rPr lang="en-US" dirty="0" err="1" smtClean="0"/>
              <a:t>manter</a:t>
            </a:r>
            <a:r>
              <a:rPr lang="en-US" dirty="0" smtClean="0"/>
              <a:t> </a:t>
            </a:r>
            <a:r>
              <a:rPr lang="en-US" dirty="0" err="1" smtClean="0"/>
              <a:t>esta</a:t>
            </a:r>
            <a:r>
              <a:rPr lang="en-US" dirty="0" smtClean="0"/>
              <a:t> </a:t>
            </a:r>
            <a:r>
              <a:rPr lang="en-US" dirty="0" err="1" smtClean="0"/>
              <a:t>posição</a:t>
            </a:r>
            <a:r>
              <a:rPr lang="en-US" dirty="0" smtClean="0"/>
              <a:t>: </a:t>
            </a:r>
            <a:r>
              <a:rPr lang="en-US" dirty="0" err="1" smtClean="0"/>
              <a:t>fonte</a:t>
            </a:r>
            <a:r>
              <a:rPr lang="en-US" dirty="0" smtClean="0"/>
              <a:t> de </a:t>
            </a:r>
            <a:r>
              <a:rPr lang="en-US" dirty="0" err="1" smtClean="0"/>
              <a:t>projetos</a:t>
            </a:r>
            <a:r>
              <a:rPr lang="en-US" dirty="0" smtClean="0"/>
              <a:t> de </a:t>
            </a:r>
            <a:r>
              <a:rPr lang="en-US" dirty="0" err="1" smtClean="0"/>
              <a:t>qualificação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estudantes</a:t>
            </a:r>
            <a:r>
              <a:rPr lang="en-US" dirty="0" smtClean="0"/>
              <a:t>, </a:t>
            </a:r>
            <a:r>
              <a:rPr lang="en-US" dirty="0" err="1" smtClean="0"/>
              <a:t>fonte</a:t>
            </a:r>
            <a:r>
              <a:rPr lang="en-US" dirty="0" smtClean="0"/>
              <a:t> de OTP, </a:t>
            </a:r>
            <a:r>
              <a:rPr lang="en-US" dirty="0" err="1" smtClean="0"/>
              <a:t>valorizada</a:t>
            </a:r>
            <a:r>
              <a:rPr lang="en-US" dirty="0" smtClean="0"/>
              <a:t> a </a:t>
            </a:r>
            <a:r>
              <a:rPr lang="en-US" dirty="0" err="1" smtClean="0"/>
              <a:t>continuidade</a:t>
            </a:r>
            <a:r>
              <a:rPr lang="en-US" dirty="0" smtClean="0"/>
              <a:t> a </a:t>
            </a:r>
            <a:r>
              <a:rPr lang="en-US" dirty="0" err="1" smtClean="0"/>
              <a:t>nível</a:t>
            </a:r>
            <a:r>
              <a:rPr lang="en-US" dirty="0" smtClean="0"/>
              <a:t> </a:t>
            </a:r>
            <a:r>
              <a:rPr lang="en-US" dirty="0" err="1" smtClean="0"/>
              <a:t>institucional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ATLAS,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OTP:</a:t>
            </a:r>
          </a:p>
          <a:p>
            <a:pPr lvl="1"/>
            <a:r>
              <a:rPr lang="en-US" dirty="0" err="1" smtClean="0"/>
              <a:t>Classe</a:t>
            </a:r>
            <a:r>
              <a:rPr lang="en-US" dirty="0" smtClean="0"/>
              <a:t> 1:trigger expert </a:t>
            </a:r>
          </a:p>
          <a:p>
            <a:pPr lvl="1"/>
            <a:r>
              <a:rPr lang="en-US" dirty="0" err="1"/>
              <a:t>C</a:t>
            </a:r>
            <a:r>
              <a:rPr lang="en-US" dirty="0" err="1" smtClean="0"/>
              <a:t>lasse</a:t>
            </a:r>
            <a:r>
              <a:rPr lang="en-US" dirty="0" smtClean="0"/>
              <a:t> 2: jet/</a:t>
            </a:r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dirty="0" smtClean="0"/>
              <a:t>/</a:t>
            </a:r>
            <a:r>
              <a:rPr lang="en-US" dirty="0" err="1" smtClean="0"/>
              <a:t>HLTCalo</a:t>
            </a:r>
            <a:r>
              <a:rPr lang="en-US" dirty="0" smtClean="0"/>
              <a:t> trigger on-call expert – </a:t>
            </a:r>
            <a:r>
              <a:rPr lang="en-US" dirty="0" err="1" smtClean="0"/>
              <a:t>possibilidade</a:t>
            </a:r>
            <a:r>
              <a:rPr lang="en-US" dirty="0" smtClean="0"/>
              <a:t> de shifts </a:t>
            </a:r>
            <a:r>
              <a:rPr lang="en-US" dirty="0" err="1" smtClean="0"/>
              <a:t>remotos</a:t>
            </a:r>
            <a:r>
              <a:rPr lang="en-US" dirty="0" smtClean="0"/>
              <a:t> (</a:t>
            </a:r>
            <a:r>
              <a:rPr lang="en-US" dirty="0" err="1" smtClean="0"/>
              <a:t>menos</a:t>
            </a:r>
            <a:r>
              <a:rPr lang="en-US" dirty="0" smtClean="0"/>
              <a:t> </a:t>
            </a:r>
            <a:r>
              <a:rPr lang="en-US" dirty="0" err="1" smtClean="0"/>
              <a:t>despesas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Classe</a:t>
            </a:r>
            <a:r>
              <a:rPr lang="en-US" dirty="0" smtClean="0"/>
              <a:t> 3: </a:t>
            </a:r>
            <a:r>
              <a:rPr lang="en-US" dirty="0" err="1" smtClean="0"/>
              <a:t>contribuiç</a:t>
            </a:r>
            <a:r>
              <a:rPr lang="en-US" dirty="0" err="1" smtClean="0"/>
              <a:t>ões</a:t>
            </a:r>
            <a:r>
              <a:rPr lang="en-US" dirty="0" smtClean="0"/>
              <a:t> com software </a:t>
            </a:r>
            <a:r>
              <a:rPr lang="en-US" dirty="0" err="1" smtClean="0"/>
              <a:t>development&amp;maintenance</a:t>
            </a:r>
            <a:r>
              <a:rPr lang="en-US" dirty="0" smtClean="0"/>
              <a:t>, </a:t>
            </a:r>
            <a:r>
              <a:rPr lang="en-US" dirty="0" err="1" smtClean="0"/>
              <a:t>estudos</a:t>
            </a:r>
            <a:r>
              <a:rPr lang="en-US" dirty="0" smtClean="0"/>
              <a:t> de performance </a:t>
            </a:r>
            <a:r>
              <a:rPr lang="en-US" dirty="0" err="1" smtClean="0"/>
              <a:t>para</a:t>
            </a:r>
            <a:r>
              <a:rPr lang="en-US" dirty="0" smtClean="0"/>
              <a:t> tuning e </a:t>
            </a:r>
            <a:r>
              <a:rPr lang="en-US" dirty="0" err="1" smtClean="0"/>
              <a:t>publicações</a:t>
            </a:r>
            <a:r>
              <a:rPr lang="en-US" dirty="0" smtClean="0"/>
              <a:t>, </a:t>
            </a:r>
            <a:r>
              <a:rPr lang="en-US" dirty="0" err="1" smtClean="0"/>
              <a:t>para</a:t>
            </a:r>
            <a:r>
              <a:rPr lang="en-US" dirty="0" smtClean="0"/>
              <a:t> ATLAS authorship,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Person power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Até</a:t>
            </a:r>
            <a:r>
              <a:rPr lang="en-US" dirty="0" smtClean="0"/>
              <a:t> 1 de Janeiro 2015:</a:t>
            </a:r>
          </a:p>
          <a:p>
            <a:pPr lvl="2"/>
            <a:r>
              <a:rPr lang="en-US" dirty="0" smtClean="0"/>
              <a:t>Patricia, </a:t>
            </a:r>
            <a:r>
              <a:rPr lang="en-US" dirty="0" err="1" smtClean="0"/>
              <a:t>Ademar</a:t>
            </a:r>
            <a:r>
              <a:rPr lang="en-US" dirty="0" smtClean="0"/>
              <a:t>, </a:t>
            </a:r>
            <a:r>
              <a:rPr lang="en-US" dirty="0" err="1" smtClean="0"/>
              <a:t>Lourenço</a:t>
            </a:r>
            <a:r>
              <a:rPr lang="en-US" dirty="0" smtClean="0"/>
              <a:t>, </a:t>
            </a:r>
            <a:r>
              <a:rPr lang="en-US" dirty="0" err="1" smtClean="0"/>
              <a:t>Mário</a:t>
            </a:r>
            <a:r>
              <a:rPr lang="en-US" dirty="0" smtClean="0"/>
              <a:t>, Ricardo, Rob – SW maintenance, performance,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r>
              <a:rPr lang="en-US" dirty="0" err="1" smtClean="0"/>
              <a:t>Desde</a:t>
            </a:r>
            <a:r>
              <a:rPr lang="en-US" dirty="0" smtClean="0"/>
              <a:t> 1 de Janeiro:</a:t>
            </a:r>
          </a:p>
          <a:p>
            <a:pPr lvl="2"/>
            <a:r>
              <a:rPr lang="en-US" dirty="0" smtClean="0"/>
              <a:t>Ricardo – shifts </a:t>
            </a:r>
            <a:r>
              <a:rPr lang="en-US" dirty="0" err="1" smtClean="0"/>
              <a:t>classe</a:t>
            </a:r>
            <a:r>
              <a:rPr lang="en-US" dirty="0" smtClean="0"/>
              <a:t> 1 e 2, </a:t>
            </a:r>
            <a:r>
              <a:rPr lang="en-US" dirty="0" err="1" smtClean="0"/>
              <a:t>coordenação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classe</a:t>
            </a:r>
            <a:r>
              <a:rPr lang="en-US" dirty="0" smtClean="0"/>
              <a:t> 3)</a:t>
            </a:r>
            <a:endParaRPr lang="en-US" dirty="0" smtClean="0"/>
          </a:p>
          <a:p>
            <a:pPr lvl="1"/>
            <a:r>
              <a:rPr lang="en-US" dirty="0" err="1" smtClean="0"/>
              <a:t>Desde</a:t>
            </a:r>
            <a:r>
              <a:rPr lang="en-US" dirty="0" smtClean="0"/>
              <a:t> 1 de </a:t>
            </a:r>
            <a:r>
              <a:rPr lang="en-US" dirty="0" err="1" smtClean="0"/>
              <a:t>Julho</a:t>
            </a:r>
            <a:r>
              <a:rPr lang="en-US" dirty="0" smtClean="0"/>
              <a:t>: </a:t>
            </a:r>
            <a:r>
              <a:rPr lang="en-US" dirty="0" err="1" smtClean="0"/>
              <a:t>ninguém</a:t>
            </a:r>
            <a:r>
              <a:rPr lang="en-US" dirty="0" smtClean="0"/>
              <a:t>! </a:t>
            </a:r>
          </a:p>
          <a:p>
            <a:r>
              <a:rPr lang="en-US" dirty="0" err="1" smtClean="0"/>
              <a:t>Muito</a:t>
            </a:r>
            <a:r>
              <a:rPr lang="en-US" dirty="0" smtClean="0"/>
              <a:t> </a:t>
            </a:r>
            <a:r>
              <a:rPr lang="en-US" dirty="0" err="1" smtClean="0"/>
              <a:t>importante</a:t>
            </a:r>
            <a:r>
              <a:rPr lang="en-US" dirty="0" smtClean="0"/>
              <a:t> </a:t>
            </a:r>
            <a:r>
              <a:rPr lang="en-US" dirty="0" err="1" smtClean="0"/>
              <a:t>termos</a:t>
            </a:r>
            <a:r>
              <a:rPr lang="en-US" dirty="0" smtClean="0"/>
              <a:t> </a:t>
            </a:r>
            <a:r>
              <a:rPr lang="en-US" dirty="0" err="1" smtClean="0"/>
              <a:t>envolvimento</a:t>
            </a:r>
            <a:r>
              <a:rPr lang="en-US" dirty="0" smtClean="0"/>
              <a:t> </a:t>
            </a:r>
            <a:r>
              <a:rPr lang="en-US" dirty="0" err="1" smtClean="0"/>
              <a:t>sério</a:t>
            </a:r>
            <a:r>
              <a:rPr lang="en-US" dirty="0" smtClean="0"/>
              <a:t> a </a:t>
            </a:r>
            <a:r>
              <a:rPr lang="en-US" dirty="0" err="1" smtClean="0"/>
              <a:t>partir</a:t>
            </a:r>
            <a:r>
              <a:rPr lang="en-US" dirty="0" smtClean="0"/>
              <a:t> de </a:t>
            </a:r>
            <a:r>
              <a:rPr lang="en-US" dirty="0" err="1" smtClean="0"/>
              <a:t>Setembro</a:t>
            </a:r>
            <a:r>
              <a:rPr lang="en-US" dirty="0" smtClean="0"/>
              <a:t>/</a:t>
            </a:r>
            <a:r>
              <a:rPr lang="en-US" dirty="0" err="1" smtClean="0"/>
              <a:t>Outubro</a:t>
            </a:r>
            <a:endParaRPr lang="en-US" dirty="0" smtClean="0"/>
          </a:p>
          <a:p>
            <a:pPr lvl="1"/>
            <a:r>
              <a:rPr lang="en-US" dirty="0" err="1" smtClean="0"/>
              <a:t>Nenhum</a:t>
            </a:r>
            <a:r>
              <a:rPr lang="en-US" dirty="0" smtClean="0"/>
              <a:t> </a:t>
            </a:r>
            <a:r>
              <a:rPr lang="en-US" dirty="0" err="1" smtClean="0"/>
              <a:t>candidato</a:t>
            </a:r>
            <a:r>
              <a:rPr lang="en-US" dirty="0" smtClean="0"/>
              <a:t> </a:t>
            </a:r>
            <a:r>
              <a:rPr lang="en-US" dirty="0" err="1" smtClean="0"/>
              <a:t>óbvio</a:t>
            </a:r>
            <a:r>
              <a:rPr lang="en-US" dirty="0" smtClean="0"/>
              <a:t>!</a:t>
            </a:r>
          </a:p>
          <a:p>
            <a:pPr lvl="1"/>
            <a:r>
              <a:rPr lang="en-US" dirty="0" err="1" smtClean="0"/>
              <a:t>Possibilidade</a:t>
            </a:r>
            <a:r>
              <a:rPr lang="en-US" dirty="0" smtClean="0"/>
              <a:t>: </a:t>
            </a:r>
            <a:r>
              <a:rPr lang="en-US" dirty="0" err="1" smtClean="0"/>
              <a:t>Lia</a:t>
            </a:r>
            <a:r>
              <a:rPr lang="en-US" dirty="0" smtClean="0"/>
              <a:t> – </a:t>
            </a:r>
            <a:r>
              <a:rPr lang="en-US" dirty="0" err="1" smtClean="0"/>
              <a:t>estudos</a:t>
            </a:r>
            <a:r>
              <a:rPr lang="en-US" dirty="0" smtClean="0"/>
              <a:t> de performance no </a:t>
            </a:r>
            <a:r>
              <a:rPr lang="en-US" dirty="0" err="1" smtClean="0"/>
              <a:t>âmbito</a:t>
            </a:r>
            <a:r>
              <a:rPr lang="en-US" dirty="0" smtClean="0"/>
              <a:t> de </a:t>
            </a:r>
            <a:r>
              <a:rPr lang="en-US" dirty="0" err="1" smtClean="0"/>
              <a:t>mestrado</a:t>
            </a:r>
            <a:r>
              <a:rPr lang="en-US" dirty="0" smtClean="0"/>
              <a:t>? </a:t>
            </a:r>
          </a:p>
          <a:p>
            <a:pPr lvl="2"/>
            <a:r>
              <a:rPr lang="en-US" dirty="0" err="1" smtClean="0"/>
              <a:t>Sim</a:t>
            </a:r>
            <a:r>
              <a:rPr lang="en-US" dirty="0" smtClean="0"/>
              <a:t>, mas </a:t>
            </a:r>
            <a:r>
              <a:rPr lang="en-US" dirty="0" err="1" smtClean="0"/>
              <a:t>não</a:t>
            </a:r>
            <a:r>
              <a:rPr lang="en-US" dirty="0" smtClean="0"/>
              <a:t> resolve o </a:t>
            </a:r>
            <a:r>
              <a:rPr lang="en-US" dirty="0" err="1" smtClean="0"/>
              <a:t>problema</a:t>
            </a:r>
            <a:r>
              <a:rPr lang="en-US" dirty="0" smtClean="0"/>
              <a:t>: </a:t>
            </a:r>
            <a:r>
              <a:rPr lang="en-US" dirty="0" err="1" smtClean="0"/>
              <a:t>vai</a:t>
            </a:r>
            <a:r>
              <a:rPr lang="en-US" dirty="0" smtClean="0"/>
              <a:t> </a:t>
            </a:r>
            <a:r>
              <a:rPr lang="en-US" dirty="0" err="1" smtClean="0"/>
              <a:t>precisar</a:t>
            </a:r>
            <a:r>
              <a:rPr lang="en-US" dirty="0" smtClean="0"/>
              <a:t> de tempo de </a:t>
            </a:r>
            <a:r>
              <a:rPr lang="en-US" dirty="0" err="1" smtClean="0"/>
              <a:t>aprendizagem</a:t>
            </a:r>
            <a:r>
              <a:rPr lang="en-US" dirty="0" smtClean="0"/>
              <a:t>; </a:t>
            </a:r>
            <a:r>
              <a:rPr lang="en-US" dirty="0" err="1" smtClean="0"/>
              <a:t>início</a:t>
            </a:r>
            <a:r>
              <a:rPr lang="en-US" dirty="0" smtClean="0"/>
              <a:t> do </a:t>
            </a:r>
            <a:r>
              <a:rPr lang="en-US" dirty="0" err="1" smtClean="0"/>
              <a:t>mestrado</a:t>
            </a:r>
            <a:r>
              <a:rPr lang="en-US" dirty="0" smtClean="0"/>
              <a:t> </a:t>
            </a:r>
            <a:r>
              <a:rPr lang="en-US" dirty="0" err="1" smtClean="0"/>
              <a:t>incerto</a:t>
            </a:r>
            <a:r>
              <a:rPr lang="en-US" dirty="0" smtClean="0"/>
              <a:t>, etc.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ATLAS-PT séniores - 3/7/2015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5DE2-6824-D24D-8C72-7ADEA52295B0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0"/>
            <a:ext cx="2627039" cy="175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28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6822"/>
          </a:xfrm>
        </p:spPr>
        <p:txBody>
          <a:bodyPr/>
          <a:lstStyle/>
          <a:p>
            <a:r>
              <a:rPr lang="en-US" dirty="0" err="1" smtClean="0"/>
              <a:t>Conclus</a:t>
            </a:r>
            <a:r>
              <a:rPr lang="en-US" dirty="0" err="1" smtClean="0"/>
              <a:t>ões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1460"/>
            <a:ext cx="6019800" cy="5287028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Temos</a:t>
            </a:r>
            <a:r>
              <a:rPr lang="en-US" dirty="0" smtClean="0"/>
              <a:t> </a:t>
            </a:r>
            <a:r>
              <a:rPr lang="en-US" dirty="0" err="1" smtClean="0"/>
              <a:t>mantido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presença</a:t>
            </a:r>
            <a:r>
              <a:rPr lang="en-US" dirty="0" smtClean="0"/>
              <a:t> </a:t>
            </a:r>
            <a:r>
              <a:rPr lang="en-US" dirty="0" err="1" smtClean="0"/>
              <a:t>importante</a:t>
            </a:r>
            <a:r>
              <a:rPr lang="en-US" dirty="0" smtClean="0"/>
              <a:t> no trigger de </a:t>
            </a:r>
            <a:r>
              <a:rPr lang="en-US" dirty="0" err="1" smtClean="0"/>
              <a:t>jatos</a:t>
            </a:r>
            <a:endParaRPr lang="en-US" dirty="0"/>
          </a:p>
          <a:p>
            <a:pPr lvl="1"/>
            <a:r>
              <a:rPr lang="en-US" dirty="0" err="1" smtClean="0"/>
              <a:t>Esforço</a:t>
            </a:r>
            <a:r>
              <a:rPr lang="en-US" dirty="0" smtClean="0"/>
              <a:t> </a:t>
            </a:r>
            <a:r>
              <a:rPr lang="en-US" dirty="0" err="1" smtClean="0"/>
              <a:t>importante</a:t>
            </a:r>
            <a:r>
              <a:rPr lang="en-US" dirty="0" smtClean="0"/>
              <a:t> </a:t>
            </a:r>
            <a:r>
              <a:rPr lang="en-US" dirty="0" err="1" smtClean="0"/>
              <a:t>durante</a:t>
            </a:r>
            <a:r>
              <a:rPr lang="en-US" dirty="0" smtClean="0"/>
              <a:t> o </a:t>
            </a:r>
            <a:r>
              <a:rPr lang="en-US" dirty="0" err="1" smtClean="0"/>
              <a:t>último</a:t>
            </a:r>
            <a:r>
              <a:rPr lang="en-US" dirty="0" smtClean="0"/>
              <a:t> </a:t>
            </a:r>
            <a:r>
              <a:rPr lang="en-US" dirty="0" err="1" smtClean="0"/>
              <a:t>ano</a:t>
            </a:r>
            <a:r>
              <a:rPr lang="en-US" dirty="0" smtClean="0"/>
              <a:t> de shutdown </a:t>
            </a:r>
            <a:r>
              <a:rPr lang="en-US" dirty="0" err="1" smtClean="0"/>
              <a:t>resultou</a:t>
            </a:r>
            <a:r>
              <a:rPr lang="en-US" dirty="0" smtClean="0"/>
              <a:t>!</a:t>
            </a:r>
          </a:p>
          <a:p>
            <a:pPr lvl="1"/>
            <a:r>
              <a:rPr lang="en-US" dirty="0" smtClean="0"/>
              <a:t>Trigger de </a:t>
            </a:r>
            <a:r>
              <a:rPr lang="en-US" dirty="0" err="1" smtClean="0"/>
              <a:t>jatos</a:t>
            </a:r>
            <a:r>
              <a:rPr lang="en-US" dirty="0" smtClean="0"/>
              <a:t> agora </a:t>
            </a:r>
            <a:r>
              <a:rPr lang="en-US" dirty="0" err="1" smtClean="0"/>
              <a:t>sólido</a:t>
            </a:r>
            <a:r>
              <a:rPr lang="en-US" dirty="0" smtClean="0"/>
              <a:t> e </a:t>
            </a:r>
            <a:r>
              <a:rPr lang="en-US" dirty="0" err="1" smtClean="0"/>
              <a:t>funcional</a:t>
            </a:r>
            <a:r>
              <a:rPr lang="en-US" dirty="0" smtClean="0"/>
              <a:t>, com </a:t>
            </a:r>
            <a:r>
              <a:rPr lang="en-US" dirty="0" err="1" smtClean="0"/>
              <a:t>ainda</a:t>
            </a:r>
            <a:r>
              <a:rPr lang="en-US" dirty="0" smtClean="0"/>
              <a:t> </a:t>
            </a:r>
            <a:r>
              <a:rPr lang="en-US" dirty="0" err="1" smtClean="0"/>
              <a:t>maior</a:t>
            </a:r>
            <a:r>
              <a:rPr lang="en-US" dirty="0" smtClean="0"/>
              <a:t> </a:t>
            </a:r>
            <a:r>
              <a:rPr lang="en-US" dirty="0" err="1" smtClean="0"/>
              <a:t>potencial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no </a:t>
            </a:r>
            <a:r>
              <a:rPr lang="en-US" dirty="0" err="1" smtClean="0"/>
              <a:t>fim</a:t>
            </a:r>
            <a:r>
              <a:rPr lang="en-US" dirty="0" smtClean="0"/>
              <a:t> do run 1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Mas o </a:t>
            </a:r>
            <a:r>
              <a:rPr lang="en-US" dirty="0" err="1" smtClean="0"/>
              <a:t>futuro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incerto</a:t>
            </a:r>
            <a:r>
              <a:rPr lang="en-US" dirty="0" smtClean="0"/>
              <a:t>! </a:t>
            </a:r>
          </a:p>
          <a:p>
            <a:pPr lvl="1"/>
            <a:r>
              <a:rPr lang="en-US" dirty="0" err="1" smtClean="0"/>
              <a:t>Estudos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o upgrade a </a:t>
            </a:r>
            <a:r>
              <a:rPr lang="en-US" dirty="0" err="1" smtClean="0"/>
              <a:t>evoluír</a:t>
            </a:r>
            <a:r>
              <a:rPr lang="en-US" dirty="0" smtClean="0"/>
              <a:t> a </a:t>
            </a:r>
            <a:r>
              <a:rPr lang="en-US" dirty="0" err="1" smtClean="0"/>
              <a:t>bom</a:t>
            </a:r>
            <a:r>
              <a:rPr lang="en-US" dirty="0" smtClean="0"/>
              <a:t> </a:t>
            </a:r>
            <a:r>
              <a:rPr lang="en-US" dirty="0" err="1" smtClean="0"/>
              <a:t>ritmo</a:t>
            </a:r>
            <a:r>
              <a:rPr lang="en-US" dirty="0" smtClean="0"/>
              <a:t> (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contribuição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as </a:t>
            </a:r>
            <a:r>
              <a:rPr lang="en-US" dirty="0" err="1" smtClean="0"/>
              <a:t>operações</a:t>
            </a:r>
            <a:r>
              <a:rPr lang="en-US" dirty="0" smtClean="0"/>
              <a:t> do ATLAS </a:t>
            </a:r>
            <a:r>
              <a:rPr lang="en-US" dirty="0" err="1" smtClean="0"/>
              <a:t>atual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Mas </a:t>
            </a:r>
            <a:r>
              <a:rPr lang="en-US" dirty="0" err="1" smtClean="0"/>
              <a:t>precisamos</a:t>
            </a:r>
            <a:r>
              <a:rPr lang="en-US" dirty="0" smtClean="0"/>
              <a:t> </a:t>
            </a:r>
            <a:r>
              <a:rPr lang="en-US" dirty="0" err="1" smtClean="0"/>
              <a:t>urgentemente</a:t>
            </a:r>
            <a:r>
              <a:rPr lang="en-US" dirty="0" smtClean="0"/>
              <a:t> de </a:t>
            </a:r>
            <a:r>
              <a:rPr lang="en-US" dirty="0" err="1" smtClean="0"/>
              <a:t>identificar</a:t>
            </a:r>
            <a:r>
              <a:rPr lang="en-US" dirty="0" smtClean="0"/>
              <a:t> </a:t>
            </a:r>
            <a:r>
              <a:rPr lang="en-US" dirty="0" err="1" smtClean="0"/>
              <a:t>pessoas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contribuir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o trigger de </a:t>
            </a:r>
            <a:r>
              <a:rPr lang="en-US" dirty="0" err="1" smtClean="0"/>
              <a:t>jatos</a:t>
            </a:r>
            <a:r>
              <a:rPr lang="en-US" dirty="0" smtClean="0"/>
              <a:t> </a:t>
            </a:r>
            <a:r>
              <a:rPr lang="en-US" dirty="0" err="1" smtClean="0"/>
              <a:t>atual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ATLAS-PT séniores - 3/7/2015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5DE2-6824-D24D-8C72-7ADEA52295B0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684" y="3824939"/>
            <a:ext cx="3081316" cy="24049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181460"/>
            <a:ext cx="3124200" cy="215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79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933" y="1989138"/>
            <a:ext cx="5435599" cy="34129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072"/>
            <a:ext cx="8229600" cy="1143000"/>
          </a:xfrm>
          <a:solidFill>
            <a:srgbClr val="FFFFFF">
              <a:alpha val="34000"/>
            </a:srgbClr>
          </a:solidFill>
        </p:spPr>
        <p:txBody>
          <a:bodyPr/>
          <a:lstStyle/>
          <a:p>
            <a:r>
              <a:rPr lang="en-US" dirty="0" smtClean="0"/>
              <a:t>Jet Menu for p-p Data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ATLAS-PT séniores - 3/7/2015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70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9472" y="105308"/>
            <a:ext cx="2164889" cy="1143000"/>
          </a:xfrm>
          <a:solidFill>
            <a:srgbClr val="FFFF00"/>
          </a:solidFill>
        </p:spPr>
        <p:txBody>
          <a:bodyPr/>
          <a:lstStyle/>
          <a:p>
            <a:r>
              <a:rPr lang="en-US" dirty="0" smtClean="0"/>
              <a:t>Key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3" y="152400"/>
            <a:ext cx="8984676" cy="6450606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Jet Algorithm:</a:t>
            </a:r>
          </a:p>
          <a:p>
            <a:pPr lvl="1"/>
            <a:r>
              <a:rPr lang="en-US" b="1" dirty="0" smtClean="0"/>
              <a:t>a4</a:t>
            </a:r>
            <a:r>
              <a:rPr lang="en-US" dirty="0" smtClean="0"/>
              <a:t> = anti-</a:t>
            </a:r>
            <a:r>
              <a:rPr lang="en-US" dirty="0" err="1" smtClean="0"/>
              <a:t>kt</a:t>
            </a:r>
            <a:r>
              <a:rPr lang="en-US" dirty="0" smtClean="0"/>
              <a:t> jet finding algorithm with R parameter of 0.4</a:t>
            </a:r>
          </a:p>
          <a:p>
            <a:pPr lvl="1"/>
            <a:r>
              <a:rPr lang="en-US" b="1" dirty="0" smtClean="0"/>
              <a:t>a10</a:t>
            </a:r>
            <a:r>
              <a:rPr lang="en-US" dirty="0" smtClean="0"/>
              <a:t> = anti-</a:t>
            </a:r>
            <a:r>
              <a:rPr lang="en-US" dirty="0" err="1" smtClean="0"/>
              <a:t>kt</a:t>
            </a:r>
            <a:r>
              <a:rPr lang="en-US" dirty="0" smtClean="0"/>
              <a:t> jet finding algorithm with R parameter of 1.0</a:t>
            </a:r>
          </a:p>
          <a:p>
            <a:r>
              <a:rPr lang="en-US" dirty="0" smtClean="0"/>
              <a:t>Input objects used for jet finding:</a:t>
            </a:r>
          </a:p>
          <a:p>
            <a:pPr lvl="1"/>
            <a:r>
              <a:rPr lang="en-US" b="1" dirty="0" err="1" smtClean="0"/>
              <a:t>tc</a:t>
            </a:r>
            <a:r>
              <a:rPr lang="en-US" dirty="0" smtClean="0"/>
              <a:t> = </a:t>
            </a:r>
            <a:r>
              <a:rPr lang="en-US" dirty="0" err="1" smtClean="0"/>
              <a:t>TopoClusters</a:t>
            </a:r>
            <a:r>
              <a:rPr lang="en-US" dirty="0" smtClean="0"/>
              <a:t> reconstructed from calorimeter cells</a:t>
            </a:r>
          </a:p>
          <a:p>
            <a:pPr lvl="1"/>
            <a:r>
              <a:rPr lang="en-US" b="1" dirty="0" smtClean="0"/>
              <a:t>TT</a:t>
            </a:r>
            <a:r>
              <a:rPr lang="en-US" dirty="0" smtClean="0"/>
              <a:t> = Level 1 </a:t>
            </a:r>
            <a:r>
              <a:rPr lang="en-US" dirty="0" err="1" smtClean="0"/>
              <a:t>TriggerTowers</a:t>
            </a:r>
            <a:r>
              <a:rPr lang="en-US" dirty="0" smtClean="0"/>
              <a:t> read out in HLT to allow fast but coarse full</a:t>
            </a:r>
            <a:r>
              <a:rPr lang="en-US" dirty="0"/>
              <a:t> </a:t>
            </a:r>
            <a:r>
              <a:rPr lang="en-US" dirty="0" err="1" smtClean="0"/>
              <a:t>calo</a:t>
            </a:r>
            <a:r>
              <a:rPr lang="en-US" dirty="0" smtClean="0"/>
              <a:t> scan (a.k.a. Level 1.5) </a:t>
            </a:r>
          </a:p>
          <a:p>
            <a:r>
              <a:rPr lang="en-US" dirty="0" smtClean="0"/>
              <a:t>Calorimeter scan:</a:t>
            </a:r>
          </a:p>
          <a:p>
            <a:pPr lvl="1"/>
            <a:r>
              <a:rPr lang="en-US" b="1" dirty="0" smtClean="0"/>
              <a:t>PS</a:t>
            </a:r>
            <a:r>
              <a:rPr lang="en-US" dirty="0" smtClean="0"/>
              <a:t> = partial calorimeter scan seeded by L1 </a:t>
            </a:r>
            <a:r>
              <a:rPr lang="en-US" dirty="0" err="1" smtClean="0"/>
              <a:t>RoI</a:t>
            </a:r>
            <a:r>
              <a:rPr lang="en-US" dirty="0" smtClean="0"/>
              <a:t> or L1.5 </a:t>
            </a:r>
          </a:p>
          <a:p>
            <a:pPr lvl="1"/>
            <a:r>
              <a:rPr lang="en-US" b="1" dirty="0" smtClean="0"/>
              <a:t>FS</a:t>
            </a:r>
            <a:r>
              <a:rPr lang="en-US" dirty="0" smtClean="0"/>
              <a:t> = full calorimeter scan (default)</a:t>
            </a:r>
          </a:p>
          <a:p>
            <a:r>
              <a:rPr lang="en-US" dirty="0" err="1" smtClean="0"/>
              <a:t>Pseudorapidity</a:t>
            </a:r>
            <a:r>
              <a:rPr lang="en-US" dirty="0" smtClean="0"/>
              <a:t> range:</a:t>
            </a:r>
          </a:p>
          <a:p>
            <a:pPr lvl="1"/>
            <a:r>
              <a:rPr lang="en-US" b="1" dirty="0" err="1" smtClean="0"/>
              <a:t>xxetayy</a:t>
            </a:r>
            <a:r>
              <a:rPr lang="en-US" b="1" dirty="0" smtClean="0"/>
              <a:t> = </a:t>
            </a:r>
            <a:r>
              <a:rPr lang="en-US" dirty="0" smtClean="0"/>
              <a:t>jets in interval xx &lt; |</a:t>
            </a:r>
            <a:r>
              <a:rPr lang="en-US" dirty="0" err="1" smtClean="0"/>
              <a:t>η</a:t>
            </a:r>
            <a:r>
              <a:rPr lang="en-US" dirty="0" smtClean="0"/>
              <a:t>| &lt; </a:t>
            </a:r>
            <a:r>
              <a:rPr lang="en-US" dirty="0" err="1" smtClean="0"/>
              <a:t>yy</a:t>
            </a:r>
            <a:r>
              <a:rPr lang="en-US" dirty="0" smtClean="0"/>
              <a:t> – default</a:t>
            </a:r>
            <a:r>
              <a:rPr lang="en-US" dirty="0"/>
              <a:t> </a:t>
            </a:r>
            <a:r>
              <a:rPr lang="en-US" dirty="0" smtClean="0"/>
              <a:t>is </a:t>
            </a:r>
            <a:r>
              <a:rPr lang="en-US" b="1" dirty="0" smtClean="0"/>
              <a:t>0eta32</a:t>
            </a:r>
            <a:r>
              <a:rPr lang="en-US" dirty="0" smtClean="0"/>
              <a:t> (old central jets)</a:t>
            </a:r>
          </a:p>
          <a:p>
            <a:r>
              <a:rPr lang="en-US" dirty="0" smtClean="0"/>
              <a:t>Cluster Energy Scale correction:</a:t>
            </a:r>
            <a:endParaRPr lang="en-US" dirty="0"/>
          </a:p>
          <a:p>
            <a:pPr lvl="1"/>
            <a:r>
              <a:rPr lang="en-US" b="1" dirty="0" err="1"/>
              <a:t>em</a:t>
            </a:r>
            <a:r>
              <a:rPr lang="en-US" dirty="0"/>
              <a:t> = no weights </a:t>
            </a:r>
            <a:r>
              <a:rPr lang="en-US" dirty="0" smtClean="0"/>
              <a:t>applied</a:t>
            </a:r>
            <a:endParaRPr lang="en-US" dirty="0"/>
          </a:p>
          <a:p>
            <a:pPr lvl="1"/>
            <a:r>
              <a:rPr lang="en-US" b="1" dirty="0" err="1"/>
              <a:t>lcw</a:t>
            </a:r>
            <a:r>
              <a:rPr lang="en-US" dirty="0"/>
              <a:t> = local cluster </a:t>
            </a:r>
            <a:r>
              <a:rPr lang="en-US" dirty="0" smtClean="0"/>
              <a:t>weighting</a:t>
            </a:r>
            <a:endParaRPr lang="en-US" dirty="0"/>
          </a:p>
          <a:p>
            <a:r>
              <a:rPr lang="en-US" dirty="0" smtClean="0"/>
              <a:t>Jet Energy Scale correction:</a:t>
            </a:r>
            <a:endParaRPr lang="en-US" dirty="0"/>
          </a:p>
          <a:p>
            <a:pPr lvl="1"/>
            <a:r>
              <a:rPr lang="en-US" b="1" dirty="0" err="1"/>
              <a:t>jes</a:t>
            </a:r>
            <a:r>
              <a:rPr lang="en-US" dirty="0"/>
              <a:t> = JES calibration factors without pileup subtraction</a:t>
            </a:r>
          </a:p>
          <a:p>
            <a:pPr lvl="1"/>
            <a:r>
              <a:rPr lang="en-US" b="1" dirty="0"/>
              <a:t>sub</a:t>
            </a:r>
            <a:r>
              <a:rPr lang="en-US" dirty="0"/>
              <a:t> = pileup subtraction applied but no JES factors</a:t>
            </a:r>
          </a:p>
          <a:p>
            <a:pPr lvl="1"/>
            <a:r>
              <a:rPr lang="en-US" b="1" dirty="0" err="1"/>
              <a:t>subjes</a:t>
            </a:r>
            <a:r>
              <a:rPr lang="en-US" dirty="0"/>
              <a:t> = both pileup subtraction and JES </a:t>
            </a:r>
            <a:r>
              <a:rPr lang="en-US" dirty="0" smtClean="0"/>
              <a:t>factors</a:t>
            </a:r>
          </a:p>
          <a:p>
            <a:pPr lvl="1"/>
            <a:r>
              <a:rPr lang="en-US" b="1" dirty="0" err="1"/>
              <a:t>n</a:t>
            </a:r>
            <a:r>
              <a:rPr lang="en-US" b="1" dirty="0" err="1" smtClean="0"/>
              <a:t>ojcalib</a:t>
            </a:r>
            <a:r>
              <a:rPr lang="en-US" dirty="0" smtClean="0"/>
              <a:t> = no jet calibration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Defaults:</a:t>
            </a:r>
            <a:endParaRPr lang="en-US" dirty="0"/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Default options don’t appear in chain names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0eta320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a10_tc_em_subjes_FS</a:t>
            </a:r>
            <a:r>
              <a:rPr lang="en-US" dirty="0"/>
              <a:t> = jets </a:t>
            </a:r>
            <a:r>
              <a:rPr lang="en-US" dirty="0" smtClean="0"/>
              <a:t>built from </a:t>
            </a:r>
            <a:r>
              <a:rPr lang="en-US" dirty="0"/>
              <a:t>EM-scale clusters </a:t>
            </a:r>
            <a:r>
              <a:rPr lang="en-US" dirty="0" smtClean="0"/>
              <a:t>from calorimeter full scan, with pile</a:t>
            </a:r>
            <a:r>
              <a:rPr lang="en-US" dirty="0"/>
              <a:t>-up subtraction </a:t>
            </a:r>
            <a:r>
              <a:rPr lang="en-US" dirty="0" smtClean="0"/>
              <a:t>and </a:t>
            </a:r>
            <a:r>
              <a:rPr lang="en-US" dirty="0"/>
              <a:t>jet-level calibration 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a10_tc_em_nojcalib_FS</a:t>
            </a:r>
            <a:r>
              <a:rPr lang="en-US" dirty="0" smtClean="0"/>
              <a:t> = jets built from EM-scale clusters from calorimeter Full Scan and no jet-level calibration or area subtraction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ATLAS-PT séniores - 3/7/2015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027" y="2404526"/>
            <a:ext cx="2472267" cy="32529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73227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47638"/>
            <a:ext cx="9144000" cy="7572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Primary p-p jet menu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467" y="797485"/>
            <a:ext cx="9008533" cy="317262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Primary </a:t>
            </a:r>
            <a:r>
              <a:rPr lang="en-US" dirty="0" err="1" smtClean="0"/>
              <a:t>unprescaled</a:t>
            </a:r>
            <a:r>
              <a:rPr lang="en-US" dirty="0" smtClean="0"/>
              <a:t> triggers:</a:t>
            </a:r>
          </a:p>
          <a:p>
            <a:pPr lvl="1"/>
            <a:r>
              <a:rPr lang="en-US" dirty="0" smtClean="0"/>
              <a:t>5x10</a:t>
            </a:r>
            <a:r>
              <a:rPr lang="en-US" baseline="30000" dirty="0" smtClean="0"/>
              <a:t>33</a:t>
            </a:r>
            <a:r>
              <a:rPr lang="en-US" dirty="0" smtClean="0"/>
              <a:t> menu: </a:t>
            </a:r>
            <a:endParaRPr lang="en-US" dirty="0" smtClean="0"/>
          </a:p>
          <a:p>
            <a:pPr lvl="2"/>
            <a:r>
              <a:rPr lang="en-US" dirty="0" smtClean="0"/>
              <a:t>j360</a:t>
            </a:r>
            <a:r>
              <a:rPr lang="en-US" dirty="0" smtClean="0"/>
              <a:t>, </a:t>
            </a:r>
            <a:r>
              <a:rPr lang="en-US" dirty="0" smtClean="0"/>
              <a:t>a10_</a:t>
            </a:r>
            <a:r>
              <a:rPr lang="en-US" dirty="0" smtClean="0"/>
              <a:t>360</a:t>
            </a:r>
            <a:r>
              <a:rPr lang="en-US" dirty="0" smtClean="0"/>
              <a:t>, 4j85, 5j60, </a:t>
            </a:r>
            <a:r>
              <a:rPr lang="en-US" dirty="0" smtClean="0"/>
              <a:t>6j50.0eta24, </a:t>
            </a:r>
            <a:r>
              <a:rPr lang="en-US" dirty="0" smtClean="0"/>
              <a:t>ht800</a:t>
            </a:r>
          </a:p>
          <a:p>
            <a:pPr lvl="1"/>
            <a:r>
              <a:rPr lang="en-US" dirty="0" smtClean="0"/>
              <a:t>2x10</a:t>
            </a:r>
            <a:r>
              <a:rPr lang="en-US" baseline="30000" dirty="0" smtClean="0"/>
              <a:t>34</a:t>
            </a:r>
            <a:r>
              <a:rPr lang="en-US" dirty="0" smtClean="0"/>
              <a:t> menu: </a:t>
            </a:r>
            <a:endParaRPr lang="en-US" dirty="0" smtClean="0"/>
          </a:p>
          <a:p>
            <a:pPr lvl="2"/>
            <a:r>
              <a:rPr lang="en-US" dirty="0" smtClean="0"/>
              <a:t>j400</a:t>
            </a:r>
            <a:r>
              <a:rPr lang="en-US" dirty="0" smtClean="0"/>
              <a:t>, </a:t>
            </a:r>
            <a:r>
              <a:rPr lang="en-US" dirty="0" smtClean="0"/>
              <a:t>a10_j450, 4j100</a:t>
            </a:r>
            <a:r>
              <a:rPr lang="en-US" dirty="0" smtClean="0"/>
              <a:t>, 5j85, </a:t>
            </a:r>
            <a:r>
              <a:rPr lang="en-US" dirty="0" smtClean="0"/>
              <a:t>6j50.0eta24, </a:t>
            </a:r>
            <a:r>
              <a:rPr lang="en-US" dirty="0" smtClean="0"/>
              <a:t>ht1000</a:t>
            </a:r>
          </a:p>
          <a:p>
            <a:r>
              <a:rPr lang="en-US" dirty="0" smtClean="0"/>
              <a:t>Current d</a:t>
            </a:r>
            <a:r>
              <a:rPr lang="en-US" dirty="0" smtClean="0"/>
              <a:t>efault </a:t>
            </a:r>
            <a:r>
              <a:rPr lang="en-US" dirty="0" smtClean="0"/>
              <a:t>calibration: </a:t>
            </a:r>
            <a:r>
              <a:rPr lang="en-US" b="1" dirty="0" err="1" smtClean="0"/>
              <a:t>em_subjes</a:t>
            </a:r>
            <a:endParaRPr lang="en-US" b="1" dirty="0"/>
          </a:p>
          <a:p>
            <a:pPr lvl="1"/>
            <a:r>
              <a:rPr lang="en-US" dirty="0" smtClean="0"/>
              <a:t>Plus cross check chains with different calibration for a few specific thresholds </a:t>
            </a:r>
          </a:p>
          <a:p>
            <a:r>
              <a:rPr lang="en-US" dirty="0" smtClean="0"/>
              <a:t>Additional chains to add segmented eta ranges</a:t>
            </a:r>
          </a:p>
          <a:p>
            <a:pPr lvl="1"/>
            <a:r>
              <a:rPr lang="en-US" dirty="0" smtClean="0"/>
              <a:t>[0, 2.5] for e.g. b-tag (ID coverage) </a:t>
            </a:r>
          </a:p>
          <a:p>
            <a:pPr lvl="1"/>
            <a:r>
              <a:rPr lang="en-US" dirty="0" smtClean="0"/>
              <a:t>[2.8, 3.2] + [3.2, 4.9] for granularity in forward region</a:t>
            </a:r>
          </a:p>
          <a:p>
            <a:r>
              <a:rPr lang="en-US" dirty="0" smtClean="0"/>
              <a:t>In each scenario, total jet menu rate adds up to around 100Hz </a:t>
            </a:r>
            <a:endParaRPr lang="en-US" dirty="0"/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1997080"/>
              </p:ext>
            </p:extLst>
          </p:nvPr>
        </p:nvGraphicFramePr>
        <p:xfrm>
          <a:off x="258695" y="3970107"/>
          <a:ext cx="8686800" cy="2398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4490"/>
                <a:gridCol w="2039979"/>
                <a:gridCol w="1722403"/>
                <a:gridCol w="1876832"/>
                <a:gridCol w="1683096"/>
              </a:tblGrid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Chain Type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L1 Seed at 0.5x10</a:t>
                      </a:r>
                      <a:r>
                        <a:rPr lang="en-US" sz="1400" baseline="30000" dirty="0" smtClean="0"/>
                        <a:t>34</a:t>
                      </a:r>
                      <a:endParaRPr lang="en-US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HLT Item at 0.5x10</a:t>
                      </a:r>
                      <a:r>
                        <a:rPr lang="en-US" sz="1400" baseline="30000" dirty="0" smtClean="0"/>
                        <a:t>34</a:t>
                      </a:r>
                      <a:endParaRPr lang="en-US" sz="1400" baseline="30000" dirty="0"/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L1 Seed at </a:t>
                      </a:r>
                      <a:r>
                        <a:rPr lang="en-US" sz="1400" b="1" dirty="0" smtClean="0"/>
                        <a:t>2x10</a:t>
                      </a:r>
                      <a:r>
                        <a:rPr lang="en-US" sz="1400" b="1" baseline="30000" dirty="0" smtClean="0"/>
                        <a:t>34</a:t>
                      </a:r>
                      <a:endParaRPr lang="en-US" sz="1400" b="1" baseline="300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HLT Item at 2x10</a:t>
                      </a:r>
                      <a:r>
                        <a:rPr lang="en-US" sz="1400" baseline="30000" dirty="0" smtClean="0"/>
                        <a:t>34</a:t>
                      </a:r>
                      <a:endParaRPr lang="en-US" sz="1400" baseline="300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Single jet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J75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j360</a:t>
                      </a:r>
                      <a:endParaRPr lang="en-US" sz="1400" dirty="0"/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j100</a:t>
                      </a:r>
                      <a:endParaRPr lang="en-US" sz="14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j400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Single fat jet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HT150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j360_a10</a:t>
                      </a:r>
                      <a:endParaRPr lang="en-US" sz="1400" dirty="0"/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HT190</a:t>
                      </a:r>
                      <a:endParaRPr lang="en-US" sz="14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j450_a10</a:t>
                      </a:r>
                      <a:endParaRPr lang="en-US" sz="1400" dirty="0"/>
                    </a:p>
                  </a:txBody>
                  <a:tcPr/>
                </a:tc>
              </a:tr>
              <a:tr h="37574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 jets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3J40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4j85</a:t>
                      </a:r>
                      <a:endParaRPr lang="en-US" sz="1400" dirty="0"/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3J50</a:t>
                      </a:r>
                      <a:endParaRPr lang="en-US" sz="14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4j100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 jets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4J15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5j60</a:t>
                      </a:r>
                      <a:endParaRPr lang="en-US" sz="1400" dirty="0"/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4J20</a:t>
                      </a:r>
                      <a:endParaRPr lang="en-US" sz="14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5j85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 jets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5J15.0ETA24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6j50.0ETA24</a:t>
                      </a:r>
                      <a:endParaRPr lang="en-US" sz="1400" dirty="0"/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5J15.0ETA24</a:t>
                      </a:r>
                      <a:endParaRPr lang="en-US" sz="14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6j50.0ETA24</a:t>
                      </a:r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HT trigger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HT190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ht800</a:t>
                      </a:r>
                      <a:endParaRPr lang="en-US" sz="1400" dirty="0"/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HT190</a:t>
                      </a:r>
                      <a:endParaRPr lang="en-US" sz="14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ht1000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ATLAS-PT séniores - 3/7/2015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77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076"/>
            <a:ext cx="8229600" cy="1143000"/>
          </a:xfrm>
        </p:spPr>
        <p:txBody>
          <a:bodyPr/>
          <a:lstStyle/>
          <a:p>
            <a:r>
              <a:rPr lang="en-US" dirty="0" smtClean="0"/>
              <a:t>Software de trigger de </a:t>
            </a:r>
            <a:r>
              <a:rPr lang="en-US" dirty="0" err="1" smtClean="0"/>
              <a:t>jatos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018" y="1949295"/>
            <a:ext cx="4599410" cy="321958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ATLAS-PT séniores - 3/7/2015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05DE2-6824-D24D-8C72-7ADEA52295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75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46500" y="173040"/>
            <a:ext cx="4940300" cy="809095"/>
          </a:xfrm>
        </p:spPr>
        <p:txBody>
          <a:bodyPr/>
          <a:lstStyle/>
          <a:p>
            <a:r>
              <a:rPr lang="en-US" dirty="0" smtClean="0"/>
              <a:t>Changes Since Run 1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746500" y="1134533"/>
            <a:ext cx="5245100" cy="546841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No L2 anymore 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nd no EF, just High Level Trigger</a:t>
            </a:r>
          </a:p>
          <a:p>
            <a:endParaRPr lang="en-US" dirty="0" smtClean="0"/>
          </a:p>
          <a:p>
            <a:r>
              <a:rPr lang="en-US" dirty="0" smtClean="0"/>
              <a:t>Move as close as possible to offline jet reconstruction</a:t>
            </a:r>
          </a:p>
          <a:p>
            <a:pPr lvl="1"/>
            <a:r>
              <a:rPr lang="en-US" dirty="0" smtClean="0"/>
              <a:t>Add pileup subtraction (jet area)</a:t>
            </a:r>
          </a:p>
          <a:p>
            <a:pPr lvl="1"/>
            <a:r>
              <a:rPr lang="en-US" dirty="0" smtClean="0"/>
              <a:t>Recover from L1 bias in close-by jets</a:t>
            </a:r>
          </a:p>
          <a:p>
            <a:pPr lvl="1"/>
            <a:r>
              <a:rPr lang="en-US" dirty="0" smtClean="0"/>
              <a:t>Get best possible ET resolution to optimize use of bandwidth</a:t>
            </a:r>
          </a:p>
          <a:p>
            <a:pPr lvl="2"/>
            <a:r>
              <a:rPr lang="en-US" dirty="0" smtClean="0"/>
              <a:t>Use offline calibration schemes</a:t>
            </a:r>
          </a:p>
          <a:p>
            <a:endParaRPr lang="en-US" dirty="0" smtClean="0"/>
          </a:p>
          <a:p>
            <a:r>
              <a:rPr lang="en-US" dirty="0" smtClean="0"/>
              <a:t>Two possible readout schemes:</a:t>
            </a:r>
          </a:p>
          <a:p>
            <a:pPr lvl="1"/>
            <a:r>
              <a:rPr lang="en-US" dirty="0" smtClean="0"/>
              <a:t>Full-scan of calorimeter: more accurate but takes time/CPU</a:t>
            </a:r>
          </a:p>
          <a:p>
            <a:pPr lvl="1"/>
            <a:r>
              <a:rPr lang="en-US" dirty="0" smtClean="0"/>
              <a:t>Partial-scan as plan B if needed: no pileup subtraction</a:t>
            </a:r>
          </a:p>
          <a:p>
            <a:endParaRPr lang="en-US" dirty="0" smtClean="0"/>
          </a:p>
          <a:p>
            <a:r>
              <a:rPr lang="en-US" dirty="0" smtClean="0"/>
              <a:t>Ongoing: Use L1.5 Trigger Tower full scan to reduce input HLT rate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ATLAS-PT séniores - 3/7/2015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1921565" cy="6858000"/>
          </a:xfrm>
          <a:prstGeom prst="rect">
            <a:avLst/>
          </a:prstGeom>
        </p:spPr>
      </p:pic>
      <p:sp>
        <p:nvSpPr>
          <p:cNvPr id="10" name="Multiply 9"/>
          <p:cNvSpPr/>
          <p:nvPr/>
        </p:nvSpPr>
        <p:spPr>
          <a:xfrm>
            <a:off x="-440635" y="3606800"/>
            <a:ext cx="3589867" cy="1151467"/>
          </a:xfrm>
          <a:prstGeom prst="mathMultiply">
            <a:avLst>
              <a:gd name="adj1" fmla="val 13226"/>
            </a:avLst>
          </a:prstGeom>
          <a:solidFill>
            <a:srgbClr val="FF0000"/>
          </a:solidFill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746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29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811"/>
            <a:ext cx="9144000" cy="794901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TopoClustering</a:t>
            </a:r>
            <a:r>
              <a:rPr lang="en-US" sz="3200" dirty="0" smtClean="0"/>
              <a:t>, Full and Partial Scan, and all that…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" y="768731"/>
            <a:ext cx="9144000" cy="2466551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Several techniques developed and maintained in the offline world that are needed in trigger</a:t>
            </a:r>
          </a:p>
          <a:p>
            <a:pPr lvl="1"/>
            <a:r>
              <a:rPr lang="en-US" dirty="0"/>
              <a:t>Pileup suppression </a:t>
            </a:r>
            <a:r>
              <a:rPr lang="en-US" dirty="0" smtClean="0"/>
              <a:t>will become more important</a:t>
            </a:r>
          </a:p>
          <a:p>
            <a:pPr lvl="1"/>
            <a:r>
              <a:rPr lang="en-US" dirty="0" smtClean="0"/>
              <a:t>Calibration should be taken from offline</a:t>
            </a:r>
          </a:p>
          <a:p>
            <a:pPr lvl="1"/>
            <a:r>
              <a:rPr lang="en-US" dirty="0" smtClean="0"/>
              <a:t>We don’t have the capability to keep maintain our own versions (and would complicate things)</a:t>
            </a:r>
          </a:p>
          <a:p>
            <a:endParaRPr lang="en-US" dirty="0" smtClean="0"/>
          </a:p>
          <a:p>
            <a:r>
              <a:rPr lang="en-US" dirty="0" err="1" smtClean="0"/>
              <a:t>TopoCluster</a:t>
            </a:r>
            <a:r>
              <a:rPr lang="en-US" dirty="0" smtClean="0"/>
              <a:t> making: </a:t>
            </a:r>
          </a:p>
          <a:p>
            <a:pPr lvl="1"/>
            <a:r>
              <a:rPr lang="en-US" dirty="0" smtClean="0"/>
              <a:t>3D groups of adjoining cells started from seed cells (4σ above noise)</a:t>
            </a:r>
          </a:p>
          <a:p>
            <a:pPr lvl="1"/>
            <a:r>
              <a:rPr lang="en-US" dirty="0" smtClean="0"/>
              <a:t>Add adjoining cells if above 2σ </a:t>
            </a:r>
            <a:r>
              <a:rPr lang="en-US" dirty="0"/>
              <a:t>above </a:t>
            </a:r>
            <a:r>
              <a:rPr lang="en-US" dirty="0" smtClean="0"/>
              <a:t>noise, plus an extra layer 0σ </a:t>
            </a:r>
            <a:r>
              <a:rPr lang="en-US" dirty="0"/>
              <a:t>above </a:t>
            </a:r>
            <a:r>
              <a:rPr lang="en-US" dirty="0" smtClean="0"/>
              <a:t>noise (4/2/0 scheme)</a:t>
            </a:r>
          </a:p>
          <a:p>
            <a:pPr lvl="1"/>
            <a:r>
              <a:rPr lang="en-US" dirty="0" smtClean="0"/>
              <a:t>Split initial clusters into smaller ones surrounding hot spots – splitting</a:t>
            </a:r>
          </a:p>
          <a:p>
            <a:pPr lvl="1"/>
            <a:r>
              <a:rPr lang="en-US" dirty="0" smtClean="0"/>
              <a:t>Following that: calculate cluster moments, classify clusters (EM/HAD), apply calibration, find jets, calibrate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ATLAS-PT séniores - 3/7/2015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85418"/>
            <a:ext cx="9144000" cy="312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005" y="3428731"/>
            <a:ext cx="4957520" cy="31682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51436" cy="6524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8343"/>
            <a:ext cx="3135235" cy="507294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Resolution and linearity improvement  for charged </a:t>
            </a:r>
            <a:r>
              <a:rPr lang="en-US" dirty="0" err="1" smtClean="0"/>
              <a:t>pions</a:t>
            </a:r>
            <a:r>
              <a:rPr lang="en-US" dirty="0" smtClean="0"/>
              <a:t> after each correction: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EM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LCW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Out of cluster</a:t>
            </a:r>
          </a:p>
          <a:p>
            <a:pPr lvl="1"/>
            <a:r>
              <a:rPr lang="en-US" dirty="0" smtClean="0"/>
              <a:t>Dead material</a:t>
            </a:r>
          </a:p>
          <a:p>
            <a:endParaRPr lang="en-US" dirty="0" smtClean="0"/>
          </a:p>
          <a:p>
            <a:r>
              <a:rPr lang="en-US" dirty="0" smtClean="0"/>
              <a:t>Conditions:</a:t>
            </a:r>
          </a:p>
          <a:p>
            <a:pPr lvl="1"/>
            <a:r>
              <a:rPr lang="en-US" dirty="0" smtClean="0"/>
              <a:t>&lt;</a:t>
            </a:r>
            <a:r>
              <a:rPr lang="en-US" dirty="0"/>
              <a:t>μ</a:t>
            </a:r>
            <a:r>
              <a:rPr lang="en-US" dirty="0" smtClean="0"/>
              <a:t>&gt;=0</a:t>
            </a:r>
          </a:p>
          <a:p>
            <a:pPr lvl="1"/>
            <a:r>
              <a:rPr lang="en-US" dirty="0" smtClean="0"/>
              <a:t>IBL geometry</a:t>
            </a:r>
          </a:p>
          <a:p>
            <a:pPr lvl="1"/>
            <a:r>
              <a:rPr lang="en-US" dirty="0" smtClean="0"/>
              <a:t>2&lt;|</a:t>
            </a:r>
            <a:r>
              <a:rPr lang="en-US" dirty="0" err="1" smtClean="0"/>
              <a:t>η</a:t>
            </a:r>
            <a:r>
              <a:rPr lang="en-US" dirty="0" smtClean="0"/>
              <a:t>|&lt;2.2</a:t>
            </a:r>
          </a:p>
          <a:p>
            <a:pPr lvl="1"/>
            <a:r>
              <a:rPr lang="en-US" dirty="0" smtClean="0"/>
              <a:t>4 samplings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R.Goncalo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ATLAS-PT séniores - 3/7/2015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061" y="301187"/>
            <a:ext cx="5011464" cy="32529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50226" y="64971"/>
            <a:ext cx="133657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Sven </a:t>
            </a:r>
            <a:r>
              <a:rPr lang="en-US" dirty="0" err="1" smtClean="0"/>
              <a:t>Menke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44609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8403</TotalTime>
  <Words>2115</Words>
  <Application>Microsoft Macintosh PowerPoint</Application>
  <PresentationFormat>On-screen Show (4:3)</PresentationFormat>
  <Paragraphs>380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O Trigger de jatos de ATLAS no início do run II</vt:lpstr>
      <vt:lpstr>Sumário</vt:lpstr>
      <vt:lpstr>Jet Menu for p-p Data</vt:lpstr>
      <vt:lpstr>Key</vt:lpstr>
      <vt:lpstr>Primary p-p jet menu</vt:lpstr>
      <vt:lpstr>Software de trigger de jatos</vt:lpstr>
      <vt:lpstr>Changes Since Run 1</vt:lpstr>
      <vt:lpstr>TopoClustering, Full and Partial Scan, and all that…</vt:lpstr>
      <vt:lpstr>Calibration</vt:lpstr>
      <vt:lpstr>Overview of the offline jet calibration</vt:lpstr>
      <vt:lpstr>Overview of the offline jet calibration</vt:lpstr>
      <vt:lpstr>Pile-up subtraction: rho</vt:lpstr>
      <vt:lpstr>Full Scan e alternativas</vt:lpstr>
      <vt:lpstr>Partial vs Full Scan – Timing Summary</vt:lpstr>
      <vt:lpstr>L1.5 performance</vt:lpstr>
      <vt:lpstr>Operações</vt:lpstr>
      <vt:lpstr>Monitoring e commissioning</vt:lpstr>
      <vt:lpstr>Express stream</vt:lpstr>
      <vt:lpstr>Futuro…</vt:lpstr>
      <vt:lpstr>O que falta…</vt:lpstr>
      <vt:lpstr>Trigger de jatos no LIP</vt:lpstr>
      <vt:lpstr>Conclusões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Goncalo</dc:creator>
  <cp:lastModifiedBy>Ricardo Goncalo</cp:lastModifiedBy>
  <cp:revision>29</cp:revision>
  <dcterms:created xsi:type="dcterms:W3CDTF">2015-07-02T14:35:55Z</dcterms:created>
  <dcterms:modified xsi:type="dcterms:W3CDTF">2015-07-08T10:39:24Z</dcterms:modified>
</cp:coreProperties>
</file>