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9" r:id="rId4"/>
    <p:sldId id="261" r:id="rId5"/>
    <p:sldId id="262" r:id="rId6"/>
    <p:sldId id="263" r:id="rId7"/>
    <p:sldId id="260" r:id="rId8"/>
    <p:sldId id="264" r:id="rId9"/>
    <p:sldId id="265" r:id="rId10"/>
    <p:sldId id="270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16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252C7-C14C-994E-9A14-C3B29FE31E75}" type="datetimeFigureOut">
              <a:rPr lang="en-US" smtClean="0"/>
              <a:t>18.02.22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7F42C6-E256-5B4D-8DB9-156159298561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315591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2F0DA-F729-924E-A291-B49FDF9EBEE3}" type="datetimeFigureOut">
              <a:rPr lang="en-US" smtClean="0"/>
              <a:t>18.02.22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93C60E-A119-3242-A9E6-316BE3C5C73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16510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Originally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CNM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RD50.• n-p Si detector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additional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(&lt;5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μm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highly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p-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multiplication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layer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field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Internal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gain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 20 (8)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irradiation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 &lt;800 V).•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efficiency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 95 %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lifetime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.•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Excellent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time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resolution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&lt;30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irradiation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.• HGTD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prototypes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produced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pt-P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CNM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3C60E-A119-3242-A9E6-316BE3C5C732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5716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49262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 smtClean="0"/>
              <a:t>Possibilities</a:t>
            </a:r>
            <a:r>
              <a:rPr lang="pt-PT" dirty="0" smtClean="0"/>
              <a:t>: TDAQ </a:t>
            </a:r>
            <a:r>
              <a:rPr lang="pt-PT" dirty="0" err="1" smtClean="0"/>
              <a:t>and</a:t>
            </a:r>
            <a:r>
              <a:rPr lang="pt-PT" dirty="0" smtClean="0"/>
              <a:t> DCS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08222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124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6354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4632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PStyle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307"/>
          <p:cNvSpPr/>
          <p:nvPr/>
        </p:nvSpPr>
        <p:spPr>
          <a:xfrm>
            <a:off x="578880" y="771839"/>
            <a:ext cx="54001" cy="900483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5" name="Shape 308"/>
          <p:cNvSpPr/>
          <p:nvPr/>
        </p:nvSpPr>
        <p:spPr>
          <a:xfrm>
            <a:off x="9089639" y="-3"/>
            <a:ext cx="54001" cy="6857765"/>
          </a:xfrm>
          <a:prstGeom prst="rect">
            <a:avLst/>
          </a:prstGeom>
          <a:solidFill>
            <a:srgbClr val="134D9E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defTabSz="914400">
              <a:lnSpc>
                <a:spcPct val="100000"/>
              </a:lnSpc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746639" y="273600"/>
            <a:ext cx="8229242" cy="1683865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2600" b="1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/>
          </p:nvPr>
        </p:nvSpPr>
        <p:spPr>
          <a:xfrm>
            <a:off x="581366" y="2061894"/>
            <a:ext cx="8229242" cy="4174611"/>
          </a:xfrm>
          <a:prstGeom prst="rect">
            <a:avLst/>
          </a:prstGeom>
        </p:spPr>
        <p:txBody>
          <a:bodyPr lIns="91423" tIns="91423" rIns="91423" bIns="91423"/>
          <a:lstStyle>
            <a:lvl1pPr marL="228600" indent="-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1pPr>
            <a:lvl2pPr marL="561473" indent="-180473" defTabSz="914400">
              <a:lnSpc>
                <a:spcPct val="100000"/>
              </a:lnSpc>
              <a:spcBef>
                <a:spcPts val="0"/>
              </a:spcBef>
              <a:buSzPct val="100000"/>
              <a:buChar char="•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2pPr>
            <a:lvl3pPr marL="942472" indent="-180472" defTabSz="914400">
              <a:lnSpc>
                <a:spcPct val="100000"/>
              </a:lnSpc>
              <a:spcBef>
                <a:spcPts val="0"/>
              </a:spcBef>
              <a:buSzPct val="100000"/>
              <a:buChar char="-"/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3pPr>
            <a:lvl4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4pPr>
            <a:lvl5pPr marL="228600" defTabSz="9144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134D9E"/>
                </a:solidFill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1079" y="6132851"/>
            <a:ext cx="336812" cy="446999"/>
          </a:xfrm>
          <a:prstGeom prst="rect">
            <a:avLst/>
          </a:prstGeom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8953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605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05825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97732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497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5003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55544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532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CD8B9-11D0-064B-A2DE-03FEBB860272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1388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microsoft.com/office/2007/relationships/hdphoto" Target="../media/hdphoto1.wdp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jp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5.jp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25.jpg"/><Relationship Id="rId6" Type="http://schemas.openxmlformats.org/officeDocument/2006/relationships/image" Target="../media/image34.jpe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0" y="1"/>
            <a:ext cx="916780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>
              <a:lumMod val="75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High Granularity Timing Detector</a:t>
            </a:r>
            <a:br>
              <a:rPr lang="en-US" dirty="0" smtClean="0"/>
            </a:br>
            <a:r>
              <a:rPr lang="en-US" dirty="0" smtClean="0"/>
              <a:t>A new ATLAS tool for the HL-LHC </a:t>
            </a:r>
            <a:endParaRPr lang="pt-P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4267"/>
            <a:ext cx="6400800" cy="1752600"/>
          </a:xfrm>
        </p:spPr>
        <p:txBody>
          <a:bodyPr/>
          <a:lstStyle/>
          <a:p>
            <a:r>
              <a:rPr lang="pt-PT" dirty="0" smtClean="0">
                <a:solidFill>
                  <a:schemeClr val="tx1"/>
                </a:solidFill>
              </a:rPr>
              <a:t>Ricardo Gonçalo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92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4052"/>
          </a:xfrm>
        </p:spPr>
        <p:txBody>
          <a:bodyPr/>
          <a:lstStyle/>
          <a:p>
            <a:r>
              <a:rPr lang="pt-PT" dirty="0" err="1" smtClean="0"/>
              <a:t>Test</a:t>
            </a:r>
            <a:r>
              <a:rPr lang="pt-PT" dirty="0" smtClean="0"/>
              <a:t> </a:t>
            </a:r>
            <a:r>
              <a:rPr lang="pt-PT" dirty="0" err="1" smtClean="0"/>
              <a:t>beam</a:t>
            </a:r>
            <a:endParaRPr lang="pt-PT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2675" y="1215753"/>
            <a:ext cx="8410373" cy="1484714"/>
          </a:xfrm>
        </p:spPr>
        <p:txBody>
          <a:bodyPr>
            <a:normAutofit fontScale="77500" lnSpcReduction="20000"/>
          </a:bodyPr>
          <a:lstStyle/>
          <a:p>
            <a:r>
              <a:rPr lang="pt-PT" dirty="0" smtClean="0"/>
              <a:t>Data </a:t>
            </a:r>
            <a:r>
              <a:rPr lang="pt-PT" dirty="0" err="1" smtClean="0"/>
              <a:t>collected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2018-2019 </a:t>
            </a:r>
            <a:r>
              <a:rPr lang="pt-PT" dirty="0" err="1" smtClean="0"/>
              <a:t>with</a:t>
            </a:r>
            <a:r>
              <a:rPr lang="pt-PT" dirty="0" smtClean="0"/>
              <a:t> 120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 smtClean="0"/>
              <a:t>pion</a:t>
            </a:r>
            <a:r>
              <a:rPr lang="pt-PT" dirty="0" smtClean="0"/>
              <a:t> </a:t>
            </a:r>
            <a:r>
              <a:rPr lang="pt-PT" dirty="0" err="1" smtClean="0"/>
              <a:t>beam</a:t>
            </a:r>
            <a:r>
              <a:rPr lang="pt-PT" dirty="0" smtClean="0"/>
              <a:t> (CERN SPS) </a:t>
            </a:r>
            <a:r>
              <a:rPr lang="pt-PT" dirty="0" err="1" smtClean="0"/>
              <a:t>and</a:t>
            </a:r>
            <a:r>
              <a:rPr lang="pt-PT" dirty="0"/>
              <a:t> </a:t>
            </a:r>
            <a:r>
              <a:rPr lang="pt-PT" dirty="0" smtClean="0"/>
              <a:t>5 </a:t>
            </a:r>
            <a:r>
              <a:rPr lang="pt-PT" dirty="0" err="1" smtClean="0"/>
              <a:t>GeV</a:t>
            </a:r>
            <a:r>
              <a:rPr lang="pt-PT" dirty="0" smtClean="0"/>
              <a:t> </a:t>
            </a:r>
            <a:r>
              <a:rPr lang="pt-PT" dirty="0" err="1" smtClean="0"/>
              <a:t>electron</a:t>
            </a:r>
            <a:r>
              <a:rPr lang="pt-PT" dirty="0" smtClean="0"/>
              <a:t> </a:t>
            </a:r>
            <a:r>
              <a:rPr lang="pt-PT" dirty="0" err="1" smtClean="0"/>
              <a:t>beam</a:t>
            </a:r>
            <a:r>
              <a:rPr lang="pt-PT" dirty="0" smtClean="0"/>
              <a:t> (DESY).</a:t>
            </a:r>
          </a:p>
          <a:p>
            <a:r>
              <a:rPr lang="pt-PT" dirty="0" err="1" smtClean="0"/>
              <a:t>Hit</a:t>
            </a:r>
            <a:r>
              <a:rPr lang="pt-PT" dirty="0" smtClean="0"/>
              <a:t> </a:t>
            </a:r>
            <a:r>
              <a:rPr lang="pt-PT" dirty="0" err="1"/>
              <a:t>efficiency</a:t>
            </a:r>
            <a:r>
              <a:rPr lang="pt-PT" dirty="0"/>
              <a:t> </a:t>
            </a:r>
            <a:r>
              <a:rPr lang="pt-PT" dirty="0" err="1"/>
              <a:t>defined</a:t>
            </a:r>
            <a:r>
              <a:rPr lang="pt-PT" dirty="0"/>
              <a:t> as </a:t>
            </a:r>
            <a:r>
              <a:rPr lang="pt-PT" dirty="0" err="1"/>
              <a:t>hits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sensor </a:t>
            </a:r>
            <a:r>
              <a:rPr lang="pt-PT" dirty="0" err="1"/>
              <a:t>with</a:t>
            </a:r>
            <a:r>
              <a:rPr lang="pt-PT" dirty="0"/>
              <a:t> &gt; 2 </a:t>
            </a:r>
            <a:r>
              <a:rPr lang="pt-PT" dirty="0" err="1" smtClean="0"/>
              <a:t>fC</a:t>
            </a:r>
            <a:endParaRPr lang="pt-PT" dirty="0" smtClean="0"/>
          </a:p>
          <a:p>
            <a:r>
              <a:rPr lang="pt-PT" dirty="0" smtClean="0"/>
              <a:t>Response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smtClean="0"/>
              <a:t>≈100</a:t>
            </a:r>
            <a:r>
              <a:rPr lang="pt-PT" dirty="0"/>
              <a:t>%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active</a:t>
            </a:r>
            <a:r>
              <a:rPr lang="pt-PT" dirty="0"/>
              <a:t> </a:t>
            </a:r>
            <a:r>
              <a:rPr lang="pt-PT" dirty="0" err="1" smtClean="0"/>
              <a:t>area</a:t>
            </a:r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952" y="2925935"/>
            <a:ext cx="4239467" cy="3375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925935"/>
            <a:ext cx="4293237" cy="3375372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55272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effhdgcfaojhpk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4" t="16331" b="16917"/>
          <a:stretch/>
        </p:blipFill>
        <p:spPr>
          <a:xfrm>
            <a:off x="5295383" y="1558552"/>
            <a:ext cx="3791552" cy="26190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t-PT" sz="3200" dirty="0" smtClean="0"/>
              <a:t>HGTD </a:t>
            </a:r>
            <a:r>
              <a:rPr lang="pt-PT" sz="3200" dirty="0" err="1" smtClean="0"/>
              <a:t>Involvement</a:t>
            </a:r>
            <a:r>
              <a:rPr lang="pt-PT" sz="3200" dirty="0" smtClean="0"/>
              <a:t>: HV </a:t>
            </a:r>
            <a:r>
              <a:rPr lang="pt-PT" sz="3200" dirty="0" err="1" smtClean="0"/>
              <a:t>Patch</a:t>
            </a:r>
            <a:r>
              <a:rPr lang="pt-PT" sz="3200" dirty="0" smtClean="0"/>
              <a:t> </a:t>
            </a:r>
            <a:r>
              <a:rPr lang="pt-PT" sz="3200" dirty="0" err="1" smtClean="0"/>
              <a:t>Panels</a:t>
            </a:r>
            <a:endParaRPr lang="pt-PT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794" y="1595399"/>
            <a:ext cx="4712465" cy="3408559"/>
          </a:xfrm>
        </p:spPr>
        <p:txBody>
          <a:bodyPr>
            <a:noAutofit/>
          </a:bodyPr>
          <a:lstStyle/>
          <a:p>
            <a:r>
              <a:rPr lang="pt-PT" sz="2400" dirty="0" err="1" smtClean="0">
                <a:solidFill>
                  <a:schemeClr val="tx1"/>
                </a:solidFill>
              </a:rPr>
              <a:t>Producing</a:t>
            </a:r>
            <a:r>
              <a:rPr lang="pt-PT" sz="2400" dirty="0" smtClean="0">
                <a:solidFill>
                  <a:schemeClr val="tx1"/>
                </a:solidFill>
              </a:rPr>
              <a:t> HV </a:t>
            </a:r>
            <a:r>
              <a:rPr lang="pt-PT" sz="2400" dirty="0" err="1" smtClean="0">
                <a:solidFill>
                  <a:schemeClr val="tx1"/>
                </a:solidFill>
              </a:rPr>
              <a:t>patch</a:t>
            </a:r>
            <a:r>
              <a:rPr lang="pt-PT" sz="2400" dirty="0" smtClean="0">
                <a:solidFill>
                  <a:schemeClr val="tx1"/>
                </a:solidFill>
              </a:rPr>
              <a:t> </a:t>
            </a:r>
            <a:r>
              <a:rPr lang="pt-PT" sz="2400" dirty="0" err="1" smtClean="0">
                <a:solidFill>
                  <a:schemeClr val="tx1"/>
                </a:solidFill>
              </a:rPr>
              <a:t>panels</a:t>
            </a:r>
            <a:r>
              <a:rPr lang="pt-PT" sz="2400" dirty="0" smtClean="0">
                <a:solidFill>
                  <a:schemeClr val="tx1"/>
                </a:solidFill>
              </a:rPr>
              <a:t> CERN </a:t>
            </a:r>
            <a:r>
              <a:rPr lang="pt-PT" sz="2400" dirty="0" err="1" smtClean="0">
                <a:solidFill>
                  <a:schemeClr val="tx1"/>
                </a:solidFill>
              </a:rPr>
              <a:t>group</a:t>
            </a:r>
            <a:r>
              <a:rPr lang="pt-PT" sz="2400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pt-PT" dirty="0" smtClean="0">
                <a:solidFill>
                  <a:schemeClr val="tx1"/>
                </a:solidFill>
              </a:rPr>
              <a:t>16 </a:t>
            </a:r>
            <a:r>
              <a:rPr lang="pt-PT" dirty="0" err="1" smtClean="0">
                <a:solidFill>
                  <a:schemeClr val="tx1"/>
                </a:solidFill>
              </a:rPr>
              <a:t>patch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panel</a:t>
            </a:r>
            <a:r>
              <a:rPr lang="pt-PT" dirty="0" smtClean="0">
                <a:solidFill>
                  <a:schemeClr val="tx1"/>
                </a:solidFill>
              </a:rPr>
              <a:t> boxes </a:t>
            </a:r>
            <a:r>
              <a:rPr lang="pt-PT" dirty="0" err="1" smtClean="0">
                <a:solidFill>
                  <a:schemeClr val="tx1"/>
                </a:solidFill>
              </a:rPr>
              <a:t>located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around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the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calorimeter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perimeter</a:t>
            </a:r>
            <a:endParaRPr lang="pt-PT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t-PT" dirty="0" err="1">
                <a:solidFill>
                  <a:schemeClr val="tx1"/>
                </a:solidFill>
              </a:rPr>
              <a:t>Routing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of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High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Voltage</a:t>
            </a:r>
            <a:r>
              <a:rPr lang="pt-PT" dirty="0" smtClean="0">
                <a:solidFill>
                  <a:schemeClr val="tx1"/>
                </a:solidFill>
              </a:rPr>
              <a:t> to HGTD detector </a:t>
            </a:r>
          </a:p>
          <a:p>
            <a:pPr marL="285750" indent="-285750"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Filtering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out</a:t>
            </a:r>
            <a:r>
              <a:rPr lang="pt-PT" dirty="0" smtClean="0">
                <a:solidFill>
                  <a:schemeClr val="tx1"/>
                </a:solidFill>
              </a:rPr>
              <a:t> AC </a:t>
            </a:r>
            <a:r>
              <a:rPr lang="pt-PT" dirty="0" err="1" smtClean="0">
                <a:solidFill>
                  <a:schemeClr val="tx1"/>
                </a:solidFill>
              </a:rPr>
              <a:t>noise</a:t>
            </a:r>
            <a:endParaRPr lang="pt-PT" dirty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t-PT" dirty="0" err="1" smtClean="0">
                <a:solidFill>
                  <a:schemeClr val="tx1"/>
                </a:solidFill>
              </a:rPr>
              <a:t>Preliminary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layout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done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and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prototype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 err="1" smtClean="0">
                <a:solidFill>
                  <a:schemeClr val="tx1"/>
                </a:solidFill>
              </a:rPr>
              <a:t>tested</a:t>
            </a:r>
            <a:endParaRPr lang="pt-PT" dirty="0" smtClean="0">
              <a:solidFill>
                <a:schemeClr val="tx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pt-PT" sz="2000" dirty="0" err="1" smtClean="0">
                <a:solidFill>
                  <a:schemeClr val="tx1"/>
                </a:solidFill>
              </a:rPr>
              <a:t>Contributing</a:t>
            </a:r>
            <a:r>
              <a:rPr lang="pt-PT" dirty="0" smtClean="0">
                <a:solidFill>
                  <a:schemeClr val="tx1"/>
                </a:solidFill>
              </a:rPr>
              <a:t> </a:t>
            </a:r>
            <a:r>
              <a:rPr lang="pt-PT" dirty="0">
                <a:solidFill>
                  <a:schemeClr val="tx1"/>
                </a:solidFill>
              </a:rPr>
              <a:t>to </a:t>
            </a:r>
            <a:r>
              <a:rPr lang="pt-PT" dirty="0" err="1">
                <a:solidFill>
                  <a:schemeClr val="tx1"/>
                </a:solidFill>
              </a:rPr>
              <a:t>Specifications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 err="1">
                <a:solidFill>
                  <a:schemeClr val="tx1"/>
                </a:solidFill>
              </a:rPr>
              <a:t>Review</a:t>
            </a:r>
            <a:r>
              <a:rPr lang="pt-PT" dirty="0">
                <a:solidFill>
                  <a:schemeClr val="tx1"/>
                </a:solidFill>
              </a:rPr>
              <a:t> (SPR) </a:t>
            </a:r>
            <a:r>
              <a:rPr lang="pt-PT" dirty="0" err="1" smtClean="0">
                <a:solidFill>
                  <a:schemeClr val="tx1"/>
                </a:solidFill>
              </a:rPr>
              <a:t>document</a:t>
            </a:r>
            <a:endParaRPr lang="pt-PT" dirty="0" smtClean="0">
              <a:solidFill>
                <a:schemeClr val="tx1"/>
              </a:solidFill>
            </a:endParaRPr>
          </a:p>
        </p:txBody>
      </p:sp>
      <p:pic>
        <p:nvPicPr>
          <p:cNvPr id="9" name="Picture 8" descr="board.pn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917" b="78194" l="22630" r="85391">
                        <a14:foregroundMark x1="79089" y1="46343" x2="74375" y2="64583"/>
                        <a14:foregroundMark x1="33776" y1="35463" x2="27083" y2="53333"/>
                        <a14:foregroundMark x1="35443" y1="35648" x2="34505" y2="36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9" t="17210" r="21451" b="33555"/>
          <a:stretch/>
        </p:blipFill>
        <p:spPr>
          <a:xfrm>
            <a:off x="4424167" y="3251885"/>
            <a:ext cx="4662768" cy="28197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01211" y="1558551"/>
            <a:ext cx="4085724" cy="4695493"/>
            <a:chOff x="4890157" y="719328"/>
            <a:chExt cx="4085724" cy="35216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90157" y="719328"/>
              <a:ext cx="4085724" cy="352162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188859" y="876680"/>
              <a:ext cx="766606" cy="269551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11280" r="10847"/>
          <a:stretch/>
        </p:blipFill>
        <p:spPr>
          <a:xfrm>
            <a:off x="963391" y="5106757"/>
            <a:ext cx="811739" cy="11472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12533" r="9097"/>
          <a:stretch/>
        </p:blipFill>
        <p:spPr>
          <a:xfrm>
            <a:off x="1880107" y="5106757"/>
            <a:ext cx="840332" cy="1147287"/>
          </a:xfrm>
          <a:prstGeom prst="rect">
            <a:avLst/>
          </a:prstGeom>
        </p:spPr>
      </p:pic>
      <p:pic>
        <p:nvPicPr>
          <p:cNvPr id="13" name="Picture 12" descr="IMG_1480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3059278" y="5106757"/>
            <a:ext cx="815198" cy="11472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1211" y="1532976"/>
            <a:ext cx="3974670" cy="46954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34627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9" y="746691"/>
            <a:ext cx="8308677" cy="677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lang="en-US" sz="3200" dirty="0" smtClean="0">
                <a:solidFill>
                  <a:srgbClr val="134D9E"/>
                </a:solidFill>
              </a:rPr>
              <a:t>DCS and Interlocks</a:t>
            </a:r>
            <a:endParaRPr sz="3200" dirty="0">
              <a:solidFill>
                <a:srgbClr val="134D9E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209" y="1499907"/>
            <a:ext cx="5294348" cy="3798212"/>
          </a:xfrm>
        </p:spPr>
        <p:txBody>
          <a:bodyPr>
            <a:normAutofit fontScale="85000" lnSpcReduction="20000"/>
          </a:bodyPr>
          <a:lstStyle/>
          <a:p>
            <a:pPr marL="342900" lvl="4" indent="-3429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HGTD DCS </a:t>
            </a:r>
            <a:r>
              <a:rPr lang="mr-IN" dirty="0" smtClean="0"/>
              <a:t>–</a:t>
            </a:r>
            <a:r>
              <a:rPr lang="en-US" dirty="0" smtClean="0"/>
              <a:t> ongoing work (Filipe):</a:t>
            </a:r>
          </a:p>
          <a:p>
            <a:pPr marL="685800" lvl="5" indent="-34290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Contributed </a:t>
            </a:r>
            <a:r>
              <a:rPr lang="en-US" dirty="0"/>
              <a:t>to DCS Specifications Review </a:t>
            </a:r>
            <a:r>
              <a:rPr lang="en-US" dirty="0" smtClean="0"/>
              <a:t>document</a:t>
            </a:r>
          </a:p>
          <a:p>
            <a:pPr marL="685800" lvl="8" indent="-34290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Following SPR panel </a:t>
            </a:r>
            <a:r>
              <a:rPr lang="en-US" dirty="0"/>
              <a:t>recommendations </a:t>
            </a:r>
            <a:r>
              <a:rPr lang="en-US" dirty="0" smtClean="0"/>
              <a:t>working on alternative for </a:t>
            </a:r>
            <a:r>
              <a:rPr lang="en-US" dirty="0"/>
              <a:t>data </a:t>
            </a:r>
            <a:r>
              <a:rPr lang="en-US" dirty="0" smtClean="0"/>
              <a:t>transfer path </a:t>
            </a:r>
            <a:r>
              <a:rPr lang="en-US" dirty="0"/>
              <a:t>separate from FELIX</a:t>
            </a:r>
          </a:p>
          <a:p>
            <a:pPr marL="685800" lvl="5" indent="-34290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Working on High Voltage DCS</a:t>
            </a:r>
          </a:p>
          <a:p>
            <a:pPr lvl="5">
              <a:lnSpc>
                <a:spcPct val="120000"/>
              </a:lnSpc>
              <a:spcBef>
                <a:spcPts val="0"/>
              </a:spcBef>
            </a:pPr>
            <a:endParaRPr lang="en-US" dirty="0"/>
          </a:p>
          <a:p>
            <a:pPr marL="342900" lvl="4" indent="-3429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DCS and Interlocks </a:t>
            </a:r>
            <a:r>
              <a:rPr lang="mr-IN" dirty="0" smtClean="0"/>
              <a:t>–</a:t>
            </a:r>
            <a:r>
              <a:rPr lang="en-US" dirty="0" smtClean="0"/>
              <a:t> plans (</a:t>
            </a:r>
            <a:r>
              <a:rPr lang="en-US" dirty="0" err="1" smtClean="0"/>
              <a:t>Rui</a:t>
            </a:r>
            <a:r>
              <a:rPr lang="en-US" dirty="0" smtClean="0"/>
              <a:t>, Helena):</a:t>
            </a:r>
          </a:p>
          <a:p>
            <a:pPr marL="685800" lvl="5" indent="-34290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Plan to develop monitoring data transfer through FELIX or alternative solution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Rui</a:t>
            </a:r>
            <a:r>
              <a:rPr lang="en-US" dirty="0" smtClean="0"/>
              <a:t> </a:t>
            </a:r>
          </a:p>
          <a:p>
            <a:pPr marL="685800" lvl="5" indent="-34290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Plan to develop design for Interlocks </a:t>
            </a:r>
            <a:r>
              <a:rPr lang="mr-IN" dirty="0" smtClean="0"/>
              <a:t>–</a:t>
            </a:r>
            <a:r>
              <a:rPr lang="en-US" dirty="0" smtClean="0"/>
              <a:t> Helena </a:t>
            </a:r>
          </a:p>
          <a:p>
            <a:pPr marL="685800" lvl="5" indent="-342900">
              <a:lnSpc>
                <a:spcPct val="12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Helena’s </a:t>
            </a:r>
            <a:r>
              <a:rPr lang="en-US" dirty="0" smtClean="0"/>
              <a:t>commitments imply a small re-</a:t>
            </a:r>
            <a:r>
              <a:rPr lang="en-US" dirty="0" smtClean="0"/>
              <a:t>scheduling</a:t>
            </a:r>
            <a:endParaRPr lang="en-US" dirty="0" smtClean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43" y="5306648"/>
            <a:ext cx="797733" cy="109324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3897" y="5305325"/>
            <a:ext cx="859266" cy="10851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8965" t="18627" r="38358" b="41894"/>
          <a:stretch/>
        </p:blipFill>
        <p:spPr>
          <a:xfrm>
            <a:off x="2691400" y="5298119"/>
            <a:ext cx="780230" cy="1041447"/>
          </a:xfrm>
          <a:prstGeom prst="rect">
            <a:avLst/>
          </a:prstGeom>
        </p:spPr>
      </p:pic>
      <p:pic>
        <p:nvPicPr>
          <p:cNvPr id="18" name="Picture 17" descr="IMG_14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3900381" y="5313059"/>
            <a:ext cx="768173" cy="10851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4350" y="2062761"/>
            <a:ext cx="3682425" cy="2732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3185" y="1119843"/>
            <a:ext cx="3658159" cy="521972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5203717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/>
          <a:lstStyle>
            <a:lvl1pPr defTabSz="914400">
              <a:lnSpc>
                <a:spcPct val="100000"/>
              </a:lnSpc>
              <a:defRPr sz="10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50" name="Shape 774"/>
          <p:cNvSpPr txBox="1"/>
          <p:nvPr/>
        </p:nvSpPr>
        <p:spPr>
          <a:xfrm>
            <a:off x="742959" y="746691"/>
            <a:ext cx="8308677" cy="677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91423" tIns="91423" rIns="91423" bIns="91423">
            <a:spAutoFit/>
          </a:bodyPr>
          <a:lstStyle/>
          <a:p>
            <a:pPr defTabSz="914400">
              <a:lnSpc>
                <a:spcPct val="100000"/>
              </a:lnSpc>
              <a:defRPr sz="2600" b="1"/>
            </a:pPr>
            <a:r>
              <a:rPr lang="en-US" sz="3200" dirty="0" smtClean="0">
                <a:solidFill>
                  <a:srgbClr val="134D9E"/>
                </a:solidFill>
              </a:rPr>
              <a:t>Electronics: </a:t>
            </a:r>
            <a:r>
              <a:rPr lang="en-US" sz="3200" dirty="0" err="1" smtClean="0">
                <a:solidFill>
                  <a:srgbClr val="134D9E"/>
                </a:solidFill>
              </a:rPr>
              <a:t>Altiroc</a:t>
            </a:r>
            <a:endParaRPr sz="3200" dirty="0">
              <a:solidFill>
                <a:srgbClr val="134D9E"/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68" y="5240552"/>
            <a:ext cx="862169" cy="10310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050" y="5240405"/>
            <a:ext cx="973109" cy="1018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383" y="5254334"/>
            <a:ext cx="985568" cy="1031084"/>
          </a:xfrm>
          <a:prstGeom prst="rect">
            <a:avLst/>
          </a:prstGeom>
        </p:spPr>
      </p:pic>
      <p:pic>
        <p:nvPicPr>
          <p:cNvPr id="18" name="Picture 17" descr="IMG_1480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6058"/>
          <a:stretch/>
        </p:blipFill>
        <p:spPr>
          <a:xfrm>
            <a:off x="3835551" y="5253833"/>
            <a:ext cx="737288" cy="986298"/>
          </a:xfrm>
          <a:prstGeom prst="rect">
            <a:avLst/>
          </a:prstGeom>
        </p:spPr>
      </p:pic>
      <p:pic>
        <p:nvPicPr>
          <p:cNvPr id="19" name="Image 7">
            <a:extLst>
              <a:ext uri="{FF2B5EF4-FFF2-40B4-BE49-F238E27FC236}">
                <a16:creationId xmlns="" xmlns:a16="http://schemas.microsoft.com/office/drawing/2014/main" id="{A6270863-5D85-4C01-B9C3-BEE5BBB4F8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21" y="4317109"/>
            <a:ext cx="3517782" cy="18576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6100" t="14319" r="1860" b="5467"/>
          <a:stretch/>
        </p:blipFill>
        <p:spPr>
          <a:xfrm>
            <a:off x="5271022" y="945120"/>
            <a:ext cx="3712287" cy="3237848"/>
          </a:xfrm>
          <a:prstGeom prst="rect">
            <a:avLst/>
          </a:prstGeom>
        </p:spPr>
      </p:pic>
      <p:sp>
        <p:nvSpPr>
          <p:cNvPr id="16" name="Text Placeholder 8"/>
          <p:cNvSpPr txBox="1">
            <a:spLocks/>
          </p:cNvSpPr>
          <p:nvPr/>
        </p:nvSpPr>
        <p:spPr>
          <a:xfrm>
            <a:off x="288423" y="1837634"/>
            <a:ext cx="4864148" cy="3194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/>
          </a:bodyPr>
          <a:lstStyle>
            <a:lvl1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42900" marR="0" indent="0" algn="l" defTabSz="449262" rtl="0" latinLnBrk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42900" marR="0" indent="0" algn="l" defTabSz="449262" rtl="0" latinLnBrk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42900" marR="0" indent="0" algn="l" defTabSz="449262" rtl="0" latinLnBrk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42900" marR="0" indent="0" algn="l" defTabSz="449262" rtl="0" latinLnBrk="0">
              <a:lnSpc>
                <a:spcPct val="93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lvl="4" indent="-342900">
              <a:lnSpc>
                <a:spcPct val="90000"/>
              </a:lnSpc>
              <a:buFont typeface="Arial"/>
              <a:buChar char="•"/>
            </a:pPr>
            <a:r>
              <a:rPr lang="en-US" sz="2400" dirty="0" smtClean="0"/>
              <a:t>Becoming involved in </a:t>
            </a:r>
            <a:r>
              <a:rPr lang="en-US" sz="2400" dirty="0" err="1" smtClean="0"/>
              <a:t>Altiroc</a:t>
            </a:r>
            <a:r>
              <a:rPr lang="en-US" sz="2400" dirty="0" smtClean="0"/>
              <a:t> testing:</a:t>
            </a:r>
            <a:endParaRPr lang="en-US" sz="2400" dirty="0" smtClean="0"/>
          </a:p>
          <a:p>
            <a:pPr marL="685800" lvl="5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800" dirty="0" smtClean="0"/>
              <a:t>In contact with Omega laboratory to install a test setup at LIP</a:t>
            </a:r>
          </a:p>
          <a:p>
            <a:pPr marL="685800" lvl="5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800" dirty="0" smtClean="0"/>
              <a:t>Previous experience with Omega ASICs and frontend electronic design &amp; production</a:t>
            </a:r>
          </a:p>
          <a:p>
            <a:pPr marL="685800" lvl="5" indent="-342900">
              <a:lnSpc>
                <a:spcPct val="90000"/>
              </a:lnSpc>
              <a:spcBef>
                <a:spcPts val="600"/>
              </a:spcBef>
              <a:buFont typeface="Arial"/>
              <a:buChar char="•"/>
            </a:pPr>
            <a:r>
              <a:rPr lang="en-US" sz="1800" dirty="0" smtClean="0"/>
              <a:t>Serious immediate problem in obtaining a Xilinx board (</a:t>
            </a:r>
            <a:r>
              <a:rPr lang="en-US" sz="1800" u="sng" dirty="0" smtClean="0"/>
              <a:t>20 weeks delivery time</a:t>
            </a:r>
            <a:r>
              <a:rPr lang="en-US" sz="1800" dirty="0" smtClean="0"/>
              <a:t>… changed to 1 month)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4574259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Conclusions</a:t>
            </a:r>
            <a:endParaRPr lang="pt-PT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50279"/>
          </a:xfrm>
        </p:spPr>
        <p:txBody>
          <a:bodyPr>
            <a:normAutofit fontScale="77500" lnSpcReduction="20000"/>
          </a:bodyPr>
          <a:lstStyle/>
          <a:p>
            <a:r>
              <a:rPr lang="pt-PT" dirty="0"/>
              <a:t>HGTD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expected</a:t>
            </a:r>
            <a:r>
              <a:rPr lang="pt-PT" dirty="0"/>
              <a:t> to </a:t>
            </a:r>
            <a:r>
              <a:rPr lang="pt-PT" dirty="0" err="1"/>
              <a:t>start</a:t>
            </a:r>
            <a:r>
              <a:rPr lang="pt-PT" dirty="0"/>
              <a:t> data </a:t>
            </a:r>
            <a:r>
              <a:rPr lang="pt-PT" dirty="0" err="1"/>
              <a:t>taking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2028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will</a:t>
            </a:r>
            <a:r>
              <a:rPr lang="pt-PT" dirty="0"/>
              <a:t>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first</a:t>
            </a:r>
            <a:r>
              <a:rPr lang="pt-PT" dirty="0"/>
              <a:t> </a:t>
            </a:r>
            <a:r>
              <a:rPr lang="pt-PT" dirty="0" err="1"/>
              <a:t>large-scale</a:t>
            </a:r>
            <a:r>
              <a:rPr lang="pt-PT" dirty="0"/>
              <a:t> </a:t>
            </a:r>
            <a:r>
              <a:rPr lang="pt-PT" dirty="0" err="1"/>
              <a:t>application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LGAD </a:t>
            </a:r>
            <a:r>
              <a:rPr lang="pt-PT" dirty="0" err="1"/>
              <a:t>technology</a:t>
            </a:r>
            <a:r>
              <a:rPr lang="pt-PT" dirty="0"/>
              <a:t> </a:t>
            </a:r>
            <a:endParaRPr lang="pt-PT" dirty="0" smtClean="0"/>
          </a:p>
          <a:p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reduce</a:t>
            </a:r>
            <a:r>
              <a:rPr lang="pt-PT" dirty="0" smtClean="0"/>
              <a:t> </a:t>
            </a:r>
            <a:r>
              <a:rPr lang="pt-PT" dirty="0" err="1"/>
              <a:t>pileup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forward</a:t>
            </a:r>
            <a:r>
              <a:rPr lang="pt-PT" dirty="0"/>
              <a:t> </a:t>
            </a:r>
            <a:r>
              <a:rPr lang="pt-PT" dirty="0" err="1" smtClean="0"/>
              <a:t>region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improve </a:t>
            </a:r>
            <a:r>
              <a:rPr lang="pt-PT" dirty="0" err="1" smtClean="0"/>
              <a:t>luminosity</a:t>
            </a:r>
            <a:r>
              <a:rPr lang="pt-PT" dirty="0" smtClean="0"/>
              <a:t> </a:t>
            </a:r>
            <a:r>
              <a:rPr lang="pt-PT" dirty="0" err="1" smtClean="0"/>
              <a:t>measurement</a:t>
            </a:r>
            <a:endParaRPr lang="pt-PT" dirty="0" smtClean="0"/>
          </a:p>
          <a:p>
            <a:r>
              <a:rPr lang="pt-PT" dirty="0" err="1" smtClean="0"/>
              <a:t>LGADs</a:t>
            </a:r>
            <a:r>
              <a:rPr lang="pt-PT" dirty="0" smtClean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their</a:t>
            </a:r>
            <a:r>
              <a:rPr lang="pt-PT" dirty="0"/>
              <a:t> </a:t>
            </a:r>
            <a:r>
              <a:rPr lang="pt-PT" dirty="0" err="1"/>
              <a:t>readout</a:t>
            </a:r>
            <a:r>
              <a:rPr lang="pt-PT" dirty="0"/>
              <a:t> </a:t>
            </a:r>
            <a:r>
              <a:rPr lang="pt-PT" dirty="0" err="1"/>
              <a:t>ALTIROCs</a:t>
            </a:r>
            <a:r>
              <a:rPr lang="pt-PT" dirty="0"/>
              <a:t> are </a:t>
            </a:r>
            <a:r>
              <a:rPr lang="pt-PT" dirty="0" err="1"/>
              <a:t>optimised</a:t>
            </a:r>
            <a:r>
              <a:rPr lang="pt-PT" dirty="0"/>
              <a:t> to </a:t>
            </a:r>
            <a:r>
              <a:rPr lang="pt-PT" dirty="0" err="1"/>
              <a:t>reach</a:t>
            </a:r>
            <a:r>
              <a:rPr lang="pt-PT" dirty="0"/>
              <a:t> a </a:t>
            </a:r>
            <a:r>
              <a:rPr lang="pt-PT" dirty="0" smtClean="0"/>
              <a:t>30-50 </a:t>
            </a:r>
            <a:r>
              <a:rPr lang="pt-PT" dirty="0" err="1" smtClean="0"/>
              <a:t>ps</a:t>
            </a:r>
            <a:r>
              <a:rPr lang="pt-PT" dirty="0" smtClean="0"/>
              <a:t> </a:t>
            </a:r>
            <a:r>
              <a:rPr lang="pt-PT" dirty="0"/>
              <a:t>per </a:t>
            </a:r>
            <a:r>
              <a:rPr lang="pt-PT" dirty="0" err="1"/>
              <a:t>track</a:t>
            </a:r>
            <a:r>
              <a:rPr lang="pt-PT" dirty="0"/>
              <a:t> </a:t>
            </a:r>
            <a:r>
              <a:rPr lang="pt-PT" dirty="0" err="1"/>
              <a:t>up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end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 smtClean="0"/>
              <a:t>lifetime</a:t>
            </a:r>
            <a:endParaRPr lang="pt-PT" dirty="0" smtClean="0"/>
          </a:p>
          <a:p>
            <a:r>
              <a:rPr lang="pt-PT" dirty="0" err="1" smtClean="0"/>
              <a:t>We</a:t>
            </a:r>
            <a:r>
              <a:rPr lang="pt-PT" dirty="0" smtClean="0"/>
              <a:t> are </a:t>
            </a:r>
            <a:r>
              <a:rPr lang="pt-PT" dirty="0" err="1" smtClean="0"/>
              <a:t>joining</a:t>
            </a:r>
            <a:r>
              <a:rPr lang="pt-PT" dirty="0" smtClean="0"/>
              <a:t> </a:t>
            </a:r>
            <a:r>
              <a:rPr lang="pt-PT" dirty="0" err="1" smtClean="0"/>
              <a:t>this</a:t>
            </a:r>
            <a:r>
              <a:rPr lang="pt-PT" dirty="0" smtClean="0"/>
              <a:t> </a:t>
            </a:r>
            <a:r>
              <a:rPr lang="pt-PT" dirty="0" err="1" smtClean="0"/>
              <a:t>project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several</a:t>
            </a:r>
            <a:r>
              <a:rPr lang="pt-PT" dirty="0" smtClean="0"/>
              <a:t> </a:t>
            </a:r>
            <a:r>
              <a:rPr lang="pt-PT" dirty="0" err="1" smtClean="0"/>
              <a:t>areas</a:t>
            </a:r>
            <a:r>
              <a:rPr lang="pt-PT" dirty="0" smtClean="0"/>
              <a:t> </a:t>
            </a:r>
            <a:r>
              <a:rPr lang="pt-PT" dirty="0" err="1" smtClean="0"/>
              <a:t>within</a:t>
            </a:r>
            <a:r>
              <a:rPr lang="pt-PT" dirty="0" smtClean="0"/>
              <a:t> </a:t>
            </a:r>
            <a:r>
              <a:rPr lang="pt-PT" dirty="0" err="1" smtClean="0"/>
              <a:t>our</a:t>
            </a:r>
            <a:r>
              <a:rPr lang="pt-PT" dirty="0" smtClean="0"/>
              <a:t> </a:t>
            </a:r>
            <a:r>
              <a:rPr lang="pt-PT" dirty="0" err="1" smtClean="0"/>
              <a:t>expertise</a:t>
            </a:r>
            <a:endParaRPr lang="pt-PT" dirty="0" smtClean="0"/>
          </a:p>
          <a:p>
            <a:endParaRPr lang="pt-PT" dirty="0"/>
          </a:p>
          <a:p>
            <a:r>
              <a:rPr lang="pt-PT" dirty="0" err="1" smtClean="0"/>
              <a:t>References</a:t>
            </a:r>
            <a:r>
              <a:rPr lang="pt-PT" dirty="0" smtClean="0"/>
              <a:t>:</a:t>
            </a:r>
          </a:p>
          <a:p>
            <a:pPr lvl="1"/>
            <a:r>
              <a:rPr lang="pt-PT" sz="2500" dirty="0" smtClean="0"/>
              <a:t>A </a:t>
            </a:r>
            <a:r>
              <a:rPr lang="pt-PT" sz="2500" dirty="0" err="1"/>
              <a:t>High-Granularity</a:t>
            </a:r>
            <a:r>
              <a:rPr lang="pt-PT" sz="2500" dirty="0"/>
              <a:t> </a:t>
            </a:r>
            <a:r>
              <a:rPr lang="pt-PT" sz="2500" dirty="0" err="1"/>
              <a:t>Timing</a:t>
            </a:r>
            <a:r>
              <a:rPr lang="pt-PT" sz="2500" dirty="0"/>
              <a:t> Detector for </a:t>
            </a:r>
            <a:r>
              <a:rPr lang="pt-PT" sz="2500" dirty="0" err="1"/>
              <a:t>the</a:t>
            </a:r>
            <a:r>
              <a:rPr lang="pt-PT" sz="2500" dirty="0"/>
              <a:t> ATLAS </a:t>
            </a:r>
            <a:r>
              <a:rPr lang="pt-PT" sz="2500" dirty="0" err="1"/>
              <a:t>Phase</a:t>
            </a:r>
            <a:r>
              <a:rPr lang="pt-PT" sz="2500" dirty="0"/>
              <a:t>-II </a:t>
            </a:r>
            <a:r>
              <a:rPr lang="pt-PT" sz="2500" dirty="0" smtClean="0"/>
              <a:t>upgrade, 30</a:t>
            </a:r>
            <a:r>
              <a:rPr lang="pt-PT" sz="2500" baseline="30000" dirty="0" smtClean="0"/>
              <a:t>th</a:t>
            </a:r>
            <a:r>
              <a:rPr lang="pt-PT" sz="2500" dirty="0" smtClean="0"/>
              <a:t> </a:t>
            </a:r>
            <a:r>
              <a:rPr lang="pt-PT" sz="2500" dirty="0" err="1" smtClean="0"/>
              <a:t>Lepton-Photon</a:t>
            </a:r>
            <a:r>
              <a:rPr lang="pt-PT" sz="2500" dirty="0" smtClean="0"/>
              <a:t>, Jan 2022, Manchester, UK, ATL-HGTD-SLIDE-2021-745</a:t>
            </a:r>
          </a:p>
          <a:p>
            <a:pPr lvl="1"/>
            <a:r>
              <a:rPr lang="pt-PT" sz="2500" b="1" dirty="0"/>
              <a:t>LHC</a:t>
            </a:r>
            <a:r>
              <a:rPr lang="pt-PT" sz="2500" dirty="0"/>
              <a:t>ATLAS </a:t>
            </a:r>
            <a:r>
              <a:rPr lang="pt-PT" sz="2500" dirty="0" err="1"/>
              <a:t>Collaboration</a:t>
            </a:r>
            <a:r>
              <a:rPr lang="pt-PT" sz="2500" dirty="0"/>
              <a:t>. </a:t>
            </a:r>
            <a:r>
              <a:rPr lang="pt-PT" sz="2500" dirty="0" err="1"/>
              <a:t>Technical</a:t>
            </a:r>
            <a:r>
              <a:rPr lang="pt-PT" sz="2500" dirty="0"/>
              <a:t> design </a:t>
            </a:r>
            <a:r>
              <a:rPr lang="pt-PT" sz="2500" dirty="0" err="1"/>
              <a:t>report</a:t>
            </a:r>
            <a:r>
              <a:rPr lang="pt-PT" sz="2500" dirty="0"/>
              <a:t>: A </a:t>
            </a:r>
            <a:r>
              <a:rPr lang="pt-PT" sz="2500" dirty="0" err="1"/>
              <a:t>high-granularity</a:t>
            </a:r>
            <a:r>
              <a:rPr lang="pt-PT" sz="2500" dirty="0"/>
              <a:t> </a:t>
            </a:r>
            <a:r>
              <a:rPr lang="pt-PT" sz="2500" dirty="0" err="1"/>
              <a:t>timing</a:t>
            </a:r>
            <a:r>
              <a:rPr lang="pt-PT" sz="2500" dirty="0"/>
              <a:t> detector for </a:t>
            </a:r>
            <a:r>
              <a:rPr lang="pt-PT" sz="2500" dirty="0" err="1"/>
              <a:t>the</a:t>
            </a:r>
            <a:r>
              <a:rPr lang="pt-PT" sz="2500" dirty="0"/>
              <a:t> ATLAS </a:t>
            </a:r>
            <a:r>
              <a:rPr lang="pt-PT" sz="2500" dirty="0" err="1"/>
              <a:t>phase</a:t>
            </a:r>
            <a:r>
              <a:rPr lang="pt-PT" sz="2500" dirty="0"/>
              <a:t>-II upgrade. </a:t>
            </a:r>
            <a:r>
              <a:rPr lang="pt-PT" sz="2500" dirty="0" err="1"/>
              <a:t>Technical</a:t>
            </a:r>
            <a:r>
              <a:rPr lang="pt-PT" sz="2500" dirty="0"/>
              <a:t> </a:t>
            </a:r>
            <a:r>
              <a:rPr lang="pt-PT" sz="2500" dirty="0" err="1"/>
              <a:t>report</a:t>
            </a:r>
            <a:r>
              <a:rPr lang="pt-PT" sz="2500" dirty="0"/>
              <a:t>, 2020. </a:t>
            </a:r>
            <a:r>
              <a:rPr lang="pt-PT" sz="2500" dirty="0" err="1"/>
              <a:t>https</a:t>
            </a:r>
            <a:r>
              <a:rPr lang="pt-PT" sz="2500" dirty="0"/>
              <a:t>://</a:t>
            </a:r>
            <a:r>
              <a:rPr lang="pt-PT" sz="2500" dirty="0" err="1"/>
              <a:t>cds.cern.ch</a:t>
            </a:r>
            <a:r>
              <a:rPr lang="pt-PT" sz="2500" dirty="0"/>
              <a:t>/record/2719855Reference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78641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High-Luminosity</a:t>
            </a:r>
            <a:r>
              <a:rPr lang="pt-PT" dirty="0" smtClean="0"/>
              <a:t> LHC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538" y="1270096"/>
            <a:ext cx="8701633" cy="1568533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price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high</a:t>
            </a:r>
            <a:r>
              <a:rPr lang="pt-PT" dirty="0"/>
              <a:t> </a:t>
            </a:r>
            <a:r>
              <a:rPr lang="pt-PT" dirty="0" err="1" smtClean="0"/>
              <a:t>luminosity</a:t>
            </a:r>
            <a:r>
              <a:rPr lang="pt-PT" dirty="0" smtClean="0"/>
              <a:t> </a:t>
            </a:r>
            <a:r>
              <a:rPr lang="pt-PT" dirty="0" smtClean="0">
                <a:sym typeface="Wingdings"/>
              </a:rPr>
              <a:t></a:t>
            </a:r>
            <a:r>
              <a:rPr lang="pt-PT" dirty="0" err="1" smtClean="0">
                <a:sym typeface="Wingdings"/>
              </a:rPr>
              <a:t>high</a:t>
            </a:r>
            <a:r>
              <a:rPr lang="pt-PT" dirty="0" smtClean="0">
                <a:sym typeface="Wingdings"/>
              </a:rPr>
              <a:t> </a:t>
            </a:r>
            <a:r>
              <a:rPr lang="pt-PT" dirty="0" err="1" smtClean="0">
                <a:sym typeface="Wingdings"/>
              </a:rPr>
              <a:t>pileup</a:t>
            </a:r>
            <a:endParaRPr lang="pt-PT" dirty="0" smtClean="0"/>
          </a:p>
          <a:p>
            <a:r>
              <a:rPr lang="pt-PT" dirty="0" err="1" smtClean="0"/>
              <a:t>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HL-LHC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expect</a:t>
            </a:r>
            <a:r>
              <a:rPr lang="pt-PT" dirty="0" smtClean="0"/>
              <a:t> a </a:t>
            </a:r>
            <a:r>
              <a:rPr lang="pt-PT" dirty="0" err="1" smtClean="0"/>
              <a:t>maximum</a:t>
            </a:r>
            <a:r>
              <a:rPr lang="pt-PT" dirty="0" smtClean="0"/>
              <a:t> </a:t>
            </a:r>
            <a:r>
              <a:rPr lang="pt-PT" dirty="0" smtClean="0"/>
              <a:t>&lt;</a:t>
            </a:r>
            <a:r>
              <a:rPr lang="pt-PT" dirty="0" err="1" smtClean="0"/>
              <a:t>μ</a:t>
            </a:r>
            <a:r>
              <a:rPr lang="pt-PT" dirty="0" smtClean="0"/>
              <a:t>&gt; </a:t>
            </a:r>
            <a:r>
              <a:rPr lang="pt-PT" dirty="0" err="1" smtClean="0"/>
              <a:t>of</a:t>
            </a:r>
            <a:r>
              <a:rPr lang="pt-PT" dirty="0" smtClean="0"/>
              <a:t> </a:t>
            </a:r>
            <a:r>
              <a:rPr lang="pt-PT" dirty="0" err="1" smtClean="0"/>
              <a:t>around</a:t>
            </a:r>
            <a:r>
              <a:rPr lang="pt-PT" dirty="0" smtClean="0"/>
              <a:t> 200</a:t>
            </a:r>
          </a:p>
          <a:p>
            <a:r>
              <a:rPr lang="pt-PT" dirty="0" err="1" smtClean="0"/>
              <a:t>Average</a:t>
            </a:r>
            <a:r>
              <a:rPr lang="pt-PT" dirty="0" smtClean="0"/>
              <a:t> </a:t>
            </a:r>
            <a:r>
              <a:rPr lang="pt-PT" dirty="0" err="1" smtClean="0"/>
              <a:t>collision</a:t>
            </a:r>
            <a:r>
              <a:rPr lang="pt-PT" dirty="0" smtClean="0"/>
              <a:t> </a:t>
            </a:r>
            <a:r>
              <a:rPr lang="pt-PT" dirty="0" err="1" smtClean="0"/>
              <a:t>density</a:t>
            </a:r>
            <a:r>
              <a:rPr lang="pt-PT" dirty="0" smtClean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1.8 </a:t>
            </a:r>
            <a:r>
              <a:rPr lang="pt-PT" dirty="0" err="1" smtClean="0"/>
              <a:t>vertices</a:t>
            </a:r>
            <a:r>
              <a:rPr lang="pt-PT" dirty="0" smtClean="0"/>
              <a:t> / mm</a:t>
            </a:r>
          </a:p>
          <a:p>
            <a:r>
              <a:rPr lang="pt-PT" dirty="0" err="1" smtClean="0"/>
              <a:t>How</a:t>
            </a:r>
            <a:r>
              <a:rPr lang="pt-PT" dirty="0" smtClean="0"/>
              <a:t> to </a:t>
            </a:r>
            <a:r>
              <a:rPr lang="pt-PT" dirty="0" err="1" smtClean="0"/>
              <a:t>deal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these</a:t>
            </a:r>
            <a:r>
              <a:rPr lang="pt-PT" dirty="0" smtClean="0"/>
              <a:t> extreme </a:t>
            </a:r>
            <a:r>
              <a:rPr lang="pt-PT" dirty="0" err="1" smtClean="0"/>
              <a:t>conditions</a:t>
            </a:r>
            <a:r>
              <a:rPr lang="pt-PT" dirty="0" smtClean="0"/>
              <a:t>?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299" y="2838629"/>
            <a:ext cx="5691471" cy="3761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299" y="2838629"/>
            <a:ext cx="5691471" cy="376170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958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0531"/>
          </a:xfrm>
        </p:spPr>
        <p:txBody>
          <a:bodyPr/>
          <a:lstStyle/>
          <a:p>
            <a:r>
              <a:rPr lang="pt-PT" dirty="0" err="1" smtClean="0"/>
              <a:t>Tracking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HGTD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5169"/>
            <a:ext cx="8229600" cy="1443289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Inner</a:t>
            </a:r>
            <a:r>
              <a:rPr lang="pt-PT" dirty="0" smtClean="0"/>
              <a:t> </a:t>
            </a:r>
            <a:r>
              <a:rPr lang="pt-PT" dirty="0" err="1" smtClean="0"/>
              <a:t>Tracker</a:t>
            </a:r>
            <a:r>
              <a:rPr lang="pt-PT" dirty="0" smtClean="0"/>
              <a:t> (</a:t>
            </a:r>
            <a:r>
              <a:rPr lang="pt-PT" dirty="0" err="1" smtClean="0"/>
              <a:t>Itk</a:t>
            </a:r>
            <a:r>
              <a:rPr lang="pt-PT" dirty="0" smtClean="0"/>
              <a:t>)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replace</a:t>
            </a:r>
            <a:r>
              <a:rPr lang="pt-PT" dirty="0" smtClean="0"/>
              <a:t> </a:t>
            </a:r>
            <a:r>
              <a:rPr lang="pt-PT" dirty="0" err="1" smtClean="0"/>
              <a:t>current</a:t>
            </a:r>
            <a:r>
              <a:rPr lang="pt-PT" dirty="0" smtClean="0"/>
              <a:t> ID</a:t>
            </a:r>
          </a:p>
          <a:p>
            <a:pPr lvl="1"/>
            <a:r>
              <a:rPr lang="en-US" dirty="0" smtClean="0"/>
              <a:t>C</a:t>
            </a:r>
            <a:r>
              <a:rPr lang="pt-PT" dirty="0" err="1" smtClean="0"/>
              <a:t>overage</a:t>
            </a:r>
            <a:r>
              <a:rPr lang="pt-PT" dirty="0" smtClean="0"/>
              <a:t> </a:t>
            </a:r>
            <a:r>
              <a:rPr lang="pt-PT" dirty="0" err="1" smtClean="0"/>
              <a:t>extended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|</a:t>
            </a:r>
            <a:r>
              <a:rPr lang="pt-PT" dirty="0" err="1" smtClean="0"/>
              <a:t>η</a:t>
            </a:r>
            <a:r>
              <a:rPr lang="pt-PT" dirty="0" smtClean="0"/>
              <a:t>|&lt;2.5 to </a:t>
            </a:r>
            <a:r>
              <a:rPr lang="pt-PT" dirty="0" smtClean="0"/>
              <a:t>|</a:t>
            </a:r>
            <a:r>
              <a:rPr lang="pt-PT" dirty="0" err="1" smtClean="0"/>
              <a:t>η</a:t>
            </a:r>
            <a:r>
              <a:rPr lang="pt-PT" dirty="0" smtClean="0"/>
              <a:t>|&lt;4</a:t>
            </a:r>
          </a:p>
          <a:p>
            <a:r>
              <a:rPr lang="pt-PT" dirty="0" err="1" smtClean="0"/>
              <a:t>The</a:t>
            </a:r>
            <a:r>
              <a:rPr lang="pt-PT" dirty="0" smtClean="0"/>
              <a:t> HGTD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add</a:t>
            </a:r>
            <a:r>
              <a:rPr lang="pt-PT" dirty="0" smtClean="0"/>
              <a:t> </a:t>
            </a:r>
            <a:r>
              <a:rPr lang="pt-PT" dirty="0" err="1" smtClean="0"/>
              <a:t>timing</a:t>
            </a:r>
            <a:r>
              <a:rPr lang="pt-PT" dirty="0" smtClean="0"/>
              <a:t> </a:t>
            </a:r>
            <a:r>
              <a:rPr lang="pt-PT" dirty="0" err="1" smtClean="0"/>
              <a:t>information</a:t>
            </a:r>
            <a:r>
              <a:rPr lang="pt-PT" dirty="0" smtClean="0"/>
              <a:t> to </a:t>
            </a:r>
            <a:r>
              <a:rPr lang="pt-PT" dirty="0" err="1" smtClean="0"/>
              <a:t>tracks</a:t>
            </a:r>
            <a:endParaRPr lang="pt-PT" dirty="0" smtClean="0"/>
          </a:p>
          <a:p>
            <a:pPr lvl="1"/>
            <a:r>
              <a:rPr lang="pt-PT" dirty="0" smtClean="0"/>
              <a:t>Upgrade ATLAS </a:t>
            </a:r>
            <a:r>
              <a:rPr lang="pt-PT" dirty="0" err="1" smtClean="0"/>
              <a:t>tracking</a:t>
            </a:r>
            <a:r>
              <a:rPr lang="pt-PT" dirty="0" smtClean="0"/>
              <a:t> </a:t>
            </a:r>
            <a:r>
              <a:rPr lang="pt-PT" b="1" dirty="0" err="1" smtClean="0"/>
              <a:t>from</a:t>
            </a:r>
            <a:r>
              <a:rPr lang="pt-PT" b="1" dirty="0" smtClean="0"/>
              <a:t> </a:t>
            </a:r>
            <a:r>
              <a:rPr lang="pt-PT" b="1" dirty="0"/>
              <a:t>3-D to 4-D </a:t>
            </a:r>
            <a:r>
              <a:rPr lang="pt-PT" b="1" dirty="0" err="1"/>
              <a:t>tracking</a:t>
            </a:r>
            <a:r>
              <a:rPr lang="pt-PT" b="1" dirty="0"/>
              <a:t> </a:t>
            </a:r>
            <a:r>
              <a:rPr lang="pt-PT" b="1" dirty="0" err="1"/>
              <a:t>sys</a:t>
            </a:r>
            <a:r>
              <a:rPr lang="pt-PT" dirty="0" err="1"/>
              <a:t>tem</a:t>
            </a:r>
            <a:r>
              <a:rPr lang="pt-PT" dirty="0"/>
              <a:t> (ITK+HGTD)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942" y="2552288"/>
            <a:ext cx="6458568" cy="4305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7825" y="2588458"/>
            <a:ext cx="7661548" cy="42695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2588458"/>
            <a:ext cx="8433337" cy="4269542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34232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798" y="3220162"/>
            <a:ext cx="4184277" cy="2631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938" y="2959349"/>
            <a:ext cx="5000031" cy="3395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Pileup</a:t>
            </a:r>
            <a:r>
              <a:rPr lang="pt-PT" dirty="0" smtClean="0"/>
              <a:t> </a:t>
            </a:r>
            <a:r>
              <a:rPr lang="pt-PT" dirty="0" err="1" smtClean="0"/>
              <a:t>mitigation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luminosity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8173" y="1417638"/>
            <a:ext cx="8935827" cy="1649363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ITk</a:t>
            </a:r>
            <a:r>
              <a:rPr lang="pt-PT" dirty="0" smtClean="0"/>
              <a:t> </a:t>
            </a:r>
            <a:r>
              <a:rPr lang="pt-PT" dirty="0" err="1" smtClean="0"/>
              <a:t>has</a:t>
            </a:r>
            <a:r>
              <a:rPr lang="pt-PT" dirty="0" smtClean="0"/>
              <a:t> </a:t>
            </a:r>
            <a:r>
              <a:rPr lang="pt-PT" dirty="0" err="1" smtClean="0"/>
              <a:t>good</a:t>
            </a:r>
            <a:r>
              <a:rPr lang="pt-PT" dirty="0" smtClean="0"/>
              <a:t> </a:t>
            </a:r>
            <a:r>
              <a:rPr lang="pt-PT" dirty="0" err="1" smtClean="0"/>
              <a:t>σ</a:t>
            </a:r>
            <a:r>
              <a:rPr lang="pt-PT" baseline="-25000" dirty="0" err="1" smtClean="0"/>
              <a:t>Z</a:t>
            </a:r>
            <a:r>
              <a:rPr lang="pt-PT" baseline="-25000" dirty="0" smtClean="0"/>
              <a:t> </a:t>
            </a:r>
            <a:r>
              <a:rPr lang="pt-PT" dirty="0" err="1" smtClean="0"/>
              <a:t>resolution</a:t>
            </a:r>
            <a:r>
              <a:rPr lang="pt-PT" dirty="0" smtClean="0"/>
              <a:t> for central </a:t>
            </a:r>
            <a:r>
              <a:rPr lang="pt-PT" dirty="0" err="1" smtClean="0"/>
              <a:t>rapidity</a:t>
            </a:r>
            <a:endParaRPr lang="pt-PT" dirty="0" smtClean="0"/>
          </a:p>
          <a:p>
            <a:pPr lvl="1"/>
            <a:r>
              <a:rPr lang="pt-PT" dirty="0" err="1" smtClean="0"/>
              <a:t>Allow</a:t>
            </a:r>
            <a:r>
              <a:rPr lang="pt-PT" dirty="0" smtClean="0"/>
              <a:t> </a:t>
            </a:r>
            <a:r>
              <a:rPr lang="pt-PT" dirty="0" err="1" smtClean="0"/>
              <a:t>good</a:t>
            </a:r>
            <a:r>
              <a:rPr lang="pt-PT" dirty="0" smtClean="0"/>
              <a:t> </a:t>
            </a:r>
            <a:r>
              <a:rPr lang="pt-PT" dirty="0" err="1" smtClean="0"/>
              <a:t>separation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</a:t>
            </a:r>
            <a:r>
              <a:rPr lang="pt-PT" dirty="0" err="1" smtClean="0"/>
              <a:t>vertices</a:t>
            </a:r>
            <a:endParaRPr lang="pt-PT" dirty="0" smtClean="0"/>
          </a:p>
          <a:p>
            <a:r>
              <a:rPr lang="pt-PT" dirty="0" err="1" smtClean="0"/>
              <a:t>Timing</a:t>
            </a:r>
            <a:r>
              <a:rPr lang="pt-PT" dirty="0" smtClean="0"/>
              <a:t> </a:t>
            </a:r>
            <a:r>
              <a:rPr lang="pt-PT" dirty="0" err="1" smtClean="0"/>
              <a:t>information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be</a:t>
            </a:r>
            <a:r>
              <a:rPr lang="pt-PT" dirty="0" smtClean="0"/>
              <a:t> </a:t>
            </a:r>
            <a:r>
              <a:rPr lang="pt-PT" dirty="0" err="1" smtClean="0"/>
              <a:t>important</a:t>
            </a:r>
            <a:r>
              <a:rPr lang="pt-PT" dirty="0" smtClean="0"/>
              <a:t> for </a:t>
            </a:r>
            <a:r>
              <a:rPr lang="pt-PT" dirty="0" err="1" smtClean="0"/>
              <a:t>large</a:t>
            </a:r>
            <a:r>
              <a:rPr lang="pt-PT" dirty="0" smtClean="0"/>
              <a:t> |</a:t>
            </a:r>
            <a:r>
              <a:rPr lang="pt-PT" dirty="0" err="1" smtClean="0"/>
              <a:t>η</a:t>
            </a:r>
            <a:r>
              <a:rPr lang="pt-PT" dirty="0" smtClean="0"/>
              <a:t>| </a:t>
            </a:r>
            <a:r>
              <a:rPr lang="pt-PT" dirty="0" err="1" smtClean="0"/>
              <a:t>where</a:t>
            </a:r>
            <a:r>
              <a:rPr lang="pt-PT" dirty="0" smtClean="0"/>
              <a:t> </a:t>
            </a:r>
            <a:r>
              <a:rPr lang="pt-PT" dirty="0" err="1" smtClean="0"/>
              <a:t>σ</a:t>
            </a:r>
            <a:r>
              <a:rPr lang="pt-PT" baseline="-25000" dirty="0" err="1" smtClean="0"/>
              <a:t>Z</a:t>
            </a:r>
            <a:r>
              <a:rPr lang="pt-PT" baseline="-25000" dirty="0" smtClean="0"/>
              <a:t> 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worse</a:t>
            </a:r>
            <a:endParaRPr lang="pt-PT" dirty="0" smtClean="0"/>
          </a:p>
          <a:p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also</a:t>
            </a:r>
            <a:r>
              <a:rPr lang="pt-PT" dirty="0" smtClean="0"/>
              <a:t> </a:t>
            </a:r>
            <a:r>
              <a:rPr lang="pt-PT" dirty="0" err="1" smtClean="0"/>
              <a:t>greatly</a:t>
            </a:r>
            <a:r>
              <a:rPr lang="pt-PT" dirty="0" smtClean="0"/>
              <a:t> improve </a:t>
            </a:r>
            <a:r>
              <a:rPr lang="pt-PT" dirty="0" err="1" smtClean="0"/>
              <a:t>luminosity</a:t>
            </a:r>
            <a:r>
              <a:rPr lang="pt-PT" dirty="0" smtClean="0"/>
              <a:t> </a:t>
            </a:r>
            <a:r>
              <a:rPr lang="pt-PT" dirty="0" err="1" smtClean="0"/>
              <a:t>measurement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hit</a:t>
            </a:r>
            <a:r>
              <a:rPr lang="pt-PT" dirty="0" smtClean="0"/>
              <a:t> rate </a:t>
            </a:r>
            <a:r>
              <a:rPr lang="pt-PT" dirty="0" err="1" smtClean="0"/>
              <a:t>cunting</a:t>
            </a:r>
            <a:endParaRPr lang="pt-PT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2647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 smtClean="0"/>
              <a:t>Impact</a:t>
            </a:r>
            <a:r>
              <a:rPr lang="pt-PT" dirty="0" smtClean="0"/>
              <a:t> </a:t>
            </a:r>
            <a:r>
              <a:rPr lang="pt-PT" dirty="0" err="1" smtClean="0"/>
              <a:t>on</a:t>
            </a:r>
            <a:r>
              <a:rPr lang="pt-PT" dirty="0" smtClean="0"/>
              <a:t> </a:t>
            </a:r>
            <a:r>
              <a:rPr lang="pt-PT" dirty="0" err="1" smtClean="0"/>
              <a:t>reconstruction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066"/>
            <a:ext cx="8229600" cy="1898276"/>
          </a:xfrm>
        </p:spPr>
        <p:txBody>
          <a:bodyPr>
            <a:normAutofit fontScale="92500" lnSpcReduction="10000"/>
          </a:bodyPr>
          <a:lstStyle/>
          <a:p>
            <a:r>
              <a:rPr lang="pt-PT" dirty="0" err="1"/>
              <a:t>Pileup-jet</a:t>
            </a:r>
            <a:r>
              <a:rPr lang="pt-PT" dirty="0"/>
              <a:t> </a:t>
            </a:r>
            <a:r>
              <a:rPr lang="pt-PT" dirty="0" err="1" smtClean="0"/>
              <a:t>rejection</a:t>
            </a:r>
            <a:r>
              <a:rPr lang="pt-PT" dirty="0"/>
              <a:t> </a:t>
            </a:r>
            <a:r>
              <a:rPr lang="pt-PT" dirty="0" err="1" smtClean="0"/>
              <a:t>increases</a:t>
            </a:r>
            <a:r>
              <a:rPr lang="pt-PT" dirty="0" smtClean="0"/>
              <a:t> </a:t>
            </a:r>
            <a:r>
              <a:rPr lang="pt-PT" dirty="0" err="1"/>
              <a:t>by</a:t>
            </a:r>
            <a:r>
              <a:rPr lang="pt-PT" dirty="0"/>
              <a:t> a factor </a:t>
            </a:r>
            <a:r>
              <a:rPr lang="pt-PT" dirty="0" err="1"/>
              <a:t>of</a:t>
            </a:r>
            <a:r>
              <a:rPr lang="pt-PT" dirty="0"/>
              <a:t> 1.4 (for 85% </a:t>
            </a:r>
            <a:r>
              <a:rPr lang="pt-PT" dirty="0" err="1"/>
              <a:t>efficiency</a:t>
            </a:r>
            <a:r>
              <a:rPr lang="pt-PT" dirty="0" smtClean="0"/>
              <a:t>)</a:t>
            </a:r>
          </a:p>
          <a:p>
            <a:r>
              <a:rPr lang="pt-PT" dirty="0" err="1"/>
              <a:t>Lepton</a:t>
            </a:r>
            <a:r>
              <a:rPr lang="pt-PT" dirty="0"/>
              <a:t> </a:t>
            </a:r>
            <a:r>
              <a:rPr lang="pt-PT" dirty="0" err="1" smtClean="0"/>
              <a:t>isolation</a:t>
            </a:r>
            <a:r>
              <a:rPr lang="pt-PT" dirty="0"/>
              <a:t> </a:t>
            </a:r>
            <a:r>
              <a:rPr lang="pt-PT" dirty="0" err="1"/>
              <a:t>e</a:t>
            </a:r>
            <a:r>
              <a:rPr lang="pt-PT" dirty="0" err="1" smtClean="0"/>
              <a:t>fficiency</a:t>
            </a:r>
            <a:r>
              <a:rPr lang="pt-PT" dirty="0" smtClean="0"/>
              <a:t> </a:t>
            </a:r>
            <a:r>
              <a:rPr lang="pt-PT" dirty="0" err="1"/>
              <a:t>increases</a:t>
            </a:r>
            <a:r>
              <a:rPr lang="pt-PT" dirty="0"/>
              <a:t> </a:t>
            </a:r>
            <a:r>
              <a:rPr lang="pt-PT" dirty="0" err="1"/>
              <a:t>up</a:t>
            </a:r>
            <a:r>
              <a:rPr lang="pt-PT" dirty="0"/>
              <a:t> to 25 </a:t>
            </a:r>
            <a:r>
              <a:rPr lang="pt-PT" dirty="0" smtClean="0"/>
              <a:t>%</a:t>
            </a:r>
          </a:p>
          <a:p>
            <a:pPr lvl="1"/>
            <a:r>
              <a:rPr lang="pt-PT" dirty="0" smtClean="0"/>
              <a:t>HGTD </a:t>
            </a:r>
            <a:r>
              <a:rPr lang="pt-PT" dirty="0"/>
              <a:t>removes </a:t>
            </a:r>
            <a:r>
              <a:rPr lang="pt-PT" dirty="0" err="1"/>
              <a:t>majority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pileup</a:t>
            </a:r>
            <a:r>
              <a:rPr lang="pt-PT" dirty="0"/>
              <a:t> </a:t>
            </a:r>
            <a:r>
              <a:rPr lang="pt-PT" dirty="0" err="1"/>
              <a:t>deterioration</a:t>
            </a:r>
            <a:r>
              <a:rPr lang="pt-PT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023" y="3498476"/>
            <a:ext cx="4709915" cy="31970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892" y="3498476"/>
            <a:ext cx="4460107" cy="302899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8407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High</a:t>
            </a:r>
            <a:r>
              <a:rPr lang="pt-PT" dirty="0" smtClean="0"/>
              <a:t> </a:t>
            </a:r>
            <a:r>
              <a:rPr lang="pt-PT" dirty="0" err="1" smtClean="0"/>
              <a:t>Granularity</a:t>
            </a:r>
            <a:r>
              <a:rPr lang="pt-PT" dirty="0" smtClean="0"/>
              <a:t> </a:t>
            </a:r>
            <a:r>
              <a:rPr lang="pt-PT" dirty="0" err="1" smtClean="0"/>
              <a:t>Timing</a:t>
            </a:r>
            <a:r>
              <a:rPr lang="pt-PT" dirty="0" smtClean="0"/>
              <a:t> Detector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268" y="1417638"/>
            <a:ext cx="3872018" cy="5172369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 smtClean="0"/>
              <a:t>Two</a:t>
            </a:r>
            <a:r>
              <a:rPr lang="pt-PT" dirty="0" smtClean="0"/>
              <a:t> </a:t>
            </a:r>
            <a:r>
              <a:rPr lang="pt-PT" dirty="0" err="1"/>
              <a:t>instrumented</a:t>
            </a:r>
            <a:r>
              <a:rPr lang="pt-PT" dirty="0"/>
              <a:t> </a:t>
            </a:r>
            <a:r>
              <a:rPr lang="pt-PT" dirty="0" err="1"/>
              <a:t>double-sided</a:t>
            </a:r>
            <a:r>
              <a:rPr lang="pt-PT" dirty="0"/>
              <a:t> </a:t>
            </a:r>
            <a:r>
              <a:rPr lang="pt-PT" dirty="0" err="1" smtClean="0"/>
              <a:t>layers</a:t>
            </a:r>
            <a:r>
              <a:rPr lang="pt-PT" dirty="0" smtClean="0"/>
              <a:t> </a:t>
            </a:r>
          </a:p>
          <a:p>
            <a:r>
              <a:rPr lang="pt-PT" dirty="0" smtClean="0"/>
              <a:t>7.5 mm</a:t>
            </a:r>
            <a:r>
              <a:rPr lang="pt-PT" dirty="0"/>
              <a:t>-</a:t>
            </a:r>
            <a:r>
              <a:rPr lang="pt-PT" dirty="0" err="1"/>
              <a:t>thick</a:t>
            </a:r>
            <a:r>
              <a:rPr lang="pt-PT" dirty="0"/>
              <a:t>, </a:t>
            </a:r>
            <a:r>
              <a:rPr lang="pt-PT" dirty="0" err="1" smtClean="0"/>
              <a:t>three</a:t>
            </a:r>
            <a:r>
              <a:rPr lang="pt-PT" dirty="0" smtClean="0"/>
              <a:t> </a:t>
            </a:r>
            <a:r>
              <a:rPr lang="pt-PT" dirty="0" err="1" smtClean="0"/>
              <a:t>rings</a:t>
            </a:r>
            <a:r>
              <a:rPr lang="pt-PT" dirty="0" smtClean="0"/>
              <a:t> </a:t>
            </a:r>
            <a:r>
              <a:rPr lang="pt-PT" dirty="0" err="1" smtClean="0"/>
              <a:t>mounted</a:t>
            </a:r>
            <a:r>
              <a:rPr lang="pt-PT" dirty="0" smtClean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two</a:t>
            </a:r>
            <a:r>
              <a:rPr lang="pt-PT" dirty="0"/>
              <a:t> </a:t>
            </a:r>
            <a:r>
              <a:rPr lang="pt-PT" dirty="0" err="1"/>
              <a:t>cooling</a:t>
            </a:r>
            <a:r>
              <a:rPr lang="pt-PT" dirty="0"/>
              <a:t> </a:t>
            </a:r>
            <a:r>
              <a:rPr lang="pt-PT" dirty="0" err="1" smtClean="0"/>
              <a:t>disks</a:t>
            </a:r>
            <a:endParaRPr lang="pt-PT" dirty="0" smtClean="0"/>
          </a:p>
          <a:p>
            <a:r>
              <a:rPr lang="pt-PT" dirty="0" smtClean="0"/>
              <a:t>Gap </a:t>
            </a:r>
            <a:r>
              <a:rPr lang="pt-PT" dirty="0" err="1"/>
              <a:t>region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barrel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end-cap</a:t>
            </a:r>
            <a:r>
              <a:rPr lang="pt-PT" dirty="0"/>
              <a:t> </a:t>
            </a:r>
            <a:r>
              <a:rPr lang="pt-PT" dirty="0" err="1"/>
              <a:t>calorimeter</a:t>
            </a:r>
            <a:r>
              <a:rPr lang="pt-PT" dirty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z=3.5m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interaction</a:t>
            </a:r>
            <a:r>
              <a:rPr lang="pt-PT" dirty="0" smtClean="0"/>
              <a:t> </a:t>
            </a:r>
            <a:r>
              <a:rPr lang="pt-PT" dirty="0" err="1" smtClean="0"/>
              <a:t>point</a:t>
            </a:r>
            <a:endParaRPr lang="pt-PT" dirty="0" smtClean="0"/>
          </a:p>
          <a:p>
            <a:r>
              <a:rPr lang="pt-PT" dirty="0" err="1" smtClean="0"/>
              <a:t>High</a:t>
            </a:r>
            <a:r>
              <a:rPr lang="pt-PT" dirty="0" err="1"/>
              <a:t>-precision</a:t>
            </a:r>
            <a:r>
              <a:rPr lang="pt-PT" dirty="0"/>
              <a:t> time </a:t>
            </a:r>
            <a:r>
              <a:rPr lang="pt-PT" dirty="0" err="1"/>
              <a:t>measurement</a:t>
            </a:r>
            <a:r>
              <a:rPr lang="pt-PT" dirty="0"/>
              <a:t>: 30 - 50 </a:t>
            </a:r>
            <a:r>
              <a:rPr lang="pt-PT" dirty="0" err="1"/>
              <a:t>ps</a:t>
            </a:r>
            <a:r>
              <a:rPr lang="pt-PT" dirty="0"/>
              <a:t> </a:t>
            </a:r>
            <a:r>
              <a:rPr lang="pt-PT" dirty="0" err="1" smtClean="0"/>
              <a:t>resolution</a:t>
            </a:r>
            <a:r>
              <a:rPr lang="pt-PT" dirty="0" smtClean="0"/>
              <a:t> </a:t>
            </a:r>
            <a:r>
              <a:rPr lang="pt-PT" dirty="0"/>
              <a:t>per </a:t>
            </a:r>
            <a:r>
              <a:rPr lang="pt-PT" dirty="0" err="1" smtClean="0"/>
              <a:t>track</a:t>
            </a:r>
            <a:endParaRPr lang="pt-PT" dirty="0" smtClean="0"/>
          </a:p>
          <a:p>
            <a:r>
              <a:rPr lang="pt-PT" dirty="0" err="1" smtClean="0"/>
              <a:t>Assign</a:t>
            </a:r>
            <a:r>
              <a:rPr lang="pt-PT" dirty="0" smtClean="0"/>
              <a:t> </a:t>
            </a:r>
            <a:r>
              <a:rPr lang="pt-PT" dirty="0"/>
              <a:t>time to </a:t>
            </a:r>
            <a:r>
              <a:rPr lang="pt-PT" dirty="0" err="1" smtClean="0"/>
              <a:t>tracks</a:t>
            </a:r>
            <a:r>
              <a:rPr lang="pt-PT" dirty="0" smtClean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forward</a:t>
            </a:r>
            <a:r>
              <a:rPr lang="pt-PT" dirty="0"/>
              <a:t> </a:t>
            </a:r>
            <a:r>
              <a:rPr lang="pt-PT" dirty="0" err="1"/>
              <a:t>region</a:t>
            </a:r>
            <a:r>
              <a:rPr lang="pt-PT" dirty="0"/>
              <a:t>: 2.4 </a:t>
            </a:r>
            <a:r>
              <a:rPr lang="pt-PT" dirty="0" smtClean="0"/>
              <a:t>&lt; </a:t>
            </a:r>
            <a:r>
              <a:rPr lang="pt-PT" dirty="0" err="1" smtClean="0"/>
              <a:t>η</a:t>
            </a:r>
            <a:r>
              <a:rPr lang="pt-PT" dirty="0" smtClean="0"/>
              <a:t> &lt; 4.0</a:t>
            </a:r>
            <a:endParaRPr lang="pt-PT" dirty="0"/>
          </a:p>
          <a:p>
            <a:r>
              <a:rPr lang="pt-PT" dirty="0" smtClean="0"/>
              <a:t>Improve </a:t>
            </a:r>
            <a:r>
              <a:rPr lang="pt-PT" dirty="0" err="1"/>
              <a:t>pileup</a:t>
            </a:r>
            <a:r>
              <a:rPr lang="pt-PT" dirty="0"/>
              <a:t> </a:t>
            </a:r>
            <a:r>
              <a:rPr lang="pt-PT" dirty="0" err="1"/>
              <a:t>rejection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a factor </a:t>
            </a:r>
            <a:r>
              <a:rPr lang="pt-PT" dirty="0" err="1"/>
              <a:t>of</a:t>
            </a:r>
            <a:r>
              <a:rPr lang="pt-PT" dirty="0"/>
              <a:t> 6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correct</a:t>
            </a:r>
            <a:r>
              <a:rPr lang="pt-PT" dirty="0"/>
              <a:t> </a:t>
            </a:r>
            <a:r>
              <a:rPr lang="pt-PT" dirty="0" err="1"/>
              <a:t>track</a:t>
            </a:r>
            <a:r>
              <a:rPr lang="pt-PT" dirty="0"/>
              <a:t>-to-</a:t>
            </a:r>
            <a:r>
              <a:rPr lang="pt-PT" dirty="0" err="1"/>
              <a:t>vertex</a:t>
            </a:r>
            <a:r>
              <a:rPr lang="pt-PT" dirty="0"/>
              <a:t> </a:t>
            </a:r>
            <a:r>
              <a:rPr lang="pt-PT" dirty="0" err="1"/>
              <a:t>association</a:t>
            </a:r>
            <a:r>
              <a:rPr lang="pt-PT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095" y="2354718"/>
            <a:ext cx="5067905" cy="331915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32819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5311"/>
          <a:stretch/>
        </p:blipFill>
        <p:spPr>
          <a:xfrm>
            <a:off x="624518" y="4309999"/>
            <a:ext cx="8207221" cy="22923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1" y="808719"/>
            <a:ext cx="4421775" cy="35012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996" y="1157073"/>
            <a:ext cx="4738004" cy="3152926"/>
          </a:xfrm>
          <a:prstGeom prst="rect">
            <a:avLst/>
          </a:prstGeom>
        </p:spPr>
      </p:pic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5119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Low-Gain</a:t>
            </a:r>
            <a:r>
              <a:rPr lang="pt-PT" dirty="0" smtClean="0"/>
              <a:t> Avalanche </a:t>
            </a:r>
            <a:r>
              <a:rPr lang="pt-PT" dirty="0" err="1" smtClean="0"/>
              <a:t>Diodes</a:t>
            </a:r>
            <a:r>
              <a:rPr lang="pt-PT" dirty="0" smtClean="0"/>
              <a:t> (LGAD)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392" y="1600200"/>
            <a:ext cx="3705057" cy="4525963"/>
          </a:xfrm>
        </p:spPr>
        <p:txBody>
          <a:bodyPr>
            <a:normAutofit fontScale="92500" lnSpcReduction="10000"/>
          </a:bodyPr>
          <a:lstStyle/>
          <a:p>
            <a:r>
              <a:rPr lang="pt-PT" dirty="0" err="1"/>
              <a:t>Pad</a:t>
            </a:r>
            <a:r>
              <a:rPr lang="pt-PT" dirty="0"/>
              <a:t> </a:t>
            </a:r>
            <a:r>
              <a:rPr lang="pt-PT" dirty="0" err="1"/>
              <a:t>size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1.3×1.3 , 5 </a:t>
            </a:r>
            <a:r>
              <a:rPr lang="pt-PT" dirty="0" err="1"/>
              <a:t>μm</a:t>
            </a:r>
            <a:r>
              <a:rPr lang="pt-PT" dirty="0"/>
              <a:t> </a:t>
            </a:r>
            <a:r>
              <a:rPr lang="pt-PT" dirty="0" err="1" smtClean="0"/>
              <a:t>thick</a:t>
            </a:r>
            <a:endParaRPr lang="pt-PT" dirty="0" smtClean="0"/>
          </a:p>
          <a:p>
            <a:r>
              <a:rPr lang="pt-PT" dirty="0" err="1" smtClean="0"/>
              <a:t>Occupancy</a:t>
            </a:r>
            <a:r>
              <a:rPr lang="pt-PT" dirty="0" smtClean="0"/>
              <a:t> </a:t>
            </a:r>
            <a:r>
              <a:rPr lang="pt-PT" dirty="0"/>
              <a:t>&lt;10%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lowest</a:t>
            </a:r>
            <a:r>
              <a:rPr lang="pt-PT" dirty="0"/>
              <a:t> HGTD </a:t>
            </a:r>
            <a:r>
              <a:rPr lang="pt-PT" dirty="0" err="1"/>
              <a:t>radius</a:t>
            </a:r>
            <a:r>
              <a:rPr lang="pt-PT" dirty="0"/>
              <a:t> (120 mm)</a:t>
            </a:r>
            <a:r>
              <a:rPr lang="pt-PT" dirty="0" smtClean="0"/>
              <a:t>.</a:t>
            </a:r>
            <a:endParaRPr lang="pt-PT" dirty="0"/>
          </a:p>
          <a:p>
            <a:r>
              <a:rPr lang="pt-PT" dirty="0" err="1" smtClean="0"/>
              <a:t>Small</a:t>
            </a:r>
            <a:r>
              <a:rPr lang="pt-PT" dirty="0" smtClean="0"/>
              <a:t> </a:t>
            </a:r>
            <a:r>
              <a:rPr lang="pt-PT" dirty="0" err="1"/>
              <a:t>dead</a:t>
            </a:r>
            <a:r>
              <a:rPr lang="pt-PT" dirty="0"/>
              <a:t> </a:t>
            </a:r>
            <a:r>
              <a:rPr lang="pt-PT" dirty="0" err="1"/>
              <a:t>areas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</a:t>
            </a:r>
            <a:r>
              <a:rPr lang="pt-PT" dirty="0" err="1" smtClean="0"/>
              <a:t>pads</a:t>
            </a:r>
            <a:endParaRPr lang="pt-PT" dirty="0" smtClean="0"/>
          </a:p>
          <a:p>
            <a:r>
              <a:rPr lang="pt-PT" dirty="0" smtClean="0"/>
              <a:t>15</a:t>
            </a:r>
            <a:r>
              <a:rPr lang="pt-PT" dirty="0"/>
              <a:t>×15 </a:t>
            </a:r>
            <a:r>
              <a:rPr lang="pt-PT" dirty="0" err="1"/>
              <a:t>pads</a:t>
            </a:r>
            <a:r>
              <a:rPr lang="pt-PT" dirty="0"/>
              <a:t>, for 1.95×</a:t>
            </a:r>
            <a:r>
              <a:rPr lang="pt-PT" dirty="0" smtClean="0"/>
              <a:t>1.95 cm</a:t>
            </a:r>
            <a:r>
              <a:rPr lang="pt-PT" baseline="30000" dirty="0" smtClean="0"/>
              <a:t>2</a:t>
            </a:r>
            <a:r>
              <a:rPr lang="pt-PT" dirty="0" smtClean="0"/>
              <a:t> </a:t>
            </a:r>
            <a:r>
              <a:rPr lang="pt-PT" dirty="0"/>
              <a:t>total </a:t>
            </a:r>
            <a:r>
              <a:rPr lang="pt-PT" dirty="0" err="1" smtClean="0"/>
              <a:t>area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484" y="2019669"/>
            <a:ext cx="3758330" cy="3807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5893" y="1899449"/>
            <a:ext cx="4752756" cy="422671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928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733" y="3269578"/>
            <a:ext cx="4744267" cy="3210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Front-end</a:t>
            </a:r>
            <a:r>
              <a:rPr lang="pt-PT" dirty="0" smtClean="0"/>
              <a:t> </a:t>
            </a:r>
            <a:r>
              <a:rPr lang="pt-PT" dirty="0" err="1" smtClean="0"/>
              <a:t>electronics</a:t>
            </a:r>
            <a:r>
              <a:rPr lang="pt-PT" dirty="0" smtClean="0"/>
              <a:t>: ALTIROC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3546674"/>
            <a:ext cx="4970220" cy="2955564"/>
          </a:xfrm>
        </p:spPr>
        <p:txBody>
          <a:bodyPr>
            <a:normAutofit fontScale="85000" lnSpcReduction="10000"/>
          </a:bodyPr>
          <a:lstStyle/>
          <a:p>
            <a:r>
              <a:rPr lang="pt-PT" dirty="0" smtClean="0"/>
              <a:t>15x15 = </a:t>
            </a:r>
            <a:r>
              <a:rPr lang="pt-PT" dirty="0"/>
              <a:t>225 </a:t>
            </a:r>
            <a:r>
              <a:rPr lang="pt-PT" dirty="0" err="1"/>
              <a:t>readout</a:t>
            </a:r>
            <a:r>
              <a:rPr lang="pt-PT" dirty="0"/>
              <a:t> </a:t>
            </a:r>
            <a:r>
              <a:rPr lang="pt-PT" dirty="0" err="1" smtClean="0"/>
              <a:t>channels</a:t>
            </a:r>
            <a:r>
              <a:rPr lang="pt-PT" dirty="0" smtClean="0"/>
              <a:t> </a:t>
            </a:r>
          </a:p>
          <a:p>
            <a:r>
              <a:rPr lang="pt-PT" dirty="0" err="1" smtClean="0"/>
              <a:t>Channel</a:t>
            </a:r>
            <a:r>
              <a:rPr lang="pt-PT" dirty="0"/>
              <a:t>= </a:t>
            </a:r>
            <a:r>
              <a:rPr lang="pt-PT" dirty="0" err="1"/>
              <a:t>Analogue</a:t>
            </a:r>
            <a:r>
              <a:rPr lang="pt-PT" dirty="0"/>
              <a:t>( </a:t>
            </a:r>
            <a:r>
              <a:rPr lang="pt-PT" dirty="0" err="1"/>
              <a:t>Preampli</a:t>
            </a:r>
            <a:r>
              <a:rPr lang="pt-PT" dirty="0"/>
              <a:t> </a:t>
            </a:r>
            <a:r>
              <a:rPr lang="pt-PT" dirty="0" err="1"/>
              <a:t>fiers</a:t>
            </a:r>
            <a:r>
              <a:rPr lang="pt-PT" dirty="0"/>
              <a:t>, Time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Arrival</a:t>
            </a:r>
            <a:r>
              <a:rPr lang="pt-PT" dirty="0"/>
              <a:t> TOA, Time </a:t>
            </a:r>
            <a:r>
              <a:rPr lang="pt-PT" dirty="0" err="1"/>
              <a:t>Over</a:t>
            </a:r>
            <a:r>
              <a:rPr lang="pt-PT" dirty="0"/>
              <a:t> </a:t>
            </a:r>
            <a:r>
              <a:rPr lang="pt-PT" dirty="0" err="1"/>
              <a:t>Threshold</a:t>
            </a:r>
            <a:r>
              <a:rPr lang="pt-PT" dirty="0"/>
              <a:t> TOT, CFD) + </a:t>
            </a:r>
            <a:r>
              <a:rPr lang="pt-PT" dirty="0" smtClean="0"/>
              <a:t>Digital data </a:t>
            </a:r>
            <a:r>
              <a:rPr lang="pt-PT" dirty="0" err="1" smtClean="0"/>
              <a:t>transmission</a:t>
            </a:r>
            <a:r>
              <a:rPr lang="pt-PT" dirty="0" smtClean="0"/>
              <a:t> </a:t>
            </a:r>
          </a:p>
          <a:p>
            <a:r>
              <a:rPr lang="pt-PT" dirty="0" smtClean="0"/>
              <a:t>Time </a:t>
            </a:r>
            <a:r>
              <a:rPr lang="pt-PT" dirty="0" err="1"/>
              <a:t>resolution</a:t>
            </a:r>
            <a:r>
              <a:rPr lang="pt-PT" dirty="0"/>
              <a:t> </a:t>
            </a:r>
            <a:r>
              <a:rPr lang="pt-PT" dirty="0" err="1" smtClean="0"/>
              <a:t>of</a:t>
            </a:r>
            <a:r>
              <a:rPr lang="pt-PT" dirty="0" smtClean="0"/>
              <a:t>  58 </a:t>
            </a:r>
            <a:r>
              <a:rPr lang="pt-PT" dirty="0" err="1" smtClean="0"/>
              <a:t>ps</a:t>
            </a:r>
            <a:r>
              <a:rPr lang="pt-PT" dirty="0" smtClean="0"/>
              <a:t> </a:t>
            </a:r>
            <a:r>
              <a:rPr lang="pt-PT" dirty="0" err="1" smtClean="0"/>
              <a:t>before</a:t>
            </a:r>
            <a:r>
              <a:rPr lang="pt-PT" dirty="0" smtClean="0"/>
              <a:t> </a:t>
            </a:r>
            <a:r>
              <a:rPr lang="pt-PT" dirty="0" err="1" smtClean="0"/>
              <a:t>corrections</a:t>
            </a:r>
            <a:endParaRPr lang="pt-PT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0" y="1388781"/>
            <a:ext cx="3612715" cy="2157893"/>
          </a:xfrm>
        </p:spPr>
        <p:txBody>
          <a:bodyPr>
            <a:normAutofit fontScale="85000" lnSpcReduction="10000"/>
          </a:bodyPr>
          <a:lstStyle/>
          <a:p>
            <a:r>
              <a:rPr lang="pt-PT" dirty="0" err="1" smtClean="0"/>
              <a:t>Signal</a:t>
            </a:r>
            <a:r>
              <a:rPr lang="pt-PT" dirty="0" smtClean="0"/>
              <a:t> </a:t>
            </a:r>
            <a:r>
              <a:rPr lang="pt-PT" dirty="0" err="1" smtClean="0"/>
              <a:t>from</a:t>
            </a:r>
            <a:r>
              <a:rPr lang="pt-PT" dirty="0" smtClean="0"/>
              <a:t> </a:t>
            </a:r>
            <a:r>
              <a:rPr lang="pt-PT" dirty="0" err="1" smtClean="0"/>
              <a:t>each</a:t>
            </a:r>
            <a:r>
              <a:rPr lang="pt-PT" dirty="0" smtClean="0"/>
              <a:t> LGAD </a:t>
            </a:r>
            <a:r>
              <a:rPr lang="pt-PT" dirty="0" err="1" smtClean="0"/>
              <a:t>read</a:t>
            </a:r>
            <a:r>
              <a:rPr lang="pt-PT" dirty="0" smtClean="0"/>
              <a:t> </a:t>
            </a:r>
            <a:r>
              <a:rPr lang="pt-PT" dirty="0" err="1" smtClean="0"/>
              <a:t>out</a:t>
            </a:r>
            <a:r>
              <a:rPr lang="pt-PT" dirty="0" smtClean="0"/>
              <a:t> </a:t>
            </a:r>
            <a:r>
              <a:rPr lang="pt-PT" dirty="0" err="1" smtClean="0"/>
              <a:t>using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ATLAS LGAD </a:t>
            </a:r>
            <a:r>
              <a:rPr lang="pt-PT" dirty="0" err="1" smtClean="0"/>
              <a:t>Timing</a:t>
            </a:r>
            <a:r>
              <a:rPr lang="pt-PT" dirty="0" smtClean="0"/>
              <a:t> </a:t>
            </a:r>
            <a:r>
              <a:rPr lang="pt-PT" dirty="0" err="1" smtClean="0"/>
              <a:t>Readout</a:t>
            </a:r>
            <a:r>
              <a:rPr lang="pt-PT" dirty="0" smtClean="0"/>
              <a:t> Chip (ALTIROC)</a:t>
            </a:r>
          </a:p>
          <a:p>
            <a:r>
              <a:rPr lang="pt-PT" dirty="0" err="1" smtClean="0"/>
              <a:t>Bump-bonded</a:t>
            </a:r>
            <a:r>
              <a:rPr lang="pt-PT" dirty="0" smtClean="0"/>
              <a:t> to LGAD module</a:t>
            </a:r>
            <a:endParaRPr lang="pt-PT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543" y="1505210"/>
            <a:ext cx="5302458" cy="151176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ATLAS-PT 18/2/2022</a:t>
            </a:r>
            <a:endParaRPr lang="pt-P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CD8B9-11D0-064B-A2DE-03FEBB860272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5465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934</Words>
  <Application>Microsoft Macintosh PowerPoint</Application>
  <PresentationFormat>On-screen Show (4:3)</PresentationFormat>
  <Paragraphs>110</Paragraphs>
  <Slides>14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High Granularity Timing Detector A new ATLAS tool for the HL-LHC </vt:lpstr>
      <vt:lpstr>High-Luminosity LHC</vt:lpstr>
      <vt:lpstr>Tracking and the HGTD</vt:lpstr>
      <vt:lpstr>Pileup mitigation and luminosity</vt:lpstr>
      <vt:lpstr>Impact on reconstruction</vt:lpstr>
      <vt:lpstr>High Granularity Timing Detector</vt:lpstr>
      <vt:lpstr>PowerPoint Presentation</vt:lpstr>
      <vt:lpstr>Low-Gain Avalanche Diodes (LGAD)</vt:lpstr>
      <vt:lpstr>Front-end electronics: ALTIROC</vt:lpstr>
      <vt:lpstr>Test beam</vt:lpstr>
      <vt:lpstr>HGTD Involvement: HV Patch Panels</vt:lpstr>
      <vt:lpstr>PowerPoint Presentation</vt:lpstr>
      <vt:lpstr>PowerPoint Presentation</vt:lpstr>
      <vt:lpstr>Conclusions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Granularity Timing Detector A new ATLAS tool for the HL-LHC </dc:title>
  <dc:creator>Ricardo Goncalo</dc:creator>
  <cp:lastModifiedBy>Ricardo Goncalo</cp:lastModifiedBy>
  <cp:revision>8</cp:revision>
  <dcterms:created xsi:type="dcterms:W3CDTF">2022-02-18T08:25:50Z</dcterms:created>
  <dcterms:modified xsi:type="dcterms:W3CDTF">2022-02-18T10:27:34Z</dcterms:modified>
</cp:coreProperties>
</file>