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300" r:id="rId4"/>
    <p:sldId id="268" r:id="rId5"/>
    <p:sldId id="276" r:id="rId6"/>
    <p:sldId id="278" r:id="rId7"/>
    <p:sldId id="301" r:id="rId8"/>
    <p:sldId id="302" r:id="rId9"/>
    <p:sldId id="294" r:id="rId10"/>
    <p:sldId id="304" r:id="rId11"/>
    <p:sldId id="287" r:id="rId12"/>
    <p:sldId id="288" r:id="rId13"/>
    <p:sldId id="292" r:id="rId14"/>
    <p:sldId id="303" r:id="rId15"/>
    <p:sldId id="298" r:id="rId16"/>
    <p:sldId id="297" r:id="rId17"/>
    <p:sldId id="296" r:id="rId18"/>
    <p:sldId id="299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12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C8208-0B41-0E49-B70E-F25F987BEB2F}" type="datetimeFigureOut">
              <a:rPr lang="en-US" smtClean="0"/>
              <a:t>13.10.22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5232A-3158-5942-89D3-ED16FB53E70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8959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F1185-2541-DB40-91FA-A7C593E8DF2A}" type="datetimeFigureOut">
              <a:rPr lang="en-US" smtClean="0"/>
              <a:t>13.10.22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4B805-C32B-8641-8C4E-734BB422310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59238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535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754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414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316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28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812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919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593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674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877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036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1752C-7CE2-9143-B762-0453257F7A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833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hyperlink" Target="https://iopscience.iop.org/article/10.1088/1748-0221/17/09/P09026" TargetMode="External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9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7110" y="526119"/>
            <a:ext cx="3693978" cy="1458511"/>
          </a:xfrm>
        </p:spPr>
        <p:txBody>
          <a:bodyPr>
            <a:normAutofit fontScale="90000"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High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Granularity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Timing</a:t>
            </a:r>
            <a:r>
              <a:rPr lang="pt-PT" dirty="0" smtClean="0">
                <a:solidFill>
                  <a:schemeClr val="bg1"/>
                </a:solidFill>
              </a:rPr>
              <a:t> Detector</a:t>
            </a:r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5" name="Picture 4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9" y="4072481"/>
            <a:ext cx="1105226" cy="1203249"/>
          </a:xfrm>
          <a:prstGeom prst="rect">
            <a:avLst/>
          </a:prstGeom>
        </p:spPr>
      </p:pic>
      <p:pic>
        <p:nvPicPr>
          <p:cNvPr id="6" name="Picture 5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3529501" y="4446679"/>
            <a:ext cx="1812551" cy="682510"/>
          </a:xfrm>
          <a:prstGeom prst="rect">
            <a:avLst/>
          </a:prstGeom>
        </p:spPr>
      </p:pic>
      <p:pic>
        <p:nvPicPr>
          <p:cNvPr id="7" name="Picture 6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542" y="4446679"/>
            <a:ext cx="786407" cy="578585"/>
          </a:xfrm>
          <a:prstGeom prst="rect">
            <a:avLst/>
          </a:prstGeom>
        </p:spPr>
      </p:pic>
      <p:pic>
        <p:nvPicPr>
          <p:cNvPr id="8" name="Picture 7" descr="ATLAS-chrome-logo_lo.png"/>
          <p:cNvPicPr>
            <a:picLocks noChangeAspect="1"/>
          </p:cNvPicPr>
          <p:nvPr/>
        </p:nvPicPr>
        <p:blipFill>
          <a:blip r:embed="rId6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868" y="4446679"/>
            <a:ext cx="1642210" cy="597787"/>
          </a:xfrm>
          <a:prstGeom prst="rect">
            <a:avLst/>
          </a:prstGeom>
        </p:spPr>
      </p:pic>
      <p:pic>
        <p:nvPicPr>
          <p:cNvPr id="9" name="Picture 8" descr="logo-cern.gif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010" y="4257739"/>
            <a:ext cx="802379" cy="8714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2052" y="3387103"/>
            <a:ext cx="3801948" cy="993422"/>
          </a:xfrm>
        </p:spPr>
        <p:txBody>
          <a:bodyPr>
            <a:noAutofit/>
          </a:bodyPr>
          <a:lstStyle/>
          <a:p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Ricardo Gonçalo (U. Coimbra, LIP) </a:t>
            </a:r>
          </a:p>
          <a:p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on</a:t>
            </a:r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behalf</a:t>
            </a:r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of</a:t>
            </a:r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the</a:t>
            </a:r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 HGTD </a:t>
            </a:r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Group</a:t>
            </a:r>
            <a:endParaRPr lang="pt-PT" sz="18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ATLAS </a:t>
            </a:r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Week</a:t>
            </a:r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Lisbon</a:t>
            </a:r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pt-PT" sz="1800" dirty="0" err="1" smtClean="0">
                <a:solidFill>
                  <a:schemeClr val="bg1">
                    <a:lumMod val="85000"/>
                  </a:schemeClr>
                </a:solidFill>
              </a:rPr>
              <a:t>October</a:t>
            </a:r>
            <a:r>
              <a:rPr lang="pt-PT" sz="1800" dirty="0" smtClean="0">
                <a:solidFill>
                  <a:schemeClr val="bg1">
                    <a:lumMod val="85000"/>
                  </a:schemeClr>
                </a:solidFill>
              </a:rPr>
              <a:t> 2022</a:t>
            </a:r>
            <a:endParaRPr lang="pt-PT" sz="1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8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430"/>
          <a:stretch/>
        </p:blipFill>
        <p:spPr>
          <a:xfrm>
            <a:off x="681" y="2426754"/>
            <a:ext cx="3740597" cy="2343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851"/>
          <a:stretch/>
        </p:blipFill>
        <p:spPr>
          <a:xfrm>
            <a:off x="3633712" y="2426754"/>
            <a:ext cx="2551706" cy="2343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603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Peripheral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r>
              <a:rPr lang="pt-PT" dirty="0" smtClean="0"/>
              <a:t> </a:t>
            </a:r>
            <a:r>
              <a:rPr lang="pt-PT" dirty="0" err="1" smtClean="0"/>
              <a:t>Boards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66" y="943184"/>
            <a:ext cx="8667415" cy="1517110"/>
          </a:xfrm>
        </p:spPr>
        <p:txBody>
          <a:bodyPr>
            <a:noAutofit/>
          </a:bodyPr>
          <a:lstStyle/>
          <a:p>
            <a:r>
              <a:rPr lang="pt-PT" sz="1600" dirty="0" err="1"/>
              <a:t>Prototype</a:t>
            </a:r>
            <a:r>
              <a:rPr lang="pt-PT" sz="1600" dirty="0"/>
              <a:t> (PEB 1F) design to </a:t>
            </a:r>
            <a:r>
              <a:rPr lang="pt-PT" sz="1600" dirty="0" err="1"/>
              <a:t>finish</a:t>
            </a:r>
            <a:r>
              <a:rPr lang="pt-PT" sz="1600" dirty="0"/>
              <a:t> </a:t>
            </a:r>
            <a:r>
              <a:rPr lang="pt-PT" sz="1600" dirty="0" err="1" smtClean="0"/>
              <a:t>soon</a:t>
            </a:r>
            <a:r>
              <a:rPr lang="pt-PT" sz="1600" dirty="0" smtClean="0"/>
              <a:t> </a:t>
            </a:r>
            <a:r>
              <a:rPr lang="mr-IN" sz="1600" dirty="0" smtClean="0"/>
              <a:t>–</a:t>
            </a:r>
            <a:r>
              <a:rPr lang="pt-PT" sz="1600" dirty="0" smtClean="0"/>
              <a:t> some </a:t>
            </a:r>
            <a:r>
              <a:rPr lang="pt-PT" sz="1600" dirty="0" err="1" smtClean="0"/>
              <a:t>delays</a:t>
            </a:r>
            <a:r>
              <a:rPr lang="pt-PT" sz="1600" dirty="0" smtClean="0"/>
              <a:t> to </a:t>
            </a:r>
            <a:r>
              <a:rPr lang="pt-PT" sz="1600" dirty="0" err="1" smtClean="0"/>
              <a:t>understand</a:t>
            </a:r>
            <a:r>
              <a:rPr lang="pt-PT" sz="1600" dirty="0" smtClean="0"/>
              <a:t> </a:t>
            </a:r>
            <a:r>
              <a:rPr lang="pt-PT" sz="1600" dirty="0" err="1"/>
              <a:t>communication</a:t>
            </a:r>
            <a:r>
              <a:rPr lang="pt-PT" sz="1600" dirty="0"/>
              <a:t> </a:t>
            </a:r>
            <a:r>
              <a:rPr lang="pt-PT" sz="1600" dirty="0" err="1"/>
              <a:t>with</a:t>
            </a:r>
            <a:r>
              <a:rPr lang="pt-PT" sz="1600" dirty="0"/>
              <a:t> </a:t>
            </a:r>
            <a:r>
              <a:rPr lang="pt-PT" sz="1600" dirty="0" smtClean="0"/>
              <a:t>FELIX </a:t>
            </a:r>
            <a:r>
              <a:rPr lang="pt-PT" sz="1600" dirty="0" err="1" smtClean="0"/>
              <a:t>and</a:t>
            </a:r>
            <a:r>
              <a:rPr lang="pt-PT" sz="1600" dirty="0" smtClean="0"/>
              <a:t> to </a:t>
            </a:r>
            <a:r>
              <a:rPr lang="pt-PT" sz="1600" dirty="0" err="1" smtClean="0"/>
              <a:t>simplify</a:t>
            </a:r>
            <a:r>
              <a:rPr lang="pt-PT" sz="1600" dirty="0" smtClean="0"/>
              <a:t> </a:t>
            </a:r>
            <a:r>
              <a:rPr lang="pt-PT" sz="1600" dirty="0"/>
              <a:t>PEB </a:t>
            </a:r>
            <a:r>
              <a:rPr lang="pt-PT" sz="1600" dirty="0" smtClean="0"/>
              <a:t>design, to </a:t>
            </a:r>
            <a:r>
              <a:rPr lang="pt-PT" sz="1600" dirty="0" err="1" smtClean="0"/>
              <a:t>save</a:t>
            </a:r>
            <a:r>
              <a:rPr lang="pt-PT" sz="1600" dirty="0" smtClean="0"/>
              <a:t> </a:t>
            </a:r>
            <a:r>
              <a:rPr lang="pt-PT" sz="1600" dirty="0"/>
              <a:t>time/</a:t>
            </a:r>
            <a:r>
              <a:rPr lang="pt-PT" sz="1600" dirty="0" err="1"/>
              <a:t>complexity</a:t>
            </a:r>
            <a:r>
              <a:rPr lang="pt-PT" sz="1600" dirty="0"/>
              <a:t> later </a:t>
            </a:r>
            <a:r>
              <a:rPr lang="pt-PT" sz="1600" dirty="0" err="1"/>
              <a:t>on</a:t>
            </a:r>
            <a:r>
              <a:rPr lang="pt-PT" sz="1600" dirty="0" smtClean="0"/>
              <a:t>:</a:t>
            </a:r>
            <a:endParaRPr lang="pt-PT" sz="1600" dirty="0"/>
          </a:p>
          <a:p>
            <a:pPr lvl="1"/>
            <a:r>
              <a:rPr lang="pt-PT" sz="1200" dirty="0" err="1"/>
              <a:t>Space</a:t>
            </a:r>
            <a:r>
              <a:rPr lang="pt-PT" sz="1200" dirty="0"/>
              <a:t> </a:t>
            </a:r>
            <a:r>
              <a:rPr lang="pt-PT" sz="1200" dirty="0" err="1"/>
              <a:t>limitations</a:t>
            </a:r>
            <a:r>
              <a:rPr lang="pt-PT" sz="1200" dirty="0"/>
              <a:t> </a:t>
            </a:r>
            <a:r>
              <a:rPr lang="pt-PT" sz="1200" dirty="0" err="1"/>
              <a:t>on</a:t>
            </a:r>
            <a:r>
              <a:rPr lang="pt-PT" sz="1200" dirty="0"/>
              <a:t> </a:t>
            </a:r>
            <a:r>
              <a:rPr lang="pt-PT" sz="1200" dirty="0" err="1"/>
              <a:t>rigid</a:t>
            </a:r>
            <a:r>
              <a:rPr lang="pt-PT" sz="1200" dirty="0"/>
              <a:t> PCB for </a:t>
            </a:r>
            <a:r>
              <a:rPr lang="pt-PT" sz="1200" dirty="0" err="1" smtClean="0"/>
              <a:t>connectors</a:t>
            </a:r>
            <a:r>
              <a:rPr lang="pt-PT" sz="1200" dirty="0" smtClean="0"/>
              <a:t> </a:t>
            </a:r>
            <a:r>
              <a:rPr lang="pt-PT" sz="1200" dirty="0" err="1"/>
              <a:t>and</a:t>
            </a:r>
            <a:r>
              <a:rPr lang="pt-PT" sz="1200" dirty="0"/>
              <a:t> </a:t>
            </a:r>
            <a:r>
              <a:rPr lang="pt-PT" sz="1200" dirty="0" err="1" smtClean="0"/>
              <a:t>components</a:t>
            </a:r>
            <a:r>
              <a:rPr lang="pt-PT" sz="1200" dirty="0" smtClean="0"/>
              <a:t> </a:t>
            </a:r>
            <a:r>
              <a:rPr lang="pt-PT" sz="1200" dirty="0" err="1"/>
              <a:t>required</a:t>
            </a:r>
            <a:r>
              <a:rPr lang="pt-PT" sz="1200" dirty="0"/>
              <a:t> </a:t>
            </a:r>
            <a:r>
              <a:rPr lang="pt-PT" sz="1200" dirty="0" err="1"/>
              <a:t>flex</a:t>
            </a:r>
            <a:r>
              <a:rPr lang="pt-PT" sz="1200" dirty="0"/>
              <a:t> </a:t>
            </a:r>
            <a:r>
              <a:rPr lang="pt-PT" sz="1200" dirty="0" err="1"/>
              <a:t>tails</a:t>
            </a:r>
            <a:r>
              <a:rPr lang="pt-PT" sz="1200" dirty="0"/>
              <a:t> </a:t>
            </a:r>
            <a:r>
              <a:rPr lang="pt-PT" sz="1200" dirty="0" err="1"/>
              <a:t>integrated</a:t>
            </a:r>
            <a:r>
              <a:rPr lang="pt-PT" sz="1200" dirty="0"/>
              <a:t> </a:t>
            </a:r>
            <a:r>
              <a:rPr lang="pt-PT" sz="1200" dirty="0" err="1"/>
              <a:t>into</a:t>
            </a:r>
            <a:r>
              <a:rPr lang="pt-PT" sz="1200" dirty="0"/>
              <a:t> </a:t>
            </a:r>
            <a:r>
              <a:rPr lang="pt-PT" sz="1200" dirty="0" err="1"/>
              <a:t>rigid</a:t>
            </a:r>
            <a:r>
              <a:rPr lang="pt-PT" sz="1200" dirty="0"/>
              <a:t> PCB</a:t>
            </a:r>
          </a:p>
          <a:p>
            <a:pPr lvl="1"/>
            <a:r>
              <a:rPr lang="pt-PT" sz="1200" dirty="0" smtClean="0"/>
              <a:t>A </a:t>
            </a:r>
            <a:r>
              <a:rPr lang="pt-PT" sz="1200" dirty="0" err="1"/>
              <a:t>lot</a:t>
            </a:r>
            <a:r>
              <a:rPr lang="pt-PT" sz="1200" dirty="0"/>
              <a:t> </a:t>
            </a:r>
            <a:r>
              <a:rPr lang="pt-PT" sz="1200" dirty="0" err="1"/>
              <a:t>of</a:t>
            </a:r>
            <a:r>
              <a:rPr lang="pt-PT" sz="1200" dirty="0"/>
              <a:t> individual </a:t>
            </a:r>
            <a:r>
              <a:rPr lang="pt-PT" sz="1200" dirty="0" err="1"/>
              <a:t>testing</a:t>
            </a:r>
            <a:r>
              <a:rPr lang="pt-PT" sz="1200" dirty="0"/>
              <a:t> </a:t>
            </a:r>
            <a:r>
              <a:rPr lang="pt-PT" sz="1200" dirty="0" err="1"/>
              <a:t>of</a:t>
            </a:r>
            <a:r>
              <a:rPr lang="pt-PT" sz="1200" dirty="0"/>
              <a:t> </a:t>
            </a:r>
            <a:r>
              <a:rPr lang="pt-PT" sz="1200" dirty="0" err="1"/>
              <a:t>components</a:t>
            </a:r>
            <a:r>
              <a:rPr lang="pt-PT" sz="1200" dirty="0"/>
              <a:t> (</a:t>
            </a:r>
            <a:r>
              <a:rPr lang="pt-PT" sz="1200" dirty="0" err="1"/>
              <a:t>lpGBT</a:t>
            </a:r>
            <a:r>
              <a:rPr lang="pt-PT" sz="1200" dirty="0"/>
              <a:t>, VTRX+</a:t>
            </a:r>
            <a:r>
              <a:rPr lang="pt-PT" sz="1200" dirty="0" smtClean="0"/>
              <a:t>) </a:t>
            </a:r>
            <a:r>
              <a:rPr lang="pt-PT" sz="1200" dirty="0" err="1" smtClean="0"/>
              <a:t>already</a:t>
            </a:r>
            <a:r>
              <a:rPr lang="pt-PT" sz="1200" dirty="0" smtClean="0"/>
              <a:t> </a:t>
            </a:r>
            <a:r>
              <a:rPr lang="pt-PT" sz="1200" smtClean="0"/>
              <a:t>done</a:t>
            </a:r>
            <a:endParaRPr lang="pt-PT" sz="1200" dirty="0"/>
          </a:p>
          <a:p>
            <a:r>
              <a:rPr lang="pt-PT" sz="1600" dirty="0"/>
              <a:t>PDR </a:t>
            </a:r>
            <a:r>
              <a:rPr lang="pt-PT" sz="1600" dirty="0" err="1"/>
              <a:t>in</a:t>
            </a:r>
            <a:r>
              <a:rPr lang="pt-PT" sz="1600" dirty="0"/>
              <a:t> </a:t>
            </a:r>
            <a:r>
              <a:rPr lang="pt-PT" sz="1600" dirty="0" err="1"/>
              <a:t>Nov</a:t>
            </a:r>
            <a:r>
              <a:rPr lang="pt-PT" sz="1600" dirty="0"/>
              <a:t> </a:t>
            </a:r>
            <a:r>
              <a:rPr lang="pt-PT" sz="1600" dirty="0" smtClean="0"/>
              <a:t>2022; PEB </a:t>
            </a:r>
            <a:r>
              <a:rPr lang="pt-PT" sz="1600" dirty="0"/>
              <a:t>1F </a:t>
            </a:r>
            <a:r>
              <a:rPr lang="pt-PT" sz="1600" dirty="0" err="1"/>
              <a:t>Production</a:t>
            </a:r>
            <a:r>
              <a:rPr lang="pt-PT" sz="1600" dirty="0"/>
              <a:t>: </a:t>
            </a:r>
            <a:r>
              <a:rPr lang="pt-PT" sz="1600" dirty="0" err="1"/>
              <a:t>Dec</a:t>
            </a:r>
            <a:r>
              <a:rPr lang="pt-PT" sz="1600" dirty="0"/>
              <a:t> 2022-Jan </a:t>
            </a:r>
            <a:r>
              <a:rPr lang="pt-PT" sz="1600" dirty="0" smtClean="0"/>
              <a:t>2023</a:t>
            </a:r>
            <a:endParaRPr lang="pt-PT" sz="1600" dirty="0"/>
          </a:p>
          <a:p>
            <a:endParaRPr lang="pt-PT" sz="16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10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424112"/>
            <a:ext cx="3124200" cy="23431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325" y="751778"/>
            <a:ext cx="3868933" cy="3344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8527" y="2460221"/>
            <a:ext cx="138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Modular PEB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78324" y="2590609"/>
            <a:ext cx="81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Timing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lpGBT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53773" y="4090321"/>
            <a:ext cx="81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Lumi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lpGBT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4120932"/>
            <a:ext cx="118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Module </a:t>
            </a:r>
            <a:r>
              <a:rPr lang="pt-PT" dirty="0" err="1" smtClean="0">
                <a:solidFill>
                  <a:schemeClr val="bg1"/>
                </a:solidFill>
              </a:rPr>
              <a:t>emulators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7424" y="3695837"/>
            <a:ext cx="118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chemeClr val="bg1"/>
                </a:solidFill>
              </a:rPr>
              <a:t>To FELIX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5047" y="4169751"/>
            <a:ext cx="118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Flex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tails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05972" y="2405943"/>
            <a:ext cx="66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PEBs</a:t>
            </a:r>
            <a:endParaRPr lang="pt-PT" dirty="0"/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 flipH="1">
            <a:off x="5393986" y="2775275"/>
            <a:ext cx="243754" cy="542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0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020" y="3910086"/>
            <a:ext cx="1639180" cy="10140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216" y="1063229"/>
            <a:ext cx="1468374" cy="11901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594" y="3506180"/>
            <a:ext cx="2090411" cy="1419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More!...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943852"/>
            <a:ext cx="4434825" cy="2562327"/>
          </a:xfrm>
        </p:spPr>
        <p:txBody>
          <a:bodyPr>
            <a:normAutofit fontScale="55000" lnSpcReduction="20000"/>
          </a:bodyPr>
          <a:lstStyle/>
          <a:p>
            <a:r>
              <a:rPr lang="pt-PT" dirty="0" err="1" smtClean="0"/>
              <a:t>Heater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DAQ </a:t>
            </a:r>
            <a:r>
              <a:rPr lang="pt-PT" dirty="0" err="1" smtClean="0"/>
              <a:t>demonstrators</a:t>
            </a:r>
            <a:endParaRPr lang="pt-PT" dirty="0" smtClean="0"/>
          </a:p>
          <a:p>
            <a:r>
              <a:rPr lang="pt-PT" dirty="0" err="1"/>
              <a:t>And</a:t>
            </a:r>
            <a:r>
              <a:rPr lang="pt-PT" dirty="0"/>
              <a:t> a </a:t>
            </a:r>
            <a:r>
              <a:rPr lang="pt-PT" dirty="0" err="1"/>
              <a:t>mockup</a:t>
            </a:r>
            <a:r>
              <a:rPr lang="pt-PT" dirty="0"/>
              <a:t> for </a:t>
            </a:r>
            <a:r>
              <a:rPr lang="pt-PT" dirty="0" err="1"/>
              <a:t>cable</a:t>
            </a:r>
            <a:r>
              <a:rPr lang="pt-PT" dirty="0"/>
              <a:t> </a:t>
            </a:r>
            <a:r>
              <a:rPr lang="pt-PT" dirty="0" err="1"/>
              <a:t>routing</a:t>
            </a:r>
            <a:endParaRPr lang="pt-PT" dirty="0"/>
          </a:p>
          <a:p>
            <a:r>
              <a:rPr lang="pt-PT" dirty="0" err="1" smtClean="0"/>
              <a:t>Test</a:t>
            </a:r>
            <a:r>
              <a:rPr lang="pt-PT" dirty="0" smtClean="0"/>
              <a:t> </a:t>
            </a:r>
            <a:r>
              <a:rPr lang="pt-PT" dirty="0" err="1"/>
              <a:t>beams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sensor </a:t>
            </a:r>
            <a:r>
              <a:rPr lang="pt-PT" dirty="0" err="1" smtClean="0"/>
              <a:t>irradiation</a:t>
            </a:r>
            <a:endParaRPr lang="pt-PT" dirty="0"/>
          </a:p>
          <a:p>
            <a:r>
              <a:rPr lang="pt-PT" dirty="0" err="1" smtClean="0"/>
              <a:t>Full</a:t>
            </a:r>
            <a:r>
              <a:rPr lang="pt-PT" dirty="0" smtClean="0"/>
              <a:t> </a:t>
            </a:r>
            <a:r>
              <a:rPr lang="pt-PT" dirty="0" err="1"/>
              <a:t>update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mechanics</a:t>
            </a:r>
            <a:r>
              <a:rPr lang="pt-PT" dirty="0"/>
              <a:t> </a:t>
            </a:r>
            <a:r>
              <a:rPr lang="pt-PT" dirty="0" err="1"/>
              <a:t>vessel</a:t>
            </a:r>
            <a:r>
              <a:rPr lang="pt-PT" dirty="0"/>
              <a:t> design, </a:t>
            </a:r>
            <a:r>
              <a:rPr lang="pt-PT" dirty="0" err="1"/>
              <a:t>ready</a:t>
            </a:r>
            <a:r>
              <a:rPr lang="pt-PT" dirty="0"/>
              <a:t> for </a:t>
            </a:r>
            <a:r>
              <a:rPr lang="pt-PT" dirty="0" smtClean="0"/>
              <a:t>PDR</a:t>
            </a:r>
            <a:endParaRPr lang="pt-PT" dirty="0" smtClean="0"/>
          </a:p>
          <a:p>
            <a:r>
              <a:rPr lang="pt-PT" dirty="0" smtClean="0"/>
              <a:t>DCS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Interlocks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endParaRPr lang="pt-PT" dirty="0" smtClean="0"/>
          </a:p>
          <a:p>
            <a:r>
              <a:rPr lang="pt-PT" dirty="0" err="1" smtClean="0"/>
              <a:t>Grounding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shielding</a:t>
            </a:r>
            <a:endParaRPr lang="pt-PT" dirty="0" smtClean="0"/>
          </a:p>
          <a:p>
            <a:r>
              <a:rPr lang="pt-PT" dirty="0" err="1" smtClean="0"/>
              <a:t>Beamtest</a:t>
            </a:r>
            <a:r>
              <a:rPr lang="pt-PT" dirty="0" smtClean="0"/>
              <a:t> </a:t>
            </a:r>
            <a:r>
              <a:rPr lang="pt-PT" dirty="0" err="1" smtClean="0"/>
              <a:t>paper</a:t>
            </a:r>
            <a:r>
              <a:rPr lang="pt-PT" dirty="0" smtClean="0"/>
              <a:t> </a:t>
            </a:r>
            <a:r>
              <a:rPr lang="pt-PT" dirty="0" err="1" smtClean="0"/>
              <a:t>accepted</a:t>
            </a:r>
            <a:r>
              <a:rPr lang="pt-PT" dirty="0" smtClean="0"/>
              <a:t>: </a:t>
            </a:r>
            <a:r>
              <a:rPr lang="pt-PT" dirty="0" smtClean="0">
                <a:hlinkClick r:id="rId5"/>
              </a:rPr>
              <a:t>link</a:t>
            </a:r>
            <a:endParaRPr lang="pt-PT" dirty="0" smtClean="0"/>
          </a:p>
          <a:p>
            <a:r>
              <a:rPr lang="pt-PT" dirty="0" err="1" smtClean="0"/>
              <a:t>Etc</a:t>
            </a:r>
            <a:r>
              <a:rPr lang="pt-PT" dirty="0" smtClean="0"/>
              <a:t>, etc...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11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138" y="2855044"/>
            <a:ext cx="1493805" cy="2219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1664" y="2841234"/>
            <a:ext cx="2885202" cy="732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4025" y="1054648"/>
            <a:ext cx="2759975" cy="1609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6" y="3436050"/>
            <a:ext cx="2861525" cy="17074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0299" y="879853"/>
            <a:ext cx="1711108" cy="939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3762" r="10466"/>
          <a:stretch/>
        </p:blipFill>
        <p:spPr>
          <a:xfrm>
            <a:off x="3137622" y="3147597"/>
            <a:ext cx="1440764" cy="8757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8308" y="2589190"/>
            <a:ext cx="2499253" cy="8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0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089"/>
            <a:ext cx="8229600" cy="648727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Project</a:t>
            </a:r>
            <a:r>
              <a:rPr lang="pt-PT" dirty="0" smtClean="0"/>
              <a:t> </a:t>
            </a:r>
            <a:r>
              <a:rPr lang="pt-PT" dirty="0" err="1"/>
              <a:t>O</a:t>
            </a:r>
            <a:r>
              <a:rPr lang="pt-PT" dirty="0" err="1" smtClean="0"/>
              <a:t>verview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9787" y="866916"/>
            <a:ext cx="4265421" cy="3907228"/>
          </a:xfrm>
          <a:noFill/>
        </p:spPr>
        <p:txBody>
          <a:bodyPr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pt-PT" dirty="0" smtClean="0"/>
              <a:t>LGAD </a:t>
            </a:r>
            <a:r>
              <a:rPr lang="pt-PT" dirty="0"/>
              <a:t>Sensor </a:t>
            </a:r>
            <a:r>
              <a:rPr lang="pt-PT" dirty="0" err="1"/>
              <a:t>production</a:t>
            </a:r>
            <a:r>
              <a:rPr lang="pt-PT" dirty="0"/>
              <a:t>: </a:t>
            </a:r>
            <a:r>
              <a:rPr lang="pt-PT" b="1" dirty="0" err="1" smtClean="0"/>
              <a:t>Tendering</a:t>
            </a:r>
            <a:r>
              <a:rPr lang="pt-PT" b="1" dirty="0" smtClean="0"/>
              <a:t> </a:t>
            </a:r>
            <a:r>
              <a:rPr lang="pt-PT" b="1" dirty="0" err="1" smtClean="0"/>
              <a:t>ongoing</a:t>
            </a:r>
            <a:endParaRPr lang="pt-PT" b="1" dirty="0" smtClean="0"/>
          </a:p>
          <a:p>
            <a:pPr>
              <a:spcBef>
                <a:spcPts val="600"/>
              </a:spcBef>
            </a:pPr>
            <a:r>
              <a:rPr lang="pt-PT" dirty="0" err="1" smtClean="0"/>
              <a:t>Pre</a:t>
            </a:r>
            <a:r>
              <a:rPr lang="pt-PT" dirty="0" err="1"/>
              <a:t>-</a:t>
            </a:r>
            <a:r>
              <a:rPr lang="pt-PT" dirty="0" err="1" smtClean="0"/>
              <a:t>production</a:t>
            </a:r>
            <a:r>
              <a:rPr lang="pt-PT" dirty="0" smtClean="0"/>
              <a:t> to </a:t>
            </a:r>
            <a:r>
              <a:rPr lang="pt-PT" dirty="0" err="1" smtClean="0"/>
              <a:t>start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December</a:t>
            </a:r>
            <a:r>
              <a:rPr lang="pt-PT" dirty="0" smtClean="0"/>
              <a:t>, </a:t>
            </a:r>
            <a:r>
              <a:rPr lang="pt-PT" dirty="0" err="1" smtClean="0"/>
              <a:t>followed</a:t>
            </a:r>
            <a:r>
              <a:rPr lang="pt-PT" dirty="0" smtClean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 smtClean="0"/>
              <a:t>tests</a:t>
            </a:r>
            <a:endParaRPr lang="pt-PT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pt-PT" dirty="0" smtClean="0"/>
              <a:t>ALTIROC ASIC: </a:t>
            </a:r>
            <a:r>
              <a:rPr lang="pt-PT" b="1" dirty="0" err="1" smtClean="0"/>
              <a:t>Critical</a:t>
            </a:r>
            <a:r>
              <a:rPr lang="pt-PT" b="1" dirty="0" smtClean="0"/>
              <a:t>, FDR </a:t>
            </a:r>
            <a:r>
              <a:rPr lang="pt-PT" b="1" dirty="0" err="1" smtClean="0"/>
              <a:t>October</a:t>
            </a:r>
            <a:r>
              <a:rPr lang="pt-PT" b="1" dirty="0" smtClean="0"/>
              <a:t> 2023</a:t>
            </a:r>
            <a:endParaRPr lang="pt-PT" b="1" dirty="0"/>
          </a:p>
          <a:p>
            <a:pPr>
              <a:spcBef>
                <a:spcPts val="600"/>
              </a:spcBef>
            </a:pPr>
            <a:r>
              <a:rPr lang="pt-PT" dirty="0" smtClean="0"/>
              <a:t>ALTIROC3 </a:t>
            </a:r>
            <a:r>
              <a:rPr lang="pt-PT" dirty="0"/>
              <a:t>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submitted</a:t>
            </a:r>
            <a:r>
              <a:rPr lang="pt-PT" dirty="0"/>
              <a:t> </a:t>
            </a:r>
            <a:r>
              <a:rPr lang="pt-PT" dirty="0" err="1" smtClean="0"/>
              <a:t>early</a:t>
            </a:r>
            <a:r>
              <a:rPr lang="pt-PT" dirty="0" smtClean="0"/>
              <a:t> </a:t>
            </a:r>
            <a:r>
              <a:rPr lang="pt-PT" dirty="0" err="1" smtClean="0"/>
              <a:t>November</a:t>
            </a:r>
            <a:r>
              <a:rPr lang="pt-PT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pt-PT" dirty="0" err="1" smtClean="0"/>
              <a:t>Pre</a:t>
            </a:r>
            <a:r>
              <a:rPr lang="pt-PT" dirty="0" err="1"/>
              <a:t>-production</a:t>
            </a:r>
            <a:r>
              <a:rPr lang="pt-PT" dirty="0"/>
              <a:t> </a:t>
            </a:r>
            <a:r>
              <a:rPr lang="pt-PT" dirty="0" smtClean="0"/>
              <a:t>(ALTIROC A) design </a:t>
            </a:r>
            <a:r>
              <a:rPr lang="pt-PT" dirty="0" err="1" smtClean="0"/>
              <a:t>starts</a:t>
            </a:r>
            <a:r>
              <a:rPr lang="pt-PT" dirty="0" smtClean="0"/>
              <a:t> </a:t>
            </a:r>
            <a:r>
              <a:rPr lang="pt-PT" dirty="0" err="1" smtClean="0"/>
              <a:t>April</a:t>
            </a:r>
            <a:r>
              <a:rPr lang="pt-PT" dirty="0" smtClean="0"/>
              <a:t> 2023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PT" dirty="0" err="1" smtClean="0"/>
              <a:t>Peripheral</a:t>
            </a:r>
            <a:r>
              <a:rPr lang="pt-PT" dirty="0" smtClean="0"/>
              <a:t> </a:t>
            </a:r>
            <a:r>
              <a:rPr lang="pt-PT" dirty="0" err="1"/>
              <a:t>electronics</a:t>
            </a:r>
            <a:r>
              <a:rPr lang="pt-PT" dirty="0"/>
              <a:t> </a:t>
            </a:r>
            <a:r>
              <a:rPr lang="pt-PT" dirty="0" err="1"/>
              <a:t>boards</a:t>
            </a:r>
            <a:r>
              <a:rPr lang="pt-PT" dirty="0"/>
              <a:t>: </a:t>
            </a:r>
            <a:r>
              <a:rPr lang="pt-PT" b="1" dirty="0" smtClean="0"/>
              <a:t>PDR (PEB 1F) </a:t>
            </a:r>
            <a:r>
              <a:rPr lang="pt-PT" b="1" dirty="0" err="1" smtClean="0"/>
              <a:t>November</a:t>
            </a:r>
            <a:r>
              <a:rPr lang="pt-PT" b="1" dirty="0" smtClean="0"/>
              <a:t> 2022</a:t>
            </a:r>
          </a:p>
          <a:p>
            <a:pPr>
              <a:spcBef>
                <a:spcPts val="600"/>
              </a:spcBef>
            </a:pP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/>
              <a:t>large</a:t>
            </a:r>
            <a:r>
              <a:rPr lang="pt-PT" dirty="0"/>
              <a:t> </a:t>
            </a:r>
            <a:r>
              <a:rPr lang="pt-PT" dirty="0" err="1"/>
              <a:t>boards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6 </a:t>
            </a:r>
            <a:r>
              <a:rPr lang="pt-PT" dirty="0" err="1" smtClean="0"/>
              <a:t>versions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design </a:t>
            </a:r>
            <a:r>
              <a:rPr lang="pt-PT" dirty="0" err="1" smtClean="0"/>
              <a:t>slightly</a:t>
            </a:r>
            <a:r>
              <a:rPr lang="pt-PT" dirty="0" smtClean="0"/>
              <a:t> </a:t>
            </a:r>
            <a:r>
              <a:rPr lang="pt-PT" dirty="0" err="1" smtClean="0"/>
              <a:t>behind</a:t>
            </a:r>
            <a:endParaRPr lang="pt-PT" dirty="0" smtClean="0"/>
          </a:p>
          <a:p>
            <a:pPr>
              <a:spcBef>
                <a:spcPts val="600"/>
              </a:spcBef>
            </a:pPr>
            <a:r>
              <a:rPr lang="pt-PT" dirty="0" smtClean="0"/>
              <a:t>Design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versions</a:t>
            </a:r>
            <a:r>
              <a:rPr lang="pt-PT" dirty="0" smtClean="0"/>
              <a:t> to </a:t>
            </a:r>
            <a:r>
              <a:rPr lang="pt-PT" dirty="0" err="1" smtClean="0"/>
              <a:t>start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January</a:t>
            </a:r>
            <a:r>
              <a:rPr lang="pt-PT" dirty="0" smtClean="0"/>
              <a:t> 2023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PT" dirty="0" smtClean="0"/>
              <a:t>HV </a:t>
            </a:r>
            <a:r>
              <a:rPr lang="pt-PT" dirty="0" err="1" smtClean="0"/>
              <a:t>Power</a:t>
            </a:r>
            <a:r>
              <a:rPr lang="pt-PT" dirty="0" smtClean="0"/>
              <a:t> </a:t>
            </a:r>
            <a:r>
              <a:rPr lang="pt-PT" dirty="0" err="1" smtClean="0"/>
              <a:t>Supplies</a:t>
            </a:r>
            <a:r>
              <a:rPr lang="pt-PT" dirty="0" smtClean="0"/>
              <a:t>: </a:t>
            </a:r>
            <a:r>
              <a:rPr lang="pt-PT" b="1" dirty="0" smtClean="0"/>
              <a:t>PDR </a:t>
            </a:r>
            <a:r>
              <a:rPr lang="pt-PT" b="1" dirty="0" err="1" smtClean="0"/>
              <a:t>passed</a:t>
            </a:r>
            <a:r>
              <a:rPr lang="pt-PT" b="1" dirty="0" smtClean="0"/>
              <a:t> </a:t>
            </a:r>
            <a:r>
              <a:rPr lang="pt-PT" b="1" dirty="0" err="1" smtClean="0"/>
              <a:t>in</a:t>
            </a:r>
            <a:r>
              <a:rPr lang="pt-PT" b="1" dirty="0" smtClean="0"/>
              <a:t> </a:t>
            </a:r>
            <a:r>
              <a:rPr lang="pt-PT" b="1" dirty="0" err="1" smtClean="0"/>
              <a:t>September</a:t>
            </a:r>
            <a:r>
              <a:rPr lang="pt-PT" b="1" dirty="0" smtClean="0"/>
              <a:t> 2022</a:t>
            </a:r>
          </a:p>
          <a:p>
            <a:pPr>
              <a:spcBef>
                <a:spcPts val="600"/>
              </a:spcBef>
            </a:pPr>
            <a:r>
              <a:rPr lang="pt-PT" dirty="0" err="1" smtClean="0"/>
              <a:t>Ordering</a:t>
            </a:r>
            <a:r>
              <a:rPr lang="pt-PT" dirty="0" smtClean="0"/>
              <a:t> </a:t>
            </a:r>
            <a:r>
              <a:rPr lang="pt-PT" dirty="0" err="1" smtClean="0"/>
              <a:t>full-size</a:t>
            </a:r>
            <a:r>
              <a:rPr lang="pt-PT" dirty="0" smtClean="0"/>
              <a:t> </a:t>
            </a:r>
            <a:r>
              <a:rPr lang="pt-PT" dirty="0" err="1" smtClean="0"/>
              <a:t>prototypes</a:t>
            </a:r>
            <a:r>
              <a:rPr lang="pt-PT" dirty="0" smtClean="0"/>
              <a:t> for </a:t>
            </a:r>
            <a:r>
              <a:rPr lang="pt-PT" dirty="0" err="1" smtClean="0"/>
              <a:t>evaluation</a:t>
            </a:r>
            <a:endParaRPr lang="pt-PT" dirty="0" smtClean="0"/>
          </a:p>
          <a:p>
            <a:pPr>
              <a:spcBef>
                <a:spcPts val="600"/>
              </a:spcBef>
            </a:pPr>
            <a:r>
              <a:rPr lang="pt-PT" dirty="0" smtClean="0"/>
              <a:t>PDR </a:t>
            </a:r>
            <a:r>
              <a:rPr lang="pt-PT" dirty="0" err="1" smtClean="0"/>
              <a:t>raised</a:t>
            </a:r>
            <a:r>
              <a:rPr lang="pt-PT" dirty="0" smtClean="0"/>
              <a:t> </a:t>
            </a:r>
            <a:r>
              <a:rPr lang="pt-PT" dirty="0" err="1" smtClean="0"/>
              <a:t>questions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gounding</a:t>
            </a:r>
            <a:r>
              <a:rPr lang="pt-PT" dirty="0" smtClean="0"/>
              <a:t> </a:t>
            </a:r>
            <a:r>
              <a:rPr lang="pt-PT" dirty="0" err="1" smtClean="0"/>
              <a:t>scheme</a:t>
            </a:r>
            <a:r>
              <a:rPr lang="pt-PT" dirty="0" smtClean="0"/>
              <a:t> (single-</a:t>
            </a:r>
            <a:r>
              <a:rPr lang="pt-PT" dirty="0" err="1" smtClean="0"/>
              <a:t>point</a:t>
            </a:r>
            <a:r>
              <a:rPr lang="pt-PT" dirty="0" smtClean="0"/>
              <a:t> </a:t>
            </a:r>
            <a:r>
              <a:rPr lang="pt-PT" dirty="0" err="1" smtClean="0"/>
              <a:t>vs</a:t>
            </a:r>
            <a:r>
              <a:rPr lang="pt-PT" dirty="0" smtClean="0"/>
              <a:t> </a:t>
            </a:r>
            <a:r>
              <a:rPr lang="pt-PT" dirty="0" err="1" smtClean="0"/>
              <a:t>mesh</a:t>
            </a:r>
            <a:r>
              <a:rPr lang="pt-PT" dirty="0" smtClean="0"/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PT" dirty="0" smtClean="0"/>
              <a:t>LV </a:t>
            </a:r>
            <a:r>
              <a:rPr lang="pt-PT" dirty="0" err="1"/>
              <a:t>Power</a:t>
            </a:r>
            <a:r>
              <a:rPr lang="pt-PT" dirty="0"/>
              <a:t> </a:t>
            </a:r>
            <a:r>
              <a:rPr lang="pt-PT" dirty="0" err="1"/>
              <a:t>Supplies</a:t>
            </a:r>
            <a:r>
              <a:rPr lang="pt-PT" dirty="0"/>
              <a:t>: </a:t>
            </a:r>
            <a:r>
              <a:rPr lang="pt-PT" b="1" dirty="0"/>
              <a:t>FDR </a:t>
            </a:r>
            <a:r>
              <a:rPr lang="pt-PT" b="1" dirty="0" err="1"/>
              <a:t>planned</a:t>
            </a:r>
            <a:r>
              <a:rPr lang="pt-PT" b="1" dirty="0"/>
              <a:t> for </a:t>
            </a:r>
            <a:r>
              <a:rPr lang="pt-PT" b="1" dirty="0" err="1"/>
              <a:t>December</a:t>
            </a:r>
            <a:r>
              <a:rPr lang="pt-PT" b="1" dirty="0"/>
              <a:t> 2022</a:t>
            </a:r>
          </a:p>
          <a:p>
            <a:pPr>
              <a:spcBef>
                <a:spcPts val="600"/>
              </a:spcBef>
            </a:pPr>
            <a:r>
              <a:rPr lang="pt-PT" dirty="0" err="1"/>
              <a:t>Pre-production</a:t>
            </a:r>
            <a:r>
              <a:rPr lang="pt-PT" dirty="0"/>
              <a:t> </a:t>
            </a:r>
            <a:r>
              <a:rPr lang="pt-PT" dirty="0" err="1"/>
              <a:t>expected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March</a:t>
            </a:r>
            <a:r>
              <a:rPr lang="pt-PT" dirty="0"/>
              <a:t> </a:t>
            </a:r>
            <a:r>
              <a:rPr lang="pt-PT" dirty="0" smtClean="0"/>
              <a:t>2023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PT" dirty="0" smtClean="0"/>
              <a:t>Modules</a:t>
            </a:r>
            <a:r>
              <a:rPr lang="pt-PT" dirty="0"/>
              <a:t>, </a:t>
            </a:r>
            <a:r>
              <a:rPr lang="pt-PT" dirty="0" err="1"/>
              <a:t>Flex</a:t>
            </a:r>
            <a:r>
              <a:rPr lang="pt-PT" dirty="0"/>
              <a:t> </a:t>
            </a:r>
            <a:r>
              <a:rPr lang="pt-PT" dirty="0" err="1"/>
              <a:t>cables</a:t>
            </a:r>
            <a:r>
              <a:rPr lang="pt-PT" dirty="0"/>
              <a:t>, Detector </a:t>
            </a:r>
            <a:r>
              <a:rPr lang="pt-PT" dirty="0" err="1"/>
              <a:t>units</a:t>
            </a:r>
            <a:r>
              <a:rPr lang="pt-PT" dirty="0"/>
              <a:t>: </a:t>
            </a:r>
            <a:r>
              <a:rPr lang="pt-PT" b="1" dirty="0" smtClean="0"/>
              <a:t>PDR </a:t>
            </a:r>
            <a:r>
              <a:rPr lang="pt-PT" b="1" dirty="0" err="1"/>
              <a:t>planned</a:t>
            </a:r>
            <a:r>
              <a:rPr lang="pt-PT" b="1" dirty="0"/>
              <a:t> for </a:t>
            </a:r>
            <a:r>
              <a:rPr lang="pt-PT" b="1" dirty="0" err="1" smtClean="0"/>
              <a:t>Dec</a:t>
            </a:r>
            <a:r>
              <a:rPr lang="pt-PT" b="1" dirty="0" smtClean="0"/>
              <a:t> 2022</a:t>
            </a:r>
            <a:endParaRPr lang="pt-PT" b="1" dirty="0"/>
          </a:p>
          <a:p>
            <a:pPr>
              <a:spcBef>
                <a:spcPts val="600"/>
              </a:spcBef>
            </a:pP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50 modules for </a:t>
            </a:r>
            <a:r>
              <a:rPr lang="pt-PT" dirty="0" err="1"/>
              <a:t>full</a:t>
            </a:r>
            <a:r>
              <a:rPr lang="pt-PT" dirty="0"/>
              <a:t> </a:t>
            </a:r>
            <a:r>
              <a:rPr lang="pt-PT" dirty="0" err="1"/>
              <a:t>demonstrator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February</a:t>
            </a:r>
            <a:r>
              <a:rPr lang="pt-PT" dirty="0"/>
              <a:t> </a:t>
            </a:r>
            <a:r>
              <a:rPr lang="pt-PT" dirty="0" smtClean="0"/>
              <a:t>2023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PT" dirty="0" err="1" smtClean="0"/>
              <a:t>Mechanics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-detector </a:t>
            </a:r>
            <a:r>
              <a:rPr lang="pt-PT" dirty="0" err="1" smtClean="0"/>
              <a:t>cooling</a:t>
            </a:r>
            <a:r>
              <a:rPr lang="pt-PT" dirty="0" smtClean="0"/>
              <a:t>: </a:t>
            </a:r>
            <a:r>
              <a:rPr lang="pt-PT" b="1" dirty="0" smtClean="0"/>
              <a:t>PDR </a:t>
            </a:r>
            <a:r>
              <a:rPr lang="pt-PT" b="1" dirty="0" err="1" smtClean="0"/>
              <a:t>in</a:t>
            </a:r>
            <a:r>
              <a:rPr lang="pt-PT" b="1" dirty="0" smtClean="0"/>
              <a:t> </a:t>
            </a:r>
            <a:r>
              <a:rPr lang="pt-PT" b="1" dirty="0" err="1" smtClean="0"/>
              <a:t>November</a:t>
            </a:r>
            <a:r>
              <a:rPr lang="pt-PT" b="1" dirty="0" smtClean="0"/>
              <a:t> 2022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t-PT" dirty="0" err="1" smtClean="0"/>
              <a:t>Services</a:t>
            </a:r>
            <a:r>
              <a:rPr lang="pt-PT" dirty="0"/>
              <a:t>, CO2 </a:t>
            </a:r>
            <a:r>
              <a:rPr lang="pt-PT" dirty="0" err="1"/>
              <a:t>cooling</a:t>
            </a:r>
            <a:r>
              <a:rPr lang="pt-PT" dirty="0"/>
              <a:t>, N2, </a:t>
            </a:r>
            <a:r>
              <a:rPr lang="pt-PT" dirty="0" err="1"/>
              <a:t>Cables</a:t>
            </a:r>
            <a:r>
              <a:rPr lang="pt-PT" dirty="0"/>
              <a:t>, </a:t>
            </a:r>
            <a:r>
              <a:rPr lang="pt-PT" dirty="0" err="1"/>
              <a:t>Fibres</a:t>
            </a:r>
            <a:r>
              <a:rPr lang="pt-PT" dirty="0"/>
              <a:t>: </a:t>
            </a:r>
            <a:r>
              <a:rPr lang="pt-PT" b="1" dirty="0"/>
              <a:t>PDR </a:t>
            </a:r>
            <a:r>
              <a:rPr lang="pt-PT" b="1" dirty="0" err="1"/>
              <a:t>in</a:t>
            </a:r>
            <a:r>
              <a:rPr lang="pt-PT" b="1" dirty="0"/>
              <a:t> </a:t>
            </a:r>
            <a:r>
              <a:rPr lang="pt-PT" b="1" dirty="0" err="1"/>
              <a:t>November</a:t>
            </a:r>
            <a:r>
              <a:rPr lang="pt-PT" b="1" dirty="0"/>
              <a:t> 2022</a:t>
            </a:r>
          </a:p>
          <a:p>
            <a:pPr>
              <a:spcBef>
                <a:spcPts val="600"/>
              </a:spcBef>
            </a:pPr>
            <a:endParaRPr lang="pt-PT" dirty="0"/>
          </a:p>
          <a:p>
            <a:pPr>
              <a:spcBef>
                <a:spcPts val="600"/>
              </a:spcBef>
            </a:pPr>
            <a:endParaRPr lang="pt-P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12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28" y="732605"/>
            <a:ext cx="4257317" cy="2210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8038" y="2791657"/>
            <a:ext cx="3508762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 err="1" smtClean="0"/>
              <a:t>Lost</a:t>
            </a:r>
            <a:r>
              <a:rPr lang="pt-PT" dirty="0" smtClean="0"/>
              <a:t> </a:t>
            </a:r>
            <a:r>
              <a:rPr lang="pt-PT" dirty="0" err="1" smtClean="0"/>
              <a:t>around</a:t>
            </a:r>
            <a:r>
              <a:rPr lang="pt-PT" dirty="0" smtClean="0"/>
              <a:t> 2 </a:t>
            </a:r>
            <a:r>
              <a:rPr lang="pt-PT" dirty="0" err="1" smtClean="0"/>
              <a:t>months</a:t>
            </a:r>
            <a:r>
              <a:rPr lang="pt-PT" dirty="0" smtClean="0"/>
              <a:t> </a:t>
            </a:r>
            <a:r>
              <a:rPr lang="pt-PT" dirty="0" err="1"/>
              <a:t>d</a:t>
            </a:r>
            <a:r>
              <a:rPr lang="pt-PT" dirty="0" err="1" smtClean="0"/>
              <a:t>ue</a:t>
            </a:r>
            <a:r>
              <a:rPr lang="pt-PT" dirty="0" smtClean="0"/>
              <a:t> </a:t>
            </a:r>
            <a:r>
              <a:rPr lang="pt-PT" dirty="0" smtClean="0"/>
              <a:t>to </a:t>
            </a:r>
            <a:r>
              <a:rPr lang="pt-PT" dirty="0" err="1" smtClean="0"/>
              <a:t>delay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ASIC </a:t>
            </a:r>
            <a:r>
              <a:rPr lang="pt-PT" dirty="0" err="1" smtClean="0"/>
              <a:t>submission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b="1" dirty="0" err="1" smtClean="0"/>
              <a:t>delays</a:t>
            </a:r>
            <a:r>
              <a:rPr lang="pt-PT" b="1" dirty="0" smtClean="0"/>
              <a:t> </a:t>
            </a:r>
            <a:r>
              <a:rPr lang="pt-PT" b="1" dirty="0" err="1" smtClean="0"/>
              <a:t>now</a:t>
            </a:r>
            <a:r>
              <a:rPr lang="pt-PT" b="1" dirty="0" smtClean="0"/>
              <a:t> </a:t>
            </a:r>
            <a:r>
              <a:rPr lang="pt-PT" b="1" dirty="0" err="1" smtClean="0"/>
              <a:t>stabilized</a:t>
            </a:r>
            <a:r>
              <a:rPr lang="pt-PT" b="1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dirty="0" err="1" smtClean="0"/>
              <a:t>only</a:t>
            </a:r>
            <a:r>
              <a:rPr lang="pt-PT" dirty="0" smtClean="0"/>
              <a:t> 1 </a:t>
            </a:r>
            <a:r>
              <a:rPr lang="pt-PT" dirty="0" err="1" smtClean="0"/>
              <a:t>week</a:t>
            </a:r>
            <a:r>
              <a:rPr lang="pt-PT" dirty="0" smtClean="0"/>
              <a:t> </a:t>
            </a:r>
            <a:r>
              <a:rPr lang="pt-PT" dirty="0" err="1" smtClean="0"/>
              <a:t>lost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last</a:t>
            </a:r>
            <a:r>
              <a:rPr lang="pt-PT" dirty="0" smtClean="0"/>
              <a:t> </a:t>
            </a:r>
            <a:r>
              <a:rPr lang="pt-PT" dirty="0" err="1" smtClean="0"/>
              <a:t>quarter</a:t>
            </a:r>
            <a:endParaRPr lang="pt-PT" dirty="0" smtClean="0"/>
          </a:p>
          <a:p>
            <a:r>
              <a:rPr lang="pt-PT" dirty="0" err="1" smtClean="0"/>
              <a:t>Project</a:t>
            </a:r>
            <a:r>
              <a:rPr lang="pt-PT" dirty="0" smtClean="0"/>
              <a:t> </a:t>
            </a:r>
            <a:r>
              <a:rPr lang="pt-PT" b="1" dirty="0" err="1" smtClean="0"/>
              <a:t>contingency</a:t>
            </a:r>
            <a:r>
              <a:rPr lang="pt-PT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HGTD-A: 238 </a:t>
            </a:r>
            <a:r>
              <a:rPr lang="pt-PT" dirty="0" err="1" smtClean="0"/>
              <a:t>working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endParaRPr lang="pt-PT" dirty="0" smtClean="0"/>
          </a:p>
          <a:p>
            <a:pPr marL="285750" indent="-285750">
              <a:buFont typeface="Arial"/>
              <a:buChar char="•"/>
            </a:pPr>
            <a:r>
              <a:rPr lang="pt-PT" dirty="0" smtClean="0"/>
              <a:t>HGTD-C: 151 </a:t>
            </a:r>
            <a:r>
              <a:rPr lang="pt-PT" dirty="0" err="1" smtClean="0"/>
              <a:t>working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55222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21" r="2245" b="20371"/>
          <a:stretch/>
        </p:blipFill>
        <p:spPr>
          <a:xfrm>
            <a:off x="0" y="0"/>
            <a:ext cx="92465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8" y="3037385"/>
            <a:ext cx="8489950" cy="857250"/>
          </a:xfrm>
          <a:solidFill>
            <a:schemeClr val="tx1">
              <a:lumMod val="50000"/>
              <a:lumOff val="50000"/>
              <a:alpha val="45000"/>
            </a:schemeClr>
          </a:solidFill>
        </p:spPr>
        <p:txBody>
          <a:bodyPr/>
          <a:lstStyle/>
          <a:p>
            <a:r>
              <a:rPr lang="pt-PT" b="1" dirty="0" err="1" smtClean="0">
                <a:solidFill>
                  <a:schemeClr val="bg1"/>
                </a:solidFill>
              </a:rPr>
              <a:t>Thanks</a:t>
            </a:r>
            <a:r>
              <a:rPr lang="pt-PT" b="1" dirty="0" smtClean="0">
                <a:solidFill>
                  <a:schemeClr val="bg1"/>
                </a:solidFill>
              </a:rPr>
              <a:t> for </a:t>
            </a:r>
            <a:r>
              <a:rPr lang="pt-PT" b="1" dirty="0" err="1" smtClean="0">
                <a:solidFill>
                  <a:schemeClr val="bg1"/>
                </a:solidFill>
              </a:rPr>
              <a:t>listening</a:t>
            </a:r>
            <a:r>
              <a:rPr lang="pt-PT" b="1" dirty="0" smtClean="0">
                <a:solidFill>
                  <a:schemeClr val="bg1"/>
                </a:solidFill>
              </a:rPr>
              <a:t>!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903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14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15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2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16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17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49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18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1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658" y="-232591"/>
            <a:ext cx="2115135" cy="2150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7464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Granularity</a:t>
            </a:r>
            <a:r>
              <a:rPr lang="pt-PT" dirty="0" smtClean="0"/>
              <a:t> </a:t>
            </a:r>
            <a:r>
              <a:rPr lang="pt-PT" dirty="0" err="1" smtClean="0"/>
              <a:t>Timing</a:t>
            </a:r>
            <a:r>
              <a:rPr lang="pt-PT" dirty="0" smtClean="0"/>
              <a:t> Detector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4" y="1018776"/>
            <a:ext cx="6243716" cy="3850183"/>
          </a:xfrm>
        </p:spPr>
        <p:txBody>
          <a:bodyPr>
            <a:noAutofit/>
          </a:bodyPr>
          <a:lstStyle/>
          <a:p>
            <a:r>
              <a:rPr lang="pt-PT" sz="1600" dirty="0" err="1" smtClean="0"/>
              <a:t>Two</a:t>
            </a:r>
            <a:r>
              <a:rPr lang="pt-PT" sz="1600" dirty="0" smtClean="0"/>
              <a:t> detector </a:t>
            </a:r>
            <a:r>
              <a:rPr lang="pt-PT" sz="1600" dirty="0" err="1" smtClean="0"/>
              <a:t>wheels</a:t>
            </a:r>
            <a:r>
              <a:rPr lang="pt-PT" sz="1600" dirty="0" smtClean="0"/>
              <a:t> </a:t>
            </a:r>
            <a:r>
              <a:rPr lang="pt-PT" sz="1600" dirty="0" err="1" smtClean="0"/>
              <a:t>between</a:t>
            </a:r>
            <a:r>
              <a:rPr lang="pt-PT" sz="1600" dirty="0" smtClean="0"/>
              <a:t> </a:t>
            </a:r>
            <a:r>
              <a:rPr lang="pt-PT" sz="1600" dirty="0" err="1" smtClean="0"/>
              <a:t>ITk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endcap</a:t>
            </a:r>
            <a:r>
              <a:rPr lang="pt-PT" sz="1600" dirty="0" smtClean="0"/>
              <a:t>:</a:t>
            </a:r>
          </a:p>
          <a:p>
            <a:pPr lvl="1"/>
            <a:r>
              <a:rPr lang="pt-PT" sz="1400" b="1" dirty="0" smtClean="0"/>
              <a:t>z = ±3.5 m</a:t>
            </a:r>
            <a:r>
              <a:rPr lang="pt-PT" sz="1400" dirty="0" smtClean="0"/>
              <a:t>; 7.5 cm </a:t>
            </a:r>
            <a:r>
              <a:rPr lang="pt-PT" sz="1400" dirty="0" err="1" smtClean="0"/>
              <a:t>thick</a:t>
            </a:r>
            <a:r>
              <a:rPr lang="pt-PT" sz="1400" dirty="0" smtClean="0"/>
              <a:t> (+5 </a:t>
            </a:r>
            <a:r>
              <a:rPr lang="pt-PT" sz="1400" dirty="0"/>
              <a:t>c</a:t>
            </a:r>
            <a:r>
              <a:rPr lang="pt-PT" sz="1400" dirty="0" smtClean="0"/>
              <a:t>m </a:t>
            </a:r>
            <a:r>
              <a:rPr lang="pt-PT" sz="1400" dirty="0" err="1" smtClean="0"/>
              <a:t>neutron</a:t>
            </a:r>
            <a:r>
              <a:rPr lang="pt-PT" sz="1400" dirty="0" smtClean="0"/>
              <a:t> </a:t>
            </a:r>
            <a:r>
              <a:rPr lang="pt-PT" sz="1400" dirty="0" err="1" smtClean="0"/>
              <a:t>moderator</a:t>
            </a:r>
            <a:r>
              <a:rPr lang="pt-PT" sz="1400" dirty="0" smtClean="0"/>
              <a:t>)</a:t>
            </a:r>
          </a:p>
          <a:p>
            <a:pPr lvl="1"/>
            <a:r>
              <a:rPr lang="pt-PT" sz="1400" dirty="0" err="1" smtClean="0"/>
              <a:t>Active</a:t>
            </a:r>
            <a:r>
              <a:rPr lang="pt-PT" sz="1400" dirty="0" smtClean="0"/>
              <a:t> detector </a:t>
            </a:r>
            <a:r>
              <a:rPr lang="pt-PT" sz="1400" dirty="0" err="1" smtClean="0"/>
              <a:t>region</a:t>
            </a:r>
            <a:r>
              <a:rPr lang="pt-PT" sz="1400" dirty="0" smtClean="0"/>
              <a:t>:</a:t>
            </a:r>
            <a:r>
              <a:rPr lang="pt-PT" sz="1400" b="1" dirty="0" smtClean="0"/>
              <a:t> 2.4 &lt; |</a:t>
            </a:r>
            <a:r>
              <a:rPr lang="pt-PT" sz="1400" b="1" dirty="0" err="1" smtClean="0"/>
              <a:t>η</a:t>
            </a:r>
            <a:r>
              <a:rPr lang="pt-PT" sz="1400" b="1" dirty="0" smtClean="0"/>
              <a:t>| &lt; 4.0</a:t>
            </a:r>
            <a:endParaRPr lang="pt-PT" sz="1400" dirty="0" smtClean="0"/>
          </a:p>
          <a:p>
            <a:pPr lvl="1"/>
            <a:r>
              <a:rPr lang="pt-PT" sz="1400" dirty="0" smtClean="0"/>
              <a:t>8032 </a:t>
            </a:r>
            <a:r>
              <a:rPr lang="pt-PT" sz="1400" b="1" dirty="0" smtClean="0"/>
              <a:t>modules</a:t>
            </a:r>
            <a:r>
              <a:rPr lang="pt-PT" sz="1400" dirty="0" smtClean="0"/>
              <a:t> </a:t>
            </a:r>
            <a:r>
              <a:rPr lang="pt-PT" sz="1400" dirty="0" err="1" smtClean="0"/>
              <a:t>with</a:t>
            </a:r>
            <a:r>
              <a:rPr lang="pt-PT" sz="1400" dirty="0" smtClean="0"/>
              <a:t> 2 </a:t>
            </a:r>
            <a:r>
              <a:rPr lang="pt-PT" sz="1400" b="1" dirty="0" err="1" smtClean="0"/>
              <a:t>hybrids</a:t>
            </a:r>
            <a:r>
              <a:rPr lang="pt-PT" sz="1400" dirty="0" smtClean="0"/>
              <a:t> </a:t>
            </a:r>
            <a:r>
              <a:rPr lang="pt-PT" sz="1400" dirty="0" err="1" smtClean="0"/>
              <a:t>each</a:t>
            </a:r>
            <a:r>
              <a:rPr lang="pt-PT" sz="1400" dirty="0" smtClean="0"/>
              <a:t> (sensor + </a:t>
            </a:r>
            <a:r>
              <a:rPr lang="pt-PT" sz="1400" dirty="0" err="1" smtClean="0"/>
              <a:t>readout</a:t>
            </a:r>
            <a:r>
              <a:rPr lang="pt-PT" sz="1400" dirty="0" smtClean="0"/>
              <a:t> ASIC)</a:t>
            </a:r>
          </a:p>
          <a:p>
            <a:pPr lvl="1"/>
            <a:r>
              <a:rPr lang="pt-PT" sz="1400" dirty="0" smtClean="0"/>
              <a:t>3.6 M </a:t>
            </a:r>
            <a:r>
              <a:rPr lang="pt-PT" sz="1400" dirty="0" err="1" smtClean="0"/>
              <a:t>channels</a:t>
            </a:r>
            <a:r>
              <a:rPr lang="pt-PT" sz="1400" dirty="0"/>
              <a:t>; 1.3×1.3 </a:t>
            </a:r>
            <a:r>
              <a:rPr lang="pt-PT" sz="1400" dirty="0" smtClean="0"/>
              <a:t>mm</a:t>
            </a:r>
            <a:r>
              <a:rPr lang="pt-PT" sz="1400" baseline="30000" dirty="0" smtClean="0"/>
              <a:t>2</a:t>
            </a:r>
            <a:r>
              <a:rPr lang="pt-PT" sz="1400" dirty="0" smtClean="0"/>
              <a:t> </a:t>
            </a:r>
            <a:r>
              <a:rPr lang="pt-PT" sz="1400" dirty="0" err="1" smtClean="0"/>
              <a:t>pixels</a:t>
            </a:r>
            <a:r>
              <a:rPr lang="pt-PT" sz="1400" dirty="0" smtClean="0"/>
              <a:t>; 6.4 m</a:t>
            </a:r>
            <a:r>
              <a:rPr lang="pt-PT" sz="1400" baseline="30000" dirty="0" smtClean="0"/>
              <a:t>2</a:t>
            </a:r>
            <a:r>
              <a:rPr lang="pt-PT" sz="1400" dirty="0" smtClean="0"/>
              <a:t> </a:t>
            </a:r>
            <a:r>
              <a:rPr lang="pt-PT" sz="1400" dirty="0" err="1" smtClean="0"/>
              <a:t>active</a:t>
            </a:r>
            <a:r>
              <a:rPr lang="pt-PT" sz="1400" dirty="0" smtClean="0"/>
              <a:t> </a:t>
            </a:r>
            <a:r>
              <a:rPr lang="pt-PT" sz="1400" dirty="0" err="1" smtClean="0"/>
              <a:t>area</a:t>
            </a:r>
            <a:endParaRPr lang="pt-PT" sz="1400" dirty="0"/>
          </a:p>
          <a:p>
            <a:pPr lvl="1"/>
            <a:r>
              <a:rPr lang="pt-PT" sz="1400" dirty="0" err="1" smtClean="0"/>
              <a:t>Radiation</a:t>
            </a:r>
            <a:r>
              <a:rPr lang="pt-PT" sz="1400" dirty="0" smtClean="0"/>
              <a:t> </a:t>
            </a:r>
            <a:r>
              <a:rPr lang="pt-PT" sz="1400" dirty="0" err="1" smtClean="0"/>
              <a:t>hardness</a:t>
            </a:r>
            <a:r>
              <a:rPr lang="pt-PT" sz="1400" dirty="0" smtClean="0"/>
              <a:t>: </a:t>
            </a:r>
            <a:r>
              <a:rPr lang="pt-PT" sz="1400" b="1" dirty="0" err="1" smtClean="0"/>
              <a:t>up</a:t>
            </a:r>
            <a:r>
              <a:rPr lang="pt-PT" sz="1400" b="1" dirty="0" smtClean="0"/>
              <a:t> to </a:t>
            </a:r>
            <a:r>
              <a:rPr lang="en-US" sz="1400" b="1" dirty="0" smtClean="0"/>
              <a:t>2.5x10</a:t>
            </a:r>
            <a:r>
              <a:rPr lang="en-US" sz="1400" b="1" baseline="30000" dirty="0" smtClean="0"/>
              <a:t>15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Neq</a:t>
            </a:r>
            <a:r>
              <a:rPr lang="en-US" sz="1400" b="1" dirty="0" smtClean="0"/>
              <a:t> /cm</a:t>
            </a:r>
            <a:r>
              <a:rPr lang="en-US" sz="1400" b="1" baseline="30000" dirty="0" smtClean="0"/>
              <a:t>2</a:t>
            </a:r>
            <a:r>
              <a:rPr lang="en-US" sz="1400" dirty="0" smtClean="0"/>
              <a:t>, </a:t>
            </a:r>
            <a:r>
              <a:rPr lang="en-US" sz="1400" b="1" dirty="0" smtClean="0"/>
              <a:t>2 </a:t>
            </a:r>
            <a:r>
              <a:rPr lang="en-US" sz="1400" b="1" dirty="0" err="1" smtClean="0"/>
              <a:t>MGy</a:t>
            </a:r>
            <a:endParaRPr lang="pt-PT" sz="1600" b="1" dirty="0" smtClean="0"/>
          </a:p>
          <a:p>
            <a:endParaRPr lang="pt-PT" sz="1600" b="1" dirty="0" smtClean="0"/>
          </a:p>
          <a:p>
            <a:r>
              <a:rPr lang="pt-PT" sz="1600" b="1" dirty="0" err="1" smtClean="0"/>
              <a:t>Pileup</a:t>
            </a:r>
            <a:r>
              <a:rPr lang="pt-PT" sz="1600" b="1" dirty="0" smtClean="0"/>
              <a:t> </a:t>
            </a:r>
            <a:r>
              <a:rPr lang="pt-PT" sz="1600" dirty="0" err="1" smtClean="0"/>
              <a:t>rejection</a:t>
            </a:r>
            <a:r>
              <a:rPr lang="pt-PT" sz="1600" dirty="0" smtClean="0"/>
              <a:t>: </a:t>
            </a:r>
          </a:p>
          <a:p>
            <a:pPr lvl="1"/>
            <a:r>
              <a:rPr lang="pt-PT" sz="1400" dirty="0" err="1" smtClean="0"/>
              <a:t>Identify</a:t>
            </a:r>
            <a:r>
              <a:rPr lang="pt-PT" sz="1400" dirty="0" smtClean="0"/>
              <a:t> </a:t>
            </a:r>
            <a:r>
              <a:rPr lang="pt-PT" sz="1400" dirty="0" err="1" smtClean="0"/>
              <a:t>track</a:t>
            </a:r>
            <a:r>
              <a:rPr lang="pt-PT" sz="1400" dirty="0" smtClean="0"/>
              <a:t> </a:t>
            </a:r>
            <a:r>
              <a:rPr lang="pt-PT" sz="1400" dirty="0" err="1" smtClean="0"/>
              <a:t>vertex</a:t>
            </a:r>
            <a:r>
              <a:rPr lang="pt-PT" sz="1400" dirty="0" smtClean="0"/>
              <a:t> </a:t>
            </a:r>
            <a:r>
              <a:rPr lang="pt-PT" sz="1400" dirty="0" err="1" smtClean="0"/>
              <a:t>in</a:t>
            </a:r>
            <a:r>
              <a:rPr lang="pt-PT" sz="1400" dirty="0" smtClean="0"/>
              <a:t> </a:t>
            </a:r>
            <a:r>
              <a:rPr lang="pt-PT" sz="1400" dirty="0" err="1" smtClean="0"/>
              <a:t>forward</a:t>
            </a:r>
            <a:r>
              <a:rPr lang="pt-PT" sz="1400" dirty="0" smtClean="0"/>
              <a:t> </a:t>
            </a:r>
            <a:r>
              <a:rPr lang="pt-PT" sz="1400" dirty="0" err="1" smtClean="0"/>
              <a:t>region</a:t>
            </a:r>
            <a:r>
              <a:rPr lang="pt-PT" sz="1400" dirty="0" smtClean="0"/>
              <a:t> (</a:t>
            </a:r>
            <a:r>
              <a:rPr lang="pt-PT" sz="1400" dirty="0" err="1" smtClean="0"/>
              <a:t>poor</a:t>
            </a:r>
            <a:r>
              <a:rPr lang="pt-PT" sz="1400" dirty="0" smtClean="0"/>
              <a:t> </a:t>
            </a:r>
            <a:r>
              <a:rPr lang="pt-PT" sz="1400" dirty="0" err="1" smtClean="0"/>
              <a:t>ITk</a:t>
            </a:r>
            <a:r>
              <a:rPr lang="pt-PT" sz="1400" dirty="0" smtClean="0"/>
              <a:t> </a:t>
            </a:r>
            <a:r>
              <a:rPr lang="pt-PT" sz="1400" dirty="0" err="1" smtClean="0"/>
              <a:t>z</a:t>
            </a:r>
            <a:r>
              <a:rPr lang="pt-PT" sz="1400" baseline="-25000" dirty="0" err="1" smtClean="0"/>
              <a:t>VTX</a:t>
            </a:r>
            <a:r>
              <a:rPr lang="pt-PT" sz="1400" dirty="0" smtClean="0"/>
              <a:t> </a:t>
            </a:r>
            <a:r>
              <a:rPr lang="pt-PT" sz="1400" dirty="0" err="1" smtClean="0"/>
              <a:t>resolution</a:t>
            </a:r>
            <a:r>
              <a:rPr lang="pt-PT" sz="1400" dirty="0" smtClean="0"/>
              <a:t>)</a:t>
            </a:r>
          </a:p>
          <a:p>
            <a:pPr lvl="1"/>
            <a:r>
              <a:rPr lang="pt-PT" sz="1400" b="1" dirty="0" smtClean="0"/>
              <a:t>30-50 </a:t>
            </a:r>
            <a:r>
              <a:rPr lang="pt-PT" sz="1400" b="1" dirty="0" err="1" smtClean="0"/>
              <a:t>ps</a:t>
            </a:r>
            <a:r>
              <a:rPr lang="pt-PT" sz="1400" b="1" dirty="0" smtClean="0"/>
              <a:t>/</a:t>
            </a:r>
            <a:r>
              <a:rPr lang="pt-PT" sz="1400" b="1" dirty="0" err="1" smtClean="0"/>
              <a:t>track</a:t>
            </a:r>
            <a:r>
              <a:rPr lang="pt-PT" sz="1400" dirty="0" smtClean="0"/>
              <a:t>, 35-70 </a:t>
            </a:r>
            <a:r>
              <a:rPr lang="pt-PT" sz="1400" dirty="0" err="1" smtClean="0"/>
              <a:t>ps</a:t>
            </a:r>
            <a:r>
              <a:rPr lang="pt-PT" sz="1400" dirty="0" smtClean="0"/>
              <a:t>/</a:t>
            </a:r>
            <a:r>
              <a:rPr lang="pt-PT" sz="1400" dirty="0" err="1" smtClean="0"/>
              <a:t>hit</a:t>
            </a:r>
            <a:r>
              <a:rPr lang="pt-PT" sz="1400" dirty="0" smtClean="0"/>
              <a:t> </a:t>
            </a:r>
            <a:r>
              <a:rPr lang="pt-PT" sz="1400" dirty="0" err="1" smtClean="0"/>
              <a:t>resolution</a:t>
            </a:r>
            <a:endParaRPr lang="pt-PT" sz="1600" b="1" dirty="0" smtClean="0"/>
          </a:p>
          <a:p>
            <a:r>
              <a:rPr lang="pt-PT" sz="1600" b="1" dirty="0" err="1" smtClean="0"/>
              <a:t>Luminosity</a:t>
            </a:r>
            <a:r>
              <a:rPr lang="pt-PT" sz="1600" dirty="0" smtClean="0"/>
              <a:t> </a:t>
            </a:r>
            <a:r>
              <a:rPr lang="pt-PT" sz="1600" dirty="0" err="1" smtClean="0"/>
              <a:t>measurement</a:t>
            </a:r>
            <a:r>
              <a:rPr lang="pt-PT" sz="1600" dirty="0" smtClean="0"/>
              <a:t>:</a:t>
            </a:r>
          </a:p>
          <a:p>
            <a:pPr lvl="1"/>
            <a:r>
              <a:rPr lang="pt-PT" sz="1400" dirty="0" err="1" smtClean="0"/>
              <a:t>Count</a:t>
            </a:r>
            <a:r>
              <a:rPr lang="pt-PT" sz="1400" dirty="0" smtClean="0"/>
              <a:t> </a:t>
            </a:r>
            <a:r>
              <a:rPr lang="pt-PT" sz="1400" dirty="0" err="1" smtClean="0"/>
              <a:t>number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 smtClean="0"/>
              <a:t>hits</a:t>
            </a:r>
            <a:r>
              <a:rPr lang="pt-PT" sz="1400" dirty="0" smtClean="0"/>
              <a:t> </a:t>
            </a:r>
            <a:r>
              <a:rPr lang="pt-PT" sz="1400" dirty="0" err="1" smtClean="0"/>
              <a:t>at</a:t>
            </a:r>
            <a:r>
              <a:rPr lang="pt-PT" sz="1400" dirty="0" smtClean="0"/>
              <a:t> 40 MHz to </a:t>
            </a:r>
            <a:r>
              <a:rPr lang="pt-PT" sz="1400" dirty="0" err="1" smtClean="0"/>
              <a:t>get</a:t>
            </a:r>
            <a:r>
              <a:rPr lang="pt-PT" sz="1400" dirty="0" smtClean="0"/>
              <a:t> </a:t>
            </a:r>
            <a:r>
              <a:rPr lang="pt-PT" sz="1400" dirty="0" err="1" smtClean="0"/>
              <a:t>bunch-by-bunch</a:t>
            </a:r>
            <a:r>
              <a:rPr lang="pt-PT" sz="1400" dirty="0" smtClean="0"/>
              <a:t> </a:t>
            </a:r>
            <a:r>
              <a:rPr lang="pt-PT" sz="1400" dirty="0" err="1" smtClean="0"/>
              <a:t>luminosity</a:t>
            </a:r>
            <a:endParaRPr lang="pt-PT" sz="1400" dirty="0" smtClean="0"/>
          </a:p>
          <a:p>
            <a:pPr lvl="1"/>
            <a:r>
              <a:rPr lang="pt-PT" sz="1400" dirty="0" err="1" smtClean="0"/>
              <a:t>Goal</a:t>
            </a:r>
            <a:r>
              <a:rPr lang="pt-PT" sz="1400" dirty="0" smtClean="0"/>
              <a:t> </a:t>
            </a:r>
            <a:r>
              <a:rPr lang="pt-PT" sz="1400" dirty="0" err="1" smtClean="0"/>
              <a:t>is</a:t>
            </a:r>
            <a:r>
              <a:rPr lang="pt-PT" sz="1400" b="1" dirty="0" smtClean="0"/>
              <a:t> 1% </a:t>
            </a:r>
            <a:r>
              <a:rPr lang="pt-PT" sz="1400" b="1" dirty="0" err="1" smtClean="0"/>
              <a:t>luminosity</a:t>
            </a:r>
            <a:r>
              <a:rPr lang="pt-PT" sz="1400" b="1" dirty="0" smtClean="0"/>
              <a:t> </a:t>
            </a:r>
            <a:r>
              <a:rPr lang="pt-PT" sz="1400" b="1" dirty="0" err="1" smtClean="0"/>
              <a:t>uncertainty</a:t>
            </a:r>
            <a:endParaRPr lang="pt-PT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342" y="926161"/>
            <a:ext cx="3787150" cy="196436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2</a:t>
            </a:fld>
            <a:endParaRPr lang="pt-P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658" y="2890521"/>
            <a:ext cx="3043994" cy="2025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247" y="1604191"/>
            <a:ext cx="2054636" cy="1957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787" y="3220479"/>
            <a:ext cx="3416774" cy="154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3975"/>
          <a:stretch/>
        </p:blipFill>
        <p:spPr>
          <a:xfrm>
            <a:off x="0" y="351973"/>
            <a:ext cx="3125916" cy="24150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935" y="3290333"/>
            <a:ext cx="2568017" cy="17088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141" y="-31572"/>
            <a:ext cx="6087858" cy="2814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9622"/>
          <a:stretch/>
        </p:blipFill>
        <p:spPr>
          <a:xfrm>
            <a:off x="9544215" y="1379809"/>
            <a:ext cx="4721517" cy="1030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4974" y="3332207"/>
            <a:ext cx="2437054" cy="1811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8492" y="3036002"/>
            <a:ext cx="41081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/>
              <a:t>Low</a:t>
            </a:r>
            <a:r>
              <a:rPr lang="pt-PT" sz="1600" dirty="0" smtClean="0"/>
              <a:t> </a:t>
            </a:r>
            <a:r>
              <a:rPr lang="pt-PT" sz="1600" dirty="0" err="1" smtClean="0"/>
              <a:t>Gain</a:t>
            </a:r>
            <a:r>
              <a:rPr lang="pt-PT" sz="1600" dirty="0" smtClean="0"/>
              <a:t> Avalanche Detector (</a:t>
            </a:r>
            <a:r>
              <a:rPr lang="pt-PT" sz="1600" b="1" dirty="0" smtClean="0"/>
              <a:t>LGAD</a:t>
            </a:r>
            <a:r>
              <a:rPr lang="pt-PT" sz="1600" dirty="0" smtClean="0"/>
              <a:t>) </a:t>
            </a:r>
            <a:r>
              <a:rPr lang="pt-PT" sz="1600" dirty="0" err="1" smtClean="0"/>
              <a:t>sensors</a:t>
            </a:r>
            <a:r>
              <a:rPr lang="pt-PT" sz="1600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pt-PT" sz="1600" dirty="0" err="1" smtClean="0"/>
              <a:t>Mounted</a:t>
            </a:r>
            <a:r>
              <a:rPr lang="pt-PT" sz="1600" dirty="0" smtClean="0"/>
              <a:t> </a:t>
            </a:r>
            <a:r>
              <a:rPr lang="pt-PT" sz="1600" dirty="0" err="1"/>
              <a:t>on</a:t>
            </a:r>
            <a:r>
              <a:rPr lang="pt-PT" sz="1600" dirty="0"/>
              <a:t> </a:t>
            </a:r>
            <a:r>
              <a:rPr lang="pt-PT" sz="1600" b="1" dirty="0" err="1"/>
              <a:t>both</a:t>
            </a:r>
            <a:r>
              <a:rPr lang="pt-PT" sz="1600" b="1" dirty="0"/>
              <a:t> </a:t>
            </a:r>
            <a:r>
              <a:rPr lang="pt-PT" sz="1600" b="1" dirty="0" err="1"/>
              <a:t>sides</a:t>
            </a:r>
            <a:r>
              <a:rPr lang="pt-PT" sz="1600" b="1" dirty="0"/>
              <a:t> </a:t>
            </a:r>
            <a:r>
              <a:rPr lang="pt-PT" sz="1600" dirty="0" err="1"/>
              <a:t>of</a:t>
            </a:r>
            <a:r>
              <a:rPr lang="pt-PT" sz="1600" dirty="0"/>
              <a:t> </a:t>
            </a:r>
            <a:r>
              <a:rPr lang="pt-PT" sz="1600" dirty="0" err="1"/>
              <a:t>cooling</a:t>
            </a:r>
            <a:r>
              <a:rPr lang="pt-PT" sz="1600" dirty="0"/>
              <a:t> </a:t>
            </a:r>
            <a:r>
              <a:rPr lang="pt-PT" sz="1600" dirty="0" err="1" smtClean="0"/>
              <a:t>disks</a:t>
            </a:r>
            <a:endParaRPr lang="pt-PT" sz="1600" dirty="0"/>
          </a:p>
          <a:p>
            <a:pPr marL="285750" indent="-285750">
              <a:buFont typeface="Arial"/>
              <a:buChar char="•"/>
            </a:pPr>
            <a:r>
              <a:rPr lang="pt-PT" sz="1600" b="1" dirty="0" err="1" smtClean="0"/>
              <a:t>Active</a:t>
            </a:r>
            <a:r>
              <a:rPr lang="pt-PT" sz="1600" dirty="0" smtClean="0"/>
              <a:t> </a:t>
            </a:r>
            <a:r>
              <a:rPr lang="pt-PT" sz="1600" dirty="0" err="1" smtClean="0"/>
              <a:t>region</a:t>
            </a:r>
            <a:r>
              <a:rPr lang="pt-PT" sz="1600" dirty="0" smtClean="0"/>
              <a:t>: 12 </a:t>
            </a:r>
            <a:r>
              <a:rPr lang="pt-PT" sz="1600" dirty="0"/>
              <a:t>cm &lt; r &lt; 64 </a:t>
            </a:r>
            <a:r>
              <a:rPr lang="pt-PT" sz="1600" dirty="0" smtClean="0"/>
              <a:t>cm</a:t>
            </a:r>
            <a:endParaRPr lang="pt-PT" sz="1600" dirty="0"/>
          </a:p>
          <a:p>
            <a:pPr marL="285750" indent="-285750">
              <a:buFont typeface="Arial"/>
              <a:buChar char="•"/>
            </a:pPr>
            <a:r>
              <a:rPr lang="pt-PT" sz="1600" b="1" dirty="0" err="1" smtClean="0"/>
              <a:t>Peripheral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electronics</a:t>
            </a:r>
            <a:r>
              <a:rPr lang="pt-PT" sz="1600" dirty="0"/>
              <a:t>:</a:t>
            </a:r>
            <a:r>
              <a:rPr lang="pt-PT" sz="1600" dirty="0" smtClean="0"/>
              <a:t> 64 </a:t>
            </a:r>
            <a:r>
              <a:rPr lang="pt-PT" sz="1600" dirty="0"/>
              <a:t>cm &lt; r &lt; 100 </a:t>
            </a:r>
            <a:r>
              <a:rPr lang="pt-PT" sz="1600" dirty="0" smtClean="0"/>
              <a:t>cm</a:t>
            </a:r>
          </a:p>
          <a:p>
            <a:pPr marL="285750" indent="-285750">
              <a:buFont typeface="Arial"/>
              <a:buChar char="•"/>
            </a:pPr>
            <a:r>
              <a:rPr lang="pt-PT" sz="1600" dirty="0" err="1"/>
              <a:t>Three</a:t>
            </a:r>
            <a:r>
              <a:rPr lang="pt-PT" sz="1600" dirty="0"/>
              <a:t> </a:t>
            </a:r>
            <a:r>
              <a:rPr lang="pt-PT" sz="1600" dirty="0" err="1"/>
              <a:t>regions</a:t>
            </a:r>
            <a:r>
              <a:rPr lang="pt-PT" sz="1600" dirty="0"/>
              <a:t> </a:t>
            </a:r>
            <a:r>
              <a:rPr lang="pt-PT" sz="1600" dirty="0" err="1"/>
              <a:t>with</a:t>
            </a:r>
            <a:r>
              <a:rPr lang="pt-PT" sz="1600" dirty="0"/>
              <a:t> </a:t>
            </a:r>
            <a:r>
              <a:rPr lang="pt-PT" sz="1600" dirty="0" err="1"/>
              <a:t>different</a:t>
            </a:r>
            <a:r>
              <a:rPr lang="pt-PT" sz="1600" dirty="0"/>
              <a:t> </a:t>
            </a:r>
            <a:r>
              <a:rPr lang="pt-PT" sz="1600" b="1" dirty="0"/>
              <a:t>sensor </a:t>
            </a:r>
            <a:r>
              <a:rPr lang="pt-PT" sz="1600" b="1" dirty="0" err="1"/>
              <a:t>overlap</a:t>
            </a:r>
            <a:endParaRPr lang="pt-PT" sz="1600" b="1" dirty="0"/>
          </a:p>
          <a:p>
            <a:pPr marL="285750" indent="-285750">
              <a:buFont typeface="Arial"/>
              <a:buChar char="•"/>
            </a:pPr>
            <a:r>
              <a:rPr lang="pt-PT" sz="1600" b="1" dirty="0" err="1" smtClean="0"/>
              <a:t>Neutron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moderator</a:t>
            </a:r>
            <a:r>
              <a:rPr lang="pt-PT" sz="1600" b="1" dirty="0" smtClean="0"/>
              <a:t> </a:t>
            </a:r>
            <a:r>
              <a:rPr lang="pt-PT" sz="1600" dirty="0" smtClean="0"/>
              <a:t>(5cm) </a:t>
            </a:r>
            <a:r>
              <a:rPr lang="pt-PT" sz="1600" dirty="0"/>
              <a:t>to </a:t>
            </a:r>
            <a:r>
              <a:rPr lang="pt-PT" sz="1600" dirty="0" err="1"/>
              <a:t>shield</a:t>
            </a:r>
            <a:r>
              <a:rPr lang="pt-PT" sz="1600" dirty="0"/>
              <a:t> detector </a:t>
            </a:r>
            <a:r>
              <a:rPr lang="pt-PT" sz="1600" dirty="0" err="1"/>
              <a:t>from</a:t>
            </a:r>
            <a:r>
              <a:rPr lang="pt-PT" sz="1600" dirty="0"/>
              <a:t> </a:t>
            </a:r>
            <a:r>
              <a:rPr lang="pt-PT" sz="1600" dirty="0" err="1"/>
              <a:t>backscattered</a:t>
            </a:r>
            <a:r>
              <a:rPr lang="pt-PT" sz="1600" dirty="0"/>
              <a:t> </a:t>
            </a:r>
            <a:r>
              <a:rPr lang="pt-PT" sz="1600" dirty="0" err="1"/>
              <a:t>neutrons</a:t>
            </a:r>
            <a:r>
              <a:rPr lang="pt-PT" sz="1600" dirty="0"/>
              <a:t>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83216" y="2553433"/>
            <a:ext cx="385276" cy="8066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098786" y="2639169"/>
            <a:ext cx="869706" cy="7209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165" y="2863548"/>
            <a:ext cx="2365809" cy="175834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820" y="3036002"/>
            <a:ext cx="2804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smtClean="0"/>
              <a:t>HGTD </a:t>
            </a:r>
            <a:r>
              <a:rPr lang="pt-PT" sz="1600" b="1" dirty="0" smtClean="0"/>
              <a:t>Modules</a:t>
            </a:r>
            <a:r>
              <a:rPr lang="pt-PT" sz="1600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pt-PT" sz="1600" dirty="0" err="1" smtClean="0"/>
              <a:t>LGADs</a:t>
            </a:r>
            <a:r>
              <a:rPr lang="pt-PT" sz="1600" dirty="0" smtClean="0"/>
              <a:t> </a:t>
            </a:r>
            <a:r>
              <a:rPr lang="pt-PT" sz="1600" b="1" dirty="0" err="1" smtClean="0"/>
              <a:t>bump-bonded</a:t>
            </a:r>
            <a:r>
              <a:rPr lang="pt-PT" sz="1600" b="1" dirty="0" smtClean="0"/>
              <a:t> </a:t>
            </a:r>
            <a:r>
              <a:rPr lang="pt-PT" sz="1600" dirty="0" smtClean="0"/>
              <a:t>to </a:t>
            </a:r>
            <a:r>
              <a:rPr lang="pt-PT" sz="1600" dirty="0" err="1" smtClean="0"/>
              <a:t>two</a:t>
            </a:r>
            <a:r>
              <a:rPr lang="pt-PT" sz="1600" dirty="0" smtClean="0"/>
              <a:t> ALTIROC </a:t>
            </a:r>
            <a:r>
              <a:rPr lang="pt-PT" sz="1600" dirty="0" err="1" smtClean="0"/>
              <a:t>ASICs</a:t>
            </a:r>
            <a:r>
              <a:rPr lang="pt-PT" sz="1600" dirty="0" smtClean="0"/>
              <a:t>: 2</a:t>
            </a:r>
            <a:r>
              <a:rPr lang="pt-PT" sz="1600" dirty="0"/>
              <a:t>×2 </a:t>
            </a:r>
            <a:r>
              <a:rPr lang="pt-PT" sz="1600" dirty="0" smtClean="0"/>
              <a:t>cm</a:t>
            </a:r>
            <a:r>
              <a:rPr lang="pt-PT" sz="1600" baseline="30000" dirty="0"/>
              <a:t>2</a:t>
            </a:r>
            <a:endParaRPr lang="pt-PT" sz="1600" dirty="0"/>
          </a:p>
          <a:p>
            <a:pPr marL="285750" indent="-285750">
              <a:buFont typeface="Arial"/>
              <a:buChar char="•"/>
            </a:pPr>
            <a:r>
              <a:rPr lang="pt-PT" sz="1600" dirty="0" smtClean="0"/>
              <a:t>15×15 </a:t>
            </a:r>
            <a:r>
              <a:rPr lang="pt-PT" sz="1600" dirty="0" err="1" smtClean="0"/>
              <a:t>pads</a:t>
            </a:r>
            <a:r>
              <a:rPr lang="pt-PT" sz="1600" dirty="0" smtClean="0"/>
              <a:t>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/>
              <a:t>1.3×1.3 </a:t>
            </a:r>
            <a:r>
              <a:rPr lang="pt-PT" sz="1600" dirty="0" smtClean="0"/>
              <a:t>mm</a:t>
            </a:r>
            <a:r>
              <a:rPr lang="pt-PT" sz="1600" baseline="30000" dirty="0" smtClean="0"/>
              <a:t>2</a:t>
            </a:r>
            <a:endParaRPr lang="pt-PT" sz="1600" dirty="0"/>
          </a:p>
          <a:p>
            <a:pPr marL="285750" indent="-285750">
              <a:buFont typeface="Arial"/>
              <a:buChar char="•"/>
            </a:pPr>
            <a:r>
              <a:rPr lang="pt-PT" sz="1600" dirty="0" err="1" smtClean="0"/>
              <a:t>Operated</a:t>
            </a:r>
            <a:r>
              <a:rPr lang="pt-PT" sz="1600" dirty="0" smtClean="0"/>
              <a:t> </a:t>
            </a:r>
            <a:r>
              <a:rPr lang="pt-PT" sz="1600" dirty="0" err="1"/>
              <a:t>at</a:t>
            </a:r>
            <a:r>
              <a:rPr lang="pt-PT" sz="1600" dirty="0"/>
              <a:t> </a:t>
            </a:r>
            <a:r>
              <a:rPr lang="pt-PT" sz="1600" b="1" dirty="0"/>
              <a:t>-30 °C</a:t>
            </a:r>
            <a:r>
              <a:rPr lang="pt-PT" sz="1600" dirty="0"/>
              <a:t> </a:t>
            </a:r>
            <a:r>
              <a:rPr lang="pt-PT" sz="1600" dirty="0" smtClean="0"/>
              <a:t>(</a:t>
            </a:r>
            <a:r>
              <a:rPr lang="pt-PT" sz="1600" dirty="0"/>
              <a:t>CO</a:t>
            </a:r>
            <a:r>
              <a:rPr lang="pt-PT" sz="1600" baseline="-25000" dirty="0"/>
              <a:t>2</a:t>
            </a:r>
            <a:r>
              <a:rPr lang="pt-PT" sz="1600" dirty="0"/>
              <a:t> </a:t>
            </a:r>
            <a:r>
              <a:rPr lang="pt-PT" sz="1600" dirty="0" err="1"/>
              <a:t>cooling</a:t>
            </a:r>
            <a:r>
              <a:rPr lang="pt-PT" sz="1600" dirty="0" smtClean="0"/>
              <a:t>) to cope </a:t>
            </a:r>
            <a:r>
              <a:rPr lang="pt-PT" sz="1600" dirty="0" err="1" smtClean="0"/>
              <a:t>with</a:t>
            </a:r>
            <a:r>
              <a:rPr lang="pt-PT" sz="1600" dirty="0" smtClean="0"/>
              <a:t> </a:t>
            </a:r>
            <a:r>
              <a:rPr lang="pt-PT" sz="1600" dirty="0" err="1" smtClean="0"/>
              <a:t>radiation</a:t>
            </a:r>
            <a:r>
              <a:rPr lang="pt-PT" sz="1600" dirty="0" smtClean="0"/>
              <a:t> </a:t>
            </a:r>
            <a:r>
              <a:rPr lang="pt-PT" sz="1600" dirty="0" err="1" smtClean="0"/>
              <a:t>damage</a:t>
            </a:r>
            <a:endParaRPr lang="pt-PT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4852341" y="2685271"/>
            <a:ext cx="1789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/>
              <a:t>Internal</a:t>
            </a:r>
            <a:r>
              <a:rPr lang="pt-PT" sz="1600" dirty="0" smtClean="0"/>
              <a:t> </a:t>
            </a:r>
            <a:r>
              <a:rPr lang="pt-PT" sz="1600" dirty="0" err="1" smtClean="0"/>
              <a:t>moderator</a:t>
            </a:r>
            <a:endParaRPr lang="pt-PT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884441" y="2369675"/>
            <a:ext cx="2229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/>
              <a:t>Outer</a:t>
            </a:r>
            <a:r>
              <a:rPr lang="pt-PT" sz="1600" dirty="0" smtClean="0"/>
              <a:t> </a:t>
            </a:r>
            <a:r>
              <a:rPr lang="pt-PT" sz="1600" dirty="0" err="1" smtClean="0"/>
              <a:t>ring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CO</a:t>
            </a:r>
            <a:r>
              <a:rPr lang="pt-PT" sz="1600" baseline="-25000" dirty="0" smtClean="0"/>
              <a:t>2</a:t>
            </a:r>
            <a:r>
              <a:rPr lang="pt-PT" sz="1600" dirty="0" smtClean="0"/>
              <a:t> </a:t>
            </a:r>
            <a:r>
              <a:rPr lang="pt-PT" sz="1600" dirty="0" err="1" smtClean="0"/>
              <a:t>lines</a:t>
            </a:r>
            <a:endParaRPr lang="pt-PT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922283" y="2641616"/>
            <a:ext cx="1834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 err="1" smtClean="0"/>
              <a:t>External</a:t>
            </a:r>
            <a:r>
              <a:rPr lang="pt-PT" sz="1600" dirty="0" smtClean="0"/>
              <a:t> </a:t>
            </a:r>
            <a:r>
              <a:rPr lang="pt-PT" sz="1600" dirty="0" err="1" smtClean="0"/>
              <a:t>moderator</a:t>
            </a:r>
            <a:endParaRPr lang="pt-PT" sz="1600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5611611" y="2354057"/>
            <a:ext cx="135358" cy="4536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113696" y="1898280"/>
            <a:ext cx="287201" cy="8428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231576" y="2292637"/>
            <a:ext cx="398328" cy="207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553200" y="2139950"/>
            <a:ext cx="76704" cy="3600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876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70" y="2711421"/>
            <a:ext cx="2833535" cy="235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74642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Gain</a:t>
            </a:r>
            <a:r>
              <a:rPr lang="pt-PT" dirty="0" smtClean="0"/>
              <a:t> Avalanche Detector </a:t>
            </a:r>
            <a:r>
              <a:rPr lang="pt-PT" dirty="0" err="1" smtClean="0"/>
              <a:t>Sensors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5" y="780621"/>
            <a:ext cx="6143165" cy="2769135"/>
          </a:xfrm>
        </p:spPr>
        <p:txBody>
          <a:bodyPr>
            <a:noAutofit/>
          </a:bodyPr>
          <a:lstStyle/>
          <a:p>
            <a:r>
              <a:rPr lang="pt-PT" sz="1800" dirty="0" err="1" smtClean="0"/>
              <a:t>Aim</a:t>
            </a:r>
            <a:r>
              <a:rPr lang="pt-PT" sz="1800" dirty="0" smtClean="0"/>
              <a:t> for 70 </a:t>
            </a:r>
            <a:r>
              <a:rPr lang="pt-PT" sz="1800" dirty="0" err="1" smtClean="0"/>
              <a:t>ps</a:t>
            </a:r>
            <a:r>
              <a:rPr lang="pt-PT" sz="1800" dirty="0" smtClean="0"/>
              <a:t>/</a:t>
            </a:r>
            <a:r>
              <a:rPr lang="pt-PT" sz="1800" dirty="0" err="1" smtClean="0"/>
              <a:t>hit</a:t>
            </a:r>
            <a:r>
              <a:rPr lang="pt-PT" sz="1800" dirty="0" smtClean="0"/>
              <a:t> </a:t>
            </a:r>
            <a:r>
              <a:rPr lang="pt-PT" sz="1800" dirty="0" err="1" smtClean="0"/>
              <a:t>timing</a:t>
            </a:r>
            <a:r>
              <a:rPr lang="pt-PT" sz="1800" dirty="0" smtClean="0"/>
              <a:t> </a:t>
            </a:r>
            <a:r>
              <a:rPr lang="pt-PT" sz="1800" dirty="0" err="1" smtClean="0"/>
              <a:t>resolution</a:t>
            </a:r>
            <a:r>
              <a:rPr lang="pt-PT" sz="1800" dirty="0" smtClean="0"/>
              <a:t> </a:t>
            </a:r>
            <a:r>
              <a:rPr lang="pt-PT" sz="1800" b="1" dirty="0" err="1" smtClean="0"/>
              <a:t>after</a:t>
            </a:r>
            <a:r>
              <a:rPr lang="pt-PT" sz="1800" b="1" dirty="0" smtClean="0"/>
              <a:t> </a:t>
            </a:r>
            <a:r>
              <a:rPr lang="pt-PT" sz="1800" b="1" dirty="0" err="1" smtClean="0"/>
              <a:t>full</a:t>
            </a:r>
            <a:r>
              <a:rPr lang="pt-PT" sz="1800" b="1" dirty="0" smtClean="0"/>
              <a:t> </a:t>
            </a:r>
            <a:r>
              <a:rPr lang="pt-PT" sz="1800" b="1" dirty="0" err="1" smtClean="0"/>
              <a:t>irradiation</a:t>
            </a:r>
            <a:endParaRPr lang="pt-PT" sz="1800" b="1" dirty="0" smtClean="0"/>
          </a:p>
          <a:p>
            <a:r>
              <a:rPr lang="en-US" sz="1800" dirty="0"/>
              <a:t>Thin </a:t>
            </a:r>
            <a:r>
              <a:rPr lang="en-US" sz="1800" dirty="0" smtClean="0"/>
              <a:t>≈50 </a:t>
            </a:r>
            <a:r>
              <a:rPr lang="en-US" sz="1800" dirty="0" err="1"/>
              <a:t>μm</a:t>
            </a:r>
            <a:r>
              <a:rPr lang="en-US" sz="1800" dirty="0"/>
              <a:t> </a:t>
            </a:r>
            <a:r>
              <a:rPr lang="en-US" sz="1800" dirty="0" smtClean="0"/>
              <a:t>active layer on thick </a:t>
            </a:r>
            <a:r>
              <a:rPr lang="en-US" sz="1800" dirty="0" smtClean="0"/>
              <a:t>≈</a:t>
            </a:r>
            <a:r>
              <a:rPr lang="en-US" sz="1800" dirty="0" smtClean="0"/>
              <a:t>30</a:t>
            </a:r>
            <a:r>
              <a:rPr lang="en-US" sz="1800" dirty="0" smtClean="0"/>
              <a:t>0 </a:t>
            </a:r>
            <a:r>
              <a:rPr lang="en-US" sz="1800" dirty="0" err="1"/>
              <a:t>μm</a:t>
            </a:r>
            <a:r>
              <a:rPr lang="en-US" sz="1800" dirty="0"/>
              <a:t> </a:t>
            </a:r>
            <a:r>
              <a:rPr lang="en-US" sz="1800" dirty="0" smtClean="0"/>
              <a:t>substrate</a:t>
            </a:r>
          </a:p>
          <a:p>
            <a:r>
              <a:rPr lang="en-US" sz="1800" b="1" dirty="0" smtClean="0"/>
              <a:t>Multiplication layer </a:t>
            </a:r>
          </a:p>
          <a:p>
            <a:pPr lvl="1"/>
            <a:r>
              <a:rPr lang="en-US" sz="1600" dirty="0" smtClean="0"/>
              <a:t>Affected by irradiation</a:t>
            </a:r>
            <a:r>
              <a:rPr lang="en-US" sz="1600" dirty="0"/>
              <a:t> </a:t>
            </a:r>
            <a:r>
              <a:rPr lang="en-US" sz="1600" dirty="0" smtClean="0"/>
              <a:t>originated defects (acceptor removal)</a:t>
            </a:r>
          </a:p>
          <a:p>
            <a:pPr lvl="1"/>
            <a:r>
              <a:rPr lang="en-US" sz="1600" dirty="0" smtClean="0"/>
              <a:t>Compensated by higher bias voltage up to a point</a:t>
            </a:r>
          </a:p>
          <a:p>
            <a:r>
              <a:rPr lang="en-US" sz="1800" b="1" dirty="0" smtClean="0"/>
              <a:t>Single </a:t>
            </a:r>
            <a:r>
              <a:rPr lang="en-US" sz="1800" b="1" dirty="0"/>
              <a:t>E</a:t>
            </a:r>
            <a:r>
              <a:rPr lang="en-US" sz="1800" b="1" dirty="0" smtClean="0"/>
              <a:t>vent Burnout</a:t>
            </a:r>
            <a:r>
              <a:rPr lang="en-US" sz="1800" dirty="0" smtClean="0"/>
              <a:t> (</a:t>
            </a:r>
            <a:r>
              <a:rPr lang="en-US" sz="1800" b="1" dirty="0" smtClean="0"/>
              <a:t>SEB</a:t>
            </a:r>
            <a:r>
              <a:rPr lang="en-US" sz="1800" dirty="0" smtClean="0"/>
              <a:t>) in irradiated sensors at high HV </a:t>
            </a:r>
          </a:p>
          <a:p>
            <a:pPr lvl="1"/>
            <a:r>
              <a:rPr lang="en-US" sz="1400" dirty="0"/>
              <a:t>Above </a:t>
            </a:r>
            <a:r>
              <a:rPr lang="en-US" sz="1400" dirty="0" smtClean="0"/>
              <a:t>12 </a:t>
            </a:r>
            <a:r>
              <a:rPr lang="en-US" sz="1400" dirty="0"/>
              <a:t>V/</a:t>
            </a:r>
            <a:r>
              <a:rPr lang="en-US" sz="1400" dirty="0" err="1"/>
              <a:t>μm</a:t>
            </a:r>
            <a:r>
              <a:rPr lang="en-US" sz="1400" dirty="0"/>
              <a:t> or </a:t>
            </a:r>
            <a:r>
              <a:rPr lang="en-US" sz="1400" dirty="0" smtClean="0"/>
              <a:t>≈600 </a:t>
            </a:r>
            <a:r>
              <a:rPr lang="en-US" sz="1400" dirty="0"/>
              <a:t>V/50 </a:t>
            </a:r>
            <a:r>
              <a:rPr lang="en-US" sz="1400" dirty="0" err="1"/>
              <a:t>μm</a:t>
            </a:r>
            <a:r>
              <a:rPr lang="en-US" sz="1400" dirty="0"/>
              <a:t> </a:t>
            </a:r>
            <a:r>
              <a:rPr lang="en-US" sz="1400" dirty="0" smtClean="0"/>
              <a:t>wafers</a:t>
            </a:r>
            <a:endParaRPr lang="en-US" sz="700" dirty="0" smtClean="0"/>
          </a:p>
          <a:p>
            <a:r>
              <a:rPr lang="pt-PT" sz="1800" dirty="0" err="1" smtClean="0"/>
              <a:t>Robustness</a:t>
            </a:r>
            <a:r>
              <a:rPr lang="pt-PT" sz="1800" dirty="0" smtClean="0"/>
              <a:t> </a:t>
            </a:r>
            <a:r>
              <a:rPr lang="pt-PT" sz="1800" dirty="0" err="1" smtClean="0"/>
              <a:t>improved</a:t>
            </a:r>
            <a:r>
              <a:rPr lang="pt-PT" sz="1800" dirty="0" smtClean="0"/>
              <a:t> </a:t>
            </a:r>
            <a:r>
              <a:rPr lang="pt-PT" sz="1800" dirty="0" err="1" smtClean="0"/>
              <a:t>by</a:t>
            </a:r>
            <a:r>
              <a:rPr lang="pt-PT" sz="1800" dirty="0" smtClean="0"/>
              <a:t> </a:t>
            </a:r>
            <a:r>
              <a:rPr lang="pt-PT" sz="1800" b="1" dirty="0" err="1" smtClean="0"/>
              <a:t>carbon-enriched</a:t>
            </a:r>
            <a:r>
              <a:rPr lang="pt-PT" sz="1800" b="1" dirty="0" smtClean="0"/>
              <a:t> </a:t>
            </a:r>
            <a:r>
              <a:rPr lang="pt-PT" sz="1800" b="1" dirty="0" err="1" smtClean="0"/>
              <a:t>gain</a:t>
            </a:r>
            <a:r>
              <a:rPr lang="pt-PT" sz="1800" b="1" dirty="0" smtClean="0"/>
              <a:t> </a:t>
            </a:r>
            <a:r>
              <a:rPr lang="pt-PT" sz="1800" b="1" dirty="0" err="1" smtClean="0"/>
              <a:t>layer</a:t>
            </a:r>
            <a:r>
              <a:rPr lang="pt-PT" sz="1800" b="1" dirty="0" smtClean="0"/>
              <a:t> </a:t>
            </a:r>
          </a:p>
          <a:p>
            <a:pPr lvl="1"/>
            <a:r>
              <a:rPr lang="pt-PT" sz="1400" dirty="0" err="1" smtClean="0"/>
              <a:t>Only</a:t>
            </a:r>
            <a:r>
              <a:rPr lang="pt-PT" sz="1400" dirty="0" smtClean="0"/>
              <a:t> </a:t>
            </a:r>
            <a:r>
              <a:rPr lang="pt-PT" sz="1400" dirty="0" err="1" smtClean="0"/>
              <a:t>carbon-enriched</a:t>
            </a:r>
            <a:r>
              <a:rPr lang="pt-PT" sz="1400" dirty="0" smtClean="0"/>
              <a:t> </a:t>
            </a:r>
            <a:r>
              <a:rPr lang="pt-PT" sz="1400" dirty="0" err="1" smtClean="0"/>
              <a:t>gain</a:t>
            </a:r>
            <a:r>
              <a:rPr lang="pt-PT" sz="1400" dirty="0" smtClean="0"/>
              <a:t> </a:t>
            </a:r>
            <a:r>
              <a:rPr lang="pt-PT" sz="1400" dirty="0" err="1" smtClean="0"/>
              <a:t>layer</a:t>
            </a:r>
            <a:r>
              <a:rPr lang="pt-PT" sz="1400" dirty="0" smtClean="0"/>
              <a:t> modules </a:t>
            </a:r>
            <a:r>
              <a:rPr lang="pt-PT" sz="1400" dirty="0" err="1" smtClean="0"/>
              <a:t>viable</a:t>
            </a:r>
            <a:r>
              <a:rPr lang="pt-PT" sz="1400" dirty="0" smtClean="0"/>
              <a:t> for </a:t>
            </a:r>
            <a:r>
              <a:rPr lang="pt-PT" sz="1400" dirty="0" err="1" smtClean="0"/>
              <a:t>operation</a:t>
            </a:r>
            <a:endParaRPr lang="pt-PT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" y="3646377"/>
            <a:ext cx="2621286" cy="111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795" y="3051519"/>
            <a:ext cx="3165101" cy="2104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2795" y="481319"/>
            <a:ext cx="1714201" cy="1714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482" y="3646377"/>
            <a:ext cx="1329490" cy="1117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315" y="926160"/>
            <a:ext cx="3164484" cy="1842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1779" y="1842461"/>
            <a:ext cx="2776170" cy="185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1779" y="-617280"/>
            <a:ext cx="1994900" cy="1646518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74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79" y="197590"/>
            <a:ext cx="8770399" cy="2286995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Testing sensors from 4 different vendors </a:t>
            </a:r>
            <a:r>
              <a:rPr lang="mr-IN" sz="2000" dirty="0" smtClean="0"/>
              <a:t>–</a:t>
            </a:r>
            <a:r>
              <a:rPr lang="en-US" sz="2000" dirty="0" smtClean="0"/>
              <a:t> with carbon-enriched </a:t>
            </a:r>
            <a:r>
              <a:rPr lang="en-US" sz="2000" dirty="0"/>
              <a:t>g</a:t>
            </a:r>
            <a:r>
              <a:rPr lang="en-US" sz="2000" dirty="0" smtClean="0"/>
              <a:t>ain layer</a:t>
            </a:r>
          </a:p>
          <a:p>
            <a:r>
              <a:rPr lang="en-US" sz="2000" dirty="0" smtClean="0"/>
              <a:t>Test program for sensors and </a:t>
            </a:r>
            <a:r>
              <a:rPr lang="en-US" sz="2000" dirty="0" err="1" smtClean="0"/>
              <a:t>sensor+ALTIROC</a:t>
            </a:r>
            <a:r>
              <a:rPr lang="en-US" sz="2000" dirty="0" smtClean="0"/>
              <a:t> assemblies</a:t>
            </a:r>
          </a:p>
          <a:p>
            <a:r>
              <a:rPr lang="en-US" sz="2000" dirty="0" smtClean="0"/>
              <a:t>Sensors </a:t>
            </a:r>
            <a:r>
              <a:rPr lang="en-US" sz="2000" dirty="0"/>
              <a:t>from at least 3 vendors satisfy the requirements to be used in </a:t>
            </a:r>
            <a:r>
              <a:rPr lang="en-US" sz="2000" dirty="0" smtClean="0"/>
              <a:t>HGTD</a:t>
            </a:r>
          </a:p>
          <a:p>
            <a:r>
              <a:rPr lang="en-US" sz="2000" dirty="0" smtClean="0"/>
              <a:t>Tendering process in preparation </a:t>
            </a:r>
            <a:endParaRPr lang="en-US" sz="2000" dirty="0"/>
          </a:p>
          <a:p>
            <a:pPr lvl="1"/>
            <a:r>
              <a:rPr lang="en-US" sz="1600" dirty="0" smtClean="0"/>
              <a:t>Expect contracts awarded in December </a:t>
            </a:r>
            <a:r>
              <a:rPr lang="mr-IN" sz="1600" dirty="0" smtClean="0"/>
              <a:t>–</a:t>
            </a:r>
            <a:r>
              <a:rPr lang="en-US" sz="1600" dirty="0" smtClean="0"/>
              <a:t> 1.5 month delay</a:t>
            </a:r>
          </a:p>
          <a:p>
            <a:pPr lvl="1"/>
            <a:r>
              <a:rPr lang="en-US" sz="1600" dirty="0" smtClean="0"/>
              <a:t>Will accelerate procedure and stagger production to avoid delays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80" y="2464446"/>
            <a:ext cx="3693106" cy="2463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779" y="-617280"/>
            <a:ext cx="1994900" cy="164651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838912" y="1684976"/>
            <a:ext cx="2189286" cy="3099627"/>
            <a:chOff x="6783092" y="185586"/>
            <a:chExt cx="2189286" cy="30996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3092" y="185586"/>
              <a:ext cx="2189286" cy="3099627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>
            <a:xfrm>
              <a:off x="6847214" y="1739227"/>
              <a:ext cx="392764" cy="22085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5</a:t>
            </a:fld>
            <a:endParaRPr lang="pt-PT"/>
          </a:p>
        </p:txBody>
      </p:sp>
      <p:grpSp>
        <p:nvGrpSpPr>
          <p:cNvPr id="4" name="Group 3"/>
          <p:cNvGrpSpPr/>
          <p:nvPr/>
        </p:nvGrpSpPr>
        <p:grpSpPr>
          <a:xfrm>
            <a:off x="3964861" y="2233924"/>
            <a:ext cx="2952128" cy="2922307"/>
            <a:chOff x="3895086" y="2233924"/>
            <a:chExt cx="2952128" cy="292230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r="49866"/>
            <a:stretch/>
          </p:blipFill>
          <p:spPr>
            <a:xfrm>
              <a:off x="3895086" y="2233924"/>
              <a:ext cx="2952128" cy="292230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895086" y="2233924"/>
              <a:ext cx="164681" cy="1706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93805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603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ALTIROC </a:t>
            </a:r>
            <a:r>
              <a:rPr lang="pt-PT" dirty="0" err="1" smtClean="0"/>
              <a:t>frontend</a:t>
            </a:r>
            <a:r>
              <a:rPr lang="pt-PT" dirty="0" smtClean="0"/>
              <a:t> ASIC</a:t>
            </a:r>
            <a:endParaRPr lang="pt-PT" dirty="0"/>
          </a:p>
        </p:txBody>
      </p:sp>
      <p:grpSp>
        <p:nvGrpSpPr>
          <p:cNvPr id="7" name="Group 6"/>
          <p:cNvGrpSpPr/>
          <p:nvPr/>
        </p:nvGrpSpPr>
        <p:grpSpPr>
          <a:xfrm>
            <a:off x="4743096" y="980411"/>
            <a:ext cx="4321536" cy="3943349"/>
            <a:chOff x="4099434" y="1200151"/>
            <a:chExt cx="3417496" cy="35161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9434" y="1200151"/>
              <a:ext cx="3417496" cy="351610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26158" b="39099"/>
            <a:stretch/>
          </p:blipFill>
          <p:spPr>
            <a:xfrm>
              <a:off x="4500239" y="2214033"/>
              <a:ext cx="2488993" cy="96723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67" y="894933"/>
            <a:ext cx="4847312" cy="4185721"/>
          </a:xfrm>
        </p:spPr>
        <p:txBody>
          <a:bodyPr>
            <a:noAutofit/>
          </a:bodyPr>
          <a:lstStyle/>
          <a:p>
            <a:r>
              <a:rPr lang="pt-PT" sz="1800" dirty="0" err="1" smtClean="0"/>
              <a:t>Readout</a:t>
            </a:r>
            <a:r>
              <a:rPr lang="pt-PT" sz="1800" dirty="0" smtClean="0"/>
              <a:t>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b="1" dirty="0" smtClean="0"/>
              <a:t>15×15 </a:t>
            </a:r>
            <a:r>
              <a:rPr lang="pt-PT" sz="1800" b="1" dirty="0"/>
              <a:t>LGAD </a:t>
            </a:r>
            <a:r>
              <a:rPr lang="pt-PT" sz="1800" b="1" dirty="0" err="1" smtClean="0"/>
              <a:t>pixels</a:t>
            </a:r>
            <a:endParaRPr lang="pt-PT" sz="1800" b="1" dirty="0" smtClean="0"/>
          </a:p>
          <a:p>
            <a:r>
              <a:rPr lang="tr-TR" sz="1800" dirty="0"/>
              <a:t>2</a:t>
            </a:r>
            <a:r>
              <a:rPr lang="pt-PT" sz="1800" dirty="0"/>
              <a:t>×</a:t>
            </a:r>
            <a:r>
              <a:rPr lang="tr-TR" sz="1800" dirty="0"/>
              <a:t>2 </a:t>
            </a:r>
            <a:r>
              <a:rPr lang="tr-TR" sz="1800" dirty="0" smtClean="0"/>
              <a:t>cm</a:t>
            </a:r>
            <a:r>
              <a:rPr lang="tr-TR" sz="1800" baseline="30000" dirty="0" smtClean="0"/>
              <a:t>2</a:t>
            </a:r>
            <a:r>
              <a:rPr lang="tr-TR" sz="1800" dirty="0" smtClean="0"/>
              <a:t> </a:t>
            </a:r>
            <a:r>
              <a:rPr lang="pt-PT" sz="1800" b="1" dirty="0" err="1" smtClean="0"/>
              <a:t>bump-bonded</a:t>
            </a:r>
            <a:r>
              <a:rPr lang="pt-PT" sz="1800" b="1" dirty="0" smtClean="0"/>
              <a:t> </a:t>
            </a:r>
            <a:r>
              <a:rPr lang="pt-PT" sz="1800" dirty="0" smtClean="0"/>
              <a:t>to </a:t>
            </a:r>
            <a:r>
              <a:rPr lang="pt-PT" sz="1800" dirty="0" err="1" smtClean="0"/>
              <a:t>sensors</a:t>
            </a:r>
            <a:endParaRPr lang="pt-PT" sz="1800" dirty="0"/>
          </a:p>
          <a:p>
            <a:r>
              <a:rPr lang="en-US" sz="1800" dirty="0" smtClean="0"/>
              <a:t>Specifications:</a:t>
            </a:r>
          </a:p>
          <a:p>
            <a:pPr lvl="1"/>
            <a:r>
              <a:rPr lang="en-US" sz="1600" dirty="0" smtClean="0"/>
              <a:t>Jitter </a:t>
            </a:r>
            <a:r>
              <a:rPr lang="en-US" sz="1600" dirty="0"/>
              <a:t>&lt; 25ps @ </a:t>
            </a:r>
            <a:r>
              <a:rPr lang="en-US" sz="1600" dirty="0" smtClean="0"/>
              <a:t>10 </a:t>
            </a:r>
            <a:r>
              <a:rPr lang="en-US" sz="1600" dirty="0" err="1" smtClean="0"/>
              <a:t>fC</a:t>
            </a:r>
            <a:r>
              <a:rPr lang="en-US" sz="1600" dirty="0" smtClean="0"/>
              <a:t>; &lt;</a:t>
            </a:r>
            <a:r>
              <a:rPr lang="en-US" sz="1600" dirty="0"/>
              <a:t>65ps </a:t>
            </a:r>
            <a:r>
              <a:rPr lang="en-US" sz="1600" dirty="0" smtClean="0"/>
              <a:t>@ 4 </a:t>
            </a:r>
            <a:r>
              <a:rPr lang="en-US" sz="1600" dirty="0" err="1" smtClean="0"/>
              <a:t>fC</a:t>
            </a:r>
            <a:endParaRPr lang="en-US" sz="1600" dirty="0"/>
          </a:p>
          <a:p>
            <a:pPr lvl="1"/>
            <a:r>
              <a:rPr lang="en-US" sz="1600" dirty="0" smtClean="0"/>
              <a:t>Minimum threshold</a:t>
            </a:r>
            <a:r>
              <a:rPr lang="en-US" sz="1600" dirty="0"/>
              <a:t>: </a:t>
            </a:r>
            <a:r>
              <a:rPr lang="en-US" sz="1600" dirty="0" smtClean="0"/>
              <a:t>2 </a:t>
            </a:r>
            <a:r>
              <a:rPr lang="en-US" sz="1600" dirty="0" err="1" smtClean="0"/>
              <a:t>fC</a:t>
            </a:r>
            <a:endParaRPr lang="en-US" sz="1600" dirty="0"/>
          </a:p>
          <a:p>
            <a:r>
              <a:rPr lang="en-US" sz="1800" dirty="0" smtClean="0"/>
              <a:t>Outputs</a:t>
            </a:r>
            <a:r>
              <a:rPr lang="en-US" sz="1800" dirty="0"/>
              <a:t>: </a:t>
            </a:r>
            <a:endParaRPr lang="en-US" sz="1800" dirty="0" smtClean="0"/>
          </a:p>
          <a:p>
            <a:pPr lvl="1"/>
            <a:r>
              <a:rPr lang="en-US" sz="1600" b="1" dirty="0" smtClean="0"/>
              <a:t>Time Of Arrival </a:t>
            </a:r>
            <a:r>
              <a:rPr lang="en-US" sz="1600" dirty="0" smtClean="0"/>
              <a:t>(TOA)</a:t>
            </a:r>
          </a:p>
          <a:p>
            <a:pPr lvl="1"/>
            <a:r>
              <a:rPr lang="en-US" sz="1600" b="1" dirty="0" smtClean="0"/>
              <a:t>Time Over Threshold </a:t>
            </a:r>
            <a:r>
              <a:rPr lang="en-US" sz="1600" dirty="0" smtClean="0"/>
              <a:t>(TOT)</a:t>
            </a:r>
          </a:p>
          <a:p>
            <a:pPr lvl="1"/>
            <a:r>
              <a:rPr lang="en-US" sz="1600" b="1" dirty="0" smtClean="0"/>
              <a:t>Luminosity</a:t>
            </a:r>
            <a:r>
              <a:rPr lang="en-US" sz="1600" dirty="0" smtClean="0"/>
              <a:t> (No. of pixels</a:t>
            </a:r>
            <a:r>
              <a:rPr lang="en-US" sz="1600" dirty="0"/>
              <a:t> hit</a:t>
            </a:r>
            <a:r>
              <a:rPr lang="en-US" sz="1600" dirty="0" smtClean="0"/>
              <a:t>)</a:t>
            </a:r>
          </a:p>
          <a:p>
            <a:r>
              <a:rPr lang="en-US" sz="1800" dirty="0" smtClean="0"/>
              <a:t>ALTIROC 2</a:t>
            </a:r>
            <a:r>
              <a:rPr lang="en-US" sz="1800" dirty="0"/>
              <a:t>: </a:t>
            </a:r>
            <a:r>
              <a:rPr lang="en-US" sz="1800" b="1" dirty="0"/>
              <a:t>f</a:t>
            </a:r>
            <a:r>
              <a:rPr lang="en-US" sz="1800" b="1" dirty="0" smtClean="0"/>
              <a:t>irst</a:t>
            </a:r>
            <a:r>
              <a:rPr lang="en-US" sz="1800" dirty="0" smtClean="0"/>
              <a:t> </a:t>
            </a:r>
            <a:r>
              <a:rPr lang="en-US" sz="1800" b="1" dirty="0"/>
              <a:t>full size </a:t>
            </a:r>
            <a:r>
              <a:rPr lang="en-US" sz="1800" dirty="0" smtClean="0"/>
              <a:t>prototype; tests being  finalized at several institutes</a:t>
            </a:r>
          </a:p>
          <a:p>
            <a:r>
              <a:rPr lang="en-US" sz="1800" dirty="0" smtClean="0"/>
              <a:t>ALTIROC 3: </a:t>
            </a:r>
            <a:r>
              <a:rPr lang="en-US" sz="1800" b="1" dirty="0" smtClean="0"/>
              <a:t>to be submitted </a:t>
            </a:r>
            <a:r>
              <a:rPr lang="en-US" sz="1800" dirty="0" smtClean="0"/>
              <a:t>in November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485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311" y="274539"/>
            <a:ext cx="2034952" cy="1930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856" y="275010"/>
            <a:ext cx="2228714" cy="17257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8183"/>
            <a:ext cx="5732317" cy="2135876"/>
          </a:xfrm>
        </p:spPr>
        <p:txBody>
          <a:bodyPr>
            <a:noAutofit/>
          </a:bodyPr>
          <a:lstStyle/>
          <a:p>
            <a:r>
              <a:rPr lang="pt-PT" sz="1600" dirty="0" err="1" smtClean="0"/>
              <a:t>Intensive</a:t>
            </a:r>
            <a:r>
              <a:rPr lang="pt-PT" sz="1600" dirty="0" smtClean="0"/>
              <a:t> </a:t>
            </a:r>
            <a:r>
              <a:rPr lang="pt-PT" sz="1600" b="1" dirty="0"/>
              <a:t>ALTIROC </a:t>
            </a:r>
            <a:r>
              <a:rPr lang="pt-PT" sz="1600" b="1" dirty="0" smtClean="0"/>
              <a:t>2</a:t>
            </a:r>
            <a:r>
              <a:rPr lang="pt-PT" sz="1600" dirty="0" smtClean="0"/>
              <a:t> </a:t>
            </a:r>
            <a:r>
              <a:rPr lang="pt-PT" sz="1600" dirty="0" err="1" smtClean="0"/>
              <a:t>testing</a:t>
            </a:r>
            <a:r>
              <a:rPr lang="pt-PT" sz="1600" dirty="0" smtClean="0"/>
              <a:t> </a:t>
            </a:r>
            <a:r>
              <a:rPr lang="pt-PT" sz="1600" dirty="0" err="1" smtClean="0"/>
              <a:t>program</a:t>
            </a:r>
            <a:r>
              <a:rPr lang="pt-PT" sz="1600" dirty="0"/>
              <a:t>:</a:t>
            </a:r>
            <a:endParaRPr lang="pt-PT" sz="1600" dirty="0" smtClean="0"/>
          </a:p>
          <a:p>
            <a:r>
              <a:rPr lang="pt-PT" sz="1600" b="1" dirty="0" smtClean="0"/>
              <a:t>ASIC </a:t>
            </a:r>
            <a:r>
              <a:rPr lang="pt-PT" sz="1600" b="1" dirty="0" err="1" smtClean="0"/>
              <a:t>alone</a:t>
            </a:r>
            <a:r>
              <a:rPr lang="pt-PT" sz="1600" b="1" dirty="0" smtClean="0"/>
              <a:t> </a:t>
            </a:r>
            <a:r>
              <a:rPr lang="pt-PT" sz="1600" dirty="0" err="1" smtClean="0"/>
              <a:t>found</a:t>
            </a:r>
            <a:r>
              <a:rPr lang="pt-PT" sz="1600" dirty="0" smtClean="0"/>
              <a:t> to </a:t>
            </a:r>
            <a:r>
              <a:rPr lang="pt-PT" sz="1600" dirty="0" err="1" smtClean="0"/>
              <a:t>be</a:t>
            </a:r>
            <a:r>
              <a:rPr lang="pt-PT" sz="1600" dirty="0" smtClean="0"/>
              <a:t> </a:t>
            </a:r>
            <a:r>
              <a:rPr lang="pt-PT" sz="1600" dirty="0" err="1" smtClean="0"/>
              <a:t>close</a:t>
            </a:r>
            <a:r>
              <a:rPr lang="pt-PT" sz="1600" dirty="0" smtClean="0"/>
              <a:t> to </a:t>
            </a:r>
            <a:r>
              <a:rPr lang="pt-PT" sz="1600" dirty="0" err="1" smtClean="0"/>
              <a:t>specifications</a:t>
            </a:r>
            <a:endParaRPr lang="pt-PT" sz="1600" dirty="0" smtClean="0"/>
          </a:p>
          <a:p>
            <a:r>
              <a:rPr lang="pt-PT" sz="1600" dirty="0" err="1" smtClean="0"/>
              <a:t>But</a:t>
            </a:r>
            <a:r>
              <a:rPr lang="pt-PT" sz="1600" dirty="0" smtClean="0"/>
              <a:t> </a:t>
            </a:r>
            <a:r>
              <a:rPr lang="pt-PT" sz="1600" b="1" dirty="0" err="1" smtClean="0"/>
              <a:t>additional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noise</a:t>
            </a:r>
            <a:r>
              <a:rPr lang="pt-PT" sz="1600" b="1" dirty="0" smtClean="0"/>
              <a:t> </a:t>
            </a:r>
            <a:r>
              <a:rPr lang="pt-PT" sz="1600" dirty="0" err="1" smtClean="0"/>
              <a:t>found</a:t>
            </a:r>
            <a:r>
              <a:rPr lang="pt-PT" sz="1600" dirty="0" smtClean="0"/>
              <a:t> </a:t>
            </a:r>
            <a:r>
              <a:rPr lang="pt-PT" sz="1600" dirty="0" err="1" smtClean="0"/>
              <a:t>in</a:t>
            </a:r>
            <a:r>
              <a:rPr lang="pt-PT" sz="1600" dirty="0" smtClean="0"/>
              <a:t> ASIC + LGAD sensor </a:t>
            </a:r>
            <a:r>
              <a:rPr lang="pt-PT" sz="1600" dirty="0" err="1" smtClean="0"/>
              <a:t>assembly</a:t>
            </a:r>
            <a:endParaRPr lang="pt-PT" sz="1600" dirty="0" smtClean="0"/>
          </a:p>
          <a:p>
            <a:pPr lvl="1"/>
            <a:r>
              <a:rPr lang="pt-PT" sz="1400" dirty="0" err="1" smtClean="0"/>
              <a:t>Due</a:t>
            </a:r>
            <a:r>
              <a:rPr lang="pt-PT" sz="1400" dirty="0" smtClean="0"/>
              <a:t> to </a:t>
            </a:r>
            <a:r>
              <a:rPr lang="pt-PT" sz="1400" dirty="0" err="1" smtClean="0"/>
              <a:t>parasitic</a:t>
            </a:r>
            <a:r>
              <a:rPr lang="pt-PT" sz="1400" dirty="0" smtClean="0"/>
              <a:t> </a:t>
            </a:r>
            <a:r>
              <a:rPr lang="pt-PT" sz="1400" dirty="0" err="1" smtClean="0"/>
              <a:t>inductances</a:t>
            </a:r>
            <a:r>
              <a:rPr lang="pt-PT" sz="1400" dirty="0" smtClean="0"/>
              <a:t> </a:t>
            </a:r>
            <a:r>
              <a:rPr lang="pt-PT" sz="1400" dirty="0" err="1" smtClean="0"/>
              <a:t>separating</a:t>
            </a:r>
            <a:r>
              <a:rPr lang="pt-PT" sz="1400" dirty="0" smtClean="0"/>
              <a:t> sensor/</a:t>
            </a:r>
            <a:r>
              <a:rPr lang="pt-PT" sz="1400" dirty="0" err="1" smtClean="0"/>
              <a:t>preamp</a:t>
            </a:r>
            <a:r>
              <a:rPr lang="pt-PT" sz="1400" dirty="0" smtClean="0"/>
              <a:t> </a:t>
            </a:r>
            <a:r>
              <a:rPr lang="pt-PT" sz="1400" dirty="0" err="1" smtClean="0"/>
              <a:t>grounds</a:t>
            </a:r>
            <a:endParaRPr lang="pt-PT" sz="1400" dirty="0" smtClean="0"/>
          </a:p>
          <a:p>
            <a:pPr lvl="1"/>
            <a:r>
              <a:rPr lang="pt-PT" sz="1400" dirty="0" err="1" smtClean="0"/>
              <a:t>Effect</a:t>
            </a:r>
            <a:r>
              <a:rPr lang="pt-PT" sz="1400" dirty="0" smtClean="0"/>
              <a:t> </a:t>
            </a:r>
            <a:r>
              <a:rPr lang="pt-PT" sz="1400" dirty="0" err="1" smtClean="0"/>
              <a:t>amplified</a:t>
            </a:r>
            <a:r>
              <a:rPr lang="pt-PT" sz="1400" dirty="0" smtClean="0"/>
              <a:t> </a:t>
            </a:r>
            <a:r>
              <a:rPr lang="pt-PT" sz="1400" dirty="0" err="1" smtClean="0"/>
              <a:t>due</a:t>
            </a:r>
            <a:r>
              <a:rPr lang="pt-PT" sz="1400" dirty="0" smtClean="0"/>
              <a:t> to 10 </a:t>
            </a:r>
            <a:r>
              <a:rPr lang="pt-PT" sz="1400" dirty="0" err="1" smtClean="0"/>
              <a:t>nF</a:t>
            </a:r>
            <a:r>
              <a:rPr lang="pt-PT" sz="1400" dirty="0" smtClean="0"/>
              <a:t> HV </a:t>
            </a:r>
            <a:r>
              <a:rPr lang="pt-PT" sz="1400" dirty="0" err="1" smtClean="0"/>
              <a:t>decoupling</a:t>
            </a:r>
            <a:r>
              <a:rPr lang="pt-PT" sz="1400" dirty="0" smtClean="0"/>
              <a:t> </a:t>
            </a:r>
            <a:r>
              <a:rPr lang="pt-PT" sz="1400" dirty="0" err="1" smtClean="0"/>
              <a:t>capacitor</a:t>
            </a:r>
            <a:endParaRPr lang="pt-PT" sz="1400" dirty="0" smtClean="0"/>
          </a:p>
          <a:p>
            <a:pPr lvl="1"/>
            <a:r>
              <a:rPr lang="pt-PT" sz="1400" dirty="0" err="1" smtClean="0"/>
              <a:t>Removing</a:t>
            </a:r>
            <a:r>
              <a:rPr lang="pt-PT" sz="1400" dirty="0" smtClean="0"/>
              <a:t> </a:t>
            </a:r>
            <a:r>
              <a:rPr lang="pt-PT" sz="1400" dirty="0" err="1" smtClean="0"/>
              <a:t>capacitor</a:t>
            </a:r>
            <a:r>
              <a:rPr lang="pt-PT" sz="1400" dirty="0" smtClean="0"/>
              <a:t> </a:t>
            </a:r>
            <a:r>
              <a:rPr lang="pt-PT" sz="1400" dirty="0" err="1" smtClean="0"/>
              <a:t>gave</a:t>
            </a:r>
            <a:r>
              <a:rPr lang="pt-PT" sz="1400" dirty="0" smtClean="0"/>
              <a:t> </a:t>
            </a:r>
            <a:r>
              <a:rPr lang="pt-PT" sz="1400" b="1" dirty="0" err="1" smtClean="0"/>
              <a:t>lower</a:t>
            </a:r>
            <a:r>
              <a:rPr lang="pt-PT" sz="1400" b="1" dirty="0" smtClean="0"/>
              <a:t> </a:t>
            </a:r>
            <a:r>
              <a:rPr lang="pt-PT" sz="1400" b="1" dirty="0" err="1" smtClean="0"/>
              <a:t>noise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so</a:t>
            </a:r>
            <a:r>
              <a:rPr lang="pt-PT" sz="1400" dirty="0" smtClean="0"/>
              <a:t> </a:t>
            </a:r>
            <a:r>
              <a:rPr lang="pt-PT" sz="1400" b="1" dirty="0" err="1" smtClean="0"/>
              <a:t>Q</a:t>
            </a:r>
            <a:r>
              <a:rPr lang="pt-PT" sz="1400" b="1" baseline="-25000" dirty="0" err="1" smtClean="0"/>
              <a:t>min</a:t>
            </a:r>
            <a:r>
              <a:rPr lang="pt-PT" sz="1400" b="1" dirty="0" smtClean="0"/>
              <a:t> = 2.6 </a:t>
            </a:r>
            <a:r>
              <a:rPr lang="pt-PT" sz="1400" b="1" dirty="0" err="1" smtClean="0"/>
              <a:t>fC</a:t>
            </a:r>
            <a:r>
              <a:rPr lang="pt-PT" sz="1400" b="1" dirty="0" smtClean="0"/>
              <a:t> </a:t>
            </a:r>
            <a:r>
              <a:rPr lang="pt-PT" sz="1400" dirty="0" err="1" smtClean="0"/>
              <a:t>instead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b="1" dirty="0" smtClean="0"/>
              <a:t>4 </a:t>
            </a:r>
            <a:r>
              <a:rPr lang="pt-PT" sz="1400" b="1" dirty="0" err="1" smtClean="0"/>
              <a:t>fC</a:t>
            </a:r>
            <a:r>
              <a:rPr lang="pt-PT" sz="1400" b="1" dirty="0" smtClean="0"/>
              <a:t> </a:t>
            </a:r>
            <a:r>
              <a:rPr lang="pt-PT" sz="1400" dirty="0" err="1" smtClean="0"/>
              <a:t>with</a:t>
            </a:r>
            <a:r>
              <a:rPr lang="pt-PT" sz="1400" dirty="0" smtClean="0"/>
              <a:t> </a:t>
            </a:r>
            <a:r>
              <a:rPr lang="pt-PT" sz="1400" dirty="0" err="1" smtClean="0"/>
              <a:t>capacitor</a:t>
            </a:r>
            <a:endParaRPr lang="pt-PT" sz="1800" dirty="0" smtClean="0"/>
          </a:p>
          <a:p>
            <a:endParaRPr lang="pt-PT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2333"/>
          <a:stretch/>
        </p:blipFill>
        <p:spPr>
          <a:xfrm>
            <a:off x="9392028" y="2000783"/>
            <a:ext cx="3627837" cy="224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2028" y="-13682"/>
            <a:ext cx="3379906" cy="1742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5" y="2638542"/>
            <a:ext cx="3368388" cy="235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8788" y="2947022"/>
            <a:ext cx="3691077" cy="1992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475" y="2663697"/>
            <a:ext cx="2015842" cy="20651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31240" y="2638542"/>
            <a:ext cx="3467248" cy="2311499"/>
            <a:chOff x="5511439" y="2429402"/>
            <a:chExt cx="3467248" cy="23114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11439" y="2429402"/>
              <a:ext cx="3467248" cy="23114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54288" y="3547479"/>
              <a:ext cx="1554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 smtClean="0"/>
                <a:t>Q</a:t>
              </a:r>
              <a:r>
                <a:rPr lang="pt-PT" baseline="-25000" dirty="0" err="1" smtClean="0"/>
                <a:t>min</a:t>
              </a:r>
              <a:r>
                <a:rPr lang="pt-PT" dirty="0" smtClean="0"/>
                <a:t> = 2.6 </a:t>
              </a:r>
              <a:r>
                <a:rPr lang="pt-PT" dirty="0" err="1" smtClean="0"/>
                <a:t>fC</a:t>
              </a:r>
              <a:endParaRPr lang="pt-PT" dirty="0"/>
            </a:p>
          </p:txBody>
        </p:sp>
      </p:grpSp>
      <p:sp>
        <p:nvSpPr>
          <p:cNvPr id="12" name="Oval 11"/>
          <p:cNvSpPr/>
          <p:nvPr/>
        </p:nvSpPr>
        <p:spPr>
          <a:xfrm>
            <a:off x="4569412" y="2670590"/>
            <a:ext cx="372731" cy="31747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0481" y="2344116"/>
            <a:ext cx="220878" cy="322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>
          <a:xfrm>
            <a:off x="400756" y="4837818"/>
            <a:ext cx="2133600" cy="273844"/>
          </a:xfrm>
        </p:spPr>
        <p:txBody>
          <a:bodyPr/>
          <a:lstStyle/>
          <a:p>
            <a:r>
              <a:rPr lang="en-US" dirty="0" err="1" smtClean="0"/>
              <a:t>R.Gonçalo</a:t>
            </a:r>
            <a:endParaRPr lang="pt-PT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xfrm>
            <a:off x="3124200" y="4837818"/>
            <a:ext cx="2895600" cy="273844"/>
          </a:xfrm>
        </p:spPr>
        <p:txBody>
          <a:bodyPr/>
          <a:lstStyle/>
          <a:p>
            <a:r>
              <a:rPr lang="pt-PT" dirty="0" smtClean="0"/>
              <a:t>ATLAS </a:t>
            </a:r>
            <a:r>
              <a:rPr lang="pt-PT" dirty="0" err="1" smtClean="0"/>
              <a:t>Week</a:t>
            </a:r>
            <a:r>
              <a:rPr lang="pt-PT" dirty="0" smtClean="0"/>
              <a:t> </a:t>
            </a:r>
            <a:r>
              <a:rPr lang="pt-PT" dirty="0" err="1" smtClean="0"/>
              <a:t>Lisbon</a:t>
            </a:r>
            <a:endParaRPr lang="pt-PT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4823707"/>
            <a:ext cx="2133600" cy="273844"/>
          </a:xfrm>
        </p:spPr>
        <p:txBody>
          <a:bodyPr/>
          <a:lstStyle/>
          <a:p>
            <a:fld id="{F581752C-7CE2-9143-B762-0453257F7ACB}" type="slidenum">
              <a:rPr lang="pt-PT" smtClean="0"/>
              <a:t>7</a:t>
            </a:fld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2355300"/>
            <a:ext cx="297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Removing</a:t>
            </a:r>
            <a:r>
              <a:rPr lang="pt-PT" dirty="0" smtClean="0"/>
              <a:t> 10 </a:t>
            </a:r>
            <a:r>
              <a:rPr lang="pt-PT" dirty="0" err="1" smtClean="0"/>
              <a:t>nF</a:t>
            </a:r>
            <a:r>
              <a:rPr lang="pt-PT" dirty="0"/>
              <a:t> </a:t>
            </a:r>
            <a:r>
              <a:rPr lang="pt-PT" dirty="0" err="1" smtClean="0"/>
              <a:t>capacitor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2873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897" y="205980"/>
            <a:ext cx="2134015" cy="2278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603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ALTIROC 3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66" y="894933"/>
            <a:ext cx="6550631" cy="4185721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Improvements</a:t>
            </a:r>
            <a:r>
              <a:rPr lang="en-US" sz="1800" dirty="0" smtClean="0"/>
              <a:t> with respect to ALTIROC 2:</a:t>
            </a:r>
          </a:p>
          <a:p>
            <a:pPr lvl="1"/>
            <a:r>
              <a:rPr lang="en-US" sz="1400" dirty="0" smtClean="0"/>
              <a:t>Identified bottleneck for trigger rates &gt; 1 MHz giving </a:t>
            </a:r>
            <a:r>
              <a:rPr lang="en-US" sz="1400" b="1" dirty="0" smtClean="0"/>
              <a:t>high FIFO occupancy </a:t>
            </a:r>
          </a:p>
          <a:p>
            <a:pPr lvl="1"/>
            <a:r>
              <a:rPr lang="en-US" sz="1400" dirty="0" smtClean="0"/>
              <a:t>Modifications for </a:t>
            </a:r>
            <a:r>
              <a:rPr lang="en-US" sz="1400" b="1" dirty="0" smtClean="0"/>
              <a:t>smaller </a:t>
            </a:r>
            <a:r>
              <a:rPr lang="en-US" sz="1400" b="1" dirty="0" err="1" smtClean="0"/>
              <a:t>Q</a:t>
            </a:r>
            <a:r>
              <a:rPr lang="en-US" sz="1400" b="1" baseline="-25000" dirty="0" err="1" smtClean="0"/>
              <a:t>min</a:t>
            </a:r>
            <a:r>
              <a:rPr lang="en-US" sz="1400" b="1" dirty="0" smtClean="0"/>
              <a:t> and jitter </a:t>
            </a:r>
            <a:r>
              <a:rPr lang="en-US" sz="1400" dirty="0" smtClean="0"/>
              <a:t>to address: </a:t>
            </a:r>
            <a:endParaRPr lang="en-US" sz="1400" dirty="0" smtClean="0"/>
          </a:p>
          <a:p>
            <a:pPr lvl="1"/>
            <a:r>
              <a:rPr lang="en-US" sz="1400" dirty="0"/>
              <a:t>V</a:t>
            </a:r>
            <a:r>
              <a:rPr lang="en-US" sz="1400" dirty="0" smtClean="0"/>
              <a:t>oltage </a:t>
            </a:r>
            <a:r>
              <a:rPr lang="en-US" sz="1400" dirty="0" smtClean="0"/>
              <a:t>drops between </a:t>
            </a:r>
            <a:r>
              <a:rPr lang="en-US" sz="1400" dirty="0" smtClean="0"/>
              <a:t>grounds solved in ALTIROC 3</a:t>
            </a:r>
          </a:p>
          <a:p>
            <a:pPr lvl="1"/>
            <a:r>
              <a:rPr lang="en-US" sz="1400" dirty="0" smtClean="0"/>
              <a:t>Digital </a:t>
            </a:r>
            <a:r>
              <a:rPr lang="en-US" sz="1400" dirty="0"/>
              <a:t>noise </a:t>
            </a:r>
            <a:r>
              <a:rPr lang="en-US" sz="1400" dirty="0" smtClean="0"/>
              <a:t>injected </a:t>
            </a:r>
            <a:r>
              <a:rPr lang="en-US" sz="1400" dirty="0"/>
              <a:t>through </a:t>
            </a:r>
            <a:r>
              <a:rPr lang="en-US" sz="1400" dirty="0" smtClean="0"/>
              <a:t>preamplifier </a:t>
            </a:r>
            <a:r>
              <a:rPr lang="en-US" sz="1400" dirty="0" smtClean="0"/>
              <a:t>ground</a:t>
            </a:r>
          </a:p>
          <a:p>
            <a:pPr lvl="1"/>
            <a:r>
              <a:rPr lang="en-US" sz="1400" dirty="0" smtClean="0"/>
              <a:t>Higher redundancy to improve robustness against Single Event Effects</a:t>
            </a:r>
            <a:endParaRPr lang="en-US" sz="1400" dirty="0" smtClean="0"/>
          </a:p>
          <a:p>
            <a:pPr lvl="1"/>
            <a:r>
              <a:rPr lang="en-US" sz="1400" dirty="0" smtClean="0"/>
              <a:t>40 </a:t>
            </a:r>
            <a:r>
              <a:rPr lang="en-US" sz="1400" dirty="0"/>
              <a:t>MHz  clocks </a:t>
            </a:r>
            <a:r>
              <a:rPr lang="en-US" sz="1400" dirty="0" smtClean="0"/>
              <a:t>in ALTIROC 3 matrix de</a:t>
            </a:r>
            <a:r>
              <a:rPr lang="en-US" sz="1400" dirty="0"/>
              <a:t>-skewed along the columns and between columns to  avoid high digital current </a:t>
            </a:r>
            <a:r>
              <a:rPr lang="en-US" sz="1400" dirty="0" smtClean="0"/>
              <a:t>spikes</a:t>
            </a:r>
            <a:endParaRPr lang="en-US" sz="1800" dirty="0"/>
          </a:p>
          <a:p>
            <a:r>
              <a:rPr lang="en-US" sz="1800" dirty="0" smtClean="0"/>
              <a:t>Power </a:t>
            </a:r>
            <a:r>
              <a:rPr lang="en-US" sz="1800" dirty="0" smtClean="0"/>
              <a:t>consumption slightly higher </a:t>
            </a:r>
            <a:r>
              <a:rPr lang="en-US" sz="1800" dirty="0" smtClean="0"/>
              <a:t>: 1.4 </a:t>
            </a:r>
            <a:r>
              <a:rPr lang="en-US" sz="1800" dirty="0" err="1" smtClean="0"/>
              <a:t>mW</a:t>
            </a:r>
            <a:r>
              <a:rPr lang="en-US" sz="1800" dirty="0" smtClean="0"/>
              <a:t>/</a:t>
            </a:r>
            <a:r>
              <a:rPr lang="en-US" sz="1800" dirty="0" err="1" smtClean="0"/>
              <a:t>ch</a:t>
            </a:r>
            <a:r>
              <a:rPr lang="en-US" sz="1800" dirty="0" smtClean="0"/>
              <a:t> </a:t>
            </a:r>
            <a:r>
              <a:rPr lang="en-US" sz="1800" dirty="0" err="1" smtClean="0"/>
              <a:t>vs</a:t>
            </a:r>
            <a:r>
              <a:rPr lang="en-US" sz="1800" dirty="0" smtClean="0"/>
              <a:t> </a:t>
            </a:r>
            <a:r>
              <a:rPr lang="en-US" sz="1800" dirty="0" smtClean="0"/>
              <a:t>1.2 </a:t>
            </a:r>
            <a:r>
              <a:rPr lang="en-US" sz="1800" dirty="0" err="1" smtClean="0"/>
              <a:t>mW</a:t>
            </a:r>
            <a:r>
              <a:rPr lang="en-US" sz="1800" dirty="0" smtClean="0"/>
              <a:t>/</a:t>
            </a:r>
            <a:r>
              <a:rPr lang="en-US" sz="1800" dirty="0" err="1" smtClean="0"/>
              <a:t>ch</a:t>
            </a:r>
            <a:r>
              <a:rPr lang="en-US" sz="1800" dirty="0" smtClean="0"/>
              <a:t> </a:t>
            </a:r>
          </a:p>
          <a:p>
            <a:pPr marL="342900" lvl="1" indent="-342900">
              <a:buFont typeface="Arial"/>
              <a:buChar char="•"/>
            </a:pPr>
            <a:r>
              <a:rPr lang="en-US" sz="1800" dirty="0" smtClean="0"/>
              <a:t>ALTIROC </a:t>
            </a:r>
            <a:r>
              <a:rPr lang="en-US" sz="1800" b="1" dirty="0" smtClean="0"/>
              <a:t>plans</a:t>
            </a:r>
            <a:r>
              <a:rPr lang="en-US" sz="1800" dirty="0" smtClean="0"/>
              <a:t>: </a:t>
            </a:r>
            <a:r>
              <a:rPr lang="en-US" sz="1600" dirty="0"/>
              <a:t>PDR set to October 18 </a:t>
            </a:r>
            <a:endParaRPr lang="en-US" sz="1800" dirty="0" smtClean="0"/>
          </a:p>
          <a:p>
            <a:pPr lvl="1"/>
            <a:r>
              <a:rPr lang="en-US" sz="1400" dirty="0" smtClean="0"/>
              <a:t>Design </a:t>
            </a:r>
            <a:r>
              <a:rPr lang="en-US" sz="1400" dirty="0"/>
              <a:t>of </a:t>
            </a:r>
            <a:r>
              <a:rPr lang="en-US" sz="1400" dirty="0" smtClean="0"/>
              <a:t>ALTIROC 3 </a:t>
            </a:r>
            <a:r>
              <a:rPr lang="en-US" sz="1400" dirty="0"/>
              <a:t>version </a:t>
            </a:r>
            <a:r>
              <a:rPr lang="en-US" sz="1400" dirty="0" smtClean="0"/>
              <a:t>is now ready </a:t>
            </a:r>
            <a:r>
              <a:rPr lang="mr-IN" sz="1400" dirty="0" smtClean="0"/>
              <a:t>–</a:t>
            </a:r>
            <a:r>
              <a:rPr lang="en-US" sz="1400" dirty="0" smtClean="0"/>
              <a:t> verifications in coming month</a:t>
            </a:r>
            <a:endParaRPr lang="en-US" sz="1400" dirty="0" smtClean="0"/>
          </a:p>
          <a:p>
            <a:pPr lvl="1"/>
            <a:r>
              <a:rPr lang="en-US" sz="1400" b="1" dirty="0" smtClean="0"/>
              <a:t>Submit </a:t>
            </a:r>
            <a:r>
              <a:rPr lang="en-US" sz="1400" b="1" dirty="0" smtClean="0"/>
              <a:t>to foundry </a:t>
            </a:r>
            <a:r>
              <a:rPr lang="en-US" sz="1400" b="1" dirty="0"/>
              <a:t>in </a:t>
            </a:r>
            <a:r>
              <a:rPr lang="en-US" sz="1400" b="1" dirty="0" smtClean="0"/>
              <a:t>early November </a:t>
            </a:r>
            <a:r>
              <a:rPr lang="mr-IN" sz="1400" dirty="0" smtClean="0"/>
              <a:t>–</a:t>
            </a:r>
            <a:r>
              <a:rPr lang="en-US" sz="1400" dirty="0" smtClean="0"/>
              <a:t> to arrive at CERN early Feb. 2023</a:t>
            </a:r>
          </a:p>
          <a:p>
            <a:r>
              <a:rPr lang="en-US" sz="1800" dirty="0" smtClean="0"/>
              <a:t>HGTD-ALTIROC-A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b="1" dirty="0" smtClean="0"/>
              <a:t>pre-production </a:t>
            </a:r>
            <a:r>
              <a:rPr lang="en-US" sz="1800" dirty="0" smtClean="0"/>
              <a:t>ASIC</a:t>
            </a:r>
          </a:p>
          <a:p>
            <a:pPr lvl="1"/>
            <a:r>
              <a:rPr lang="en-US" sz="1400" dirty="0" smtClean="0"/>
              <a:t>Design to start in April 2023 and FDR in October 2023</a:t>
            </a:r>
            <a:endParaRPr lang="en-US" sz="1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ATLAS Week Lisbon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8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897" y="2485496"/>
            <a:ext cx="2209148" cy="228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34" y="3409912"/>
            <a:ext cx="1604322" cy="1592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4848772" cy="63603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HGTD Modules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66" y="871091"/>
            <a:ext cx="5192705" cy="3228617"/>
          </a:xfrm>
        </p:spPr>
        <p:txBody>
          <a:bodyPr>
            <a:noAutofit/>
          </a:bodyPr>
          <a:lstStyle/>
          <a:p>
            <a:r>
              <a:rPr lang="pt-PT" sz="1600" dirty="0" err="1" smtClean="0"/>
              <a:t>Hybridization</a:t>
            </a:r>
            <a:r>
              <a:rPr lang="pt-PT" sz="1600" dirty="0"/>
              <a:t>: </a:t>
            </a:r>
            <a:r>
              <a:rPr lang="pt-PT" sz="1600" dirty="0" smtClean="0"/>
              <a:t>Sensor </a:t>
            </a:r>
            <a:r>
              <a:rPr lang="pt-PT" sz="1600" dirty="0" err="1"/>
              <a:t>bump-bonded</a:t>
            </a:r>
            <a:r>
              <a:rPr lang="pt-PT" sz="1600" dirty="0"/>
              <a:t> to </a:t>
            </a:r>
            <a:r>
              <a:rPr lang="pt-PT" sz="1600" dirty="0" smtClean="0"/>
              <a:t>ASIC</a:t>
            </a:r>
            <a:endParaRPr lang="pt-PT" sz="1600" dirty="0"/>
          </a:p>
          <a:p>
            <a:pPr lvl="1"/>
            <a:r>
              <a:rPr lang="pt-PT" sz="1200" dirty="0" err="1" smtClean="0"/>
              <a:t>Technique</a:t>
            </a:r>
            <a:r>
              <a:rPr lang="pt-PT" sz="1200" dirty="0" smtClean="0"/>
              <a:t> </a:t>
            </a:r>
            <a:r>
              <a:rPr lang="pt-PT" sz="1200" dirty="0" err="1" smtClean="0"/>
              <a:t>established</a:t>
            </a:r>
            <a:r>
              <a:rPr lang="pt-PT" sz="1200" dirty="0" smtClean="0"/>
              <a:t> </a:t>
            </a:r>
            <a:r>
              <a:rPr lang="pt-PT" sz="1200" dirty="0" err="1" smtClean="0"/>
              <a:t>at</a:t>
            </a:r>
            <a:r>
              <a:rPr lang="pt-PT" sz="1200" dirty="0" smtClean="0"/>
              <a:t> </a:t>
            </a:r>
            <a:r>
              <a:rPr lang="pt-PT" sz="1200" dirty="0" err="1" smtClean="0"/>
              <a:t>several</a:t>
            </a:r>
            <a:r>
              <a:rPr lang="pt-PT" sz="1200" dirty="0" smtClean="0"/>
              <a:t> sites</a:t>
            </a:r>
          </a:p>
          <a:p>
            <a:pPr lvl="1"/>
            <a:r>
              <a:rPr lang="pt-PT" sz="1200" dirty="0" err="1" smtClean="0"/>
              <a:t>Detailed</a:t>
            </a:r>
            <a:r>
              <a:rPr lang="pt-PT" sz="1200" dirty="0" smtClean="0"/>
              <a:t> </a:t>
            </a:r>
            <a:r>
              <a:rPr lang="pt-PT" sz="1200" dirty="0" err="1" smtClean="0"/>
              <a:t>tests</a:t>
            </a:r>
            <a:r>
              <a:rPr lang="pt-PT" sz="1200" dirty="0" smtClean="0"/>
              <a:t> (</a:t>
            </a:r>
            <a:r>
              <a:rPr lang="pt-PT" sz="1200" dirty="0" err="1" smtClean="0"/>
              <a:t>shear</a:t>
            </a:r>
            <a:r>
              <a:rPr lang="pt-PT" sz="1200" dirty="0" smtClean="0"/>
              <a:t> </a:t>
            </a:r>
            <a:r>
              <a:rPr lang="pt-PT" sz="1200" dirty="0" err="1" smtClean="0"/>
              <a:t>test</a:t>
            </a:r>
            <a:r>
              <a:rPr lang="pt-PT" sz="1200" dirty="0" smtClean="0"/>
              <a:t>, X-</a:t>
            </a:r>
            <a:r>
              <a:rPr lang="pt-PT" sz="1200" dirty="0" err="1" smtClean="0"/>
              <a:t>ray</a:t>
            </a:r>
            <a:r>
              <a:rPr lang="pt-PT" sz="1200" dirty="0" smtClean="0"/>
              <a:t> </a:t>
            </a:r>
            <a:r>
              <a:rPr lang="pt-PT" sz="1200" dirty="0" err="1" smtClean="0"/>
              <a:t>examination</a:t>
            </a:r>
            <a:r>
              <a:rPr lang="pt-PT" sz="1200" dirty="0" smtClean="0"/>
              <a:t>) </a:t>
            </a:r>
            <a:r>
              <a:rPr lang="pt-PT" sz="1200" dirty="0" err="1" smtClean="0"/>
              <a:t>have</a:t>
            </a:r>
            <a:r>
              <a:rPr lang="pt-PT" sz="1200" dirty="0" smtClean="0"/>
              <a:t> </a:t>
            </a:r>
            <a:r>
              <a:rPr lang="pt-PT" sz="1200" dirty="0" err="1" smtClean="0"/>
              <a:t>shown</a:t>
            </a:r>
            <a:r>
              <a:rPr lang="pt-PT" sz="1200" dirty="0" smtClean="0"/>
              <a:t> </a:t>
            </a:r>
            <a:r>
              <a:rPr lang="pt-PT" sz="1200" dirty="0" err="1"/>
              <a:t>g</a:t>
            </a:r>
            <a:r>
              <a:rPr lang="pt-PT" sz="1200" dirty="0" err="1" smtClean="0"/>
              <a:t>ood</a:t>
            </a:r>
            <a:r>
              <a:rPr lang="pt-PT" sz="1200" dirty="0" smtClean="0"/>
              <a:t> </a:t>
            </a:r>
            <a:r>
              <a:rPr lang="pt-PT" sz="1200" dirty="0" err="1" smtClean="0"/>
              <a:t>bonding</a:t>
            </a:r>
            <a:r>
              <a:rPr lang="pt-PT" sz="1200" dirty="0" smtClean="0"/>
              <a:t> </a:t>
            </a:r>
            <a:r>
              <a:rPr lang="pt-PT" sz="1200" dirty="0" err="1" smtClean="0"/>
              <a:t>results</a:t>
            </a:r>
            <a:r>
              <a:rPr lang="pt-PT" sz="1200" dirty="0" smtClean="0"/>
              <a:t> </a:t>
            </a:r>
            <a:r>
              <a:rPr lang="pt-PT" sz="1200" dirty="0" err="1" smtClean="0"/>
              <a:t>achieved</a:t>
            </a:r>
            <a:endParaRPr lang="pt-PT" sz="1200" dirty="0" smtClean="0"/>
          </a:p>
          <a:p>
            <a:pPr lvl="1"/>
            <a:r>
              <a:rPr lang="pt-PT" sz="1200" dirty="0" err="1"/>
              <a:t>Beam</a:t>
            </a:r>
            <a:r>
              <a:rPr lang="pt-PT" sz="1200" dirty="0"/>
              <a:t> </a:t>
            </a:r>
            <a:r>
              <a:rPr lang="pt-PT" sz="1200" dirty="0" err="1"/>
              <a:t>tests</a:t>
            </a:r>
            <a:r>
              <a:rPr lang="pt-PT" sz="1200" dirty="0"/>
              <a:t> </a:t>
            </a:r>
            <a:r>
              <a:rPr lang="pt-PT" sz="1200" dirty="0" err="1"/>
              <a:t>at</a:t>
            </a:r>
            <a:r>
              <a:rPr lang="pt-PT" sz="1200" dirty="0"/>
              <a:t> CERN </a:t>
            </a:r>
            <a:r>
              <a:rPr lang="pt-PT" sz="1200" dirty="0" err="1"/>
              <a:t>in</a:t>
            </a:r>
            <a:r>
              <a:rPr lang="pt-PT" sz="1200" dirty="0"/>
              <a:t> </a:t>
            </a:r>
            <a:r>
              <a:rPr lang="pt-PT" sz="1200" dirty="0" err="1"/>
              <a:t>July</a:t>
            </a:r>
            <a:r>
              <a:rPr lang="pt-PT" sz="1200" dirty="0"/>
              <a:t> </a:t>
            </a:r>
            <a:r>
              <a:rPr lang="pt-PT" sz="1200" dirty="0" err="1"/>
              <a:t>and</a:t>
            </a:r>
            <a:r>
              <a:rPr lang="pt-PT" sz="1200" dirty="0"/>
              <a:t> </a:t>
            </a:r>
            <a:r>
              <a:rPr lang="pt-PT" sz="1200" dirty="0" err="1"/>
              <a:t>September</a:t>
            </a:r>
            <a:r>
              <a:rPr lang="pt-PT" sz="1200" dirty="0"/>
              <a:t>; </a:t>
            </a:r>
            <a:r>
              <a:rPr lang="pt-PT" sz="1200" dirty="0" err="1"/>
              <a:t>next</a:t>
            </a:r>
            <a:r>
              <a:rPr lang="pt-PT" sz="1200" dirty="0"/>
              <a:t> </a:t>
            </a:r>
            <a:r>
              <a:rPr lang="pt-PT" sz="1200" dirty="0" err="1"/>
              <a:t>one</a:t>
            </a:r>
            <a:r>
              <a:rPr lang="pt-PT" sz="1200" dirty="0"/>
              <a:t> </a:t>
            </a:r>
            <a:r>
              <a:rPr lang="pt-PT" sz="1200" dirty="0" err="1"/>
              <a:t>in</a:t>
            </a:r>
            <a:r>
              <a:rPr lang="pt-PT" sz="1200" dirty="0"/>
              <a:t> 19/10 </a:t>
            </a:r>
            <a:r>
              <a:rPr lang="mr-IN" sz="1200" dirty="0"/>
              <a:t>–</a:t>
            </a:r>
            <a:r>
              <a:rPr lang="pt-PT" sz="1200" dirty="0"/>
              <a:t> 02/</a:t>
            </a:r>
            <a:r>
              <a:rPr lang="pt-PT" sz="1200" dirty="0" smtClean="0"/>
              <a:t>11</a:t>
            </a:r>
            <a:endParaRPr lang="pt-PT" sz="1200" dirty="0" smtClean="0"/>
          </a:p>
          <a:p>
            <a:r>
              <a:rPr lang="pt-PT" sz="1600" dirty="0" err="1" smtClean="0"/>
              <a:t>Five</a:t>
            </a:r>
            <a:r>
              <a:rPr lang="pt-PT" sz="1600" dirty="0" smtClean="0"/>
              <a:t> </a:t>
            </a:r>
            <a:r>
              <a:rPr lang="pt-PT" sz="1600" dirty="0" err="1" smtClean="0"/>
              <a:t>full</a:t>
            </a:r>
            <a:r>
              <a:rPr lang="pt-PT" sz="1600" dirty="0" smtClean="0"/>
              <a:t> </a:t>
            </a:r>
            <a:r>
              <a:rPr lang="pt-PT" sz="1600" dirty="0" smtClean="0"/>
              <a:t>modules </a:t>
            </a:r>
            <a:r>
              <a:rPr lang="pt-PT" sz="1600" dirty="0" err="1" smtClean="0"/>
              <a:t>produced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/>
              <a:t> </a:t>
            </a:r>
            <a:r>
              <a:rPr lang="pt-PT" sz="1600" dirty="0" smtClean="0"/>
              <a:t>more </a:t>
            </a:r>
            <a:r>
              <a:rPr lang="pt-PT" sz="1600" dirty="0" err="1"/>
              <a:t>without</a:t>
            </a:r>
            <a:r>
              <a:rPr lang="pt-PT" sz="1600" dirty="0"/>
              <a:t> </a:t>
            </a:r>
            <a:r>
              <a:rPr lang="pt-PT" sz="1600" dirty="0" smtClean="0"/>
              <a:t>sensor</a:t>
            </a:r>
            <a:endParaRPr lang="pt-PT" sz="1600" dirty="0" smtClean="0"/>
          </a:p>
          <a:p>
            <a:pPr lvl="1"/>
            <a:r>
              <a:rPr lang="pt-PT" sz="1200" dirty="0" err="1" smtClean="0"/>
              <a:t>Load</a:t>
            </a:r>
            <a:r>
              <a:rPr lang="pt-PT" sz="1200" dirty="0" smtClean="0"/>
              <a:t> to </a:t>
            </a:r>
            <a:r>
              <a:rPr lang="pt-PT" sz="1200" dirty="0" err="1" smtClean="0"/>
              <a:t>be</a:t>
            </a:r>
            <a:r>
              <a:rPr lang="pt-PT" sz="1200" dirty="0" smtClean="0"/>
              <a:t> </a:t>
            </a:r>
            <a:r>
              <a:rPr lang="pt-PT" sz="1200" dirty="0" err="1" smtClean="0"/>
              <a:t>spread</a:t>
            </a:r>
            <a:r>
              <a:rPr lang="pt-PT" sz="1200" dirty="0" smtClean="0"/>
              <a:t> </a:t>
            </a:r>
            <a:r>
              <a:rPr lang="pt-PT" sz="1200" dirty="0" err="1" smtClean="0"/>
              <a:t>between</a:t>
            </a:r>
            <a:r>
              <a:rPr lang="pt-PT" sz="1200" dirty="0" smtClean="0"/>
              <a:t> </a:t>
            </a:r>
            <a:r>
              <a:rPr lang="pt-PT" sz="1200" dirty="0" err="1" smtClean="0"/>
              <a:t>several</a:t>
            </a:r>
            <a:r>
              <a:rPr lang="pt-PT" sz="1200" dirty="0" smtClean="0"/>
              <a:t> </a:t>
            </a:r>
            <a:r>
              <a:rPr lang="pt-PT" sz="1200" dirty="0" err="1" smtClean="0"/>
              <a:t>institutes</a:t>
            </a:r>
            <a:endParaRPr lang="pt-PT" sz="1200" dirty="0" smtClean="0"/>
          </a:p>
          <a:p>
            <a:r>
              <a:rPr lang="pt-PT" sz="1600" dirty="0" err="1" smtClean="0"/>
              <a:t>Dedicated</a:t>
            </a:r>
            <a:r>
              <a:rPr lang="pt-PT" sz="1600" dirty="0" smtClean="0"/>
              <a:t> </a:t>
            </a:r>
            <a:r>
              <a:rPr lang="pt-PT" sz="1600" dirty="0" err="1" smtClean="0"/>
              <a:t>tools</a:t>
            </a:r>
            <a:r>
              <a:rPr lang="pt-PT" sz="1600" dirty="0" smtClean="0"/>
              <a:t> </a:t>
            </a:r>
            <a:r>
              <a:rPr lang="pt-PT" sz="1600" dirty="0" err="1" smtClean="0"/>
              <a:t>developed</a:t>
            </a:r>
            <a:r>
              <a:rPr lang="pt-PT" sz="1600" dirty="0" smtClean="0"/>
              <a:t>:</a:t>
            </a:r>
          </a:p>
          <a:p>
            <a:pPr lvl="1"/>
            <a:r>
              <a:rPr lang="pt-PT" sz="1200" dirty="0" err="1"/>
              <a:t>B</a:t>
            </a:r>
            <a:r>
              <a:rPr lang="pt-PT" sz="1200" dirty="0" err="1" smtClean="0"/>
              <a:t>ending</a:t>
            </a:r>
            <a:r>
              <a:rPr lang="pt-PT" sz="1200" dirty="0" smtClean="0"/>
              <a:t> </a:t>
            </a:r>
            <a:r>
              <a:rPr lang="pt-PT" sz="1200" dirty="0" err="1" smtClean="0"/>
              <a:t>the</a:t>
            </a:r>
            <a:r>
              <a:rPr lang="pt-PT" sz="1200" dirty="0" smtClean="0"/>
              <a:t> </a:t>
            </a:r>
            <a:r>
              <a:rPr lang="pt-PT" sz="1200" dirty="0" err="1" smtClean="0"/>
              <a:t>flex</a:t>
            </a:r>
            <a:r>
              <a:rPr lang="pt-PT" sz="1200" dirty="0" smtClean="0"/>
              <a:t>, </a:t>
            </a:r>
            <a:r>
              <a:rPr lang="pt-PT" sz="1200" dirty="0" err="1" smtClean="0"/>
              <a:t>aligning</a:t>
            </a:r>
            <a:r>
              <a:rPr lang="pt-PT" sz="1200" dirty="0" smtClean="0"/>
              <a:t> </a:t>
            </a:r>
            <a:r>
              <a:rPr lang="pt-PT" sz="1200" dirty="0" err="1" smtClean="0"/>
              <a:t>and</a:t>
            </a:r>
            <a:r>
              <a:rPr lang="pt-PT" sz="1200" dirty="0" smtClean="0"/>
              <a:t> </a:t>
            </a:r>
            <a:r>
              <a:rPr lang="pt-PT" sz="1200" dirty="0" err="1" smtClean="0"/>
              <a:t>placing</a:t>
            </a:r>
            <a:r>
              <a:rPr lang="pt-PT" sz="1200" dirty="0" smtClean="0"/>
              <a:t> </a:t>
            </a:r>
            <a:r>
              <a:rPr lang="pt-PT" sz="1200" dirty="0" err="1" smtClean="0"/>
              <a:t>the</a:t>
            </a:r>
            <a:r>
              <a:rPr lang="pt-PT" sz="1200" dirty="0" smtClean="0"/>
              <a:t> </a:t>
            </a:r>
            <a:r>
              <a:rPr lang="pt-PT" sz="1200" dirty="0" err="1" smtClean="0"/>
              <a:t>bare</a:t>
            </a:r>
            <a:r>
              <a:rPr lang="pt-PT" sz="1200" dirty="0" smtClean="0"/>
              <a:t> module </a:t>
            </a:r>
            <a:r>
              <a:rPr lang="pt-PT" sz="1200" dirty="0" err="1" smtClean="0"/>
              <a:t>on</a:t>
            </a:r>
            <a:r>
              <a:rPr lang="pt-PT" sz="1200" dirty="0" smtClean="0"/>
              <a:t> </a:t>
            </a:r>
            <a:r>
              <a:rPr lang="pt-PT" sz="1200" dirty="0" err="1" smtClean="0"/>
              <a:t>the</a:t>
            </a:r>
            <a:r>
              <a:rPr lang="pt-PT" sz="1200" dirty="0" smtClean="0"/>
              <a:t> </a:t>
            </a:r>
            <a:r>
              <a:rPr lang="pt-PT" sz="1200" dirty="0" err="1" smtClean="0"/>
              <a:t>flex</a:t>
            </a:r>
            <a:r>
              <a:rPr lang="pt-PT" sz="1200" dirty="0"/>
              <a:t>,</a:t>
            </a:r>
            <a:r>
              <a:rPr lang="pt-PT" sz="1200" dirty="0" smtClean="0"/>
              <a:t> </a:t>
            </a:r>
            <a:r>
              <a:rPr lang="pt-PT" sz="1200" dirty="0" err="1" smtClean="0"/>
              <a:t>and</a:t>
            </a:r>
            <a:r>
              <a:rPr lang="pt-PT" sz="1200" dirty="0" smtClean="0"/>
              <a:t> </a:t>
            </a:r>
            <a:r>
              <a:rPr lang="pt-PT" sz="1200" dirty="0" err="1" smtClean="0"/>
              <a:t>glueing</a:t>
            </a:r>
            <a:r>
              <a:rPr lang="pt-PT" sz="1200" dirty="0" smtClean="0"/>
              <a:t> </a:t>
            </a:r>
            <a:r>
              <a:rPr lang="pt-PT" sz="1200" dirty="0" err="1" smtClean="0"/>
              <a:t>the</a:t>
            </a:r>
            <a:r>
              <a:rPr lang="pt-PT" sz="1200" dirty="0" smtClean="0"/>
              <a:t> </a:t>
            </a:r>
            <a:r>
              <a:rPr lang="pt-PT" sz="1200" dirty="0" err="1" smtClean="0"/>
              <a:t>assembly</a:t>
            </a:r>
            <a:endParaRPr lang="pt-PT" sz="1200" dirty="0" smtClean="0"/>
          </a:p>
          <a:p>
            <a:r>
              <a:rPr lang="pt-PT" sz="1600" dirty="0" err="1" smtClean="0"/>
              <a:t>Support</a:t>
            </a:r>
            <a:r>
              <a:rPr lang="pt-PT" sz="1600" dirty="0" smtClean="0"/>
              <a:t> </a:t>
            </a:r>
            <a:r>
              <a:rPr lang="pt-PT" sz="1600" dirty="0" err="1" smtClean="0"/>
              <a:t>units</a:t>
            </a:r>
            <a:r>
              <a:rPr lang="pt-PT" sz="1600" dirty="0" smtClean="0"/>
              <a:t> </a:t>
            </a:r>
            <a:r>
              <a:rPr lang="pt-PT" sz="1600" dirty="0" err="1" smtClean="0"/>
              <a:t>developed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prototypes</a:t>
            </a:r>
            <a:r>
              <a:rPr lang="pt-PT" sz="1600" dirty="0" smtClean="0"/>
              <a:t> </a:t>
            </a:r>
            <a:r>
              <a:rPr lang="pt-PT" sz="1600" dirty="0" err="1" smtClean="0"/>
              <a:t>tested</a:t>
            </a:r>
            <a:endParaRPr lang="pt-PT" sz="1600" dirty="0" smtClean="0"/>
          </a:p>
          <a:p>
            <a:endParaRPr lang="pt-PT" sz="16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R.Gonçalo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1752C-7CE2-9143-B762-0453257F7ACB}" type="slidenum">
              <a:rPr lang="pt-PT" smtClean="0"/>
              <a:t>9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935" y="2512901"/>
            <a:ext cx="2188410" cy="1743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6897" b="24609"/>
          <a:stretch/>
        </p:blipFill>
        <p:spPr>
          <a:xfrm>
            <a:off x="9777454" y="488812"/>
            <a:ext cx="2841878" cy="1835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7272"/>
          <a:stretch/>
        </p:blipFill>
        <p:spPr>
          <a:xfrm>
            <a:off x="7103975" y="2303509"/>
            <a:ext cx="1675285" cy="1079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5308" y="282777"/>
            <a:ext cx="3264081" cy="9870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975" y="1144603"/>
            <a:ext cx="1582825" cy="1209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309" y="1183067"/>
            <a:ext cx="1407427" cy="1053544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5310" y="2253205"/>
            <a:ext cx="1538678" cy="1143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4349" t="12710" r="42711" b="13857"/>
          <a:stretch/>
        </p:blipFill>
        <p:spPr>
          <a:xfrm>
            <a:off x="5703250" y="3386336"/>
            <a:ext cx="3058987" cy="1579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9306" y="3733653"/>
            <a:ext cx="1168954" cy="1044829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6" idx="3"/>
          </p:cNvCxnSpPr>
          <p:nvPr/>
        </p:nvCxnSpPr>
        <p:spPr>
          <a:xfrm>
            <a:off x="3448260" y="4256068"/>
            <a:ext cx="462074" cy="5111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3733652"/>
            <a:ext cx="1639180" cy="1014018"/>
          </a:xfrm>
          <a:prstGeom prst="rect">
            <a:avLst/>
          </a:prstGeom>
        </p:spPr>
      </p:pic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15" y="1144602"/>
            <a:ext cx="1530258" cy="12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6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7468</TotalTime>
  <Words>1229</Words>
  <Application>Microsoft Macintosh PowerPoint</Application>
  <PresentationFormat>On-screen Show (16:9)</PresentationFormat>
  <Paragraphs>185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High Granularity Timing Detector</vt:lpstr>
      <vt:lpstr>The High Granularity Timing Detector</vt:lpstr>
      <vt:lpstr>PowerPoint Presentation</vt:lpstr>
      <vt:lpstr>Low Gain Avalanche Detector Sensors</vt:lpstr>
      <vt:lpstr>PowerPoint Presentation</vt:lpstr>
      <vt:lpstr>ALTIROC frontend ASIC</vt:lpstr>
      <vt:lpstr>PowerPoint Presentation</vt:lpstr>
      <vt:lpstr>ALTIROC 3</vt:lpstr>
      <vt:lpstr>HGTD Modules</vt:lpstr>
      <vt:lpstr>Peripheral Electronics Boards</vt:lpstr>
      <vt:lpstr>And Much Much More!...</vt:lpstr>
      <vt:lpstr>Project Overview</vt:lpstr>
      <vt:lpstr>Thanks for listening!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122</cp:revision>
  <dcterms:created xsi:type="dcterms:W3CDTF">2022-10-08T09:14:18Z</dcterms:created>
  <dcterms:modified xsi:type="dcterms:W3CDTF">2022-10-13T15:51:55Z</dcterms:modified>
</cp:coreProperties>
</file>