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17"/>
  </p:notesMasterIdLst>
  <p:sldIdLst>
    <p:sldId id="256" r:id="rId4"/>
    <p:sldId id="275" r:id="rId5"/>
    <p:sldId id="277" r:id="rId6"/>
    <p:sldId id="281" r:id="rId7"/>
    <p:sldId id="258" r:id="rId8"/>
    <p:sldId id="282" r:id="rId9"/>
    <p:sldId id="268" r:id="rId10"/>
    <p:sldId id="283" r:id="rId11"/>
    <p:sldId id="285" r:id="rId12"/>
    <p:sldId id="270" r:id="rId13"/>
    <p:sldId id="278" r:id="rId14"/>
    <p:sldId id="286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51" autoAdjust="0"/>
  </p:normalViewPr>
  <p:slideViewPr>
    <p:cSldViewPr snapToGrid="0" snapToObjects="1">
      <p:cViewPr varScale="1">
        <p:scale>
          <a:sx n="88" d="100"/>
          <a:sy n="88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BBA51-5907-9E4C-B2AA-C0E0FB9E00E6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D449-7A79-C84A-9960-B8C053CDF8B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12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73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4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1087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11709" y="992766"/>
            <a:ext cx="8520601" cy="27368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3778834"/>
            <a:ext cx="8520602" cy="10568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794" y="6310762"/>
            <a:ext cx="341365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07"/>
          <p:cNvSpPr/>
          <p:nvPr/>
        </p:nvSpPr>
        <p:spPr>
          <a:xfrm>
            <a:off x="578880" y="771840"/>
            <a:ext cx="54001" cy="900481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308"/>
          <p:cNvSpPr/>
          <p:nvPr/>
        </p:nvSpPr>
        <p:spPr>
          <a:xfrm>
            <a:off x="9089640" y="-2"/>
            <a:ext cx="54001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746639" y="273600"/>
            <a:ext cx="8229242" cy="168386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00"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7" y="2061894"/>
            <a:ext cx="8229241" cy="4174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134D9E"/>
                </a:solidFill>
              </a:defRPr>
            </a:lvl1pPr>
            <a:lvl2pPr marL="541421" indent="-160421">
              <a:lnSpc>
                <a:spcPct val="100000"/>
              </a:lnSpc>
              <a:buClrTx/>
              <a:buSzPct val="100000"/>
              <a:buFontTx/>
              <a:buChar char="•"/>
              <a:defRPr sz="1600">
                <a:solidFill>
                  <a:srgbClr val="000000"/>
                </a:solidFill>
              </a:defRPr>
            </a:lvl2pPr>
            <a:lvl3pPr marL="912394" indent="-150394">
              <a:lnSpc>
                <a:spcPct val="100000"/>
              </a:lnSpc>
              <a:buClrTx/>
              <a:buSzPct val="100000"/>
              <a:buFontTx/>
              <a:buChar char="-"/>
              <a:defRPr>
                <a:solidFill>
                  <a:srgbClr val="000000"/>
                </a:solidFill>
              </a:defRPr>
            </a:lvl3pPr>
            <a:lvl4pPr marL="228600" indent="1371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228600" indent="18288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525" y="6187089"/>
            <a:ext cx="341365" cy="338522"/>
          </a:xfrm>
          <a:prstGeom prst="rect">
            <a:avLst/>
          </a:prstGeom>
        </p:spPr>
        <p:txBody>
          <a:bodyPr/>
          <a:lstStyle>
            <a:lvl1pPr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153"/>
          <p:cNvSpPr/>
          <p:nvPr/>
        </p:nvSpPr>
        <p:spPr>
          <a:xfrm>
            <a:off x="-1" y="-2"/>
            <a:ext cx="9143642" cy="345744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525" y="6112215"/>
            <a:ext cx="341365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-7750" y="2014439"/>
            <a:ext cx="9159500" cy="1608039"/>
          </a:xfrm>
          <a:prstGeom prst="rect">
            <a:avLst/>
          </a:prstGeom>
        </p:spPr>
        <p:txBody>
          <a:bodyPr/>
          <a:lstStyle>
            <a:lvl1pPr algn="ctr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606736"/>
            <a:ext cx="8229600" cy="32512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5900" b="1">
                <a:solidFill>
                  <a:srgbClr val="134D9E"/>
                </a:solidFill>
              </a:defRPr>
            </a:lvl1pPr>
            <a:lvl2pPr marL="0" indent="38100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ts val="1700"/>
              <a:defRPr sz="17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>
                <a:solidFill>
                  <a:srgbClr val="134D9E"/>
                </a:solidFill>
              </a:defRPr>
            </a:lvl4pPr>
            <a:lvl5pPr>
              <a:buClr>
                <a:srgbClr val="FFFFFF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WideBlue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409"/>
          <p:cNvSpPr/>
          <p:nvPr/>
        </p:nvSpPr>
        <p:spPr>
          <a:xfrm>
            <a:off x="-1" y="-2"/>
            <a:ext cx="5677570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411"/>
          <p:cNvSpPr/>
          <p:nvPr/>
        </p:nvSpPr>
        <p:spPr>
          <a:xfrm>
            <a:off x="578880" y="771840"/>
            <a:ext cx="54001" cy="900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412"/>
          <p:cNvSpPr/>
          <p:nvPr/>
        </p:nvSpPr>
        <p:spPr>
          <a:xfrm>
            <a:off x="9089640" y="-2"/>
            <a:ext cx="54001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2934" y="6099736"/>
            <a:ext cx="341365" cy="338522"/>
          </a:xfrm>
          <a:prstGeom prst="rect">
            <a:avLst/>
          </a:prstGeom>
        </p:spPr>
        <p:txBody>
          <a:bodyPr/>
          <a:lstStyle>
            <a:lvl1pPr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746460" y="743031"/>
            <a:ext cx="8229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81187" y="1820621"/>
            <a:ext cx="4922317" cy="453568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979600" indent="-382700">
              <a:buClr>
                <a:srgbClr val="FFFFFF"/>
              </a:buClr>
              <a:buChar char="■"/>
            </a:lvl2pPr>
            <a:lvl3pPr marL="1462314" indent="-408214">
              <a:buClr>
                <a:srgbClr val="FFFFFF"/>
              </a:buClr>
              <a:buChar char="-"/>
            </a:lvl3pPr>
            <a:lvl4pPr marL="0" indent="1511300">
              <a:buSzTx/>
              <a:buNone/>
            </a:lvl4pPr>
            <a:lvl5pPr marL="0" indent="19685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ShortBlue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461"/>
          <p:cNvSpPr/>
          <p:nvPr/>
        </p:nvSpPr>
        <p:spPr>
          <a:xfrm>
            <a:off x="0" y="-2"/>
            <a:ext cx="2291760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291885" y="439953"/>
            <a:ext cx="229176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-80075" y="1696634"/>
            <a:ext cx="2291761" cy="52578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>
              <a:buClr>
                <a:srgbClr val="FFFFFF"/>
              </a:buClr>
              <a:buSzPts val="1600"/>
              <a:buChar char="■"/>
              <a:defRPr sz="1600"/>
            </a:lvl2pPr>
            <a:lvl3pPr>
              <a:buClr>
                <a:srgbClr val="FFFFFF"/>
              </a:buClr>
              <a:buChar char="-"/>
            </a:lvl3pPr>
            <a:lvl4pPr marL="0" indent="1511300">
              <a:buClr>
                <a:srgbClr val="FFFFFF"/>
              </a:buClr>
              <a:buSzTx/>
              <a:buNone/>
            </a:lvl4pPr>
            <a:lvl5pPr marL="0" indent="1968500">
              <a:buClr>
                <a:srgbClr val="FFFFFF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Half&amp;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409"/>
          <p:cNvSpPr/>
          <p:nvPr/>
        </p:nvSpPr>
        <p:spPr>
          <a:xfrm>
            <a:off x="-1" y="-2"/>
            <a:ext cx="4577762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411"/>
          <p:cNvSpPr/>
          <p:nvPr/>
        </p:nvSpPr>
        <p:spPr>
          <a:xfrm>
            <a:off x="578880" y="771840"/>
            <a:ext cx="54001" cy="900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412"/>
          <p:cNvSpPr/>
          <p:nvPr/>
        </p:nvSpPr>
        <p:spPr>
          <a:xfrm>
            <a:off x="9089640" y="-2"/>
            <a:ext cx="54001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746460" y="674149"/>
            <a:ext cx="8229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889502"/>
            <a:ext cx="4028634" cy="442422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>
                <a:srgbClr val="FFFFFF"/>
              </a:buClr>
              <a:buChar char="■"/>
            </a:lvl2pPr>
            <a:lvl3pPr>
              <a:buClr>
                <a:srgbClr val="FFFFFF"/>
              </a:buClr>
              <a:buChar char="-"/>
            </a:lvl3pPr>
            <a:lvl4pPr marL="0" indent="1511300">
              <a:buClr>
                <a:srgbClr val="FFFFFF"/>
              </a:buClr>
              <a:buSzTx/>
              <a:buNone/>
            </a:lvl4pPr>
            <a:lvl5pPr marL="0" indent="1968500">
              <a:buClr>
                <a:srgbClr val="FFFFFF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612"/>
          <p:cNvSpPr/>
          <p:nvPr/>
        </p:nvSpPr>
        <p:spPr>
          <a:xfrm>
            <a:off x="-1" y="0"/>
            <a:ext cx="9143642" cy="499392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614"/>
          <p:cNvSpPr/>
          <p:nvPr/>
        </p:nvSpPr>
        <p:spPr>
          <a:xfrm>
            <a:off x="578880" y="771840"/>
            <a:ext cx="54001" cy="900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684509" y="701702"/>
            <a:ext cx="8229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2137474"/>
            <a:ext cx="8229600" cy="275552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>
              <a:buClr>
                <a:srgbClr val="FFFFFF"/>
              </a:buClr>
              <a:buSzPts val="1600"/>
              <a:buChar char="■"/>
              <a:defRPr sz="1600"/>
            </a:lvl2pPr>
            <a:lvl3pPr>
              <a:buClr>
                <a:srgbClr val="FFFFFF"/>
              </a:buClr>
              <a:buChar char="-"/>
            </a:lvl3pPr>
            <a:lvl4pPr marL="0" indent="1511300">
              <a:buClr>
                <a:srgbClr val="FFFFFF"/>
              </a:buClr>
              <a:buSzTx/>
              <a:buNone/>
            </a:lvl4pPr>
            <a:lvl5pPr marL="0" indent="1968500">
              <a:buClr>
                <a:srgbClr val="FFFFFF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611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56;g589445690a_0_50" descr="Google Shape;56;g589445690a_0_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" y="-3"/>
            <a:ext cx="9148807" cy="705394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523" y="6250000"/>
            <a:ext cx="179436" cy="17389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3000"/>
              </a:lnSpc>
              <a:defRPr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53"/>
          <p:cNvSpPr/>
          <p:nvPr/>
        </p:nvSpPr>
        <p:spPr>
          <a:xfrm>
            <a:off x="-1" y="-2"/>
            <a:ext cx="9143642" cy="345744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13314" y="1398456"/>
            <a:ext cx="9144001" cy="2127901"/>
          </a:xfrm>
          <a:prstGeom prst="rect">
            <a:avLst/>
          </a:prstGeom>
        </p:spPr>
        <p:txBody>
          <a:bodyPr/>
          <a:lstStyle>
            <a:lvl1pPr algn="ctr"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934307"/>
            <a:ext cx="8229600" cy="254634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>
                <a:solidFill>
                  <a:srgbClr val="000000"/>
                </a:solidFill>
              </a:defRPr>
            </a:lvl1pPr>
            <a:lvl2pPr marL="1005114" indent="-408214">
              <a:buClr>
                <a:srgbClr val="000000"/>
              </a:buClr>
              <a:buSzPts val="2000"/>
              <a:buChar char="■"/>
              <a:defRPr sz="2000">
                <a:solidFill>
                  <a:srgbClr val="000000"/>
                </a:solidFill>
              </a:defRPr>
            </a:lvl2pPr>
            <a:lvl3pPr marL="1462314" indent="-408214">
              <a:buClr>
                <a:srgbClr val="000000"/>
              </a:buClr>
              <a:buSzPts val="1800"/>
              <a:buChar char="-"/>
              <a:defRPr sz="1800">
                <a:solidFill>
                  <a:srgbClr val="000000"/>
                </a:solidFill>
              </a:defRPr>
            </a:lvl3pPr>
            <a:lvl4pPr marL="0" indent="1511300">
              <a:buClr>
                <a:srgbClr val="000000"/>
              </a:buClr>
              <a:buSzTx/>
              <a:buNone/>
              <a:defRPr sz="1800">
                <a:solidFill>
                  <a:srgbClr val="000000"/>
                </a:solidFill>
              </a:defRPr>
            </a:lvl4pPr>
            <a:lvl5pPr marL="2376714" indent="-408214">
              <a:buClr>
                <a:srgbClr val="000000"/>
              </a:buClr>
              <a:buSzPts val="1800"/>
              <a:defRPr sz="1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8243" y="6214641"/>
            <a:ext cx="341365" cy="338522"/>
          </a:xfrm>
          <a:prstGeom prst="rect">
            <a:avLst/>
          </a:prstGeom>
        </p:spPr>
        <p:txBody>
          <a:bodyPr/>
          <a:lstStyle>
            <a:lvl1pPr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307"/>
          <p:cNvSpPr/>
          <p:nvPr/>
        </p:nvSpPr>
        <p:spPr>
          <a:xfrm>
            <a:off x="578880" y="771840"/>
            <a:ext cx="54001" cy="900481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308"/>
          <p:cNvSpPr/>
          <p:nvPr/>
        </p:nvSpPr>
        <p:spPr>
          <a:xfrm>
            <a:off x="9089640" y="-2"/>
            <a:ext cx="54001" cy="685776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746639" y="273600"/>
            <a:ext cx="8229242" cy="168386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7" y="2061894"/>
            <a:ext cx="8229241" cy="4174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Tx/>
              <a:buSzTx/>
              <a:buFontTx/>
              <a:buNone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41421" indent="-160421">
              <a:lnSpc>
                <a:spcPct val="100000"/>
              </a:lnSpc>
              <a:buClrTx/>
              <a:buSzPct val="100000"/>
              <a:buFontTx/>
              <a:buChar char="•"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12394" indent="-150394">
              <a:lnSpc>
                <a:spcPct val="100000"/>
              </a:lnSpc>
              <a:buClrTx/>
              <a:buSzPct val="100000"/>
              <a:buFontTx/>
              <a:buChar char="-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indent="1371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indent="18288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525" y="6187089"/>
            <a:ext cx="341365" cy="33852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  <a:latin typeface="Helvetica"/>
              <a:ea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447886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2130423"/>
            <a:ext cx="7772400" cy="1470028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6" y="2112434"/>
            <a:ext cx="3267075" cy="627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449262" hangingPunct="0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Click to edit the outline text format</a:t>
            </a:r>
          </a:p>
          <a:p>
            <a:pPr marL="863600" lvl="1" indent="-32385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Second Outline Level</a:t>
            </a:r>
          </a:p>
          <a:p>
            <a:pPr marL="1295400" lvl="2" indent="-287337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Third Outline Level</a:t>
            </a:r>
          </a:p>
          <a:p>
            <a:pPr marL="1727200" lvl="3" indent="-21590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Fourth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Fifth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Sixth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Seventh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Eighth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8" y="772581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563034"/>
            <a:ext cx="3224214" cy="1140884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2112434"/>
            <a:ext cx="3265488" cy="429048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345652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4" y="0"/>
            <a:ext cx="9144006" cy="4993222"/>
            <a:chOff x="-2" y="0"/>
            <a:chExt cx="9144005" cy="3744914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9262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99332"/>
              <a:ext cx="9144005" cy="346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49262" hangingPunct="0"/>
              <a:r>
                <a:rPr kern="0">
                  <a:solidFill>
                    <a:srgbClr val="000000"/>
                  </a:solidFill>
                </a:rP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8" y="2296581"/>
            <a:ext cx="53977" cy="18182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2025649"/>
            <a:ext cx="4635500" cy="1543051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1056217"/>
            <a:ext cx="8228014" cy="452331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12700"/>
            <a:ext cx="7726365" cy="688340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“"/>
          <p:cNvSpPr txBox="1"/>
          <p:nvPr/>
        </p:nvSpPr>
        <p:spPr>
          <a:xfrm>
            <a:off x="439737" y="990599"/>
            <a:ext cx="1957388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49262" hangingPunct="0"/>
            <a:r>
              <a:rPr kern="0"/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6" y="1409700"/>
            <a:ext cx="5402263" cy="365548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8" y="579965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419101"/>
            <a:ext cx="3224214" cy="1140884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2114549"/>
            <a:ext cx="5969000" cy="4195235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1850" y="6178973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579438" y="579965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8649" y="6297017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8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3" y="2146300"/>
            <a:ext cx="2257425" cy="260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449262" hangingPunct="0"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Click to edit the outline text format</a:t>
            </a:r>
          </a:p>
          <a:p>
            <a:pPr marL="863600" lvl="1" indent="-32385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Second Outline Level</a:t>
            </a:r>
          </a:p>
          <a:p>
            <a:pPr marL="1295400" lvl="2" indent="-287337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Third Outline Level</a:t>
            </a:r>
          </a:p>
          <a:p>
            <a:pPr marL="1727200" lvl="3" indent="-21590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Fourth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Fifth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Sixth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Seventh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Eighth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9" y="2146300"/>
            <a:ext cx="2257425" cy="260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449262" hangingPunct="0"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Click to edit the outline text format</a:t>
            </a:r>
          </a:p>
          <a:p>
            <a:pPr marL="863600" lvl="1" indent="-32385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Second Outline Level</a:t>
            </a:r>
          </a:p>
          <a:p>
            <a:pPr marL="1295400" lvl="2" indent="-287337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Third Outline Level</a:t>
            </a:r>
          </a:p>
          <a:p>
            <a:pPr marL="1727200" lvl="3" indent="-215900" defTabSz="449262" hangingPunct="0"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Fourth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Fifth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Sixth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Seventh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Eighth Outline Level</a:t>
            </a:r>
          </a:p>
          <a:p>
            <a:pPr marL="2159000" lvl="4" indent="-215900" defTabSz="449262" hangingPunct="0">
              <a:buClr>
                <a:srgbClr val="000000"/>
              </a:buClr>
              <a:buSzPct val="45000"/>
              <a:buFontTx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rPr sz="14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8" y="772581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563034"/>
            <a:ext cx="3224214" cy="1140884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1" y="2146301"/>
            <a:ext cx="2255839" cy="441748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1" y="-2"/>
            <a:ext cx="395922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Rectangle"/>
          <p:cNvSpPr/>
          <p:nvPr/>
        </p:nvSpPr>
        <p:spPr>
          <a:xfrm>
            <a:off x="579438" y="772581"/>
            <a:ext cx="53977" cy="8995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0381" y="6385551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1" y="-2"/>
            <a:ext cx="395922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Rectangle"/>
          <p:cNvSpPr/>
          <p:nvPr/>
        </p:nvSpPr>
        <p:spPr>
          <a:xfrm>
            <a:off x="579438" y="772581"/>
            <a:ext cx="53977" cy="8995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563034"/>
            <a:ext cx="3224214" cy="1140884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19817"/>
            <a:ext cx="8228014" cy="42079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8250" y="6396806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2"/>
            <a:ext cx="2292350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916" y="6252751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1"/>
            <a:ext cx="9144004" cy="499321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Rectangle"/>
          <p:cNvSpPr/>
          <p:nvPr/>
        </p:nvSpPr>
        <p:spPr>
          <a:xfrm>
            <a:off x="579438" y="772581"/>
            <a:ext cx="53977" cy="8995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2517" y="6267506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6477466"/>
            <a:ext cx="9222634" cy="377828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 hangingPunct="0">
              <a:lnSpc>
                <a:spcPct val="70000"/>
              </a:lnSpc>
              <a:defRPr sz="1400"/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8" name="Line"/>
          <p:cNvSpPr/>
          <p:nvPr/>
        </p:nvSpPr>
        <p:spPr>
          <a:xfrm>
            <a:off x="119308" y="1177925"/>
            <a:ext cx="8905387" cy="3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9" name="P. Conde Muíño"/>
          <p:cNvSpPr txBox="1"/>
          <p:nvPr/>
        </p:nvSpPr>
        <p:spPr>
          <a:xfrm>
            <a:off x="501022" y="6531769"/>
            <a:ext cx="995785" cy="24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pPr hangingPunct="0"/>
            <a:r>
              <a:rPr kern="0">
                <a:latin typeface="Helvetica"/>
                <a:ea typeface="Helvetica"/>
                <a:cs typeface="Helvetica"/>
                <a:sym typeface="Helvetica"/>
              </a:rP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6" y="6480173"/>
            <a:ext cx="9005489" cy="3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525106"/>
            <a:ext cx="7596558" cy="4684884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54309"/>
            <a:ext cx="7811576" cy="896940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 hangingPunct="0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6" y="6531769"/>
            <a:ext cx="2300091" cy="126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pPr hangingPunct="0"/>
            <a:r>
              <a:rPr kern="0">
                <a:latin typeface="Helvetica"/>
                <a:ea typeface="Helvetica"/>
                <a:cs typeface="Helvetica"/>
                <a:sym typeface="Helvetica"/>
              </a:rP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3" y="154309"/>
            <a:ext cx="7290687" cy="896940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5" y="141148"/>
            <a:ext cx="995785" cy="94012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6547845"/>
            <a:ext cx="205886" cy="115416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6477466"/>
            <a:ext cx="9222634" cy="377828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 hangingPunct="0">
              <a:lnSpc>
                <a:spcPct val="70000"/>
              </a:lnSpc>
              <a:defRPr sz="1400"/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4" name="Line"/>
          <p:cNvSpPr/>
          <p:nvPr/>
        </p:nvSpPr>
        <p:spPr>
          <a:xfrm>
            <a:off x="992572" y="1177925"/>
            <a:ext cx="7710899" cy="3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5" name="P. Conde Muíño"/>
          <p:cNvSpPr txBox="1"/>
          <p:nvPr/>
        </p:nvSpPr>
        <p:spPr>
          <a:xfrm>
            <a:off x="501022" y="6531769"/>
            <a:ext cx="995785" cy="126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hangingPunct="0"/>
            <a:r>
              <a:rPr kern="0"/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6" y="6480173"/>
            <a:ext cx="9005489" cy="3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2" y="179385"/>
            <a:ext cx="557621" cy="90011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525106"/>
            <a:ext cx="6172202" cy="4684884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54309"/>
            <a:ext cx="7710900" cy="896940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 hangingPunct="0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6" y="6531769"/>
            <a:ext cx="2300091" cy="126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hangingPunct="0"/>
            <a:r>
              <a:rPr kern="0"/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80974"/>
            <a:ext cx="7588840" cy="896940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6547845"/>
            <a:ext cx="205886" cy="115416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8" y="579965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419101"/>
            <a:ext cx="6973148" cy="1140884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2088214"/>
            <a:ext cx="6973150" cy="4195236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1850" y="6178973"/>
            <a:ext cx="284689" cy="2662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8" y="5956299"/>
            <a:ext cx="53977" cy="899587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3" y="5715001"/>
            <a:ext cx="8051801" cy="69003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4588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04"/>
          <p:cNvSpPr/>
          <p:nvPr/>
        </p:nvSpPr>
        <p:spPr>
          <a:xfrm>
            <a:off x="578880" y="771839"/>
            <a:ext cx="54001" cy="9004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105"/>
          <p:cNvSpPr/>
          <p:nvPr/>
        </p:nvSpPr>
        <p:spPr>
          <a:xfrm>
            <a:off x="9089639" y="-3"/>
            <a:ext cx="54001" cy="6857765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457200" y="273599"/>
            <a:ext cx="8229242" cy="1144803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4640"/>
            <a:ext cx="8229242" cy="3977763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2pPr>
            <a:lvl3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3pPr>
            <a:lvl4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4pPr>
            <a:lvl5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1014" y="6261964"/>
            <a:ext cx="341363" cy="338520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79385"/>
            <a:ext cx="5724528" cy="900115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 hangingPunct="0">
              <a:lnSpc>
                <a:spcPct val="70000"/>
              </a:lnSpc>
              <a:defRPr sz="1400"/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3" name="Rectangle"/>
          <p:cNvSpPr/>
          <p:nvPr/>
        </p:nvSpPr>
        <p:spPr>
          <a:xfrm>
            <a:off x="1170384" y="6480174"/>
            <a:ext cx="6992540" cy="388623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 hangingPunct="0">
              <a:lnSpc>
                <a:spcPct val="70000"/>
              </a:lnSpc>
              <a:defRPr sz="1400"/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>
            <a:off x="1143000" y="1176335"/>
            <a:ext cx="7560471" cy="159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6518274"/>
            <a:ext cx="5217388" cy="1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4" y="6480174"/>
            <a:ext cx="6668693" cy="1589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3" y="215900"/>
            <a:ext cx="912021" cy="82232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6" y="179386"/>
            <a:ext cx="5668569" cy="896940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1" y="1439862"/>
            <a:ext cx="6047187" cy="4857753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7" y="6515100"/>
            <a:ext cx="205886" cy="115416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4" y="6480174"/>
            <a:ext cx="6668693" cy="1589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8" name="Line"/>
          <p:cNvSpPr/>
          <p:nvPr/>
        </p:nvSpPr>
        <p:spPr>
          <a:xfrm>
            <a:off x="1142999" y="3525836"/>
            <a:ext cx="6858003" cy="1589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4140200"/>
            <a:ext cx="6884194" cy="114300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440655"/>
            <a:ext cx="6171012" cy="3976691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7595" y="6269789"/>
            <a:ext cx="210306" cy="173122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6477466"/>
            <a:ext cx="9222634" cy="377828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 hangingPunct="0">
              <a:lnSpc>
                <a:spcPct val="70000"/>
              </a:lnSpc>
              <a:defRPr sz="1400"/>
            </a:pPr>
            <a:endParaRPr sz="14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9" name="Line"/>
          <p:cNvSpPr/>
          <p:nvPr/>
        </p:nvSpPr>
        <p:spPr>
          <a:xfrm>
            <a:off x="119308" y="1177925"/>
            <a:ext cx="8905387" cy="3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6531768"/>
            <a:ext cx="1780022" cy="126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 hangingPunct="0"/>
            <a:r>
              <a:rPr kern="0"/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6" y="6480173"/>
            <a:ext cx="9005489" cy="3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525106"/>
            <a:ext cx="7596558" cy="4684884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54309"/>
            <a:ext cx="7811576" cy="896940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 hangingPunct="0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6" y="6531768"/>
            <a:ext cx="2300091" cy="126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 hangingPunct="0"/>
            <a:r>
              <a:rPr kern="0"/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3" y="154309"/>
            <a:ext cx="7290687" cy="896940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5" y="141148"/>
            <a:ext cx="995785" cy="94012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6547845"/>
            <a:ext cx="205184" cy="115416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80" y="771839"/>
            <a:ext cx="54001" cy="9004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308"/>
          <p:cNvSpPr/>
          <p:nvPr/>
        </p:nvSpPr>
        <p:spPr>
          <a:xfrm>
            <a:off x="9089639" y="-3"/>
            <a:ext cx="54001" cy="6857765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73600"/>
            <a:ext cx="8229242" cy="1683865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2061894"/>
            <a:ext cx="8229242" cy="4174611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528" y="6187090"/>
            <a:ext cx="341363" cy="338520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‹#›</a:t>
            </a:fld>
            <a:endParaRPr>
              <a:latin typeface="Helvetica"/>
              <a:ea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Horiz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153"/>
          <p:cNvSpPr/>
          <p:nvPr/>
        </p:nvSpPr>
        <p:spPr>
          <a:xfrm>
            <a:off x="179" y="3388962"/>
            <a:ext cx="9143642" cy="345744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-7751" y="3419617"/>
            <a:ext cx="9159501" cy="1608040"/>
          </a:xfrm>
          <a:prstGeom prst="rect">
            <a:avLst/>
          </a:prstGeom>
        </p:spPr>
        <p:txBody>
          <a:bodyPr lIns="91423" tIns="91423" rIns="91423" bIns="91423" anchor="t"/>
          <a:lstStyle>
            <a:lvl1pPr algn="ctr" defTabSz="914400">
              <a:lnSpc>
                <a:spcPct val="100000"/>
              </a:lnSpc>
              <a:defRPr sz="6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4235307"/>
            <a:ext cx="8229600" cy="2622693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 defTabSz="914400">
              <a:lnSpc>
                <a:spcPct val="115000"/>
              </a:lnSpc>
              <a:spcBef>
                <a:spcPts val="0"/>
              </a:spcBef>
              <a:buSzPct val="100000"/>
              <a:buChar char="■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467427" indent="-498927" defTabSz="914400">
              <a:lnSpc>
                <a:spcPct val="115000"/>
              </a:lnSpc>
              <a:spcBef>
                <a:spcPts val="0"/>
              </a:spcBef>
              <a:buSzPts val="2200"/>
              <a:buChar char="○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528" y="6112216"/>
            <a:ext cx="341363" cy="338520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37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32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183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84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26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46D80-EB11-A74A-8FD0-2F52AA9E8FB0}" type="datetimeFigureOut">
              <a:rPr lang="en-US" smtClean="0"/>
              <a:t>23.06.22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6C033-BF1C-054F-BBC5-AA16FC19C3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85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4"/>
          <p:cNvSpPr/>
          <p:nvPr/>
        </p:nvSpPr>
        <p:spPr>
          <a:xfrm>
            <a:off x="0" y="-12962"/>
            <a:ext cx="7726320" cy="68836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256"/>
          <p:cNvSpPr txBox="1"/>
          <p:nvPr/>
        </p:nvSpPr>
        <p:spPr>
          <a:xfrm>
            <a:off x="439919" y="989759"/>
            <a:ext cx="1956962" cy="1661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pPr defTabSz="914400" hangingPunct="0"/>
            <a:r>
              <a:rPr kern="0"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11835" y="6187089"/>
            <a:ext cx="341365" cy="338522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kern="0"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  <a:sym typeface="Arial"/>
              </a:rPr>
              <a:pPr defTabSz="914400" hangingPunct="0"/>
              <a:t>‹#›</a:t>
            </a:fld>
            <a:endParaRPr kern="0"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9pPr>
    </p:titleStyle>
    <p:bodyStyle>
      <a:lvl1pPr marL="400050" marR="0" indent="-2857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●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9370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○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13942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■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18514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●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23086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○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27658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■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32230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●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36802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○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4137478" marR="0" indent="-340178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500"/>
        <a:buFont typeface="Arial"/>
        <a:buChar char="■"/>
        <a:tabLst/>
        <a:defRPr sz="1500" b="0" i="0" u="none" strike="noStrike" cap="none" spc="0" baseline="0">
          <a:solidFill>
            <a:srgbClr val="FFFFFF"/>
          </a:solidFill>
          <a:uFillTx/>
          <a:latin typeface="Titillium Web"/>
          <a:ea typeface="Titillium Web"/>
          <a:cs typeface="Titillium Web"/>
          <a:sym typeface="Titillium Web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6" y="-2"/>
            <a:ext cx="53975" cy="685800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49262" hangingPunct="0">
              <a:lnSpc>
                <a:spcPct val="93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8228014" cy="114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4434"/>
            <a:ext cx="8228014" cy="452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68511" y="6223239"/>
            <a:ext cx="284689" cy="2662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49262" hangingPunct="0">
              <a:lnSpc>
                <a:spcPct val="93000"/>
              </a:lnSpc>
            </a:pPr>
            <a:fld id="{86CB4B4D-7CA3-9044-876B-883B54F8677D}" type="slidenum">
              <a:rPr kern="0">
                <a:solidFill>
                  <a:srgbClr val="000000"/>
                </a:solidFill>
              </a:rPr>
              <a:pPr defTabSz="449262" hangingPunct="0">
                <a:lnSpc>
                  <a:spcPct val="93000"/>
                </a:lnSpc>
              </a:pPr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7.png"/><Relationship Id="rId3" Type="http://schemas.openxmlformats.org/officeDocument/2006/relationships/image" Target="../media/image38.tif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indico.cern.ch/event/116100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613" y="4911759"/>
            <a:ext cx="8752044" cy="1470025"/>
          </a:xfrm>
        </p:spPr>
        <p:txBody>
          <a:bodyPr>
            <a:noAutofit/>
          </a:bodyPr>
          <a:lstStyle/>
          <a:p>
            <a:r>
              <a:rPr lang="pt-PT" sz="6000" dirty="0" smtClean="0"/>
              <a:t>ATLAS </a:t>
            </a:r>
            <a:r>
              <a:rPr lang="pt-PT" sz="6000" dirty="0" err="1" smtClean="0"/>
              <a:t>Week</a:t>
            </a:r>
            <a:r>
              <a:rPr lang="pt-PT" sz="6000" dirty="0" smtClean="0"/>
              <a:t> </a:t>
            </a:r>
            <a:r>
              <a:rPr lang="pt-PT" sz="6000" dirty="0" err="1" smtClean="0"/>
              <a:t>Lisbon</a:t>
            </a:r>
            <a:r>
              <a:rPr lang="pt-PT" sz="6000" dirty="0" smtClean="0"/>
              <a:t> 2022</a:t>
            </a:r>
            <a:endParaRPr lang="pt-PT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ccommod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Logistics: getting to and around Lisbon</a:t>
            </a:r>
            <a:endParaRPr dirty="0"/>
          </a:p>
        </p:txBody>
      </p:sp>
      <p:sp>
        <p:nvSpPr>
          <p:cNvPr id="225" name="Lisbon offers a large number of options to stay during the ATLAS week…"/>
          <p:cNvSpPr txBox="1">
            <a:spLocks noGrp="1"/>
          </p:cNvSpPr>
          <p:nvPr>
            <p:ph type="body" sz="half" idx="1"/>
          </p:nvPr>
        </p:nvSpPr>
        <p:spPr>
          <a:xfrm>
            <a:off x="239537" y="1746064"/>
            <a:ext cx="4840263" cy="507946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Flying to Lisbon: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Lisbon airport well connected to many capitals in the world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Typical flight duration from Geneva to Lisbon: 2h 20 min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Airport very close to the city center and well connected by public transport (bus, subway, taxi)</a:t>
            </a:r>
          </a:p>
          <a:p>
            <a:pPr marL="219455" indent="-219455" defTabSz="877823">
              <a:defRPr sz="1727"/>
            </a:pPr>
            <a:endParaRPr lang="en-US" dirty="0" smtClean="0"/>
          </a:p>
          <a:p>
            <a:pPr marL="219455" indent="-219455" defTabSz="877823">
              <a:defRPr sz="1727"/>
            </a:pPr>
            <a:r>
              <a:rPr lang="en-US" dirty="0" smtClean="0"/>
              <a:t>Easiest is by subway (</a:t>
            </a:r>
            <a:r>
              <a:rPr lang="en-US" smtClean="0"/>
              <a:t>Metro):</a:t>
            </a:r>
            <a:endParaRPr dirty="0" smtClean="0"/>
          </a:p>
          <a:p>
            <a:pPr marL="219455" indent="-219455" defTabSz="877823">
              <a:defRPr sz="1727"/>
            </a:pPr>
            <a:r>
              <a:rPr dirty="0" smtClean="0"/>
              <a:t>Conference venue is near a subway access (Cidade Universitaria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Yellow line</a:t>
            </a:r>
            <a:r>
              <a:rPr dirty="0" smtClean="0"/>
              <a:t>)</a:t>
            </a:r>
          </a:p>
          <a:p>
            <a:pPr marL="519764" lvl="1" indent="-154004" defTabSz="877823">
              <a:defRPr sz="1536"/>
            </a:pPr>
            <a:r>
              <a:rPr dirty="0" smtClean="0"/>
              <a:t>Accommodation </a:t>
            </a:r>
            <a:r>
              <a:rPr dirty="0"/>
              <a:t>near the Yellow line is easily found </a:t>
            </a:r>
          </a:p>
          <a:p>
            <a:pPr marL="519764" lvl="1" indent="-154004" defTabSz="877823">
              <a:defRPr sz="1536"/>
            </a:pPr>
            <a:r>
              <a:rPr dirty="0"/>
              <a:t>Subway fee: 1.5 </a:t>
            </a:r>
            <a:r>
              <a:rPr dirty="0" smtClean="0"/>
              <a:t>Euro</a:t>
            </a:r>
            <a:r>
              <a:rPr lang="en-US" dirty="0" smtClean="0"/>
              <a:t> / 1 hour</a:t>
            </a:r>
          </a:p>
          <a:p>
            <a:pPr marL="519764" lvl="1" indent="-154004" defTabSz="877823">
              <a:defRPr sz="1536"/>
            </a:pPr>
            <a:r>
              <a:rPr lang="en-US" dirty="0" smtClean="0"/>
              <a:t>24 h ticket for 6.45 Euro</a:t>
            </a:r>
          </a:p>
          <a:p>
            <a:pPr marL="519764" lvl="1" indent="-154004" defTabSz="877823">
              <a:defRPr sz="1536"/>
            </a:pPr>
            <a:r>
              <a:rPr lang="en-US" dirty="0" smtClean="0"/>
              <a:t>Valid for metro and buses</a:t>
            </a:r>
            <a:endParaRPr dirty="0"/>
          </a:p>
          <a:p>
            <a:pPr marL="219455" indent="-219455" defTabSz="877823">
              <a:defRPr sz="1727"/>
            </a:pPr>
            <a:r>
              <a:rPr lang="en-US" dirty="0" smtClean="0"/>
              <a:t>I</a:t>
            </a:r>
            <a:r>
              <a:rPr dirty="0" smtClean="0"/>
              <a:t>nformation </a:t>
            </a:r>
            <a:r>
              <a:rPr dirty="0"/>
              <a:t>on the ATLAS Week </a:t>
            </a:r>
            <a:r>
              <a:rPr dirty="0" smtClean="0"/>
              <a:t>page</a:t>
            </a:r>
            <a:endParaRPr lang="en-US" dirty="0" smtClean="0"/>
          </a:p>
          <a:p>
            <a:pPr marL="219455" indent="-219455" defTabSz="877823">
              <a:defRPr sz="1727"/>
            </a:pPr>
            <a:endParaRPr lang="en-US" dirty="0"/>
          </a:p>
          <a:p>
            <a:pPr marL="219455" indent="-219455" defTabSz="877823">
              <a:defRPr sz="1727"/>
            </a:pPr>
            <a:r>
              <a:rPr lang="en-US" dirty="0" smtClean="0"/>
              <a:t>Taxis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e</a:t>
            </a:r>
            <a:r>
              <a:rPr lang="en-US" dirty="0" smtClean="0"/>
              <a:t>asy and cheap: </a:t>
            </a:r>
          </a:p>
          <a:p>
            <a:pPr marL="285750" lvl="1" indent="-285750" defTabSz="877823">
              <a:buSzTx/>
              <a:defRPr sz="1727"/>
            </a:pPr>
            <a:r>
              <a:rPr lang="en-US" dirty="0" smtClean="0"/>
              <a:t>E.g. Airport to </a:t>
            </a:r>
            <a:r>
              <a:rPr lang="en-US" dirty="0" err="1" smtClean="0"/>
              <a:t>centre</a:t>
            </a:r>
            <a:r>
              <a:rPr lang="en-US" dirty="0" smtClean="0"/>
              <a:t> ~15 - 20 Euro</a:t>
            </a:r>
            <a:endParaRPr lang="en-US" dirty="0"/>
          </a:p>
          <a:p>
            <a:pPr marL="219455" indent="-219455" defTabSz="877823">
              <a:defRPr sz="1727"/>
            </a:pPr>
            <a:r>
              <a:rPr lang="en-US" dirty="0" smtClean="0"/>
              <a:t>But: please </a:t>
            </a:r>
            <a:r>
              <a:rPr lang="en-US" u="sng" dirty="0" smtClean="0"/>
              <a:t>make sure taxi meter is running</a:t>
            </a:r>
            <a:r>
              <a:rPr lang="en-US" dirty="0" smtClean="0"/>
              <a:t>!</a:t>
            </a:r>
            <a:endParaRPr dirty="0"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10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56" y="2409844"/>
            <a:ext cx="4046834" cy="3545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7672" y="5882809"/>
            <a:ext cx="375820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pt-PT" sz="1400" dirty="0" err="1">
                <a:solidFill>
                  <a:srgbClr val="000000"/>
                </a:solidFill>
                <a:sym typeface="Arial"/>
              </a:rPr>
              <a:t>https</a:t>
            </a:r>
            <a:r>
              <a:rPr lang="pt-PT" sz="1400" dirty="0">
                <a:solidFill>
                  <a:srgbClr val="000000"/>
                </a:solidFill>
                <a:sym typeface="Arial"/>
              </a:rPr>
              <a:t>://</a:t>
            </a:r>
            <a:r>
              <a:rPr lang="pt-PT" sz="1400" dirty="0" err="1">
                <a:solidFill>
                  <a:srgbClr val="000000"/>
                </a:solidFill>
                <a:sym typeface="Arial"/>
              </a:rPr>
              <a:t>www.metrolisboa.pt</a:t>
            </a:r>
            <a:r>
              <a:rPr lang="pt-PT" sz="1400" dirty="0">
                <a:solidFill>
                  <a:srgbClr val="000000"/>
                </a:solidFill>
                <a:sym typeface="Arial"/>
              </a:rPr>
              <a:t>/</a:t>
            </a:r>
            <a:r>
              <a:rPr lang="pt-PT" sz="1400" dirty="0" err="1">
                <a:solidFill>
                  <a:srgbClr val="000000"/>
                </a:solidFill>
                <a:sym typeface="Arial"/>
              </a:rPr>
              <a:t>en</a:t>
            </a:r>
            <a:r>
              <a:rPr lang="pt-PT" sz="1400" dirty="0">
                <a:solidFill>
                  <a:srgbClr val="000000"/>
                </a:solidFill>
                <a:sym typeface="Arial"/>
              </a:rPr>
              <a:t>/</a:t>
            </a:r>
            <a:endParaRPr kumimoji="0" lang="pt-P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52177" y="6276567"/>
            <a:ext cx="255953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307" name="Portuguese ATLAS Team"/>
          <p:cNvSpPr txBox="1">
            <a:spLocks noGrp="1"/>
          </p:cNvSpPr>
          <p:nvPr>
            <p:ph type="title"/>
          </p:nvPr>
        </p:nvSpPr>
        <p:spPr>
          <a:xfrm>
            <a:off x="607822" y="4724075"/>
            <a:ext cx="8543927" cy="1549629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algn="l"/>
            <a:r>
              <a:rPr lang="en-US" dirty="0" smtClean="0"/>
              <a:t>Your hosts: the </a:t>
            </a:r>
            <a:r>
              <a:rPr dirty="0" smtClean="0"/>
              <a:t>Portuguese </a:t>
            </a:r>
            <a:r>
              <a:rPr dirty="0"/>
              <a:t>ATLAS Team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4241" t="12313" r="5669" b="19463"/>
          <a:stretch/>
        </p:blipFill>
        <p:spPr>
          <a:xfrm>
            <a:off x="0" y="0"/>
            <a:ext cx="9190158" cy="356223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ational group:…"/>
          <p:cNvSpPr txBox="1"/>
          <p:nvPr/>
        </p:nvSpPr>
        <p:spPr>
          <a:xfrm>
            <a:off x="607823" y="5423726"/>
            <a:ext cx="7299557" cy="102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449262" hangingPunct="0"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kern="0" dirty="0">
                <a:solidFill>
                  <a:srgbClr val="FFFFFF"/>
                </a:solidFill>
                <a:latin typeface="Arial"/>
                <a:ea typeface="Comic Sans MS"/>
                <a:cs typeface="Arial"/>
                <a:sym typeface="Comic Sans MS"/>
              </a:rPr>
              <a:t>National group:</a:t>
            </a:r>
          </a:p>
          <a:p>
            <a:pPr defTabSz="449262" hangingPunct="0"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kern="0" dirty="0">
                <a:solidFill>
                  <a:srgbClr val="FFFFFF"/>
                </a:solidFill>
                <a:latin typeface="Arial"/>
                <a:ea typeface="Comic Sans MS"/>
                <a:cs typeface="Arial"/>
                <a:sym typeface="Comic Sans MS"/>
              </a:rPr>
              <a:t>LIP (Lisbon, Coimbra, Minho), FCUL, FCTUC, U. Minho, CFNUL</a:t>
            </a:r>
          </a:p>
          <a:p>
            <a:pPr defTabSz="449262" hangingPunct="0"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kern="0" dirty="0">
                <a:solidFill>
                  <a:srgbClr val="FFFFFF"/>
                </a:solidFill>
                <a:latin typeface="Arial"/>
                <a:ea typeface="Comic Sans MS"/>
                <a:cs typeface="Arial"/>
                <a:sym typeface="Comic Sans MS"/>
              </a:rPr>
              <a:t>CEFITEC/UNL, INESC, CFMC, AdI engineers training program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7976682" y="4605464"/>
            <a:ext cx="1054010" cy="2157227"/>
          </a:xfrm>
          <a:prstGeom prst="roundRect">
            <a:avLst>
              <a:gd name="adj" fmla="val 19647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defTabSz="449262" hangingPunct="0">
              <a:lnSpc>
                <a:spcPct val="93000"/>
              </a:lnSpc>
              <a:defRPr>
                <a:latin typeface="+mn-lt"/>
                <a:ea typeface="+mn-ea"/>
                <a:cs typeface="+mn-cs"/>
                <a:sym typeface="Times New Roman"/>
              </a:defRPr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27" name="Group"/>
          <p:cNvGrpSpPr/>
          <p:nvPr/>
        </p:nvGrpSpPr>
        <p:grpSpPr>
          <a:xfrm>
            <a:off x="8242533" y="4724076"/>
            <a:ext cx="728491" cy="1920005"/>
            <a:chOff x="0" y="0"/>
            <a:chExt cx="728490" cy="1440002"/>
          </a:xfrm>
        </p:grpSpPr>
        <p:pic>
          <p:nvPicPr>
            <p:cNvPr id="3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9448"/>
            <a:stretch>
              <a:fillRect/>
            </a:stretch>
          </p:blipFill>
          <p:spPr>
            <a:xfrm>
              <a:off x="0" y="-1"/>
              <a:ext cx="728491" cy="144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Circle"/>
            <p:cNvSpPr/>
            <p:nvPr/>
          </p:nvSpPr>
          <p:spPr>
            <a:xfrm>
              <a:off x="25253" y="89693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5" name="Circle"/>
            <p:cNvSpPr/>
            <p:nvPr/>
          </p:nvSpPr>
          <p:spPr>
            <a:xfrm>
              <a:off x="220771" y="513231"/>
              <a:ext cx="55873" cy="55871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6" name="Circle"/>
            <p:cNvSpPr/>
            <p:nvPr/>
          </p:nvSpPr>
          <p:spPr>
            <a:xfrm>
              <a:off x="260191" y="11509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1649" y="5060333"/>
            <a:ext cx="397913" cy="375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137" y="3547770"/>
            <a:ext cx="819441" cy="94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rcRect l="5174" r="5174" b="10227"/>
          <a:stretch>
            <a:fillRect/>
          </a:stretch>
        </p:blipFill>
        <p:spPr>
          <a:xfrm>
            <a:off x="16934" y="3562235"/>
            <a:ext cx="699533" cy="96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rcRect l="10746" r="10746" b="20483"/>
          <a:stretch>
            <a:fillRect/>
          </a:stretch>
        </p:blipFill>
        <p:spPr>
          <a:xfrm>
            <a:off x="2437067" y="3547773"/>
            <a:ext cx="675028" cy="948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rcRect l="9884" r="9884"/>
          <a:stretch>
            <a:fillRect/>
          </a:stretch>
        </p:blipFill>
        <p:spPr>
          <a:xfrm>
            <a:off x="1645979" y="3547773"/>
            <a:ext cx="757220" cy="97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1277" t="1277" r="1277" b="12367"/>
          <a:stretch>
            <a:fillRect/>
          </a:stretch>
        </p:blipFill>
        <p:spPr>
          <a:xfrm>
            <a:off x="3946079" y="3538041"/>
            <a:ext cx="806467" cy="955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08238" y="3536336"/>
            <a:ext cx="832403" cy="97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/>
          <p:cNvPicPr>
            <a:picLocks noChangeAspect="1"/>
          </p:cNvPicPr>
          <p:nvPr/>
        </p:nvPicPr>
        <p:blipFill rotWithShape="1">
          <a:blip r:embed="rId11">
            <a:extLst/>
          </a:blip>
          <a:srcRect r="6826"/>
          <a:stretch/>
        </p:blipFill>
        <p:spPr>
          <a:xfrm>
            <a:off x="6584308" y="3538041"/>
            <a:ext cx="862183" cy="974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10870" t="4944" r="10870" b="17644"/>
          <a:stretch>
            <a:fillRect/>
          </a:stretch>
        </p:blipFill>
        <p:spPr>
          <a:xfrm>
            <a:off x="4798958" y="3536336"/>
            <a:ext cx="868878" cy="97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7891" y="3538041"/>
            <a:ext cx="972764" cy="9727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/>
          <a:srcRect l="12519" r="9889"/>
          <a:stretch/>
        </p:blipFill>
        <p:spPr>
          <a:xfrm>
            <a:off x="3152076" y="3538041"/>
            <a:ext cx="743204" cy="957844"/>
          </a:xfrm>
          <a:prstGeom prst="rect">
            <a:avLst/>
          </a:prstGeom>
        </p:spPr>
      </p:pic>
      <p:pic>
        <p:nvPicPr>
          <p:cNvPr id="29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99107" y="3538041"/>
            <a:ext cx="719202" cy="972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More </a:t>
            </a:r>
            <a:r>
              <a:rPr lang="pt-PT" dirty="0" err="1" smtClean="0"/>
              <a:t>information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7" y="1957465"/>
            <a:ext cx="8229241" cy="3759549"/>
          </a:xfrm>
        </p:spPr>
        <p:txBody>
          <a:bodyPr/>
          <a:lstStyle/>
          <a:p>
            <a:r>
              <a:rPr lang="pt-PT" dirty="0" smtClean="0"/>
              <a:t>Web </a:t>
            </a:r>
            <a:r>
              <a:rPr lang="pt-PT" dirty="0" err="1" smtClean="0"/>
              <a:t>page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>
                <a:hlinkClick r:id="rId2"/>
              </a:rPr>
              <a:t>https://indico.cern.ch/event/1161009</a:t>
            </a:r>
            <a:r>
              <a:rPr lang="pt-PT" dirty="0" smtClean="0">
                <a:hlinkClick r:id="rId2"/>
              </a:rPr>
              <a:t>/</a:t>
            </a:r>
            <a:endParaRPr lang="pt-PT" dirty="0"/>
          </a:p>
          <a:p>
            <a:endParaRPr lang="pt-PT" dirty="0"/>
          </a:p>
          <a:p>
            <a:r>
              <a:rPr lang="pt-PT" dirty="0" err="1" smtClean="0"/>
              <a:t>Any</a:t>
            </a:r>
            <a:r>
              <a:rPr lang="pt-PT" dirty="0" smtClean="0"/>
              <a:t> </a:t>
            </a:r>
            <a:r>
              <a:rPr lang="pt-PT" dirty="0" err="1" smtClean="0"/>
              <a:t>questions</a:t>
            </a:r>
            <a:r>
              <a:rPr lang="pt-PT" dirty="0" smtClean="0"/>
              <a:t>? </a:t>
            </a:r>
          </a:p>
          <a:p>
            <a:pPr lvl="1"/>
            <a:r>
              <a:rPr lang="pt-PT" dirty="0" err="1" smtClean="0"/>
              <a:t>Contact</a:t>
            </a:r>
            <a:r>
              <a:rPr lang="pt-PT" dirty="0" smtClean="0"/>
              <a:t> </a:t>
            </a:r>
            <a:r>
              <a:rPr lang="pt-PT" dirty="0" err="1" smtClean="0"/>
              <a:t>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atlasweek.2022@lip.pt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9987"/>
          <a:stretch/>
        </p:blipFill>
        <p:spPr>
          <a:xfrm>
            <a:off x="0" y="3955721"/>
            <a:ext cx="9144000" cy="2667788"/>
          </a:xfrm>
          <a:prstGeom prst="rect">
            <a:avLst/>
          </a:prstGeom>
        </p:spPr>
      </p:pic>
      <p:pic>
        <p:nvPicPr>
          <p:cNvPr id="5" name="Picture 4" descr="atlas_week_event_lisbon_22_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80" y="273600"/>
            <a:ext cx="2915113" cy="41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32149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2332" y="6214641"/>
            <a:ext cx="327276" cy="3385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13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  <p:pic>
        <p:nvPicPr>
          <p:cNvPr id="24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9803" y="4944224"/>
            <a:ext cx="3159994" cy="1217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531" y="5028715"/>
            <a:ext cx="2133601" cy="113251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Acknowledgments:"/>
          <p:cNvSpPr txBox="1">
            <a:spLocks noGrp="1"/>
          </p:cNvSpPr>
          <p:nvPr>
            <p:ph type="body" sz="quarter" idx="1"/>
          </p:nvPr>
        </p:nvSpPr>
        <p:spPr>
          <a:xfrm>
            <a:off x="439749" y="4213879"/>
            <a:ext cx="7333614" cy="1217008"/>
          </a:xfrm>
          <a:prstGeom prst="rect">
            <a:avLst/>
          </a:prstGeom>
        </p:spPr>
        <p:txBody>
          <a:bodyPr/>
          <a:lstStyle/>
          <a:p>
            <a:r>
              <a:t>Acknowledgments:</a:t>
            </a:r>
          </a:p>
        </p:txBody>
      </p:sp>
      <p:pic>
        <p:nvPicPr>
          <p:cNvPr id="249" name="TurismoLx_VrsPrincipalCor.jpg" descr="TurismoLx_VrsPrincipalCo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478" y="4822383"/>
            <a:ext cx="1059578" cy="1883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IP-black-3100x21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44" y="5028715"/>
            <a:ext cx="1764124" cy="1195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557" b="15549"/>
          <a:stretch/>
        </p:blipFill>
        <p:spPr>
          <a:xfrm>
            <a:off x="2590993" y="320088"/>
            <a:ext cx="5735837" cy="3518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478" y="649363"/>
            <a:ext cx="198079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Thanks</a:t>
            </a:r>
            <a:r>
              <a:rPr kumimoji="0" lang="pt-PT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pt-PT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</a:t>
            </a:r>
            <a:r>
              <a:rPr kumimoji="0" lang="pt-PT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...</a:t>
            </a:r>
            <a:endParaRPr kumimoji="0" lang="pt-PT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69" t="-1761" r="6105" b="1761"/>
          <a:stretch/>
        </p:blipFill>
        <p:spPr>
          <a:xfrm>
            <a:off x="0" y="-123228"/>
            <a:ext cx="9158431" cy="69956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768" y="14568"/>
            <a:ext cx="8229600" cy="1143000"/>
          </a:xfrm>
        </p:spPr>
        <p:txBody>
          <a:bodyPr>
            <a:noAutofit/>
          </a:bodyPr>
          <a:lstStyle/>
          <a:p>
            <a:r>
              <a:rPr lang="pt-PT" sz="7200" b="1" dirty="0" err="1" smtClean="0">
                <a:solidFill>
                  <a:schemeClr val="bg1"/>
                </a:solidFill>
              </a:rPr>
              <a:t>Welcome</a:t>
            </a:r>
            <a:r>
              <a:rPr lang="pt-PT" sz="7200" b="1" dirty="0" smtClean="0">
                <a:solidFill>
                  <a:schemeClr val="bg1"/>
                </a:solidFill>
              </a:rPr>
              <a:t> to </a:t>
            </a:r>
            <a:r>
              <a:rPr lang="pt-PT" sz="7200" b="1" dirty="0" err="1" smtClean="0">
                <a:solidFill>
                  <a:schemeClr val="bg1"/>
                </a:solidFill>
              </a:rPr>
              <a:t>Lisbon</a:t>
            </a:r>
            <a:r>
              <a:rPr lang="pt-PT" sz="7200" b="1" dirty="0" smtClean="0">
                <a:solidFill>
                  <a:schemeClr val="bg1"/>
                </a:solidFill>
              </a:rPr>
              <a:t>!</a:t>
            </a:r>
            <a:endParaRPr lang="pt-PT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605"/>
          <a:stretch/>
        </p:blipFill>
        <p:spPr>
          <a:xfrm>
            <a:off x="6142185" y="1689179"/>
            <a:ext cx="2763698" cy="1848216"/>
          </a:xfrm>
          <a:prstGeom prst="rect">
            <a:avLst/>
          </a:prstGeom>
        </p:spPr>
      </p:pic>
      <p:pic>
        <p:nvPicPr>
          <p:cNvPr id="15" name="3f754252-dd5b-42b7-b6ca-7c9dd0209a92-lisbon-portugal-skyline.jpg" descr="3f754252-dd5b-42b7-b6ca-7c9dd0209a92-lisbon-portugal-skyline.jpg"/>
          <p:cNvPicPr>
            <a:picLocks noChangeAspect="1"/>
          </p:cNvPicPr>
          <p:nvPr/>
        </p:nvPicPr>
        <p:blipFill>
          <a:blip r:embed="rId3">
            <a:extLst/>
          </a:blip>
          <a:srcRect l="3263" b="11391"/>
          <a:stretch>
            <a:fillRect/>
          </a:stretch>
        </p:blipFill>
        <p:spPr>
          <a:xfrm>
            <a:off x="-1" y="3957948"/>
            <a:ext cx="4766235" cy="271427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isbon"/>
          <p:cNvSpPr txBox="1">
            <a:spLocks noGrp="1"/>
          </p:cNvSpPr>
          <p:nvPr>
            <p:ph type="title"/>
          </p:nvPr>
        </p:nvSpPr>
        <p:spPr>
          <a:xfrm>
            <a:off x="746639" y="273601"/>
            <a:ext cx="8229242" cy="1683865"/>
          </a:xfrm>
          <a:prstGeom prst="rect">
            <a:avLst/>
          </a:prstGeom>
        </p:spPr>
        <p:txBody>
          <a:bodyPr/>
          <a:lstStyle/>
          <a:p>
            <a:r>
              <a:t>Lisbon</a:t>
            </a:r>
          </a:p>
        </p:txBody>
      </p:sp>
      <p:sp>
        <p:nvSpPr>
          <p:cNvPr id="295" name="By the Tagus river, home of traditions, culture and fine cuisine…"/>
          <p:cNvSpPr txBox="1">
            <a:spLocks noGrp="1"/>
          </p:cNvSpPr>
          <p:nvPr>
            <p:ph type="body" sz="quarter" idx="1"/>
          </p:nvPr>
        </p:nvSpPr>
        <p:spPr>
          <a:xfrm>
            <a:off x="301040" y="1808706"/>
            <a:ext cx="5691735" cy="28275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1741" indent="-221741" defTabSz="886967">
              <a:defRPr sz="1700"/>
            </a:pPr>
            <a:r>
              <a:rPr dirty="0"/>
              <a:t>By the Tagus </a:t>
            </a:r>
            <a:r>
              <a:rPr dirty="0" smtClean="0"/>
              <a:t>rive</a:t>
            </a:r>
            <a:r>
              <a:rPr lang="en-US" dirty="0" smtClean="0"/>
              <a:t>r</a:t>
            </a:r>
          </a:p>
          <a:p>
            <a:pPr marL="221741" indent="-221741" defTabSz="886967">
              <a:defRPr sz="1700"/>
            </a:pPr>
            <a:r>
              <a:rPr lang="en-US" dirty="0" smtClean="0"/>
              <a:t>Vibrant city,</a:t>
            </a:r>
            <a:r>
              <a:rPr dirty="0" smtClean="0"/>
              <a:t> </a:t>
            </a:r>
            <a:r>
              <a:rPr dirty="0"/>
              <a:t>home of traditions, culture and fine cuisine</a:t>
            </a:r>
          </a:p>
          <a:p>
            <a:pPr marL="221741" indent="-221741" defTabSz="886967">
              <a:defRPr sz="1700"/>
            </a:pPr>
            <a:r>
              <a:rPr dirty="0"/>
              <a:t>Close to beautiful beaches </a:t>
            </a:r>
          </a:p>
          <a:p>
            <a:pPr marL="221741" indent="-221741" defTabSz="886967">
              <a:defRPr sz="1700"/>
            </a:pPr>
            <a:r>
              <a:rPr dirty="0"/>
              <a:t>Mild weather in October (average 23º/15º)</a:t>
            </a:r>
          </a:p>
          <a:p>
            <a:pPr marL="525178" lvl="1" indent="-155607" defTabSz="886967">
              <a:defRPr sz="1500">
                <a:solidFill>
                  <a:srgbClr val="000000"/>
                </a:solidFill>
              </a:defRPr>
            </a:pPr>
            <a:r>
              <a:rPr sz="1600" dirty="0"/>
              <a:t>Mostly sunny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49930" y="6219279"/>
            <a:ext cx="255953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3</a:t>
            </a:fld>
            <a:endParaRPr>
              <a:latin typeface="Helvetica"/>
              <a:ea typeface="Helvetica"/>
              <a:cs typeface="Helvetica"/>
            </a:endParaRP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2186" y="3537395"/>
            <a:ext cx="2763698" cy="181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op_26268_maat_thumbnail.png" descr="op_26268_maat_thumbnail.png"/>
          <p:cNvPicPr>
            <a:picLocks noChangeAspect="1"/>
          </p:cNvPicPr>
          <p:nvPr/>
        </p:nvPicPr>
        <p:blipFill rotWithShape="1">
          <a:blip r:embed="rId5">
            <a:extLst/>
          </a:blip>
          <a:srcRect b="10984"/>
          <a:stretch/>
        </p:blipFill>
        <p:spPr>
          <a:xfrm>
            <a:off x="6142185" y="109247"/>
            <a:ext cx="2763698" cy="174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05216" y="5290804"/>
            <a:ext cx="1500667" cy="141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ascensor-bico.jpg" descr="ascensor-bico.jpg"/>
          <p:cNvPicPr>
            <a:picLocks noChangeAspect="1"/>
          </p:cNvPicPr>
          <p:nvPr/>
        </p:nvPicPr>
        <p:blipFill rotWithShape="1">
          <a:blip r:embed="rId7">
            <a:extLst/>
          </a:blip>
          <a:srcRect l="16518" r="18834"/>
          <a:stretch/>
        </p:blipFill>
        <p:spPr>
          <a:xfrm>
            <a:off x="3816184" y="3537394"/>
            <a:ext cx="2340942" cy="2108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15502" y="5290804"/>
            <a:ext cx="1480538" cy="1417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Venue location"/>
          <p:cNvSpPr txBox="1">
            <a:spLocks noGrp="1"/>
          </p:cNvSpPr>
          <p:nvPr>
            <p:ph type="title"/>
          </p:nvPr>
        </p:nvSpPr>
        <p:spPr>
          <a:xfrm>
            <a:off x="746639" y="273601"/>
            <a:ext cx="8229242" cy="1683865"/>
          </a:xfrm>
          <a:prstGeom prst="rect">
            <a:avLst/>
          </a:prstGeom>
        </p:spPr>
        <p:txBody>
          <a:bodyPr/>
          <a:lstStyle/>
          <a:p>
            <a:r>
              <a:t>Venue location</a:t>
            </a:r>
          </a:p>
        </p:txBody>
      </p:sp>
      <p:sp>
        <p:nvSpPr>
          <p:cNvPr id="407" name="Central location…"/>
          <p:cNvSpPr txBox="1">
            <a:spLocks noGrp="1"/>
          </p:cNvSpPr>
          <p:nvPr>
            <p:ph type="body" sz="half" idx="1"/>
          </p:nvPr>
        </p:nvSpPr>
        <p:spPr>
          <a:xfrm>
            <a:off x="372390" y="1682742"/>
            <a:ext cx="5558158" cy="3205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4310" indent="-194310" defTabSz="777240">
              <a:defRPr sz="1500"/>
            </a:pPr>
            <a:r>
              <a:rPr dirty="0"/>
              <a:t>Central location</a:t>
            </a:r>
          </a:p>
          <a:p>
            <a:pPr marL="460206" lvl="1" indent="-136356" defTabSz="777240">
              <a:defRPr sz="1300">
                <a:solidFill>
                  <a:srgbClr val="000000"/>
                </a:solidFill>
              </a:defRPr>
            </a:pPr>
            <a:r>
              <a:rPr sz="1600" dirty="0"/>
              <a:t>Well communicated by public transport</a:t>
            </a:r>
          </a:p>
          <a:p>
            <a:pPr marL="775534" lvl="2" indent="-127834" defTabSz="777240">
              <a:defRPr sz="1200">
                <a:solidFill>
                  <a:srgbClr val="000000"/>
                </a:solidFill>
              </a:defRPr>
            </a:pPr>
            <a:r>
              <a:rPr sz="1600" dirty="0"/>
              <a:t>Subway: 50 m, bus: 50 m</a:t>
            </a:r>
          </a:p>
          <a:p>
            <a:pPr marL="460206" lvl="1" indent="-136356" defTabSz="777240">
              <a:defRPr sz="1300">
                <a:solidFill>
                  <a:srgbClr val="000000"/>
                </a:solidFill>
              </a:defRPr>
            </a:pPr>
            <a:r>
              <a:rPr sz="1600" dirty="0"/>
              <a:t>Within walking distance from </a:t>
            </a:r>
            <a:r>
              <a:rPr lang="en-US" sz="1600" dirty="0" smtClean="0"/>
              <a:t>several</a:t>
            </a:r>
            <a:r>
              <a:rPr sz="1600" dirty="0" smtClean="0"/>
              <a:t> </a:t>
            </a:r>
            <a:r>
              <a:rPr sz="1600" dirty="0"/>
              <a:t>hotels</a:t>
            </a:r>
          </a:p>
          <a:p>
            <a:pPr marL="460206" lvl="1" indent="-136356" defTabSz="777240">
              <a:defRPr sz="1300">
                <a:solidFill>
                  <a:srgbClr val="000000"/>
                </a:solidFill>
              </a:defRPr>
            </a:pPr>
            <a:r>
              <a:rPr sz="1600" dirty="0"/>
              <a:t>Close to </a:t>
            </a:r>
            <a:r>
              <a:rPr sz="1600" dirty="0" smtClean="0"/>
              <a:t>LIP</a:t>
            </a:r>
            <a:r>
              <a:rPr lang="en-US" sz="1600" dirty="0" smtClean="0"/>
              <a:t> (5 mins)</a:t>
            </a:r>
            <a:endParaRPr sz="1600" dirty="0"/>
          </a:p>
          <a:p>
            <a:pPr marL="194310" indent="-194310" defTabSz="777240">
              <a:defRPr sz="1500"/>
            </a:pPr>
            <a:r>
              <a:rPr dirty="0"/>
              <a:t>Buffet lunch will be provided every day</a:t>
            </a:r>
          </a:p>
          <a:p>
            <a:pPr marL="460206" lvl="1" indent="-136356" defTabSz="777240">
              <a:defRPr sz="1300">
                <a:solidFill>
                  <a:srgbClr val="000000"/>
                </a:solidFill>
              </a:defRPr>
            </a:pPr>
            <a:r>
              <a:rPr sz="1600" dirty="0"/>
              <a:t>Not too many restaurants close by</a:t>
            </a:r>
          </a:p>
          <a:p>
            <a:pPr marL="460206" lvl="1" indent="-136356" defTabSz="777240">
              <a:defRPr sz="1300">
                <a:solidFill>
                  <a:srgbClr val="000000"/>
                </a:solidFill>
              </a:defRPr>
            </a:pPr>
            <a:r>
              <a:rPr sz="1600" dirty="0"/>
              <a:t>Easier/faster </a:t>
            </a:r>
          </a:p>
          <a:p>
            <a:pPr marL="194310" indent="-194310" defTabSz="777240">
              <a:defRPr sz="1500"/>
            </a:pPr>
            <a:r>
              <a:rPr dirty="0"/>
              <a:t>Large space available for coffe breaks and lunches</a:t>
            </a:r>
          </a:p>
          <a:p>
            <a:pPr marL="194310" indent="-194310" defTabSz="777240">
              <a:defRPr sz="1500"/>
            </a:pPr>
            <a:r>
              <a:rPr dirty="0"/>
              <a:t>Large green area outside</a:t>
            </a:r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11941" y="6187091"/>
            <a:ext cx="255953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4</a:t>
            </a:fld>
            <a:endParaRPr>
              <a:latin typeface="Helvetica"/>
              <a:ea typeface="Helvetica"/>
              <a:cs typeface="Helvetica"/>
            </a:endParaRPr>
          </a:p>
        </p:txBody>
      </p:sp>
      <p:sp>
        <p:nvSpPr>
          <p:cNvPr id="409" name="LIP"/>
          <p:cNvSpPr txBox="1"/>
          <p:nvPr/>
        </p:nvSpPr>
        <p:spPr>
          <a:xfrm>
            <a:off x="6187638" y="2559181"/>
            <a:ext cx="323161" cy="266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449262" hangingPunct="0">
              <a:lnSpc>
                <a:spcPct val="93000"/>
              </a:lnSpc>
            </a:pPr>
            <a:r>
              <a:rPr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LIP</a:t>
            </a:r>
          </a:p>
        </p:txBody>
      </p:sp>
      <p:pic>
        <p:nvPicPr>
          <p:cNvPr id="410" name="IMG_0616.png" descr="IMG_0616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22774" t="29945"/>
          <a:stretch/>
        </p:blipFill>
        <p:spPr>
          <a:xfrm>
            <a:off x="5388739" y="34404"/>
            <a:ext cx="3506368" cy="2524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G_0613.jpeg" descr="IMG_06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8740" y="2446743"/>
            <a:ext cx="3506368" cy="2307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G_0615.jpeg" descr="IMG_061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331" y="4502252"/>
            <a:ext cx="4368374" cy="230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G_0614.jpeg" descr="IMG_06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1581" y="4502253"/>
            <a:ext cx="3527476" cy="23006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 1"/>
          <p:cNvSpPr/>
          <p:nvPr/>
        </p:nvSpPr>
        <p:spPr>
          <a:xfrm>
            <a:off x="6335319" y="1774928"/>
            <a:ext cx="447369" cy="41847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27258" y="254550"/>
            <a:ext cx="508061" cy="47569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5849" y="553664"/>
            <a:ext cx="1674351" cy="35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Aula Magna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2024" y="1617393"/>
            <a:ext cx="696451" cy="35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LIP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enue — Aula Mag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Venue — Aula Magna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1937" y="6187089"/>
            <a:ext cx="255955" cy="3385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5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  <p:pic>
        <p:nvPicPr>
          <p:cNvPr id="154" name="IMG_0612.jpeg" descr="IMG_06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0732" y="2005722"/>
            <a:ext cx="4563204" cy="40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Avalability for the 10-14th of October 2021…"/>
          <p:cNvSpPr txBox="1">
            <a:spLocks/>
          </p:cNvSpPr>
          <p:nvPr/>
        </p:nvSpPr>
        <p:spPr>
          <a:xfrm>
            <a:off x="283521" y="1919898"/>
            <a:ext cx="4103580" cy="417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Autofit/>
          </a:bodyPr>
          <a:lstStyle>
            <a:lvl1pPr marL="2286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134D9E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541421" marR="0" indent="-160421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912394" marR="0" indent="-15039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2860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65878" marR="0" indent="-340178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5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23078" marR="0" indent="-340178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500"/>
              <a:buFont typeface="Arial"/>
              <a:buChar char="●"/>
              <a:tabLst/>
              <a:defRPr sz="1500" b="0" i="0" u="none" strike="noStrike" cap="none" spc="0" baseline="0"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80278" marR="0" indent="-340178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500"/>
              <a:buFont typeface="Arial"/>
              <a:buChar char="○"/>
              <a:tabLst/>
              <a:defRPr sz="1500" b="0" i="0" u="none" strike="noStrike" cap="none" spc="0" baseline="0"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37478" marR="0" indent="-340178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500"/>
              <a:buFont typeface="Arial"/>
              <a:buChar char="■"/>
              <a:tabLst/>
              <a:defRPr sz="1500" b="0" i="0" u="none" strike="noStrike" cap="none" spc="0" baseline="0"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150876" indent="-150876" defTabSz="603504">
              <a:defRPr sz="1188"/>
            </a:pPr>
            <a:r>
              <a:rPr lang="en-US" sz="1600" dirty="0"/>
              <a:t>Main room: </a:t>
            </a:r>
          </a:p>
          <a:p>
            <a:pPr marL="150876" indent="-150876" defTabSz="603504">
              <a:defRPr sz="1188"/>
            </a:pPr>
            <a:r>
              <a:rPr lang="en-US" sz="1600" dirty="0"/>
              <a:t>Aula Magna of the University of Lisbon</a:t>
            </a:r>
          </a:p>
          <a:p>
            <a:pPr marL="150876" indent="-150876" defTabSz="603504">
              <a:defRPr sz="1188"/>
            </a:pPr>
            <a:endParaRPr lang="en-US" sz="1600" dirty="0"/>
          </a:p>
          <a:p>
            <a:pPr marL="150876" indent="-150876" defTabSz="603504">
              <a:defRPr sz="1188"/>
            </a:pPr>
            <a:r>
              <a:rPr lang="en-US" sz="1600" dirty="0"/>
              <a:t>Satellite rooms for meetings on site or at LIP (5 </a:t>
            </a:r>
            <a:r>
              <a:rPr lang="en-US" sz="1600" dirty="0" err="1"/>
              <a:t>mins</a:t>
            </a:r>
            <a:r>
              <a:rPr lang="en-US" sz="1600" dirty="0"/>
              <a:t> away)</a:t>
            </a:r>
          </a:p>
          <a:p>
            <a:pPr marL="150876" indent="-150876" defTabSz="603504">
              <a:defRPr sz="1188"/>
            </a:pPr>
            <a:endParaRPr lang="en-US" sz="1600" dirty="0"/>
          </a:p>
          <a:p>
            <a:pPr marL="150876" indent="-150876" defTabSz="603504">
              <a:defRPr sz="1188"/>
            </a:pPr>
            <a:r>
              <a:rPr lang="en-US" sz="1600" dirty="0" err="1"/>
              <a:t>Wifi</a:t>
            </a:r>
            <a:r>
              <a:rPr lang="en-US" sz="1600" dirty="0"/>
              <a:t>: </a:t>
            </a:r>
          </a:p>
          <a:p>
            <a:pPr marL="357337" lvl="1" indent="-105877" defTabSz="603504">
              <a:defRPr sz="1056"/>
            </a:pPr>
            <a:r>
              <a:rPr lang="en-US" sz="1400" dirty="0" err="1"/>
              <a:t>Eduroam</a:t>
            </a:r>
            <a:r>
              <a:rPr lang="en-US" sz="1400" dirty="0"/>
              <a:t>, University service</a:t>
            </a:r>
          </a:p>
          <a:p>
            <a:pPr marL="357337" lvl="1" indent="-105877" defTabSz="603504">
              <a:defRPr sz="1056"/>
            </a:pPr>
            <a:r>
              <a:rPr lang="en-US" sz="1400" dirty="0"/>
              <a:t>Provides </a:t>
            </a:r>
          </a:p>
          <a:p>
            <a:pPr marL="602180" lvl="2" indent="-99260" defTabSz="603504">
              <a:defRPr sz="990"/>
            </a:pPr>
            <a:r>
              <a:rPr lang="en-US" sz="1800" dirty="0"/>
              <a:t>sufficient number of connections</a:t>
            </a:r>
          </a:p>
          <a:p>
            <a:pPr marL="602180" lvl="2" indent="-99260" defTabSz="603504">
              <a:defRPr sz="990"/>
            </a:pPr>
            <a:r>
              <a:rPr lang="en-US" sz="1800" dirty="0"/>
              <a:t>support during the event</a:t>
            </a:r>
          </a:p>
          <a:p>
            <a:pPr marL="150876" indent="-150876" defTabSz="603504">
              <a:defRPr sz="1188"/>
            </a:pPr>
            <a:r>
              <a:rPr lang="en-US" sz="1600" dirty="0"/>
              <a:t>Ethernet connection for presentations</a:t>
            </a:r>
          </a:p>
          <a:p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ocial events: welcome drink"/>
          <p:cNvSpPr txBox="1">
            <a:spLocks noGrp="1"/>
          </p:cNvSpPr>
          <p:nvPr>
            <p:ph type="title"/>
          </p:nvPr>
        </p:nvSpPr>
        <p:spPr>
          <a:xfrm>
            <a:off x="746639" y="273601"/>
            <a:ext cx="8229242" cy="1683865"/>
          </a:xfrm>
          <a:prstGeom prst="rect">
            <a:avLst/>
          </a:prstGeom>
        </p:spPr>
        <p:txBody>
          <a:bodyPr/>
          <a:lstStyle/>
          <a:p>
            <a:r>
              <a:t>Social events: welcome drink</a:t>
            </a:r>
          </a:p>
        </p:txBody>
      </p:sp>
      <p:sp>
        <p:nvSpPr>
          <p:cNvPr id="416" name="Ciência Viva museum…"/>
          <p:cNvSpPr txBox="1">
            <a:spLocks noGrp="1"/>
          </p:cNvSpPr>
          <p:nvPr>
            <p:ph type="body" idx="1"/>
          </p:nvPr>
        </p:nvSpPr>
        <p:spPr>
          <a:xfrm>
            <a:off x="457379" y="1774327"/>
            <a:ext cx="8229242" cy="4174613"/>
          </a:xfrm>
          <a:prstGeom prst="rect">
            <a:avLst/>
          </a:prstGeom>
        </p:spPr>
        <p:txBody>
          <a:bodyPr/>
          <a:lstStyle/>
          <a:p>
            <a:r>
              <a:rPr dirty="0"/>
              <a:t>Ciência Viva museum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dirty="0"/>
              <a:t>Dedicated to </a:t>
            </a:r>
            <a:r>
              <a:rPr dirty="0" smtClean="0"/>
              <a:t>explain</a:t>
            </a:r>
            <a:r>
              <a:rPr lang="en-US" dirty="0" smtClean="0"/>
              <a:t>ing</a:t>
            </a:r>
            <a:r>
              <a:rPr dirty="0" smtClean="0"/>
              <a:t> </a:t>
            </a:r>
            <a:r>
              <a:rPr dirty="0"/>
              <a:t>science for kids</a:t>
            </a:r>
          </a:p>
          <a:p>
            <a:r>
              <a:rPr dirty="0"/>
              <a:t>Placed in Parque das Nações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dirty="0"/>
              <a:t>Ideal for a nice evening walk and dinner around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dirty="0"/>
              <a:t>Very touristic area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40617" y="6187091"/>
            <a:ext cx="327274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6</a:t>
            </a:fld>
            <a:endParaRPr>
              <a:latin typeface="Helvetica"/>
              <a:ea typeface="Helvetica"/>
              <a:cs typeface="Helvetica"/>
            </a:endParaRPr>
          </a:p>
        </p:txBody>
      </p:sp>
      <p:pic>
        <p:nvPicPr>
          <p:cNvPr id="418" name="I-Pavilhao-do-Conhecimento-c-Ciencia-Viva-1-1024x683.jpg" descr="I-Pavilhao-do-Conhecimento-c-Ciencia-Viva-1-1024x6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121" y="3658253"/>
            <a:ext cx="4525741" cy="3039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avilhão-do-Conhecimento-DL2.jpg" descr="Pavilhão-do-Conhecimento-DL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6612" y="3658253"/>
            <a:ext cx="4264717" cy="303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RF_PT_Pavilhao_do_Conhecimento_001.jpg" descr="RF_PT_Pavilhao_do_Conhecimento_00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9344" y="628642"/>
            <a:ext cx="3542501" cy="2657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ocial events: conference dinn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Social events: conference dinner</a:t>
            </a:r>
          </a:p>
        </p:txBody>
      </p:sp>
      <p:sp>
        <p:nvSpPr>
          <p:cNvPr id="210" name="Thursday evening…"/>
          <p:cNvSpPr txBox="1">
            <a:spLocks noGrp="1"/>
          </p:cNvSpPr>
          <p:nvPr>
            <p:ph type="body" sz="quarter" idx="1"/>
          </p:nvPr>
        </p:nvSpPr>
        <p:spPr>
          <a:xfrm>
            <a:off x="224118" y="1706296"/>
            <a:ext cx="3466449" cy="18902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05739" indent="-205739" defTabSz="822959">
              <a:defRPr sz="1619"/>
            </a:pPr>
            <a:r>
              <a:rPr dirty="0"/>
              <a:t>Thursday evening</a:t>
            </a:r>
          </a:p>
          <a:p>
            <a:pPr marL="205739" indent="-205739" defTabSz="822959">
              <a:defRPr sz="1619"/>
            </a:pPr>
            <a:r>
              <a:rPr dirty="0"/>
              <a:t>Montes Claros restaurant</a:t>
            </a:r>
          </a:p>
          <a:p>
            <a:pPr marL="487278" lvl="1" indent="-144378" defTabSz="822959">
              <a:defRPr sz="1440"/>
            </a:pPr>
            <a:r>
              <a:rPr sz="1800" dirty="0"/>
              <a:t>In Monsanto, the largest green area in Lisbon</a:t>
            </a:r>
          </a:p>
          <a:p>
            <a:pPr marL="487278" lvl="1" indent="-144378" defTabSz="822959">
              <a:defRPr sz="1440"/>
            </a:pPr>
            <a:r>
              <a:rPr sz="1800" dirty="0"/>
              <a:t>Transportation by bus provided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40614" y="6187089"/>
            <a:ext cx="327276" cy="3385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  <a:latin typeface="Helvetica"/>
                <a:ea typeface="Helvetica"/>
                <a:cs typeface="Helvetica"/>
              </a:rPr>
              <a:pPr/>
              <a:t>7</a:t>
            </a:fld>
            <a:endParaRPr>
              <a:solidFill>
                <a:srgbClr val="212121">
                  <a:lumOff val="21764"/>
                </a:srgbClr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213" name="265518.jpg" descr="2655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29" y="3456050"/>
            <a:ext cx="3213412" cy="3213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265520.jpg" descr="2655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4937" y="2033866"/>
            <a:ext cx="2021888" cy="202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265521.jpg" descr="2655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8731" y="1464235"/>
            <a:ext cx="2902503" cy="2591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265522.jpg" descr="26552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64934" y="4243293"/>
            <a:ext cx="2731580" cy="2426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Optional social events:…"/>
          <p:cNvSpPr txBox="1">
            <a:spLocks noGrp="1"/>
          </p:cNvSpPr>
          <p:nvPr>
            <p:ph type="title"/>
          </p:nvPr>
        </p:nvSpPr>
        <p:spPr>
          <a:xfrm>
            <a:off x="746639" y="273601"/>
            <a:ext cx="8229242" cy="168386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Optional social </a:t>
            </a:r>
            <a:r>
              <a:rPr dirty="0" smtClean="0"/>
              <a:t>event:</a:t>
            </a:r>
            <a:endParaRPr dirty="0"/>
          </a:p>
          <a:p>
            <a:r>
              <a:rPr dirty="0" smtClean="0"/>
              <a:t>Excursion</a:t>
            </a:r>
            <a:endParaRPr dirty="0"/>
          </a:p>
        </p:txBody>
      </p:sp>
      <p:sp>
        <p:nvSpPr>
          <p:cNvPr id="423" name="Proposal: guided visit to Belem…"/>
          <p:cNvSpPr txBox="1">
            <a:spLocks noGrp="1"/>
          </p:cNvSpPr>
          <p:nvPr>
            <p:ph type="body" sz="half" idx="1"/>
          </p:nvPr>
        </p:nvSpPr>
        <p:spPr>
          <a:xfrm>
            <a:off x="433417" y="1718703"/>
            <a:ext cx="5287613" cy="41746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Half-day</a:t>
            </a:r>
            <a:r>
              <a:rPr sz="2400" dirty="0" smtClean="0"/>
              <a:t> </a:t>
            </a:r>
            <a:r>
              <a:rPr sz="2400" dirty="0"/>
              <a:t>guided </a:t>
            </a:r>
            <a:r>
              <a:rPr lang="en-US" sz="2400" dirty="0" smtClean="0"/>
              <a:t>tour of old town</a:t>
            </a:r>
          </a:p>
          <a:p>
            <a:endParaRPr sz="2400" dirty="0"/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The popular districts: </a:t>
            </a:r>
            <a:r>
              <a:rPr lang="en-US" dirty="0" err="1" smtClean="0"/>
              <a:t>Mouraria</a:t>
            </a:r>
            <a:r>
              <a:rPr lang="en-US" dirty="0" smtClean="0"/>
              <a:t> and </a:t>
            </a:r>
            <a:r>
              <a:rPr lang="en-US" dirty="0" err="1" smtClean="0"/>
              <a:t>Alfama</a:t>
            </a:r>
            <a:endParaRPr lang="en-US" dirty="0" smtClean="0"/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The original Lisbon since Roman times </a:t>
            </a:r>
            <a:r>
              <a:rPr lang="mr-IN" dirty="0" smtClean="0"/>
              <a:t>–</a:t>
            </a:r>
            <a:r>
              <a:rPr lang="en-US" dirty="0" smtClean="0"/>
              <a:t> home of artisans, merchants, fishwives and sailors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Home of </a:t>
            </a:r>
            <a:r>
              <a:rPr lang="en-US" dirty="0" err="1" smtClean="0"/>
              <a:t>Fado</a:t>
            </a:r>
            <a:r>
              <a:rPr lang="en-US" dirty="0" smtClean="0"/>
              <a:t> and its traditions</a:t>
            </a:r>
            <a:endParaRPr lang="en-US" dirty="0"/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Wednesday 12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Price: 30 euros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More info on web page</a:t>
            </a:r>
            <a:endParaRPr dirty="0"/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50072" y="6187091"/>
            <a:ext cx="317819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8</a:t>
            </a:fld>
            <a:endParaRPr>
              <a:latin typeface="Helvetica"/>
              <a:ea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4" y="4620837"/>
            <a:ext cx="1751802" cy="2159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29" y="2456234"/>
            <a:ext cx="3254851" cy="2164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617" y="4181667"/>
            <a:ext cx="3254851" cy="1831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030" y="25482"/>
            <a:ext cx="3224210" cy="243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030" y="4620837"/>
            <a:ext cx="3205654" cy="2159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176" y="4620837"/>
            <a:ext cx="3254853" cy="21699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lying to Lisbon and accommodation"/>
          <p:cNvSpPr txBox="1">
            <a:spLocks noGrp="1"/>
          </p:cNvSpPr>
          <p:nvPr>
            <p:ph type="title"/>
          </p:nvPr>
        </p:nvSpPr>
        <p:spPr>
          <a:xfrm>
            <a:off x="746639" y="273601"/>
            <a:ext cx="8229242" cy="1683865"/>
          </a:xfrm>
          <a:prstGeom prst="rect">
            <a:avLst/>
          </a:prstGeom>
        </p:spPr>
        <p:txBody>
          <a:bodyPr/>
          <a:lstStyle/>
          <a:p>
            <a:pPr lvl="2"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 smtClean="0"/>
              <a:t>Logistics: fees </a:t>
            </a:r>
            <a:r>
              <a:rPr dirty="0" smtClean="0"/>
              <a:t>and </a:t>
            </a:r>
            <a:r>
              <a:rPr dirty="0"/>
              <a:t>accommodation</a:t>
            </a:r>
          </a:p>
        </p:txBody>
      </p:sp>
      <p:sp>
        <p:nvSpPr>
          <p:cNvPr id="439" name="Flying to Lisbon:…"/>
          <p:cNvSpPr txBox="1">
            <a:spLocks noGrp="1"/>
          </p:cNvSpPr>
          <p:nvPr>
            <p:ph type="body" idx="1"/>
          </p:nvPr>
        </p:nvSpPr>
        <p:spPr>
          <a:xfrm>
            <a:off x="225449" y="1539056"/>
            <a:ext cx="6241068" cy="45938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Fees: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Regular fee: 380 </a:t>
            </a:r>
            <a:r>
              <a:rPr lang="en-US" dirty="0" err="1"/>
              <a:t>Eur</a:t>
            </a:r>
            <a:r>
              <a:rPr lang="en-US" dirty="0"/>
              <a:t> – 280 </a:t>
            </a:r>
            <a:r>
              <a:rPr lang="en-US" dirty="0" err="1"/>
              <a:t>Eur</a:t>
            </a:r>
            <a:r>
              <a:rPr lang="en-US" dirty="0"/>
              <a:t> for students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/>
              <a:t>Late fee (15 August): 430 </a:t>
            </a:r>
            <a:r>
              <a:rPr lang="en-US" dirty="0" err="1" smtClean="0"/>
              <a:t>Eur</a:t>
            </a:r>
            <a:endParaRPr lang="en-US" dirty="0" smtClean="0"/>
          </a:p>
          <a:p>
            <a:r>
              <a:rPr lang="en-US" dirty="0" smtClean="0"/>
              <a:t>Fee payment:</a:t>
            </a:r>
            <a:endParaRPr lang="en-US" dirty="0"/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Bank transfer </a:t>
            </a:r>
            <a:r>
              <a:rPr lang="mr-IN" dirty="0" smtClean="0"/>
              <a:t>–</a:t>
            </a:r>
            <a:r>
              <a:rPr lang="en-US" dirty="0" smtClean="0"/>
              <a:t> easiest</a:t>
            </a:r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Payment also possible through </a:t>
            </a:r>
            <a:r>
              <a:rPr lang="en-US" dirty="0" err="1" smtClean="0"/>
              <a:t>EventBrite</a:t>
            </a:r>
            <a:endParaRPr lang="en-US" dirty="0" smtClean="0"/>
          </a:p>
          <a:p>
            <a:pPr lvl="1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Instructions on web page</a:t>
            </a:r>
            <a:endParaRPr lang="en-US" dirty="0"/>
          </a:p>
          <a:p>
            <a:endParaRPr lang="en-US" dirty="0" smtClean="0"/>
          </a:p>
          <a:p>
            <a:r>
              <a:rPr dirty="0" smtClean="0"/>
              <a:t>Accommodation</a:t>
            </a:r>
            <a:r>
              <a:rPr dirty="0"/>
              <a:t>: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dirty="0" smtClean="0"/>
              <a:t>Lot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of hotels available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dirty="0" smtClean="0"/>
              <a:t>easily </a:t>
            </a:r>
            <a:r>
              <a:rPr dirty="0"/>
              <a:t>reachable by subway</a:t>
            </a:r>
          </a:p>
          <a:p>
            <a:pPr marL="922420" lvl="2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Easy to find good accommodation at reasonable price</a:t>
            </a:r>
          </a:p>
          <a:p>
            <a:pPr marL="541421" lvl="1" indent="-160420">
              <a:defRPr sz="1600">
                <a:solidFill>
                  <a:srgbClr val="000000"/>
                </a:solidFill>
              </a:defRPr>
            </a:pPr>
            <a:r>
              <a:rPr dirty="0" smtClean="0"/>
              <a:t>Group </a:t>
            </a:r>
            <a:r>
              <a:rPr dirty="0"/>
              <a:t>bookings </a:t>
            </a:r>
            <a:r>
              <a:rPr lang="en-US" dirty="0" smtClean="0"/>
              <a:t>made for 45 rooms (single and double) in 3 hotels </a:t>
            </a:r>
            <a:r>
              <a:rPr lang="mr-IN" dirty="0" smtClean="0"/>
              <a:t>–</a:t>
            </a:r>
            <a:r>
              <a:rPr lang="en-US" dirty="0" smtClean="0"/>
              <a:t> prices from 50 to 75 Euro</a:t>
            </a:r>
          </a:p>
          <a:p>
            <a:pPr marL="922420" lvl="2" indent="-160420">
              <a:defRPr sz="1600">
                <a:solidFill>
                  <a:srgbClr val="000000"/>
                </a:solidFill>
              </a:defRPr>
            </a:pPr>
            <a:r>
              <a:rPr lang="en-US" dirty="0" smtClean="0"/>
              <a:t>All within reasonable walking distance of venue</a:t>
            </a:r>
            <a:endParaRPr dirty="0"/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40617" y="6187091"/>
            <a:ext cx="327274" cy="338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latin typeface="Helvetica"/>
                <a:ea typeface="Helvetica"/>
                <a:cs typeface="Helvetica"/>
              </a:rPr>
              <a:pPr/>
              <a:t>9</a:t>
            </a:fld>
            <a:endParaRPr>
              <a:latin typeface="Helvetica"/>
              <a:ea typeface="Helvetica"/>
              <a:cs typeface="Helvetica"/>
            </a:endParaRP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42" y="5252629"/>
            <a:ext cx="1644578" cy="146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4732" y="5252630"/>
            <a:ext cx="1461481" cy="146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344" y="5255018"/>
            <a:ext cx="1861247" cy="1473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334" r="16806"/>
          <a:stretch/>
        </p:blipFill>
        <p:spPr>
          <a:xfrm>
            <a:off x="6436341" y="1701745"/>
            <a:ext cx="2626125" cy="44311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571</Words>
  <Application>Microsoft Macintosh PowerPoint</Application>
  <PresentationFormat>On-screen Show (4:3)</PresentationFormat>
  <Paragraphs>109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Simple Light</vt:lpstr>
      <vt:lpstr>Office</vt:lpstr>
      <vt:lpstr>ATLAS Week Lisbon 2022</vt:lpstr>
      <vt:lpstr>Welcome to Lisbon!</vt:lpstr>
      <vt:lpstr>Lisbon</vt:lpstr>
      <vt:lpstr>Venue location</vt:lpstr>
      <vt:lpstr>Venue — Aula Magna</vt:lpstr>
      <vt:lpstr>Social events: welcome drink</vt:lpstr>
      <vt:lpstr>Social events: conference dinner</vt:lpstr>
      <vt:lpstr>Optional social event: Excursion</vt:lpstr>
      <vt:lpstr>Logistics: fees and accommodation</vt:lpstr>
      <vt:lpstr>Logistics: getting to and around Lisbon</vt:lpstr>
      <vt:lpstr>Your hosts: the Portuguese ATLAS Team</vt:lpstr>
      <vt:lpstr>More information: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dc:creator>Ricardo Goncalo</dc:creator>
  <cp:lastModifiedBy>Ricardo Goncalo</cp:lastModifiedBy>
  <cp:revision>35</cp:revision>
  <dcterms:created xsi:type="dcterms:W3CDTF">2022-06-22T21:27:24Z</dcterms:created>
  <dcterms:modified xsi:type="dcterms:W3CDTF">2022-06-23T11:45:24Z</dcterms:modified>
</cp:coreProperties>
</file>