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82" r:id="rId3"/>
    <p:sldId id="299" r:id="rId4"/>
    <p:sldId id="292" r:id="rId5"/>
    <p:sldId id="301" r:id="rId6"/>
    <p:sldId id="308" r:id="rId7"/>
    <p:sldId id="300" r:id="rId8"/>
    <p:sldId id="302" r:id="rId9"/>
    <p:sldId id="293" r:id="rId10"/>
    <p:sldId id="303" r:id="rId11"/>
    <p:sldId id="306" r:id="rId12"/>
    <p:sldId id="307" r:id="rId13"/>
    <p:sldId id="304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6101" autoAdjust="0"/>
  </p:normalViewPr>
  <p:slideViewPr>
    <p:cSldViewPr snapToGrid="0" snapToObjects="1">
      <p:cViewPr varScale="1">
        <p:scale>
          <a:sx n="122" d="100"/>
          <a:sy n="122" d="100"/>
        </p:scale>
        <p:origin x="16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55436-6C77-D14B-9F3A-FD4607610987}" type="datetimeFigureOut">
              <a:rPr lang="en-US" smtClean="0"/>
              <a:t>5/3/23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F648-4B6A-244D-B23A-8F8B10EEFBA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994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FA6D1-79B7-BF47-B6CF-885E49D15400}" type="datetimeFigureOut">
              <a:rPr lang="en-US" smtClean="0"/>
              <a:t>5/3/23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BC2-ADC8-524D-81DF-881CCC6C15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901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806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26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823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49"/>
          <p:cNvSpPr txBox="1">
            <a:spLocks noChangeArrowheads="1"/>
          </p:cNvSpPr>
          <p:nvPr userDrawn="1"/>
        </p:nvSpPr>
        <p:spPr bwMode="auto">
          <a:xfrm>
            <a:off x="-36512" y="630932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altLang="pt-PT" sz="2000" b="1" dirty="0">
                <a:solidFill>
                  <a:srgbClr val="FF992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    8 July 2022</a:t>
            </a:r>
            <a:br>
              <a:rPr lang="pt-PT" altLang="pt-PT" sz="2000" b="1" dirty="0">
                <a:solidFill>
                  <a:srgbClr val="FF992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</a:br>
            <a:endParaRPr lang="pt-PT" altLang="pt-PT" sz="2000" b="1" dirty="0">
              <a:solidFill>
                <a:srgbClr val="FF992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9FC8A-F3E7-4352-AC88-50BCB8CA9A30}"/>
              </a:ext>
            </a:extLst>
          </p:cNvPr>
          <p:cNvSpPr txBox="1"/>
          <p:nvPr userDrawn="1"/>
        </p:nvSpPr>
        <p:spPr>
          <a:xfrm>
            <a:off x="8459924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fld id="{4C2AD6E6-FBD3-4ED8-8690-511E7B1F4F63}" type="slidenum">
              <a:rPr lang="en-US" b="1">
                <a:solidFill>
                  <a:srgbClr val="DF8045"/>
                </a:solidFill>
                <a:latin typeface="Calibri"/>
              </a:rPr>
              <a:pPr defTabSz="914400"/>
              <a:t>‹#›</a:t>
            </a:fld>
            <a:endParaRPr lang="en-US" b="1" dirty="0">
              <a:solidFill>
                <a:srgbClr val="DF8045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34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1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225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57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86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25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766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371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0D80-7D98-C34D-8B91-BA3C68BD8D8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89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803"/>
            <a:ext cx="7772400" cy="1470025"/>
          </a:xfrm>
        </p:spPr>
        <p:txBody>
          <a:bodyPr/>
          <a:lstStyle/>
          <a:p>
            <a:r>
              <a:rPr lang="pt-PT" dirty="0" err="1">
                <a:solidFill>
                  <a:srgbClr val="FFFFFF"/>
                </a:solidFill>
              </a:rPr>
              <a:t>High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Granularity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Timing</a:t>
            </a:r>
            <a:r>
              <a:rPr lang="pt-PT" dirty="0">
                <a:solidFill>
                  <a:srgbClr val="FFFFFF"/>
                </a:solidFill>
              </a:rPr>
              <a:t> Detector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3983205-39F0-F4DB-C205-585C11A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448" y="5799272"/>
            <a:ext cx="6400800" cy="1005532"/>
          </a:xfrm>
        </p:spPr>
        <p:txBody>
          <a:bodyPr>
            <a:normAutofit/>
          </a:bodyPr>
          <a:lstStyle/>
          <a:p>
            <a:r>
              <a:rPr lang="en-CH" sz="4000" dirty="0">
                <a:solidFill>
                  <a:schemeClr val="bg1"/>
                </a:solidFill>
              </a:rPr>
              <a:t>Project planning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666534"/>
            <a:ext cx="9144000" cy="4008408"/>
            <a:chOff x="0" y="1714500"/>
            <a:chExt cx="9144000" cy="4008408"/>
          </a:xfrm>
        </p:grpSpPr>
        <p:sp>
          <p:nvSpPr>
            <p:cNvPr id="3" name="Rectangle 2"/>
            <p:cNvSpPr/>
            <p:nvPr/>
          </p:nvSpPr>
          <p:spPr>
            <a:xfrm>
              <a:off x="0" y="1714500"/>
              <a:ext cx="9144000" cy="4008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b="22352"/>
            <a:stretch/>
          </p:blipFill>
          <p:spPr>
            <a:xfrm>
              <a:off x="1290566" y="1729099"/>
              <a:ext cx="7853434" cy="3993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6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53254-B84A-842D-6A35-DD20A67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F6A00-2974-CD83-B3D9-3B62B014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37B9A-099C-B628-12DE-24106467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10</a:t>
            </a:fld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5B723-2E88-D959-2C00-6678E645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8926"/>
            <a:ext cx="7772400" cy="47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51448-854A-8A02-F852-A304DC1F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3B539-DC78-F40C-28CF-9A89AA34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8E7A-545C-C0C1-A3C5-E99D702F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11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49A54-D76B-A9CA-9336-DCD05FCF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8926"/>
            <a:ext cx="7772400" cy="47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055DC-5DAF-CB50-DB16-EBCF22F5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479C0-0FAA-72B8-5E00-874BB60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E6523-12DC-099C-F4C7-9364C462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12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D8500-6810-2BBA-A2CF-B9F03963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45753"/>
            <a:ext cx="7772400" cy="21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4464B-A773-0B8E-22EE-0F09265B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9AAEC-728C-6980-F64D-AF1B9EE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713D3-4C53-02B7-E51D-3E0523E4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13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7F5FB-F23D-4A9D-D35C-7D968012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60415"/>
            <a:ext cx="7772400" cy="19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PT" dirty="0"/>
              <a:t>HGTD @ LIP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2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4" y="999803"/>
            <a:ext cx="3494025" cy="5440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35" y="3954571"/>
            <a:ext cx="4879389" cy="2767654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6784" y="987031"/>
            <a:ext cx="3494025" cy="5217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4832032" y="5036743"/>
            <a:ext cx="931815" cy="1526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10809" y="999803"/>
            <a:ext cx="2153038" cy="4036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835" y="987031"/>
            <a:ext cx="5072730" cy="2794176"/>
          </a:xfrm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r>
              <a:rPr lang="pt-PT" dirty="0" err="1"/>
              <a:t>Tasks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LIP:</a:t>
            </a:r>
          </a:p>
          <a:p>
            <a:r>
              <a:rPr lang="pt-PT" dirty="0" err="1"/>
              <a:t>Electronics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Package: </a:t>
            </a:r>
          </a:p>
          <a:p>
            <a:pPr lvl="1"/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Voltage</a:t>
            </a:r>
            <a:r>
              <a:rPr lang="pt-PT" dirty="0"/>
              <a:t> </a:t>
            </a:r>
            <a:r>
              <a:rPr lang="pt-PT" dirty="0" err="1"/>
              <a:t>patch</a:t>
            </a:r>
            <a:r>
              <a:rPr lang="pt-PT" dirty="0"/>
              <a:t> </a:t>
            </a:r>
            <a:r>
              <a:rPr lang="pt-PT" dirty="0" err="1"/>
              <a:t>panels</a:t>
            </a:r>
            <a:endParaRPr lang="pt-PT" dirty="0"/>
          </a:p>
          <a:p>
            <a:pPr lvl="1"/>
            <a:r>
              <a:rPr lang="pt-PT" dirty="0"/>
              <a:t>ALTIROC ASIC </a:t>
            </a:r>
            <a:r>
              <a:rPr lang="pt-PT" dirty="0" err="1"/>
              <a:t>development</a:t>
            </a:r>
            <a:endParaRPr lang="pt-PT" dirty="0"/>
          </a:p>
          <a:p>
            <a:r>
              <a:rPr lang="pt-PT" dirty="0" err="1"/>
              <a:t>Luminosity</a:t>
            </a:r>
            <a:r>
              <a:rPr lang="pt-PT" dirty="0"/>
              <a:t>, DAQ &amp; </a:t>
            </a:r>
            <a:r>
              <a:rPr lang="pt-PT" dirty="0" err="1"/>
              <a:t>Control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DCS</a:t>
            </a:r>
          </a:p>
          <a:p>
            <a:pPr lvl="1"/>
            <a:r>
              <a:rPr lang="pt-PT" dirty="0" err="1"/>
              <a:t>Interlocks</a:t>
            </a:r>
            <a:endParaRPr lang="pt-PT" dirty="0"/>
          </a:p>
          <a:p>
            <a:r>
              <a:rPr lang="pt-PT" dirty="0" err="1"/>
              <a:t>Infrastructure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Long HV cables</a:t>
            </a:r>
          </a:p>
          <a:p>
            <a:pPr lvl="1"/>
            <a:r>
              <a:rPr lang="pt-PT" dirty="0" err="1"/>
              <a:t>Pigtails</a:t>
            </a:r>
            <a:endParaRPr lang="pt-PT" dirty="0"/>
          </a:p>
          <a:p>
            <a:pPr lvl="1"/>
            <a:r>
              <a:rPr lang="pt-PT" dirty="0" err="1"/>
              <a:t>Possibly</a:t>
            </a:r>
            <a:r>
              <a:rPr lang="pt-PT" dirty="0"/>
              <a:t>: </a:t>
            </a:r>
            <a:r>
              <a:rPr lang="pt-PT" dirty="0" err="1"/>
              <a:t>Mechanical</a:t>
            </a:r>
            <a:r>
              <a:rPr lang="pt-PT" dirty="0"/>
              <a:t> design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production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LIP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6784" y="6204683"/>
            <a:ext cx="4722944" cy="358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80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err="1"/>
              <a:t>Electronics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High-Voltage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1007148"/>
            <a:ext cx="4924518" cy="55880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b="1" dirty="0">
                <a:solidFill>
                  <a:schemeClr val="tx1"/>
                </a:solidFill>
              </a:rPr>
              <a:t>HV </a:t>
            </a:r>
            <a:r>
              <a:rPr lang="pt-PT" b="1" dirty="0" err="1">
                <a:solidFill>
                  <a:schemeClr val="tx1"/>
                </a:solidFill>
              </a:rPr>
              <a:t>patch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panels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(António Caramelo):</a:t>
            </a:r>
          </a:p>
          <a:p>
            <a:pPr marL="285750">
              <a:lnSpc>
                <a:spcPct val="120000"/>
              </a:lnSpc>
            </a:pPr>
            <a:r>
              <a:rPr lang="pt-PT" dirty="0" err="1">
                <a:solidFill>
                  <a:schemeClr val="tx1"/>
                </a:solidFill>
              </a:rPr>
              <a:t>Responsible</a:t>
            </a:r>
            <a:r>
              <a:rPr lang="pt-PT" dirty="0">
                <a:solidFill>
                  <a:schemeClr val="tx1"/>
                </a:solidFill>
              </a:rPr>
              <a:t> for </a:t>
            </a:r>
            <a:r>
              <a:rPr lang="pt-PT" dirty="0" err="1">
                <a:solidFill>
                  <a:schemeClr val="tx1"/>
                </a:solidFill>
              </a:rPr>
              <a:t>producing</a:t>
            </a:r>
            <a:r>
              <a:rPr lang="pt-PT" dirty="0">
                <a:solidFill>
                  <a:schemeClr val="tx1"/>
                </a:solidFill>
              </a:rPr>
              <a:t> HV </a:t>
            </a:r>
            <a:r>
              <a:rPr lang="pt-PT" dirty="0" err="1">
                <a:solidFill>
                  <a:schemeClr val="tx1"/>
                </a:solidFill>
              </a:rPr>
              <a:t>patch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panels</a:t>
            </a:r>
            <a:endParaRPr lang="pt-PT" dirty="0">
              <a:solidFill>
                <a:schemeClr val="tx1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pt-PT" dirty="0" err="1">
                <a:solidFill>
                  <a:schemeClr val="tx1"/>
                </a:solidFill>
              </a:rPr>
              <a:t>Routing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filtering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High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Voltage</a:t>
            </a:r>
            <a:r>
              <a:rPr lang="pt-PT" dirty="0">
                <a:solidFill>
                  <a:schemeClr val="tx1"/>
                </a:solidFill>
              </a:rPr>
              <a:t> to HGTD detector </a:t>
            </a:r>
          </a:p>
          <a:p>
            <a:pPr marL="285750">
              <a:lnSpc>
                <a:spcPct val="120000"/>
              </a:lnSpc>
            </a:pPr>
            <a:r>
              <a:rPr lang="pt-PT" dirty="0" err="1">
                <a:solidFill>
                  <a:schemeClr val="tx1"/>
                </a:solidFill>
              </a:rPr>
              <a:t>Preliminary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layout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done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prototype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tested</a:t>
            </a:r>
            <a:endParaRPr lang="pt-PT" dirty="0">
              <a:solidFill>
                <a:schemeClr val="tx1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pt-PT" dirty="0"/>
              <a:t>Design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updated</a:t>
            </a:r>
            <a:r>
              <a:rPr lang="pt-PT" dirty="0"/>
              <a:t> </a:t>
            </a:r>
            <a:r>
              <a:rPr lang="pt-PT" dirty="0" err="1"/>
              <a:t>after</a:t>
            </a:r>
            <a:r>
              <a:rPr lang="pt-PT" dirty="0"/>
              <a:t> </a:t>
            </a:r>
            <a:r>
              <a:rPr lang="pt-PT" b="1" dirty="0" err="1"/>
              <a:t>review</a:t>
            </a:r>
            <a:endParaRPr lang="pt-PT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b="1" dirty="0" err="1"/>
              <a:t>Cables</a:t>
            </a:r>
            <a:r>
              <a:rPr lang="pt-PT" dirty="0"/>
              <a:t>: </a:t>
            </a:r>
          </a:p>
          <a:p>
            <a:pPr marL="285750">
              <a:lnSpc>
                <a:spcPct val="120000"/>
              </a:lnSpc>
            </a:pPr>
            <a:r>
              <a:rPr lang="pt-PT" dirty="0" err="1">
                <a:solidFill>
                  <a:schemeClr val="tx1"/>
                </a:solidFill>
              </a:rPr>
              <a:t>Complicated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situation</a:t>
            </a:r>
            <a:r>
              <a:rPr lang="pt-PT" dirty="0">
                <a:solidFill>
                  <a:schemeClr val="tx1"/>
                </a:solidFill>
              </a:rPr>
              <a:t>: </a:t>
            </a:r>
            <a:r>
              <a:rPr lang="pt-PT" dirty="0" err="1">
                <a:solidFill>
                  <a:schemeClr val="tx1"/>
                </a:solidFill>
              </a:rPr>
              <a:t>quotes</a:t>
            </a:r>
            <a:r>
              <a:rPr lang="pt-PT" dirty="0">
                <a:solidFill>
                  <a:schemeClr val="tx1"/>
                </a:solidFill>
              </a:rPr>
              <a:t> &gt; 2x original </a:t>
            </a:r>
            <a:r>
              <a:rPr lang="pt-PT" dirty="0" err="1">
                <a:solidFill>
                  <a:schemeClr val="tx1"/>
                </a:solidFill>
              </a:rPr>
              <a:t>price</a:t>
            </a:r>
            <a:r>
              <a:rPr lang="pt-PT" dirty="0">
                <a:solidFill>
                  <a:schemeClr val="tx1"/>
                </a:solidFill>
              </a:rPr>
              <a:t> – </a:t>
            </a:r>
            <a:r>
              <a:rPr lang="pt-PT" dirty="0" err="1">
                <a:solidFill>
                  <a:schemeClr val="tx1"/>
                </a:solidFill>
              </a:rPr>
              <a:t>cannot</a:t>
            </a:r>
            <a:r>
              <a:rPr lang="pt-PT" dirty="0">
                <a:solidFill>
                  <a:schemeClr val="tx1"/>
                </a:solidFill>
              </a:rPr>
              <a:t> pay for </a:t>
            </a:r>
            <a:r>
              <a:rPr lang="pt-PT" dirty="0" err="1">
                <a:solidFill>
                  <a:schemeClr val="tx1"/>
                </a:solidFill>
              </a:rPr>
              <a:t>this</a:t>
            </a:r>
            <a:endParaRPr lang="pt-PT" dirty="0">
              <a:solidFill>
                <a:schemeClr val="tx1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pt-PT" dirty="0" err="1">
                <a:solidFill>
                  <a:schemeClr val="tx1"/>
                </a:solidFill>
              </a:rPr>
              <a:t>Still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interested</a:t>
            </a:r>
            <a:r>
              <a:rPr lang="pt-PT" dirty="0">
                <a:solidFill>
                  <a:schemeClr val="tx1"/>
                </a:solidFill>
              </a:rPr>
              <a:t> in </a:t>
            </a:r>
            <a:r>
              <a:rPr lang="pt-PT" dirty="0" err="1">
                <a:solidFill>
                  <a:schemeClr val="tx1"/>
                </a:solidFill>
              </a:rPr>
              <a:t>fabrication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sharing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part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price</a:t>
            </a:r>
            <a:endParaRPr lang="pt-PT" dirty="0">
              <a:solidFill>
                <a:schemeClr val="tx1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pt-PT" dirty="0"/>
              <a:t>Also </a:t>
            </a:r>
            <a:r>
              <a:rPr lang="pt-PT" dirty="0" err="1"/>
              <a:t>interested</a:t>
            </a:r>
            <a:r>
              <a:rPr lang="pt-PT" dirty="0"/>
              <a:t> in </a:t>
            </a:r>
            <a:r>
              <a:rPr lang="pt-PT" dirty="0" err="1"/>
              <a:t>Pigtails</a:t>
            </a:r>
            <a:endParaRPr lang="pt-PT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467" y="970782"/>
            <a:ext cx="2083270" cy="1334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737" y="970782"/>
            <a:ext cx="2086912" cy="1334713"/>
          </a:xfrm>
          <a:prstGeom prst="rect">
            <a:avLst/>
          </a:prstGeom>
        </p:spPr>
      </p:pic>
      <p:pic>
        <p:nvPicPr>
          <p:cNvPr id="16" name="Imagem 3">
            <a:extLst>
              <a:ext uri="{FF2B5EF4-FFF2-40B4-BE49-F238E27FC236}">
                <a16:creationId xmlns:a16="http://schemas.microsoft.com/office/drawing/2014/main" id="{BC73B122-2DF6-4317-AAB5-ED392E507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0" r="15676" b="-214"/>
          <a:stretch/>
        </p:blipFill>
        <p:spPr>
          <a:xfrm rot="5400000">
            <a:off x="6910123" y="4735777"/>
            <a:ext cx="873439" cy="3363535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3</a:t>
            </a:fld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E0479-F770-CAAF-3776-7152AD7F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515" y="2289342"/>
            <a:ext cx="4174133" cy="1130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A6974-C54B-BD45-5339-9152DBBEB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371" y="3386935"/>
            <a:ext cx="2262277" cy="1351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84CB2-5D34-2DF9-45D7-8A8D7BE84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514" y="3386935"/>
            <a:ext cx="1721144" cy="1373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331B3-99B7-509C-31EF-1A24ED3AF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737" y="4774083"/>
            <a:ext cx="2086911" cy="1306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0C0A5-C249-BEC0-40EB-647D8E046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514" y="4823739"/>
            <a:ext cx="1756940" cy="12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2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E89C9-1C8A-20BC-8942-99F10F6F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C23B-8F78-AC0D-6EE5-81B2A11F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8369-071C-5B06-2129-99E0641A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4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C12D6-389E-F2C6-23E7-5A5DBFBC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627555"/>
            <a:ext cx="7505700" cy="226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2B794-4FF8-8CED-57FC-9EFFA2F42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265433"/>
            <a:ext cx="4699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B78BB-2222-BA8C-A6EE-6EC4107C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3F9D8-8964-BFE2-318E-A260DF7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F4D0D-603C-4CD4-CB49-2677DBF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5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C3A7D-2B0D-FBAF-DF97-2AF7E0BE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74986"/>
            <a:ext cx="7772400" cy="51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5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ECF32-7DFD-CD21-81B5-949D121EE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659" y="3375888"/>
            <a:ext cx="2892386" cy="29409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/>
              <a:t>ALTIROC ASIC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1007148"/>
            <a:ext cx="4924518" cy="28519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PT" b="1" dirty="0"/>
              <a:t>ALTIROC</a:t>
            </a:r>
            <a:r>
              <a:rPr lang="pt-PT" dirty="0"/>
              <a:t>: (Rui </a:t>
            </a:r>
            <a:r>
              <a:rPr lang="pt-PT" dirty="0" err="1"/>
              <a:t>Fernandez</a:t>
            </a:r>
            <a:r>
              <a:rPr lang="pt-PT" dirty="0"/>
              <a:t>, Pedro Assis) </a:t>
            </a:r>
          </a:p>
          <a:p>
            <a:pPr marL="285750">
              <a:lnSpc>
                <a:spcPct val="120000"/>
              </a:lnSpc>
            </a:pPr>
            <a:r>
              <a:rPr lang="pt-PT" b="1" dirty="0"/>
              <a:t>ASIC</a:t>
            </a:r>
            <a:r>
              <a:rPr lang="pt-PT" dirty="0"/>
              <a:t> 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 for LGAD </a:t>
            </a:r>
            <a:r>
              <a:rPr lang="pt-PT" dirty="0" err="1"/>
              <a:t>readout</a:t>
            </a:r>
            <a:endParaRPr lang="pt-PT" dirty="0"/>
          </a:p>
          <a:p>
            <a:pPr marL="285750">
              <a:lnSpc>
                <a:spcPct val="120000"/>
              </a:lnSpc>
            </a:pPr>
            <a:r>
              <a:rPr lang="pt-PT" dirty="0" err="1">
                <a:solidFill>
                  <a:schemeClr val="tx1"/>
                </a:solidFill>
              </a:rPr>
              <a:t>Taking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part</a:t>
            </a:r>
            <a:r>
              <a:rPr lang="pt-PT" dirty="0">
                <a:solidFill>
                  <a:schemeClr val="tx1"/>
                </a:solidFill>
              </a:rPr>
              <a:t> in ASIC </a:t>
            </a:r>
            <a:r>
              <a:rPr lang="pt-PT" b="1" dirty="0" err="1">
                <a:solidFill>
                  <a:schemeClr val="tx1"/>
                </a:solidFill>
              </a:rPr>
              <a:t>development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tests</a:t>
            </a:r>
            <a:endParaRPr lang="pt-PT" b="1" dirty="0">
              <a:solidFill>
                <a:schemeClr val="tx1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pt-PT" dirty="0">
                <a:solidFill>
                  <a:schemeClr val="tx1"/>
                </a:solidFill>
              </a:rPr>
              <a:t>TID: </a:t>
            </a:r>
            <a:r>
              <a:rPr lang="pt-PT" dirty="0" err="1">
                <a:solidFill>
                  <a:schemeClr val="tx1"/>
                </a:solidFill>
              </a:rPr>
              <a:t>irradiating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/>
              <a:t>at</a:t>
            </a:r>
            <a:r>
              <a:rPr lang="pt-PT" dirty="0"/>
              <a:t> -35</a:t>
            </a:r>
            <a:r>
              <a:rPr lang="pt-PT" baseline="30000" dirty="0"/>
              <a:t>o</a:t>
            </a:r>
            <a:r>
              <a:rPr lang="pt-PT" dirty="0"/>
              <a:t>C – </a:t>
            </a:r>
            <a:r>
              <a:rPr lang="pt-PT" dirty="0" err="1"/>
              <a:t>making</a:t>
            </a:r>
            <a:r>
              <a:rPr lang="pt-PT" dirty="0"/>
              <a:t> </a:t>
            </a:r>
            <a:r>
              <a:rPr lang="pt-PT" dirty="0" err="1"/>
              <a:t>tests</a:t>
            </a:r>
            <a:r>
              <a:rPr lang="pt-PT" dirty="0"/>
              <a:t> </a:t>
            </a:r>
            <a:r>
              <a:rPr lang="pt-PT" dirty="0" err="1"/>
              <a:t>now</a:t>
            </a:r>
            <a:r>
              <a:rPr lang="pt-PT" dirty="0"/>
              <a:t>... 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4" name="Image 7">
            <a:extLst>
              <a:ext uri="{FF2B5EF4-FFF2-40B4-BE49-F238E27FC236}">
                <a16:creationId xmlns:a16="http://schemas.microsoft.com/office/drawing/2014/main" id="{A6270863-5D85-4C01-B9C3-BEE5BBB4F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66" y="1143000"/>
            <a:ext cx="4100145" cy="2165126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6</a:t>
            </a:fld>
            <a:endParaRPr lang="pt-P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3397C-E685-B7E9-06C1-764D2911A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215" y="3308126"/>
            <a:ext cx="1580395" cy="2935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4E445-2B5D-7F0D-1A76-B5CCEA6E6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0" y="3308126"/>
            <a:ext cx="2174705" cy="1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A2283-02C6-240F-E685-FFE8B5987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317" y="3271880"/>
            <a:ext cx="1822726" cy="1810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CD5F5-6A88-591C-97F5-E00722765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90" y="5224560"/>
            <a:ext cx="4098824" cy="11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E9C53-70A8-73A4-0B38-7A44D921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63740-2DE7-11F4-B946-6F5D8D5A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F1F3F-B919-5C44-A5A5-E1E84328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7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A0FF1-3A06-4AF5-4EFD-519FB03F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813050"/>
            <a:ext cx="6731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014" r="3322" b="11101"/>
          <a:stretch/>
        </p:blipFill>
        <p:spPr>
          <a:xfrm>
            <a:off x="1343042" y="2997584"/>
            <a:ext cx="6817396" cy="3605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PT" dirty="0"/>
              <a:t>DCS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Interlocks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40" y="978150"/>
            <a:ext cx="8686800" cy="2219087"/>
          </a:xfrm>
        </p:spPr>
        <p:txBody>
          <a:bodyPr>
            <a:normAutofit fontScale="70000" lnSpcReduction="20000"/>
          </a:bodyPr>
          <a:lstStyle/>
          <a:p>
            <a:r>
              <a:rPr lang="pt-PT" b="1" dirty="0"/>
              <a:t>Detector </a:t>
            </a:r>
            <a:r>
              <a:rPr lang="pt-PT" b="1" dirty="0" err="1"/>
              <a:t>Control</a:t>
            </a:r>
            <a:r>
              <a:rPr lang="pt-PT" b="1" dirty="0"/>
              <a:t> </a:t>
            </a:r>
            <a:r>
              <a:rPr lang="pt-PT" b="1" dirty="0" err="1"/>
              <a:t>System</a:t>
            </a:r>
            <a:r>
              <a:rPr lang="pt-PT" b="1" dirty="0"/>
              <a:t> </a:t>
            </a:r>
            <a:r>
              <a:rPr lang="pt-PT" dirty="0"/>
              <a:t>(Rui </a:t>
            </a:r>
            <a:r>
              <a:rPr lang="pt-PT" dirty="0" err="1"/>
              <a:t>Fernandez</a:t>
            </a:r>
            <a:r>
              <a:rPr lang="pt-PT" dirty="0"/>
              <a:t>, Filipe Martins):</a:t>
            </a:r>
          </a:p>
          <a:p>
            <a:pPr lvl="1"/>
            <a:r>
              <a:rPr lang="pt-PT" dirty="0" err="1"/>
              <a:t>Contributing</a:t>
            </a:r>
            <a:r>
              <a:rPr lang="pt-PT" dirty="0"/>
              <a:t> to DCS </a:t>
            </a:r>
            <a:r>
              <a:rPr lang="pt-PT" dirty="0" err="1"/>
              <a:t>architecture</a:t>
            </a:r>
            <a:r>
              <a:rPr lang="pt-PT" dirty="0"/>
              <a:t> </a:t>
            </a:r>
            <a:r>
              <a:rPr lang="pt-PT" dirty="0" err="1"/>
              <a:t>definition</a:t>
            </a:r>
            <a:endParaRPr lang="pt-PT" dirty="0"/>
          </a:p>
          <a:p>
            <a:pPr lvl="1"/>
            <a:r>
              <a:rPr lang="pt-PT" dirty="0" err="1"/>
              <a:t>Readout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DCS </a:t>
            </a:r>
            <a:r>
              <a:rPr lang="pt-PT" dirty="0" err="1"/>
              <a:t>environment</a:t>
            </a:r>
            <a:r>
              <a:rPr lang="pt-PT" dirty="0"/>
              <a:t> data </a:t>
            </a:r>
            <a:r>
              <a:rPr lang="pt-PT" dirty="0" err="1"/>
              <a:t>through</a:t>
            </a:r>
            <a:r>
              <a:rPr lang="pt-PT" dirty="0"/>
              <a:t> ELMB2 </a:t>
            </a:r>
            <a:r>
              <a:rPr lang="pt-PT" dirty="0" err="1"/>
              <a:t>communication</a:t>
            </a:r>
            <a:r>
              <a:rPr lang="pt-PT" dirty="0"/>
              <a:t> </a:t>
            </a:r>
            <a:r>
              <a:rPr lang="pt-PT" dirty="0" err="1"/>
              <a:t>board</a:t>
            </a:r>
            <a:endParaRPr lang="pt-PT" dirty="0"/>
          </a:p>
          <a:p>
            <a:pPr lvl="1"/>
            <a:endParaRPr lang="pt-PT" dirty="0"/>
          </a:p>
          <a:p>
            <a:r>
              <a:rPr lang="pt-PT" b="1" dirty="0" err="1"/>
              <a:t>Interlocks</a:t>
            </a:r>
            <a:r>
              <a:rPr lang="pt-PT" dirty="0"/>
              <a:t> (Helena, Maria Cruz):</a:t>
            </a:r>
          </a:p>
          <a:p>
            <a:pPr lvl="1"/>
            <a:r>
              <a:rPr lang="pt-PT" dirty="0" err="1"/>
              <a:t>Responsability</a:t>
            </a:r>
            <a:r>
              <a:rPr lang="pt-PT" dirty="0"/>
              <a:t> for HGTD </a:t>
            </a:r>
            <a:r>
              <a:rPr lang="pt-PT" dirty="0" err="1"/>
              <a:t>Interlocks</a:t>
            </a:r>
            <a:r>
              <a:rPr lang="pt-PT" dirty="0"/>
              <a:t> </a:t>
            </a:r>
            <a:r>
              <a:rPr lang="mr-IN" dirty="0"/>
              <a:t>–</a:t>
            </a:r>
            <a:r>
              <a:rPr lang="pt-PT" dirty="0"/>
              <a:t> </a:t>
            </a:r>
            <a:r>
              <a:rPr lang="pt-PT" dirty="0" err="1"/>
              <a:t>mostly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re-use</a:t>
            </a:r>
            <a:r>
              <a:rPr lang="pt-PT" dirty="0"/>
              <a:t> </a:t>
            </a:r>
            <a:r>
              <a:rPr lang="pt-PT" dirty="0" err="1"/>
              <a:t>ITk</a:t>
            </a:r>
            <a:r>
              <a:rPr lang="pt-PT" dirty="0"/>
              <a:t> design </a:t>
            </a:r>
          </a:p>
          <a:p>
            <a:pPr lvl="2"/>
            <a:r>
              <a:rPr lang="pt-PT" dirty="0" err="1"/>
              <a:t>Likely</a:t>
            </a:r>
            <a:r>
              <a:rPr lang="pt-PT" dirty="0"/>
              <a:t> to </a:t>
            </a:r>
            <a:r>
              <a:rPr lang="pt-PT" dirty="0" err="1"/>
              <a:t>produce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interlock</a:t>
            </a:r>
            <a:r>
              <a:rPr lang="pt-PT" dirty="0"/>
              <a:t> module </a:t>
            </a:r>
            <a:r>
              <a:rPr lang="pt-PT" dirty="0" err="1"/>
              <a:t>ourselves</a:t>
            </a:r>
            <a:r>
              <a:rPr lang="pt-PT" dirty="0"/>
              <a:t> (HV-</a:t>
            </a:r>
            <a:r>
              <a:rPr lang="pt-PT" dirty="0" err="1"/>
              <a:t>Present</a:t>
            </a:r>
            <a:r>
              <a:rPr lang="pt-PT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97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2C794-B53F-0BAA-DE2B-F94F6149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24.04.23</a:t>
            </a:r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67203-72F7-5711-8A14-259D4971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ATLAS Séniores 24/4/2024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EE0E-D070-7B0C-F624-5762D1EA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0D80-7D98-C34D-8B91-BA3C68BD8D8C}" type="slidenum">
              <a:rPr lang="pt-PT" smtClean="0"/>
              <a:t>9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FEDBE-7A62-2B06-98AF-466754FC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452071"/>
            <a:ext cx="7531100" cy="142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025FE-943C-FAEE-29B0-97FC98DE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7" y="3831897"/>
            <a:ext cx="7543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257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1_White with Blue Bar Segoe Template_TP10286789</vt:lpstr>
      <vt:lpstr>High Granularity Timing Detector</vt:lpstr>
      <vt:lpstr>HGTD @ LIP</vt:lpstr>
      <vt:lpstr>Electronics and High-Voltage</vt:lpstr>
      <vt:lpstr>PowerPoint Presentation</vt:lpstr>
      <vt:lpstr>PowerPoint Presentation</vt:lpstr>
      <vt:lpstr>ALTIROC ASIC </vt:lpstr>
      <vt:lpstr>PowerPoint Presentation</vt:lpstr>
      <vt:lpstr>DCS and Interlocks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Upgrade</dc:title>
  <dc:creator>Ricardo Goncalo</dc:creator>
  <cp:lastModifiedBy>Ricardo Goncalo</cp:lastModifiedBy>
  <cp:revision>56</cp:revision>
  <dcterms:created xsi:type="dcterms:W3CDTF">2022-07-07T20:36:04Z</dcterms:created>
  <dcterms:modified xsi:type="dcterms:W3CDTF">2023-05-02T23:29:16Z</dcterms:modified>
</cp:coreProperties>
</file>