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76" r:id="rId3"/>
    <p:sldId id="284" r:id="rId4"/>
    <p:sldId id="272" r:id="rId5"/>
    <p:sldId id="280" r:id="rId6"/>
    <p:sldId id="282" r:id="rId7"/>
    <p:sldId id="285" r:id="rId8"/>
    <p:sldId id="281" r:id="rId9"/>
    <p:sldId id="270" r:id="rId10"/>
    <p:sldId id="286" r:id="rId11"/>
    <p:sldId id="271" r:id="rId12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CDD"/>
          </a:solidFill>
        </a:fill>
      </a:tcStyle>
    </a:wholeTbl>
    <a:band2H>
      <a:tcTxStyle/>
      <a:tcStyle>
        <a:tcBdr/>
        <a:fill>
          <a:solidFill>
            <a:srgbClr val="E6F6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98" autoAdjust="0"/>
  </p:normalViewPr>
  <p:slideViewPr>
    <p:cSldViewPr snapToGrid="0" snapToObjects="1">
      <p:cViewPr varScale="1">
        <p:scale>
          <a:sx n="105" d="100"/>
          <a:sy n="105" d="100"/>
        </p:scale>
        <p:origin x="-952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5" name="Shape 28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510287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1pPr>
    <a:lvl2pPr indent="2286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2pPr>
    <a:lvl3pPr indent="4572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3pPr>
    <a:lvl4pPr indent="6858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4pPr>
    <a:lvl5pPr indent="9144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5pPr>
    <a:lvl6pPr indent="11430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6pPr>
    <a:lvl7pPr indent="13716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7pPr>
    <a:lvl8pPr indent="16002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8pPr>
    <a:lvl9pPr indent="18288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49262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 smtClean="0"/>
              <a:t>Possibilities</a:t>
            </a:r>
            <a:r>
              <a:rPr lang="pt-PT" dirty="0" smtClean="0"/>
              <a:t>: TDAQ </a:t>
            </a:r>
            <a:r>
              <a:rPr lang="pt-PT" dirty="0" err="1" smtClean="0"/>
              <a:t>and</a:t>
            </a:r>
            <a:r>
              <a:rPr lang="pt-PT" dirty="0" smtClean="0"/>
              <a:t> DCS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08222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/>
          <p:cNvSpPr/>
          <p:nvPr/>
        </p:nvSpPr>
        <p:spPr>
          <a:xfrm>
            <a:off x="-2" y="0"/>
            <a:ext cx="9144004" cy="335915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685800" y="1597817"/>
            <a:ext cx="7772400" cy="1102521"/>
          </a:xfrm>
          <a:prstGeom prst="rect">
            <a:avLst/>
          </a:prstGeom>
        </p:spPr>
        <p:txBody>
          <a:bodyPr lIns="91438" tIns="91438" rIns="91438" bIns="91438"/>
          <a:lstStyle/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algn="ctr">
              <a:spcBef>
                <a:spcPts val="0"/>
              </a:spcBef>
              <a:defRPr sz="3200"/>
            </a:lvl1pPr>
            <a:lvl2pPr algn="ctr">
              <a:spcBef>
                <a:spcPts val="0"/>
              </a:spcBef>
              <a:defRPr sz="3200"/>
            </a:lvl2pPr>
            <a:lvl3pPr algn="ctr">
              <a:spcBef>
                <a:spcPts val="0"/>
              </a:spcBef>
              <a:defRPr sz="3200"/>
            </a:lvl3pPr>
            <a:lvl4pPr algn="ctr">
              <a:spcBef>
                <a:spcPts val="0"/>
              </a:spcBef>
              <a:defRPr sz="3200"/>
            </a:lvl4pPr>
            <a:lvl5pPr algn="ctr">
              <a:spcBef>
                <a:spcPts val="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"/>
          <p:cNvSpPr/>
          <p:nvPr/>
        </p:nvSpPr>
        <p:spPr>
          <a:xfrm>
            <a:off x="0" y="-1"/>
            <a:ext cx="395922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0" name="Rectangle"/>
          <p:cNvSpPr/>
          <p:nvPr/>
        </p:nvSpPr>
        <p:spPr>
          <a:xfrm>
            <a:off x="579437" y="579436"/>
            <a:ext cx="53977" cy="6746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1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2" name="Title Text"/>
          <p:cNvSpPr txBox="1">
            <a:spLocks noGrp="1"/>
          </p:cNvSpPr>
          <p:nvPr>
            <p:ph type="title"/>
          </p:nvPr>
        </p:nvSpPr>
        <p:spPr>
          <a:xfrm>
            <a:off x="844550" y="422275"/>
            <a:ext cx="3224214" cy="855663"/>
          </a:xfrm>
          <a:prstGeom prst="rect">
            <a:avLst/>
          </a:prstGeom>
        </p:spPr>
        <p:txBody>
          <a:bodyPr lIns="91438" tIns="91438" rIns="91438" bIns="91438" anchor="t"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439862"/>
            <a:ext cx="8228014" cy="315595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59283" y="4765311"/>
            <a:ext cx="273655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"/>
          <p:cNvSpPr/>
          <p:nvPr/>
        </p:nvSpPr>
        <p:spPr>
          <a:xfrm>
            <a:off x="0" y="-1"/>
            <a:ext cx="2292350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3949" y="4657270"/>
            <a:ext cx="273655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"/>
          <p:cNvSpPr/>
          <p:nvPr/>
        </p:nvSpPr>
        <p:spPr>
          <a:xfrm>
            <a:off x="579437" y="579436"/>
            <a:ext cx="53977" cy="6746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0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1" name="Title Text"/>
          <p:cNvSpPr txBox="1">
            <a:spLocks noGrp="1"/>
          </p:cNvSpPr>
          <p:nvPr>
            <p:ph type="title"/>
          </p:nvPr>
        </p:nvSpPr>
        <p:spPr>
          <a:xfrm>
            <a:off x="844550" y="422275"/>
            <a:ext cx="3224214" cy="855663"/>
          </a:xfrm>
          <a:prstGeom prst="rect">
            <a:avLst/>
          </a:prstGeom>
        </p:spPr>
        <p:txBody>
          <a:bodyPr lIns="91438" tIns="91438" rIns="91438" bIns="91438" anchor="t"/>
          <a:lstStyle>
            <a:lvl1pPr>
              <a:defRPr>
                <a:solidFill>
                  <a:srgbClr val="134D9E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"/>
          <p:cNvSpPr/>
          <p:nvPr/>
        </p:nvSpPr>
        <p:spPr>
          <a:xfrm>
            <a:off x="-2" y="0"/>
            <a:ext cx="9144004" cy="3744913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9" name="Rectangle"/>
          <p:cNvSpPr/>
          <p:nvPr/>
        </p:nvSpPr>
        <p:spPr>
          <a:xfrm>
            <a:off x="579437" y="579436"/>
            <a:ext cx="53977" cy="6746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03550" y="4668336"/>
            <a:ext cx="273655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ctangle"/>
          <p:cNvSpPr/>
          <p:nvPr/>
        </p:nvSpPr>
        <p:spPr>
          <a:xfrm>
            <a:off x="-39317" y="4858099"/>
            <a:ext cx="9222634" cy="283371"/>
          </a:xfrm>
          <a:prstGeom prst="rect">
            <a:avLst/>
          </a:prstGeom>
          <a:solidFill>
            <a:srgbClr val="EBE1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336946">
              <a:lnSpc>
                <a:spcPct val="70000"/>
              </a:lnSpc>
              <a:defRPr sz="1400"/>
            </a:pPr>
            <a:endParaRPr/>
          </a:p>
        </p:txBody>
      </p:sp>
      <p:sp>
        <p:nvSpPr>
          <p:cNvPr id="158" name="Line"/>
          <p:cNvSpPr/>
          <p:nvPr/>
        </p:nvSpPr>
        <p:spPr>
          <a:xfrm>
            <a:off x="119307" y="883444"/>
            <a:ext cx="8905387" cy="2"/>
          </a:xfrm>
          <a:prstGeom prst="line">
            <a:avLst/>
          </a:prstGeom>
          <a:ln w="38100">
            <a:solidFill>
              <a:srgbClr val="4D4D4D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9" name="P. Conde Muíño"/>
          <p:cNvSpPr txBox="1"/>
          <p:nvPr/>
        </p:nvSpPr>
        <p:spPr>
          <a:xfrm>
            <a:off x="501021" y="4898826"/>
            <a:ext cx="995785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</a:defRPr>
            </a:lvl1pPr>
          </a:lstStyle>
          <a:p>
            <a:r>
              <a:t>P. Conde Muíño      </a:t>
            </a:r>
          </a:p>
        </p:txBody>
      </p:sp>
      <p:sp>
        <p:nvSpPr>
          <p:cNvPr id="160" name="Line"/>
          <p:cNvSpPr/>
          <p:nvPr/>
        </p:nvSpPr>
        <p:spPr>
          <a:xfrm>
            <a:off x="69255" y="4860130"/>
            <a:ext cx="9005489" cy="2"/>
          </a:xfrm>
          <a:prstGeom prst="line">
            <a:avLst/>
          </a:prstGeom>
          <a:ln w="3175">
            <a:solidFill>
              <a:srgbClr val="28009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1" name="Body Level One…"/>
          <p:cNvSpPr txBox="1">
            <a:spLocks noGrp="1"/>
          </p:cNvSpPr>
          <p:nvPr>
            <p:ph type="body" idx="1"/>
          </p:nvPr>
        </p:nvSpPr>
        <p:spPr>
          <a:xfrm>
            <a:off x="1180077" y="1143829"/>
            <a:ext cx="7596558" cy="3513663"/>
          </a:xfrm>
          <a:prstGeom prst="rect">
            <a:avLst/>
          </a:prstGeom>
        </p:spPr>
        <p:txBody>
          <a:bodyPr/>
          <a:lstStyle>
            <a:lvl1pPr marL="133684" indent="-133684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buSzPct val="78000"/>
              <a:buChar char="•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550193" indent="-169193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buSzPct val="85000"/>
              <a:buChar char="‣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Rectangle"/>
          <p:cNvSpPr/>
          <p:nvPr/>
        </p:nvSpPr>
        <p:spPr>
          <a:xfrm>
            <a:off x="1168596" y="115731"/>
            <a:ext cx="7811576" cy="672705"/>
          </a:xfrm>
          <a:prstGeom prst="rect">
            <a:avLst/>
          </a:prstGeom>
          <a:solidFill>
            <a:srgbClr val="E8E4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336946">
              <a:lnSpc>
                <a:spcPct val="70000"/>
              </a:lnSpc>
              <a:defRPr sz="1400">
                <a:latin typeface="+mn-lt"/>
                <a:ea typeface="+mn-ea"/>
                <a:cs typeface="+mn-cs"/>
                <a:sym typeface="Times New Roman"/>
              </a:defRPr>
            </a:pPr>
            <a:endParaRPr/>
          </a:p>
        </p:txBody>
      </p:sp>
      <p:sp>
        <p:nvSpPr>
          <p:cNvPr id="163" name="Seniors-PT (6-May-2020)"/>
          <p:cNvSpPr txBox="1"/>
          <p:nvPr/>
        </p:nvSpPr>
        <p:spPr>
          <a:xfrm>
            <a:off x="3421955" y="4898826"/>
            <a:ext cx="2300091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</a:defRPr>
            </a:lvl1pPr>
          </a:lstStyle>
          <a:p>
            <a:r>
              <a:t>Seniors-PT (6-May-2020)</a:t>
            </a:r>
          </a:p>
        </p:txBody>
      </p:sp>
      <p:sp>
        <p:nvSpPr>
          <p:cNvPr id="164" name="Title Text"/>
          <p:cNvSpPr txBox="1">
            <a:spLocks noGrp="1"/>
          </p:cNvSpPr>
          <p:nvPr>
            <p:ph type="title"/>
          </p:nvPr>
        </p:nvSpPr>
        <p:spPr>
          <a:xfrm>
            <a:off x="1333012" y="115731"/>
            <a:ext cx="7290687" cy="672705"/>
          </a:xfrm>
          <a:prstGeom prst="rect">
            <a:avLst/>
          </a:prstGeom>
        </p:spPr>
        <p:txBody>
          <a:bodyPr/>
          <a:lstStyle>
            <a:lvl1pPr algn="r" defTabSz="336946">
              <a:lnSpc>
                <a:spcPct val="111000"/>
              </a:lnSpc>
              <a:defRPr sz="3400" b="1">
                <a:solidFill>
                  <a:srgbClr val="00008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pic>
        <p:nvPicPr>
          <p:cNvPr id="1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104" y="105861"/>
            <a:ext cx="995785" cy="70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52406" y="4910883"/>
            <a:ext cx="147390" cy="177801"/>
          </a:xfrm>
          <a:prstGeom prst="rect">
            <a:avLst/>
          </a:prstGeom>
        </p:spPr>
        <p:txBody>
          <a:bodyPr lIns="0" tIns="0" rIns="0" bIns="0" anchor="t"/>
          <a:lstStyle>
            <a:lvl1pPr algn="l"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000">
                <a:solidFill>
                  <a:srgbClr val="01199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"/>
          <p:cNvSpPr/>
          <p:nvPr/>
        </p:nvSpPr>
        <p:spPr>
          <a:xfrm>
            <a:off x="-39317" y="4858099"/>
            <a:ext cx="9222634" cy="283371"/>
          </a:xfrm>
          <a:prstGeom prst="rect">
            <a:avLst/>
          </a:prstGeom>
          <a:solidFill>
            <a:srgbClr val="3DA1E5">
              <a:alpha val="14846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336946">
              <a:lnSpc>
                <a:spcPct val="70000"/>
              </a:lnSpc>
              <a:defRPr sz="1400"/>
            </a:pPr>
            <a:endParaRPr/>
          </a:p>
        </p:txBody>
      </p:sp>
      <p:sp>
        <p:nvSpPr>
          <p:cNvPr id="174" name="Line"/>
          <p:cNvSpPr/>
          <p:nvPr/>
        </p:nvSpPr>
        <p:spPr>
          <a:xfrm>
            <a:off x="992571" y="883444"/>
            <a:ext cx="7710899" cy="2"/>
          </a:xfrm>
          <a:prstGeom prst="line">
            <a:avLst/>
          </a:prstGeom>
          <a:ln w="38100">
            <a:solidFill>
              <a:srgbClr val="4D4D4D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5" name="P. Conde Muíño"/>
          <p:cNvSpPr txBox="1"/>
          <p:nvPr/>
        </p:nvSpPr>
        <p:spPr>
          <a:xfrm>
            <a:off x="501021" y="4898826"/>
            <a:ext cx="995785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P. Conde Muíño      </a:t>
            </a:r>
          </a:p>
        </p:txBody>
      </p:sp>
      <p:sp>
        <p:nvSpPr>
          <p:cNvPr id="176" name="Line"/>
          <p:cNvSpPr/>
          <p:nvPr/>
        </p:nvSpPr>
        <p:spPr>
          <a:xfrm>
            <a:off x="69255" y="4860130"/>
            <a:ext cx="9005489" cy="2"/>
          </a:xfrm>
          <a:prstGeom prst="line">
            <a:avLst/>
          </a:prstGeom>
          <a:ln w="3175">
            <a:solidFill>
              <a:srgbClr val="28009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77" name="IST_Logo.png" descr="IST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131" y="134539"/>
            <a:ext cx="557621" cy="675086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Body Level One…"/>
          <p:cNvSpPr txBox="1">
            <a:spLocks noGrp="1"/>
          </p:cNvSpPr>
          <p:nvPr>
            <p:ph type="body" idx="1"/>
          </p:nvPr>
        </p:nvSpPr>
        <p:spPr>
          <a:xfrm>
            <a:off x="1004104" y="1143829"/>
            <a:ext cx="6172202" cy="3513663"/>
          </a:xfrm>
          <a:prstGeom prst="rect">
            <a:avLst/>
          </a:prstGeom>
        </p:spPr>
        <p:txBody>
          <a:bodyPr/>
          <a:lstStyle>
            <a:lvl1pPr marL="133684" indent="-133684" defTabSz="336946">
              <a:lnSpc>
                <a:spcPct val="107000"/>
              </a:lnSpc>
              <a:spcBef>
                <a:spcPts val="400"/>
              </a:spcBef>
              <a:buClr>
                <a:srgbClr val="009EE8"/>
              </a:buClr>
              <a:buSzPct val="78000"/>
              <a:buChar char="•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07DB9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550193" indent="-169193" defTabSz="336946">
              <a:lnSpc>
                <a:spcPct val="107000"/>
              </a:lnSpc>
              <a:spcBef>
                <a:spcPts val="400"/>
              </a:spcBef>
              <a:buClr>
                <a:srgbClr val="009EE8"/>
              </a:buClr>
              <a:buSzPct val="85000"/>
              <a:buChar char="➡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07DB9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09EE8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07DB9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09EE8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07DB9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09EE8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07DB9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9" name="Rectangle"/>
          <p:cNvSpPr/>
          <p:nvPr/>
        </p:nvSpPr>
        <p:spPr>
          <a:xfrm>
            <a:off x="973829" y="115731"/>
            <a:ext cx="7710900" cy="672705"/>
          </a:xfrm>
          <a:prstGeom prst="rect">
            <a:avLst/>
          </a:prstGeom>
          <a:solidFill>
            <a:srgbClr val="3DA1E5">
              <a:alpha val="15464"/>
            </a:srgbClr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336946">
              <a:lnSpc>
                <a:spcPct val="70000"/>
              </a:lnSpc>
              <a:defRPr sz="1400">
                <a:latin typeface="+mn-lt"/>
                <a:ea typeface="+mn-ea"/>
                <a:cs typeface="+mn-cs"/>
                <a:sym typeface="Times New Roman"/>
              </a:defRPr>
            </a:pPr>
            <a:endParaRPr/>
          </a:p>
        </p:txBody>
      </p:sp>
      <p:sp>
        <p:nvSpPr>
          <p:cNvPr id="180" name="Physics at the LHC (8/4/2019)"/>
          <p:cNvSpPr txBox="1"/>
          <p:nvPr/>
        </p:nvSpPr>
        <p:spPr>
          <a:xfrm>
            <a:off x="3421955" y="4898826"/>
            <a:ext cx="2300091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   Physics at the LHC (8/4/2019)</a:t>
            </a:r>
          </a:p>
        </p:txBody>
      </p:sp>
      <p:sp>
        <p:nvSpPr>
          <p:cNvPr id="181" name="Title Text"/>
          <p:cNvSpPr txBox="1">
            <a:spLocks noGrp="1"/>
          </p:cNvSpPr>
          <p:nvPr>
            <p:ph type="title"/>
          </p:nvPr>
        </p:nvSpPr>
        <p:spPr>
          <a:xfrm>
            <a:off x="1034859" y="135730"/>
            <a:ext cx="7588840" cy="672705"/>
          </a:xfrm>
          <a:prstGeom prst="rect">
            <a:avLst/>
          </a:prstGeom>
        </p:spPr>
        <p:txBody>
          <a:bodyPr/>
          <a:lstStyle>
            <a:lvl1pPr algn="r" defTabSz="336946">
              <a:lnSpc>
                <a:spcPct val="111000"/>
              </a:lnSpc>
              <a:defRPr sz="3000" b="1">
                <a:solidFill>
                  <a:srgbClr val="00008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52406" y="4910883"/>
            <a:ext cx="147390" cy="177801"/>
          </a:xfrm>
          <a:prstGeom prst="rect">
            <a:avLst/>
          </a:prstGeom>
        </p:spPr>
        <p:txBody>
          <a:bodyPr lIns="0" tIns="0" rIns="0" bIns="0" anchor="t"/>
          <a:lstStyle>
            <a:lvl1pPr algn="l"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000">
                <a:solidFill>
                  <a:srgbClr val="01199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hite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Rectangle"/>
          <p:cNvSpPr/>
          <p:nvPr/>
        </p:nvSpPr>
        <p:spPr>
          <a:xfrm>
            <a:off x="579437" y="434974"/>
            <a:ext cx="53977" cy="6746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0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1" name="Title Text"/>
          <p:cNvSpPr txBox="1">
            <a:spLocks noGrp="1"/>
          </p:cNvSpPr>
          <p:nvPr>
            <p:ph type="title"/>
          </p:nvPr>
        </p:nvSpPr>
        <p:spPr>
          <a:xfrm>
            <a:off x="844550" y="314325"/>
            <a:ext cx="6973148" cy="855663"/>
          </a:xfrm>
          <a:prstGeom prst="rect">
            <a:avLst/>
          </a:prstGeom>
        </p:spPr>
        <p:txBody>
          <a:bodyPr lIns="91438" tIns="91438" rIns="91438" bIns="91438" anchor="t"/>
          <a:lstStyle>
            <a:lvl1pPr>
              <a:lnSpc>
                <a:spcPct val="116000"/>
              </a:lnSpc>
              <a:defRPr sz="3000" b="1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92" name="Body Level One…"/>
          <p:cNvSpPr txBox="1">
            <a:spLocks noGrp="1"/>
          </p:cNvSpPr>
          <p:nvPr>
            <p:ph type="body" idx="1"/>
          </p:nvPr>
        </p:nvSpPr>
        <p:spPr>
          <a:xfrm>
            <a:off x="755668" y="1566160"/>
            <a:ext cx="6973150" cy="3146427"/>
          </a:xfrm>
          <a:prstGeom prst="rect">
            <a:avLst/>
          </a:prstGeom>
        </p:spPr>
        <p:txBody>
          <a:bodyPr lIns="91438" tIns="91438" rIns="91438" bIns="91438"/>
          <a:lstStyle>
            <a:lvl1pPr marL="220578" indent="-220578">
              <a:lnSpc>
                <a:spcPct val="100000"/>
              </a:lnSpc>
              <a:spcBef>
                <a:spcPts val="300"/>
              </a:spcBef>
              <a:buSzPct val="100000"/>
              <a:buChar char="•"/>
              <a:defRPr sz="2200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601578" indent="-220578">
              <a:lnSpc>
                <a:spcPct val="100000"/>
              </a:lnSpc>
              <a:spcBef>
                <a:spcPts val="300"/>
              </a:spcBef>
              <a:buSzPct val="100000"/>
              <a:buChar char="‣"/>
              <a:defRPr sz="2200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982578" indent="-220578">
              <a:lnSpc>
                <a:spcPct val="100000"/>
              </a:lnSpc>
              <a:spcBef>
                <a:spcPts val="300"/>
              </a:spcBef>
              <a:buSzPct val="100000"/>
              <a:buChar char="-"/>
              <a:defRPr sz="2200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0" indent="342900">
              <a:lnSpc>
                <a:spcPct val="100000"/>
              </a:lnSpc>
              <a:spcBef>
                <a:spcPts val="300"/>
              </a:spcBef>
              <a:defRPr sz="2200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0" indent="342900">
              <a:lnSpc>
                <a:spcPct val="100000"/>
              </a:lnSpc>
              <a:spcBef>
                <a:spcPts val="300"/>
              </a:spcBef>
              <a:defRPr sz="2200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92883" y="4601936"/>
            <a:ext cx="273655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Rectangle"/>
          <p:cNvSpPr/>
          <p:nvPr/>
        </p:nvSpPr>
        <p:spPr>
          <a:xfrm>
            <a:off x="579437" y="4467224"/>
            <a:ext cx="53977" cy="6746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1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3412" y="4286250"/>
            <a:ext cx="8051801" cy="517525"/>
          </a:xfrm>
          <a:prstGeom prst="rect">
            <a:avLst/>
          </a:prstGeom>
        </p:spPr>
        <p:txBody>
          <a:bodyPr lIns="91438" tIns="91438" rIns="91438" bIns="9143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104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914400"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2" name="Shape 105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914400"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3" name="Title Text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800"/>
            </a:lvl1pPr>
          </a:lstStyle>
          <a:p>
            <a:r>
              <a:t>Title Text</a:t>
            </a:r>
          </a:p>
        </p:txBody>
      </p:sp>
      <p:sp>
        <p:nvSpPr>
          <p:cNvPr id="214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2983322"/>
          </a:xfrm>
          <a:prstGeom prst="rect">
            <a:avLst/>
          </a:prstGeom>
        </p:spPr>
        <p:txBody>
          <a:bodyPr lIns="91423" tIns="91423" rIns="91423" bIns="91423"/>
          <a:lstStyle>
            <a:lvl1pPr marL="0" indent="228600" defTabSz="914400">
              <a:lnSpc>
                <a:spcPct val="100000"/>
              </a:lnSpc>
              <a:spcBef>
                <a:spcPts val="0"/>
              </a:spcBef>
              <a:defRPr sz="1800"/>
            </a:lvl1pPr>
            <a:lvl2pPr marL="0" indent="228600" defTabSz="914400">
              <a:lnSpc>
                <a:spcPct val="100000"/>
              </a:lnSpc>
              <a:spcBef>
                <a:spcPts val="0"/>
              </a:spcBef>
              <a:defRPr sz="1800"/>
            </a:lvl2pPr>
            <a:lvl3pPr marL="0" indent="228600" defTabSz="914400">
              <a:lnSpc>
                <a:spcPct val="100000"/>
              </a:lnSpc>
              <a:spcBef>
                <a:spcPts val="0"/>
              </a:spcBef>
              <a:defRPr sz="1800"/>
            </a:lvl3pPr>
            <a:lvl4pPr marL="0" indent="228600" defTabSz="914400">
              <a:lnSpc>
                <a:spcPct val="100000"/>
              </a:lnSpc>
              <a:spcBef>
                <a:spcPts val="0"/>
              </a:spcBef>
              <a:defRPr sz="1800"/>
            </a:lvl4pPr>
            <a:lvl5pPr marL="0" indent="228600" defTabSz="914400">
              <a:lnSpc>
                <a:spcPct val="100000"/>
              </a:lnSpc>
              <a:spcBef>
                <a:spcPts val="0"/>
              </a:spcBef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65565" y="4664221"/>
            <a:ext cx="336812" cy="318394"/>
          </a:xfrm>
          <a:prstGeom prst="rect">
            <a:avLst/>
          </a:prstGeom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lick to edit the outline text format…"/>
          <p:cNvSpPr txBox="1"/>
          <p:nvPr/>
        </p:nvSpPr>
        <p:spPr>
          <a:xfrm>
            <a:off x="4308475" y="1584325"/>
            <a:ext cx="3267075" cy="6329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Click to edit the outline text format</a:t>
            </a:r>
          </a:p>
          <a:p>
            <a:pPr marL="863600" lvl="1" indent="-32385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Second Outline Level</a:t>
            </a:r>
          </a:p>
          <a:p>
            <a:pPr marL="1295400" lvl="2" indent="-287337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Third Outline Level</a:t>
            </a:r>
          </a:p>
          <a:p>
            <a:pPr marL="1727200" lvl="3" indent="-21590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Fourth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Fifth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Sixth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Seventh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Eighth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Ninth Outline Level</a:t>
            </a:r>
          </a:p>
        </p:txBody>
      </p:sp>
      <p:sp>
        <p:nvSpPr>
          <p:cNvPr id="23" name="Rectangle"/>
          <p:cNvSpPr/>
          <p:nvPr/>
        </p:nvSpPr>
        <p:spPr>
          <a:xfrm>
            <a:off x="579437" y="579436"/>
            <a:ext cx="53977" cy="6746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4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xfrm>
            <a:off x="844550" y="422275"/>
            <a:ext cx="3224214" cy="855663"/>
          </a:xfrm>
          <a:prstGeom prst="rect">
            <a:avLst/>
          </a:prstGeom>
        </p:spPr>
        <p:txBody>
          <a:bodyPr lIns="91438" tIns="91438" rIns="91438" bIns="91438" anchor="t"/>
          <a:lstStyle/>
          <a:p>
            <a:r>
              <a:t>Title Text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550" y="1584325"/>
            <a:ext cx="3265488" cy="3217864"/>
          </a:xfrm>
          <a:prstGeom prst="rect">
            <a:avLst/>
          </a:prstGeom>
        </p:spPr>
        <p:txBody>
          <a:bodyPr lIns="91438" tIns="91438" rIns="91438" bIns="9143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Rounded Rectangle"/>
          <p:cNvSpPr/>
          <p:nvPr/>
        </p:nvSpPr>
        <p:spPr>
          <a:xfrm>
            <a:off x="2222895" y="134539"/>
            <a:ext cx="5724528" cy="675086"/>
          </a:xfrm>
          <a:prstGeom prst="roundRect">
            <a:avLst>
              <a:gd name="adj" fmla="val 176"/>
            </a:avLst>
          </a:prstGeom>
          <a:solidFill>
            <a:srgbClr val="E6E6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336946">
              <a:lnSpc>
                <a:spcPct val="70000"/>
              </a:lnSpc>
              <a:defRPr sz="1400"/>
            </a:pPr>
            <a:endParaRPr/>
          </a:p>
        </p:txBody>
      </p:sp>
      <p:sp>
        <p:nvSpPr>
          <p:cNvPr id="223" name="Rectangle"/>
          <p:cNvSpPr/>
          <p:nvPr/>
        </p:nvSpPr>
        <p:spPr>
          <a:xfrm>
            <a:off x="1170384" y="4860130"/>
            <a:ext cx="6992540" cy="291467"/>
          </a:xfrm>
          <a:prstGeom prst="rect">
            <a:avLst/>
          </a:prstGeom>
          <a:solidFill>
            <a:srgbClr val="E6E6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336946">
              <a:lnSpc>
                <a:spcPct val="70000"/>
              </a:lnSpc>
              <a:defRPr sz="1400"/>
            </a:pPr>
            <a:endParaRPr/>
          </a:p>
        </p:txBody>
      </p:sp>
      <p:sp>
        <p:nvSpPr>
          <p:cNvPr id="224" name="Line"/>
          <p:cNvSpPr/>
          <p:nvPr/>
        </p:nvSpPr>
        <p:spPr>
          <a:xfrm>
            <a:off x="1142999" y="882251"/>
            <a:ext cx="7560471" cy="1194"/>
          </a:xfrm>
          <a:prstGeom prst="line">
            <a:avLst/>
          </a:prstGeom>
          <a:ln w="38100">
            <a:solidFill>
              <a:srgbClr val="4D4D4D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25" name="P. Conde Muíño               Meeting with LIP's Advisory Board, 3 May 2019"/>
          <p:cNvSpPr txBox="1"/>
          <p:nvPr/>
        </p:nvSpPr>
        <p:spPr>
          <a:xfrm>
            <a:off x="1365229" y="4888705"/>
            <a:ext cx="5217388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P. Conde Muíño               Meeting with LIP's Advisory Board, 3 May 2019</a:t>
            </a:r>
          </a:p>
        </p:txBody>
      </p:sp>
      <p:sp>
        <p:nvSpPr>
          <p:cNvPr id="226" name="Line"/>
          <p:cNvSpPr/>
          <p:nvPr/>
        </p:nvSpPr>
        <p:spPr>
          <a:xfrm>
            <a:off x="1170383" y="4860130"/>
            <a:ext cx="6668693" cy="1192"/>
          </a:xfrm>
          <a:prstGeom prst="line">
            <a:avLst/>
          </a:prstGeom>
          <a:ln w="3175">
            <a:solidFill>
              <a:srgbClr val="28009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2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3962" y="161925"/>
            <a:ext cx="912021" cy="616744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Title Text"/>
          <p:cNvSpPr txBox="1">
            <a:spLocks noGrp="1"/>
          </p:cNvSpPr>
          <p:nvPr>
            <p:ph type="title"/>
          </p:nvPr>
        </p:nvSpPr>
        <p:spPr>
          <a:xfrm>
            <a:off x="2222895" y="134539"/>
            <a:ext cx="5668569" cy="672705"/>
          </a:xfrm>
          <a:prstGeom prst="rect">
            <a:avLst/>
          </a:prstGeom>
        </p:spPr>
        <p:txBody>
          <a:bodyPr/>
          <a:lstStyle>
            <a:lvl1pPr algn="r" defTabSz="336946">
              <a:lnSpc>
                <a:spcPct val="111000"/>
              </a:lnSpc>
              <a:defRPr sz="2400" b="1">
                <a:solidFill>
                  <a:srgbClr val="00008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29" name="Body Level One…"/>
          <p:cNvSpPr txBox="1">
            <a:spLocks noGrp="1"/>
          </p:cNvSpPr>
          <p:nvPr>
            <p:ph type="body" idx="1"/>
          </p:nvPr>
        </p:nvSpPr>
        <p:spPr>
          <a:xfrm>
            <a:off x="1737120" y="1079896"/>
            <a:ext cx="6047187" cy="3643315"/>
          </a:xfrm>
          <a:prstGeom prst="rect">
            <a:avLst/>
          </a:prstGeom>
        </p:spPr>
        <p:txBody>
          <a:bodyPr/>
          <a:lstStyle>
            <a:lvl1pPr marL="257175" indent="-257175" defTabSz="336946">
              <a:lnSpc>
                <a:spcPct val="123000"/>
              </a:lnSpc>
              <a:spcBef>
                <a:spcPts val="400"/>
              </a:spcBef>
              <a:defRPr sz="1200">
                <a:solidFill>
                  <a:srgbClr val="2300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257175" defTabSz="336946">
              <a:lnSpc>
                <a:spcPct val="123000"/>
              </a:lnSpc>
              <a:spcBef>
                <a:spcPts val="400"/>
              </a:spcBef>
              <a:defRPr sz="1200">
                <a:solidFill>
                  <a:srgbClr val="2300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257175" defTabSz="336946">
              <a:lnSpc>
                <a:spcPct val="123000"/>
              </a:lnSpc>
              <a:spcBef>
                <a:spcPts val="400"/>
              </a:spcBef>
              <a:defRPr sz="1200">
                <a:solidFill>
                  <a:srgbClr val="2300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57175" defTabSz="336946">
              <a:lnSpc>
                <a:spcPct val="123000"/>
              </a:lnSpc>
              <a:spcBef>
                <a:spcPts val="400"/>
              </a:spcBef>
              <a:defRPr sz="1200">
                <a:solidFill>
                  <a:srgbClr val="2300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57175" defTabSz="336946">
              <a:lnSpc>
                <a:spcPct val="123000"/>
              </a:lnSpc>
              <a:spcBef>
                <a:spcPts val="400"/>
              </a:spcBef>
              <a:defRPr sz="1200">
                <a:solidFill>
                  <a:srgbClr val="2300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462836" y="4886325"/>
            <a:ext cx="147391" cy="177800"/>
          </a:xfrm>
          <a:prstGeom prst="rect">
            <a:avLst/>
          </a:prstGeom>
        </p:spPr>
        <p:txBody>
          <a:bodyPr lIns="0" tIns="0" rIns="0" bIns="0" anchor="t"/>
          <a:lstStyle>
            <a:lvl1pPr algn="l"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Line"/>
          <p:cNvSpPr/>
          <p:nvPr/>
        </p:nvSpPr>
        <p:spPr>
          <a:xfrm>
            <a:off x="1170383" y="4860130"/>
            <a:ext cx="6668693" cy="1192"/>
          </a:xfrm>
          <a:prstGeom prst="line">
            <a:avLst/>
          </a:prstGeom>
          <a:ln w="3175">
            <a:solidFill>
              <a:srgbClr val="0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38" name="Line"/>
          <p:cNvSpPr/>
          <p:nvPr/>
        </p:nvSpPr>
        <p:spPr>
          <a:xfrm>
            <a:off x="1142998" y="2644377"/>
            <a:ext cx="6858003" cy="1192"/>
          </a:xfrm>
          <a:prstGeom prst="line">
            <a:avLst/>
          </a:prstGeom>
          <a:ln w="38100">
            <a:solidFill>
              <a:srgbClr val="28009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39" name="Title Text"/>
          <p:cNvSpPr txBox="1">
            <a:spLocks noGrp="1"/>
          </p:cNvSpPr>
          <p:nvPr>
            <p:ph type="title"/>
          </p:nvPr>
        </p:nvSpPr>
        <p:spPr>
          <a:xfrm>
            <a:off x="1143000" y="3105150"/>
            <a:ext cx="6884194" cy="857250"/>
          </a:xfrm>
          <a:prstGeom prst="rect">
            <a:avLst/>
          </a:prstGeom>
          <a:solidFill>
            <a:srgbClr val="E6E6FF"/>
          </a:solidFill>
        </p:spPr>
        <p:txBody>
          <a:bodyPr/>
          <a:lstStyle>
            <a:lvl1pPr algn="ctr" defTabSz="336946">
              <a:lnSpc>
                <a:spcPct val="111000"/>
              </a:lnSpc>
              <a:defRPr sz="3000" b="1">
                <a:solidFill>
                  <a:srgbClr val="00008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4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499591" y="1080491"/>
            <a:ext cx="6171012" cy="2982518"/>
          </a:xfrm>
          <a:prstGeom prst="rect">
            <a:avLst/>
          </a:prstGeom>
        </p:spPr>
        <p:txBody>
          <a:bodyPr/>
          <a:lstStyle>
            <a:lvl1pPr marL="257175" indent="-257175" defTabSz="336946">
              <a:lnSpc>
                <a:spcPct val="111000"/>
              </a:lnSpc>
              <a:spcBef>
                <a:spcPts val="400"/>
              </a:spcBef>
              <a:defRPr sz="1200">
                <a:solidFill>
                  <a:srgbClr val="2323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257175" defTabSz="336946">
              <a:lnSpc>
                <a:spcPct val="111000"/>
              </a:lnSpc>
              <a:spcBef>
                <a:spcPts val="400"/>
              </a:spcBef>
              <a:defRPr sz="1200">
                <a:solidFill>
                  <a:srgbClr val="2323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257175" defTabSz="336946">
              <a:lnSpc>
                <a:spcPct val="111000"/>
              </a:lnSpc>
              <a:spcBef>
                <a:spcPts val="400"/>
              </a:spcBef>
              <a:defRPr sz="1200">
                <a:solidFill>
                  <a:srgbClr val="2323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57175" defTabSz="336946">
              <a:lnSpc>
                <a:spcPct val="111000"/>
              </a:lnSpc>
              <a:spcBef>
                <a:spcPts val="400"/>
              </a:spcBef>
              <a:defRPr sz="1200">
                <a:solidFill>
                  <a:srgbClr val="2323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57175" defTabSz="336946">
              <a:lnSpc>
                <a:spcPct val="111000"/>
              </a:lnSpc>
              <a:spcBef>
                <a:spcPts val="400"/>
              </a:spcBef>
              <a:defRPr sz="1200">
                <a:solidFill>
                  <a:srgbClr val="2323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49485" y="4663123"/>
            <a:ext cx="208416" cy="208279"/>
          </a:xfrm>
          <a:prstGeom prst="rect">
            <a:avLst/>
          </a:prstGeom>
        </p:spPr>
        <p:txBody>
          <a:bodyPr lIns="34289" tIns="34289" rIns="34289" bIns="34289"/>
          <a:lstStyle>
            <a:lvl1pPr defTabSz="336946">
              <a:lnSpc>
                <a:spcPct val="70000"/>
              </a:lnSpc>
              <a:defRPr sz="9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Rectangle"/>
          <p:cNvSpPr/>
          <p:nvPr/>
        </p:nvSpPr>
        <p:spPr>
          <a:xfrm>
            <a:off x="-39317" y="4858099"/>
            <a:ext cx="9222634" cy="283371"/>
          </a:xfrm>
          <a:prstGeom prst="rect">
            <a:avLst/>
          </a:prstGeom>
          <a:solidFill>
            <a:srgbClr val="EBE1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336946">
              <a:lnSpc>
                <a:spcPct val="70000"/>
              </a:lnSpc>
              <a:defRPr sz="1400"/>
            </a:pPr>
            <a:endParaRPr/>
          </a:p>
        </p:txBody>
      </p:sp>
      <p:sp>
        <p:nvSpPr>
          <p:cNvPr id="249" name="Line"/>
          <p:cNvSpPr/>
          <p:nvPr/>
        </p:nvSpPr>
        <p:spPr>
          <a:xfrm>
            <a:off x="119307" y="883444"/>
            <a:ext cx="8905387" cy="2"/>
          </a:xfrm>
          <a:prstGeom prst="line">
            <a:avLst/>
          </a:prstGeom>
          <a:ln w="38100">
            <a:solidFill>
              <a:srgbClr val="4D4D4D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50" name="N. Castro, P. Conde Muíño"/>
          <p:cNvSpPr txBox="1"/>
          <p:nvPr/>
        </p:nvSpPr>
        <p:spPr>
          <a:xfrm>
            <a:off x="501021" y="4898826"/>
            <a:ext cx="1780022" cy="188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r>
              <a:t>N. Castro, P. Conde Muíño     </a:t>
            </a:r>
          </a:p>
        </p:txBody>
      </p:sp>
      <p:sp>
        <p:nvSpPr>
          <p:cNvPr id="251" name="Line"/>
          <p:cNvSpPr/>
          <p:nvPr/>
        </p:nvSpPr>
        <p:spPr>
          <a:xfrm>
            <a:off x="69255" y="4860130"/>
            <a:ext cx="9005489" cy="2"/>
          </a:xfrm>
          <a:prstGeom prst="line">
            <a:avLst/>
          </a:prstGeom>
          <a:ln w="3175">
            <a:solidFill>
              <a:srgbClr val="28009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52" name="Body Level One…"/>
          <p:cNvSpPr txBox="1">
            <a:spLocks noGrp="1"/>
          </p:cNvSpPr>
          <p:nvPr>
            <p:ph type="body" idx="1"/>
          </p:nvPr>
        </p:nvSpPr>
        <p:spPr>
          <a:xfrm>
            <a:off x="1180077" y="1143829"/>
            <a:ext cx="7596558" cy="3513663"/>
          </a:xfrm>
          <a:prstGeom prst="rect">
            <a:avLst/>
          </a:prstGeom>
        </p:spPr>
        <p:txBody>
          <a:bodyPr/>
          <a:lstStyle>
            <a:lvl1pPr marL="133684" indent="-133684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buSzPct val="78000"/>
              <a:buChar char="•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  <a:lvl2pPr marL="550193" indent="-169193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buSzPct val="85000"/>
              <a:buChar char="‣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2pPr>
            <a:lvl3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3pPr>
            <a:lvl4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4pPr>
            <a:lvl5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3" name="Rectangle"/>
          <p:cNvSpPr/>
          <p:nvPr/>
        </p:nvSpPr>
        <p:spPr>
          <a:xfrm>
            <a:off x="1168596" y="115731"/>
            <a:ext cx="7811576" cy="672705"/>
          </a:xfrm>
          <a:prstGeom prst="rect">
            <a:avLst/>
          </a:prstGeom>
          <a:solidFill>
            <a:srgbClr val="E8E4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336946">
              <a:lnSpc>
                <a:spcPct val="70000"/>
              </a:lnSpc>
              <a:defRPr sz="1400">
                <a:latin typeface="+mn-lt"/>
                <a:ea typeface="+mn-ea"/>
                <a:cs typeface="+mn-cs"/>
                <a:sym typeface="Times New Roman"/>
              </a:defRPr>
            </a:pPr>
            <a:endParaRPr/>
          </a:p>
        </p:txBody>
      </p:sp>
      <p:sp>
        <p:nvSpPr>
          <p:cNvPr id="254" name="Seniors-PT (15-Feb-2021)"/>
          <p:cNvSpPr txBox="1"/>
          <p:nvPr/>
        </p:nvSpPr>
        <p:spPr>
          <a:xfrm>
            <a:off x="3421955" y="4898826"/>
            <a:ext cx="2300091" cy="188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r>
              <a:t>Seniors-PT (15-Feb-2021)</a:t>
            </a:r>
          </a:p>
        </p:txBody>
      </p:sp>
      <p:sp>
        <p:nvSpPr>
          <p:cNvPr id="255" name="Title Text"/>
          <p:cNvSpPr txBox="1">
            <a:spLocks noGrp="1"/>
          </p:cNvSpPr>
          <p:nvPr>
            <p:ph type="title"/>
          </p:nvPr>
        </p:nvSpPr>
        <p:spPr>
          <a:xfrm>
            <a:off x="1333012" y="115731"/>
            <a:ext cx="7290687" cy="672705"/>
          </a:xfrm>
          <a:prstGeom prst="rect">
            <a:avLst/>
          </a:prstGeom>
        </p:spPr>
        <p:txBody>
          <a:bodyPr/>
          <a:lstStyle>
            <a:lvl1pPr algn="r" defTabSz="336946">
              <a:lnSpc>
                <a:spcPct val="111000"/>
              </a:lnSpc>
              <a:defRPr sz="3400">
                <a:solidFill>
                  <a:srgbClr val="000080"/>
                </a:solidFill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r>
              <a:t>Title Text</a:t>
            </a:r>
          </a:p>
        </p:txBody>
      </p:sp>
      <p:pic>
        <p:nvPicPr>
          <p:cNvPr id="25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104" y="105861"/>
            <a:ext cx="995785" cy="70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52406" y="4910883"/>
            <a:ext cx="157242" cy="176117"/>
          </a:xfrm>
          <a:prstGeom prst="rect">
            <a:avLst/>
          </a:prstGeom>
        </p:spPr>
        <p:txBody>
          <a:bodyPr lIns="0" tIns="0" rIns="0" bIns="0" anchor="t"/>
          <a:lstStyle>
            <a:lvl1pPr algn="l"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000">
                <a:solidFill>
                  <a:srgbClr val="011993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IPStyle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307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914400"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5" name="Shape 308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914400"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6" name="Title Text"/>
          <p:cNvSpPr txBox="1">
            <a:spLocks noGrp="1"/>
          </p:cNvSpPr>
          <p:nvPr>
            <p:ph type="title"/>
          </p:nvPr>
        </p:nvSpPr>
        <p:spPr>
          <a:xfrm>
            <a:off x="746639" y="205199"/>
            <a:ext cx="8229242" cy="1262899"/>
          </a:xfrm>
          <a:prstGeom prst="rect">
            <a:avLst/>
          </a:prstGeom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2600" b="1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67" name="Body Level One…"/>
          <p:cNvSpPr txBox="1">
            <a:spLocks noGrp="1"/>
          </p:cNvSpPr>
          <p:nvPr>
            <p:ph type="body" idx="1"/>
          </p:nvPr>
        </p:nvSpPr>
        <p:spPr>
          <a:xfrm>
            <a:off x="581366" y="1546421"/>
            <a:ext cx="8229242" cy="3130958"/>
          </a:xfrm>
          <a:prstGeom prst="rect">
            <a:avLst/>
          </a:prstGeom>
        </p:spPr>
        <p:txBody>
          <a:bodyPr lIns="91423" tIns="91423" rIns="91423" bIns="91423"/>
          <a:lstStyle>
            <a:lvl1pPr marL="228600" indent="-228600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561473" indent="-180473" defTabSz="914400">
              <a:lnSpc>
                <a:spcPct val="100000"/>
              </a:lnSpc>
              <a:spcBef>
                <a:spcPts val="0"/>
              </a:spcBef>
              <a:buSzPct val="100000"/>
              <a:buChar char="•"/>
              <a:defRPr sz="1800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942472" indent="-180472" defTabSz="914400">
              <a:lnSpc>
                <a:spcPct val="100000"/>
              </a:lnSpc>
              <a:spcBef>
                <a:spcPts val="0"/>
              </a:spcBef>
              <a:buSzPct val="100000"/>
              <a:buChar char="-"/>
              <a:defRPr sz="1800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228600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228600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1079" y="4599638"/>
            <a:ext cx="336812" cy="335249"/>
          </a:xfrm>
          <a:prstGeom prst="rect">
            <a:avLst/>
          </a:prstGeom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000">
                <a:solidFill>
                  <a:srgbClr val="59595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"/>
          <p:cNvSpPr/>
          <p:nvPr/>
        </p:nvSpPr>
        <p:spPr>
          <a:xfrm>
            <a:off x="-2" y="-1"/>
            <a:ext cx="9144004" cy="25923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"/>
          <p:cNvGrpSpPr/>
          <p:nvPr/>
        </p:nvGrpSpPr>
        <p:grpSpPr>
          <a:xfrm>
            <a:off x="-3" y="0"/>
            <a:ext cx="9144005" cy="3744914"/>
            <a:chOff x="-1" y="0"/>
            <a:chExt cx="9144004" cy="3744912"/>
          </a:xfrm>
        </p:grpSpPr>
        <p:sp>
          <p:nvSpPr>
            <p:cNvPr id="42" name="Rectangle"/>
            <p:cNvSpPr/>
            <p:nvPr/>
          </p:nvSpPr>
          <p:spPr>
            <a:xfrm>
              <a:off x="-2" y="0"/>
              <a:ext cx="9144005" cy="3744914"/>
            </a:xfrm>
            <a:prstGeom prst="rect">
              <a:avLst/>
            </a:prstGeom>
            <a:solidFill>
              <a:srgbClr val="134D9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lnSpc>
                  <a:spcPct val="100000"/>
                </a:lnSpc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3" name="Text"/>
            <p:cNvSpPr txBox="1"/>
            <p:nvPr/>
          </p:nvSpPr>
          <p:spPr>
            <a:xfrm>
              <a:off x="-2" y="1651405"/>
              <a:ext cx="9144005" cy="442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8" tIns="91438" rIns="91438" bIns="91438" numCol="1" anchor="ctr">
              <a:spAutoFit/>
            </a:bodyPr>
            <a:lstStyle>
              <a:lvl1pPr>
                <a:lnSpc>
                  <a:spcPct val="100000"/>
                </a:lnSpc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               </a:t>
              </a:r>
            </a:p>
          </p:txBody>
        </p:sp>
      </p:grpSp>
      <p:sp>
        <p:nvSpPr>
          <p:cNvPr id="45" name="Rectangle"/>
          <p:cNvSpPr/>
          <p:nvPr/>
        </p:nvSpPr>
        <p:spPr>
          <a:xfrm>
            <a:off x="579437" y="1722436"/>
            <a:ext cx="53977" cy="136366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6" name="Title Text"/>
          <p:cNvSpPr txBox="1">
            <a:spLocks noGrp="1"/>
          </p:cNvSpPr>
          <p:nvPr>
            <p:ph type="title"/>
          </p:nvPr>
        </p:nvSpPr>
        <p:spPr>
          <a:xfrm>
            <a:off x="825500" y="1519237"/>
            <a:ext cx="4635500" cy="1157288"/>
          </a:xfrm>
          <a:prstGeom prst="rect">
            <a:avLst/>
          </a:prstGeom>
        </p:spPr>
        <p:txBody>
          <a:bodyPr lIns="91438" tIns="91438" rIns="91438" bIns="91438" anchor="t"/>
          <a:lstStyle/>
          <a:p>
            <a:r>
              <a:t>Title Text</a:t>
            </a:r>
          </a:p>
        </p:txBody>
      </p:sp>
      <p:sp>
        <p:nvSpPr>
          <p:cNvPr id="47" name="Body Level One…"/>
          <p:cNvSpPr txBox="1">
            <a:spLocks noGrp="1"/>
          </p:cNvSpPr>
          <p:nvPr>
            <p:ph type="body" idx="1"/>
          </p:nvPr>
        </p:nvSpPr>
        <p:spPr>
          <a:xfrm>
            <a:off x="6099175" y="-792163"/>
            <a:ext cx="8228014" cy="339248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"/>
          <p:cNvSpPr/>
          <p:nvPr/>
        </p:nvSpPr>
        <p:spPr>
          <a:xfrm>
            <a:off x="-1" y="-9525"/>
            <a:ext cx="7726365" cy="516255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6" name="“"/>
          <p:cNvSpPr txBox="1"/>
          <p:nvPr/>
        </p:nvSpPr>
        <p:spPr>
          <a:xfrm>
            <a:off x="439737" y="742949"/>
            <a:ext cx="1957388" cy="1539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>
              <a:lnSpc>
                <a:spcPct val="100000"/>
              </a:lnSpc>
              <a:tabLst>
                <a:tab pos="723900" algn="l"/>
                <a:tab pos="1447800" algn="l"/>
              </a:tabLst>
              <a:defRPr sz="9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“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60475" y="1057275"/>
            <a:ext cx="5402263" cy="2741614"/>
          </a:xfrm>
          <a:prstGeom prst="rect">
            <a:avLst/>
          </a:prstGeom>
        </p:spPr>
        <p:txBody>
          <a:bodyPr lIns="91438" tIns="91438" rIns="91438" bIns="9143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"/>
          <p:cNvSpPr/>
          <p:nvPr/>
        </p:nvSpPr>
        <p:spPr>
          <a:xfrm>
            <a:off x="579437" y="434974"/>
            <a:ext cx="53977" cy="6746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7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xfrm>
            <a:off x="844550" y="314325"/>
            <a:ext cx="3224214" cy="855663"/>
          </a:xfrm>
          <a:prstGeom prst="rect">
            <a:avLst/>
          </a:prstGeom>
        </p:spPr>
        <p:txBody>
          <a:bodyPr lIns="91438" tIns="91438" rIns="91438" bIns="91438" anchor="t"/>
          <a:lstStyle>
            <a:lvl1pPr>
              <a:lnSpc>
                <a:spcPct val="116000"/>
              </a:lnSpc>
              <a:defRPr sz="3000" b="1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550" y="1585912"/>
            <a:ext cx="5969000" cy="3146426"/>
          </a:xfrm>
          <a:prstGeom prst="rect">
            <a:avLst/>
          </a:prstGeom>
        </p:spPr>
        <p:txBody>
          <a:bodyPr lIns="91438" tIns="91438" rIns="91438" bIns="91438"/>
          <a:lstStyle>
            <a:lvl1pPr>
              <a:lnSpc>
                <a:spcPct val="116000"/>
              </a:lnSpc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>
              <a:lnSpc>
                <a:spcPct val="116000"/>
              </a:lnSpc>
              <a:defRPr>
                <a:latin typeface="Comic Sans MS"/>
                <a:ea typeface="Comic Sans MS"/>
                <a:cs typeface="Comic Sans MS"/>
                <a:sym typeface="Comic Sans MS"/>
              </a:defRPr>
            </a:lvl2pPr>
            <a:lvl3pPr>
              <a:lnSpc>
                <a:spcPct val="116000"/>
              </a:lnSpc>
              <a:defRPr>
                <a:latin typeface="Comic Sans MS"/>
                <a:ea typeface="Comic Sans MS"/>
                <a:cs typeface="Comic Sans MS"/>
                <a:sym typeface="Comic Sans MS"/>
              </a:defRPr>
            </a:lvl3pPr>
            <a:lvl4pPr>
              <a:lnSpc>
                <a:spcPct val="116000"/>
              </a:lnSpc>
              <a:defRPr>
                <a:latin typeface="Comic Sans MS"/>
                <a:ea typeface="Comic Sans MS"/>
                <a:cs typeface="Comic Sans MS"/>
                <a:sym typeface="Comic Sans MS"/>
              </a:defRPr>
            </a:lvl4pPr>
            <a:lvl5pPr>
              <a:lnSpc>
                <a:spcPct val="116000"/>
              </a:lnSpc>
              <a:defRPr>
                <a:latin typeface="Comic Sans MS"/>
                <a:ea typeface="Comic Sans MS"/>
                <a:cs typeface="Comic Sans MS"/>
                <a:sym typeface="Comic Sans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92883" y="4601936"/>
            <a:ext cx="273655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"/>
          <p:cNvSpPr/>
          <p:nvPr/>
        </p:nvSpPr>
        <p:spPr>
          <a:xfrm>
            <a:off x="579437" y="434974"/>
            <a:ext cx="53977" cy="6746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8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9682" y="4690469"/>
            <a:ext cx="273655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lick to edit the outline text format…"/>
          <p:cNvSpPr txBox="1"/>
          <p:nvPr/>
        </p:nvSpPr>
        <p:spPr>
          <a:xfrm>
            <a:off x="3217862" y="1609724"/>
            <a:ext cx="2257425" cy="12705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Click to edit the outline text format</a:t>
            </a:r>
          </a:p>
          <a:p>
            <a:pPr marL="863600" lvl="1" indent="-32385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Second Outline Level</a:t>
            </a:r>
          </a:p>
          <a:p>
            <a:pPr marL="1295400" lvl="2" indent="-287337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Third Outline Level</a:t>
            </a:r>
          </a:p>
          <a:p>
            <a:pPr marL="1727200" lvl="3" indent="-21590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Fourth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Fifth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Sixth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Seventh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Eighth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Ninth Outline Level</a:t>
            </a:r>
          </a:p>
        </p:txBody>
      </p:sp>
      <p:sp>
        <p:nvSpPr>
          <p:cNvPr id="87" name="Click to edit the outline text format…"/>
          <p:cNvSpPr txBox="1"/>
          <p:nvPr/>
        </p:nvSpPr>
        <p:spPr>
          <a:xfrm>
            <a:off x="5589588" y="1609724"/>
            <a:ext cx="2257425" cy="12705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Click to edit the outline text format</a:t>
            </a:r>
          </a:p>
          <a:p>
            <a:pPr marL="863600" lvl="1" indent="-32385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Second Outline Level</a:t>
            </a:r>
          </a:p>
          <a:p>
            <a:pPr marL="1295400" lvl="2" indent="-287337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Third Outline Level</a:t>
            </a:r>
          </a:p>
          <a:p>
            <a:pPr marL="1727200" lvl="3" indent="-21590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Fourth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Fifth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Sixth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Seventh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Eighth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Ninth Outline Level</a:t>
            </a:r>
          </a:p>
        </p:txBody>
      </p:sp>
      <p:sp>
        <p:nvSpPr>
          <p:cNvPr id="88" name="Rectangle"/>
          <p:cNvSpPr/>
          <p:nvPr/>
        </p:nvSpPr>
        <p:spPr>
          <a:xfrm>
            <a:off x="579437" y="579436"/>
            <a:ext cx="53977" cy="6746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9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0" name="Title Text"/>
          <p:cNvSpPr txBox="1">
            <a:spLocks noGrp="1"/>
          </p:cNvSpPr>
          <p:nvPr>
            <p:ph type="title"/>
          </p:nvPr>
        </p:nvSpPr>
        <p:spPr>
          <a:xfrm>
            <a:off x="844550" y="422275"/>
            <a:ext cx="3224214" cy="855663"/>
          </a:xfrm>
          <a:prstGeom prst="rect">
            <a:avLst/>
          </a:prstGeom>
        </p:spPr>
        <p:txBody>
          <a:bodyPr lIns="91438" tIns="91438" rIns="91438" bIns="91438" anchor="t"/>
          <a:lstStyle/>
          <a:p>
            <a:r>
              <a:t>Title Text</a:t>
            </a:r>
          </a:p>
        </p:txBody>
      </p:sp>
      <p:sp>
        <p:nvSpPr>
          <p:cNvPr id="9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44550" y="1609725"/>
            <a:ext cx="2255839" cy="3313113"/>
          </a:xfrm>
          <a:prstGeom prst="rect">
            <a:avLst/>
          </a:prstGeom>
        </p:spPr>
        <p:txBody>
          <a:bodyPr lIns="91438" tIns="91438" rIns="91438" bIns="9143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"/>
          <p:cNvSpPr/>
          <p:nvPr/>
        </p:nvSpPr>
        <p:spPr>
          <a:xfrm>
            <a:off x="0" y="-1"/>
            <a:ext cx="395922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0" name="Rectangle"/>
          <p:cNvSpPr/>
          <p:nvPr/>
        </p:nvSpPr>
        <p:spPr>
          <a:xfrm>
            <a:off x="579437" y="579436"/>
            <a:ext cx="53977" cy="6746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1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81416" y="4756870"/>
            <a:ext cx="273654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457200" y="204786"/>
            <a:ext cx="8228014" cy="857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3325"/>
            <a:ext cx="8228014" cy="3392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79546" y="4635136"/>
            <a:ext cx="273654" cy="26425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ransition xmlns:p14="http://schemas.microsoft.com/office/powerpoint/2010/main" spd="med"/>
  <p:txStyles>
    <p:titleStyle>
      <a:lvl1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jpg"/><Relationship Id="rId1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jpeg"/><Relationship Id="rId10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jpg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microsoft.com/office/2007/relationships/hdphoto" Target="../media/hdphoto1.wdp"/><Relationship Id="rId6" Type="http://schemas.openxmlformats.org/officeDocument/2006/relationships/image" Target="../media/image19.png"/><Relationship Id="rId7" Type="http://schemas.openxmlformats.org/officeDocument/2006/relationships/image" Target="../media/image20.jpe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25.png"/><Relationship Id="rId5" Type="http://schemas.openxmlformats.org/officeDocument/2006/relationships/image" Target="../media/image15.jp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15.jpg"/><Relationship Id="rId6" Type="http://schemas.openxmlformats.org/officeDocument/2006/relationships/image" Target="../media/image30.jpe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0"/>
            <a:ext cx="7853434" cy="5143500"/>
          </a:xfrm>
          <a:prstGeom prst="rect">
            <a:avLst/>
          </a:prstGeom>
        </p:spPr>
      </p:pic>
      <p:sp>
        <p:nvSpPr>
          <p:cNvPr id="288" name="Rectangle"/>
          <p:cNvSpPr/>
          <p:nvPr/>
        </p:nvSpPr>
        <p:spPr>
          <a:xfrm>
            <a:off x="-10897" y="3292538"/>
            <a:ext cx="9151056" cy="1841446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lnSpc>
                <a:spcPct val="91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b="1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</p:txBody>
      </p:sp>
      <p:sp>
        <p:nvSpPr>
          <p:cNvPr id="289" name="ATLAS Week Lisbon 2022"/>
          <p:cNvSpPr txBox="1">
            <a:spLocks noGrp="1"/>
          </p:cNvSpPr>
          <p:nvPr>
            <p:ph type="title"/>
          </p:nvPr>
        </p:nvSpPr>
        <p:spPr>
          <a:xfrm>
            <a:off x="3842" y="3239073"/>
            <a:ext cx="9136316" cy="993777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dirty="0" smtClean="0"/>
              <a:t>ATLAS Upgrade: HGTD</a:t>
            </a:r>
            <a:endParaRPr dirty="0"/>
          </a:p>
        </p:txBody>
      </p:sp>
      <p:pic>
        <p:nvPicPr>
          <p:cNvPr id="29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39441" y="4068641"/>
            <a:ext cx="2056479" cy="819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9789" y="4068641"/>
            <a:ext cx="995786" cy="7050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Possible</a:t>
            </a:r>
            <a:r>
              <a:rPr lang="pt-PT" dirty="0" smtClean="0"/>
              <a:t> </a:t>
            </a:r>
            <a:r>
              <a:rPr lang="pt-PT" dirty="0" err="1" smtClean="0"/>
              <a:t>areas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involvement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PT" dirty="0" smtClean="0"/>
              <a:t>DCS:</a:t>
            </a:r>
            <a:endParaRPr lang="en-US" dirty="0" smtClean="0"/>
          </a:p>
          <a:p>
            <a:r>
              <a:rPr lang="en-US" dirty="0" smtClean="0"/>
              <a:t>	S</a:t>
            </a:r>
            <a:r>
              <a:rPr lang="pt-PT" dirty="0" err="1" smtClean="0"/>
              <a:t>oftware</a:t>
            </a:r>
            <a:r>
              <a:rPr lang="pt-PT" dirty="0" smtClean="0"/>
              <a:t> </a:t>
            </a:r>
            <a:r>
              <a:rPr lang="pt-PT" dirty="0" err="1" smtClean="0"/>
              <a:t>involvement</a:t>
            </a:r>
            <a:r>
              <a:rPr lang="pt-PT" dirty="0" smtClean="0"/>
              <a:t> </a:t>
            </a:r>
            <a:r>
              <a:rPr lang="mr-IN" dirty="0" smtClean="0"/>
              <a:t>–</a:t>
            </a:r>
            <a:r>
              <a:rPr lang="pt-PT" dirty="0" smtClean="0"/>
              <a:t> </a:t>
            </a:r>
            <a:r>
              <a:rPr lang="pt-PT" dirty="0" err="1" smtClean="0"/>
              <a:t>much</a:t>
            </a:r>
            <a:r>
              <a:rPr lang="pt-PT" dirty="0" smtClean="0"/>
              <a:t> </a:t>
            </a:r>
            <a:r>
              <a:rPr lang="pt-PT" dirty="0" err="1" smtClean="0"/>
              <a:t>expertise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group</a:t>
            </a:r>
            <a:endParaRPr lang="pt-PT" dirty="0" smtClean="0"/>
          </a:p>
          <a:p>
            <a:r>
              <a:rPr lang="pt-PT" dirty="0" err="1" smtClean="0"/>
              <a:t>Interlocks</a:t>
            </a:r>
            <a:r>
              <a:rPr lang="pt-PT" dirty="0" smtClean="0"/>
              <a:t>: </a:t>
            </a:r>
            <a:endParaRPr lang="en-US" dirty="0" smtClean="0"/>
          </a:p>
          <a:p>
            <a:r>
              <a:rPr lang="en-US" dirty="0" smtClean="0"/>
              <a:t>	M</a:t>
            </a:r>
            <a:r>
              <a:rPr lang="pt-PT" dirty="0" err="1" smtClean="0"/>
              <a:t>ostly</a:t>
            </a:r>
            <a:r>
              <a:rPr lang="pt-PT" dirty="0" smtClean="0"/>
              <a:t> </a:t>
            </a:r>
            <a:r>
              <a:rPr lang="pt-PT" dirty="0" err="1" smtClean="0"/>
              <a:t>temperature</a:t>
            </a:r>
            <a:r>
              <a:rPr lang="pt-PT" dirty="0" smtClean="0"/>
              <a:t> </a:t>
            </a:r>
            <a:r>
              <a:rPr lang="pt-PT" dirty="0" err="1" smtClean="0"/>
              <a:t>sensors</a:t>
            </a:r>
            <a:r>
              <a:rPr lang="pt-PT" dirty="0" smtClean="0"/>
              <a:t> </a:t>
            </a:r>
            <a:r>
              <a:rPr lang="pt-PT" dirty="0" err="1" smtClean="0"/>
              <a:t>connected</a:t>
            </a:r>
            <a:r>
              <a:rPr lang="pt-PT" dirty="0" smtClean="0"/>
              <a:t> to </a:t>
            </a:r>
            <a:r>
              <a:rPr lang="pt-PT" dirty="0" err="1" smtClean="0"/>
              <a:t>Interlock</a:t>
            </a:r>
            <a:r>
              <a:rPr lang="pt-PT" dirty="0" smtClean="0"/>
              <a:t> </a:t>
            </a:r>
            <a:r>
              <a:rPr lang="pt-PT" dirty="0" err="1"/>
              <a:t>Matrix</a:t>
            </a:r>
            <a:r>
              <a:rPr lang="pt-PT" dirty="0"/>
              <a:t> </a:t>
            </a:r>
            <a:r>
              <a:rPr lang="pt-PT" dirty="0" err="1"/>
              <a:t>Crate</a:t>
            </a:r>
            <a:r>
              <a:rPr lang="pt-PT" dirty="0"/>
              <a:t> (IMC) </a:t>
            </a:r>
            <a:r>
              <a:rPr lang="pt-PT" dirty="0" err="1"/>
              <a:t>located</a:t>
            </a:r>
            <a:r>
              <a:rPr lang="pt-PT" dirty="0"/>
              <a:t> </a:t>
            </a:r>
            <a:r>
              <a:rPr lang="pt-PT" dirty="0" err="1" smtClean="0"/>
              <a:t>in</a:t>
            </a:r>
            <a:r>
              <a:rPr lang="pt-PT" dirty="0"/>
              <a:t> </a:t>
            </a:r>
            <a:r>
              <a:rPr lang="pt-PT" dirty="0" smtClean="0"/>
              <a:t>USA15</a:t>
            </a:r>
            <a:r>
              <a:rPr lang="pt-PT" dirty="0"/>
              <a:t>, </a:t>
            </a:r>
            <a:r>
              <a:rPr lang="pt-PT" dirty="0" err="1"/>
              <a:t>similarly</a:t>
            </a:r>
            <a:r>
              <a:rPr lang="pt-PT" dirty="0"/>
              <a:t> to </a:t>
            </a:r>
            <a:r>
              <a:rPr lang="pt-PT" dirty="0" err="1" smtClean="0"/>
              <a:t>ITk</a:t>
            </a:r>
            <a:endParaRPr lang="pt-PT" dirty="0" smtClean="0"/>
          </a:p>
          <a:p>
            <a:r>
              <a:rPr lang="pt-PT" dirty="0" smtClean="0"/>
              <a:t>DAQ, </a:t>
            </a:r>
            <a:r>
              <a:rPr lang="pt-PT" dirty="0" err="1" smtClean="0"/>
              <a:t>Lumi</a:t>
            </a:r>
            <a:r>
              <a:rPr lang="pt-PT" dirty="0" smtClean="0"/>
              <a:t>, </a:t>
            </a:r>
            <a:r>
              <a:rPr lang="pt-PT" dirty="0" err="1" smtClean="0"/>
              <a:t>timing</a:t>
            </a:r>
            <a:r>
              <a:rPr lang="pt-PT" dirty="0" smtClean="0"/>
              <a:t>?:</a:t>
            </a:r>
            <a:endParaRPr lang="en-US" dirty="0" smtClean="0"/>
          </a:p>
          <a:p>
            <a:r>
              <a:rPr lang="en-US" dirty="0" smtClean="0"/>
              <a:t>	F</a:t>
            </a:r>
            <a:r>
              <a:rPr lang="pt-PT" dirty="0" err="1" smtClean="0"/>
              <a:t>irmware</a:t>
            </a:r>
            <a:r>
              <a:rPr lang="pt-PT" dirty="0" smtClean="0"/>
              <a:t> (&amp; hardware?) </a:t>
            </a:r>
            <a:r>
              <a:rPr lang="mr-IN" dirty="0" smtClean="0"/>
              <a:t>–</a:t>
            </a:r>
            <a:r>
              <a:rPr lang="pt-PT" dirty="0" smtClean="0"/>
              <a:t> </a:t>
            </a:r>
            <a:r>
              <a:rPr lang="pt-PT" dirty="0" err="1" smtClean="0"/>
              <a:t>opportunity</a:t>
            </a:r>
            <a:r>
              <a:rPr lang="pt-PT" dirty="0" smtClean="0"/>
              <a:t> for </a:t>
            </a:r>
            <a:r>
              <a:rPr lang="pt-PT" dirty="0" err="1" smtClean="0"/>
              <a:t>collaboration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eCRLab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João Varela/CMS</a:t>
            </a:r>
          </a:p>
          <a:p>
            <a:r>
              <a:rPr lang="pt-PT" dirty="0" smtClean="0"/>
              <a:t>Performance </a:t>
            </a:r>
            <a:r>
              <a:rPr lang="pt-PT" dirty="0" err="1" smtClean="0"/>
              <a:t>studies</a:t>
            </a:r>
            <a:r>
              <a:rPr lang="pt-PT" dirty="0" smtClean="0"/>
              <a:t>:</a:t>
            </a:r>
            <a:endParaRPr lang="en-US" dirty="0" smtClean="0"/>
          </a:p>
          <a:p>
            <a:r>
              <a:rPr lang="en-US" dirty="0" smtClean="0"/>
              <a:t>	S</a:t>
            </a:r>
            <a:r>
              <a:rPr lang="pt-PT" dirty="0" err="1" smtClean="0"/>
              <a:t>uitable</a:t>
            </a:r>
            <a:r>
              <a:rPr lang="pt-PT" dirty="0" smtClean="0"/>
              <a:t> for </a:t>
            </a:r>
            <a:r>
              <a:rPr lang="pt-PT" dirty="0" err="1" smtClean="0"/>
              <a:t>student</a:t>
            </a:r>
            <a:r>
              <a:rPr lang="pt-PT" dirty="0" smtClean="0"/>
              <a:t> </a:t>
            </a:r>
            <a:r>
              <a:rPr lang="pt-PT" dirty="0" err="1" smtClean="0"/>
              <a:t>qualification</a:t>
            </a:r>
            <a:r>
              <a:rPr lang="pt-PT" dirty="0" smtClean="0"/>
              <a:t> </a:t>
            </a:r>
            <a:r>
              <a:rPr lang="pt-PT" dirty="0" err="1" smtClean="0"/>
              <a:t>tasks</a:t>
            </a:r>
            <a:r>
              <a:rPr lang="pt-PT" dirty="0" smtClean="0"/>
              <a:t> </a:t>
            </a:r>
          </a:p>
          <a:p>
            <a:endParaRPr lang="pt-PT" dirty="0"/>
          </a:p>
          <a:p>
            <a:r>
              <a:rPr lang="pt-PT" dirty="0" smtClean="0"/>
              <a:t>112 </a:t>
            </a:r>
            <a:r>
              <a:rPr lang="pt-PT" dirty="0" err="1" smtClean="0"/>
              <a:t>kCHF</a:t>
            </a:r>
            <a:r>
              <a:rPr lang="pt-PT" dirty="0" smtClean="0"/>
              <a:t> CORE </a:t>
            </a:r>
            <a:r>
              <a:rPr lang="pt-PT" dirty="0" err="1" smtClean="0"/>
              <a:t>funds</a:t>
            </a:r>
            <a:r>
              <a:rPr lang="pt-PT" dirty="0" smtClean="0"/>
              <a:t> </a:t>
            </a:r>
            <a:r>
              <a:rPr lang="pt-PT" dirty="0" err="1" smtClean="0"/>
              <a:t>missing</a:t>
            </a:r>
            <a:r>
              <a:rPr lang="pt-PT" dirty="0" smtClean="0"/>
              <a:t> (TDAQ)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3738616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Backup"/>
          <p:cNvSpPr txBox="1"/>
          <p:nvPr/>
        </p:nvSpPr>
        <p:spPr>
          <a:xfrm>
            <a:off x="2160587" y="1216025"/>
            <a:ext cx="5543551" cy="1643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9600" b="1">
                <a:solidFill>
                  <a:srgbClr val="FFFFFF"/>
                </a:solidFill>
              </a:defRPr>
            </a:lvl1pPr>
          </a:lstStyle>
          <a:p>
            <a:r>
              <a:t>Backup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549" y="1342984"/>
            <a:ext cx="2507328" cy="1751057"/>
          </a:xfrm>
          <a:prstGeom prst="rect">
            <a:avLst/>
          </a:prstGeom>
        </p:spPr>
      </p:pic>
      <p:sp>
        <p:nvSpPr>
          <p:cNvPr id="3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350" name="Shape 774"/>
          <p:cNvSpPr txBox="1"/>
          <p:nvPr/>
        </p:nvSpPr>
        <p:spPr>
          <a:xfrm>
            <a:off x="742958" y="560018"/>
            <a:ext cx="8308677" cy="58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91423" tIns="91423" rIns="91423" bIns="91423">
            <a:spAutoFit/>
          </a:bodyPr>
          <a:lstStyle/>
          <a:p>
            <a:pPr defTabSz="914400">
              <a:lnSpc>
                <a:spcPct val="100000"/>
              </a:lnSpc>
              <a:defRPr sz="2600" b="1"/>
            </a:pPr>
            <a:r>
              <a:rPr lang="en-US" dirty="0" smtClean="0">
                <a:solidFill>
                  <a:srgbClr val="134D9E"/>
                </a:solidFill>
              </a:rPr>
              <a:t>HTT electronics and software</a:t>
            </a:r>
            <a:endParaRPr dirty="0">
              <a:solidFill>
                <a:srgbClr val="134D9E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0" y="1337609"/>
            <a:ext cx="5853549" cy="2759287"/>
          </a:xfrm>
        </p:spPr>
        <p:txBody>
          <a:bodyPr>
            <a:normAutofit lnSpcReduction="10000"/>
          </a:bodyPr>
          <a:lstStyle/>
          <a:p>
            <a:pPr marL="342900" lvl="4" indent="-342900">
              <a:buFont typeface="Arial"/>
              <a:buChar char="•"/>
            </a:pPr>
            <a:r>
              <a:rPr lang="en-US" dirty="0" smtClean="0"/>
              <a:t>Hardware tracking co-processor for the trigger: </a:t>
            </a:r>
          </a:p>
          <a:p>
            <a:pPr marL="685800" lvl="5" indent="-3429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Abandoned by ATLAS in </a:t>
            </a:r>
            <a:r>
              <a:rPr lang="en-US" dirty="0" err="1" smtClean="0"/>
              <a:t>favour</a:t>
            </a:r>
            <a:r>
              <a:rPr lang="en-US" dirty="0" smtClean="0"/>
              <a:t> of a solution based on </a:t>
            </a:r>
            <a:r>
              <a:rPr lang="en-US" dirty="0" err="1" smtClean="0"/>
              <a:t>software+commodity</a:t>
            </a:r>
            <a:r>
              <a:rPr lang="en-US" dirty="0" smtClean="0"/>
              <a:t> hardware </a:t>
            </a:r>
            <a:endParaRPr lang="pt-PT" dirty="0" smtClean="0"/>
          </a:p>
          <a:p>
            <a:pPr marL="342900" lvl="4" indent="-342900">
              <a:buFont typeface="Arial"/>
              <a:buChar char="•"/>
            </a:pPr>
            <a:endParaRPr lang="pt-PT" dirty="0" smtClean="0"/>
          </a:p>
          <a:p>
            <a:pPr marL="342900" lvl="4" indent="-342900">
              <a:buFont typeface="Arial"/>
              <a:buChar char="•"/>
            </a:pPr>
            <a:r>
              <a:rPr lang="pt-PT" dirty="0" err="1" smtClean="0"/>
              <a:t>Contributions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LIP:</a:t>
            </a:r>
          </a:p>
          <a:p>
            <a:pPr marL="685800" lvl="5" indent="-342900">
              <a:spcBef>
                <a:spcPts val="0"/>
              </a:spcBef>
              <a:buFont typeface="Arial"/>
              <a:buChar char="•"/>
            </a:pPr>
            <a:r>
              <a:rPr lang="pt-PT" dirty="0" smtClean="0"/>
              <a:t>HTT </a:t>
            </a:r>
            <a:r>
              <a:rPr lang="pt-PT" dirty="0" err="1" smtClean="0"/>
              <a:t>fast</a:t>
            </a:r>
            <a:r>
              <a:rPr lang="pt-PT" dirty="0" smtClean="0"/>
              <a:t> </a:t>
            </a:r>
            <a:r>
              <a:rPr lang="pt-PT" dirty="0" err="1" smtClean="0"/>
              <a:t>simulation</a:t>
            </a:r>
            <a:r>
              <a:rPr lang="pt-PT" dirty="0" smtClean="0"/>
              <a:t>; </a:t>
            </a:r>
            <a:r>
              <a:rPr lang="pt-PT" dirty="0" err="1"/>
              <a:t>s</a:t>
            </a:r>
            <a:r>
              <a:rPr lang="pt-PT" dirty="0" err="1" smtClean="0"/>
              <a:t>tudies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tracking</a:t>
            </a:r>
            <a:r>
              <a:rPr lang="pt-PT" dirty="0" smtClean="0"/>
              <a:t> </a:t>
            </a:r>
            <a:r>
              <a:rPr lang="pt-PT" dirty="0"/>
              <a:t>performance </a:t>
            </a:r>
            <a:r>
              <a:rPr lang="mr-IN" dirty="0" smtClean="0"/>
              <a:t>–</a:t>
            </a:r>
            <a:r>
              <a:rPr lang="pt-PT" dirty="0" smtClean="0"/>
              <a:t> PHD </a:t>
            </a:r>
            <a:r>
              <a:rPr lang="pt-PT" dirty="0" err="1"/>
              <a:t>Qualif</a:t>
            </a:r>
            <a:r>
              <a:rPr lang="pt-PT" dirty="0"/>
              <a:t>. </a:t>
            </a:r>
            <a:r>
              <a:rPr lang="pt-PT" dirty="0" err="1"/>
              <a:t>Task</a:t>
            </a:r>
            <a:r>
              <a:rPr lang="pt-PT" dirty="0"/>
              <a:t> </a:t>
            </a:r>
          </a:p>
          <a:p>
            <a:pPr marL="685800" lvl="5" indent="-342900">
              <a:spcBef>
                <a:spcPts val="0"/>
              </a:spcBef>
              <a:buFont typeface="Arial"/>
              <a:buChar char="•"/>
            </a:pPr>
            <a:r>
              <a:rPr lang="pt-PT" dirty="0" err="1" smtClean="0"/>
              <a:t>Alternative</a:t>
            </a:r>
            <a:r>
              <a:rPr lang="pt-PT" dirty="0" smtClean="0"/>
              <a:t> </a:t>
            </a:r>
            <a:r>
              <a:rPr lang="pt-PT" dirty="0" err="1" smtClean="0"/>
              <a:t>tracking</a:t>
            </a:r>
            <a:r>
              <a:rPr lang="pt-PT" dirty="0" smtClean="0"/>
              <a:t> </a:t>
            </a:r>
            <a:r>
              <a:rPr lang="pt-PT" dirty="0" err="1" smtClean="0"/>
              <a:t>algorithm</a:t>
            </a:r>
            <a:r>
              <a:rPr lang="pt-PT" dirty="0" smtClean="0"/>
              <a:t> (</a:t>
            </a:r>
            <a:r>
              <a:rPr lang="pt-PT" dirty="0" err="1" smtClean="0"/>
              <a:t>Hough</a:t>
            </a:r>
            <a:r>
              <a:rPr lang="pt-PT" dirty="0" smtClean="0"/>
              <a:t> </a:t>
            </a:r>
            <a:r>
              <a:rPr lang="pt-PT" dirty="0" err="1" smtClean="0"/>
              <a:t>transform</a:t>
            </a:r>
            <a:r>
              <a:rPr lang="pt-PT" dirty="0" smtClean="0"/>
              <a:t>) </a:t>
            </a:r>
            <a:r>
              <a:rPr lang="mr-IN" dirty="0" smtClean="0"/>
              <a:t>–</a:t>
            </a:r>
            <a:r>
              <a:rPr lang="pt-PT" dirty="0" smtClean="0"/>
              <a:t> </a:t>
            </a:r>
            <a:r>
              <a:rPr lang="pt-PT" dirty="0" err="1" smtClean="0"/>
              <a:t>MSc</a:t>
            </a:r>
            <a:r>
              <a:rPr lang="pt-PT" dirty="0" smtClean="0"/>
              <a:t> </a:t>
            </a:r>
            <a:r>
              <a:rPr lang="pt-PT" dirty="0" err="1" smtClean="0"/>
              <a:t>thesis</a:t>
            </a:r>
            <a:r>
              <a:rPr lang="pt-PT" dirty="0" smtClean="0"/>
              <a:t> </a:t>
            </a:r>
          </a:p>
          <a:p>
            <a:pPr marL="685800" lvl="5" indent="-342900">
              <a:spcBef>
                <a:spcPts val="0"/>
              </a:spcBef>
              <a:buFont typeface="Arial"/>
              <a:buChar char="•"/>
            </a:pPr>
            <a:r>
              <a:rPr lang="pt-PT" dirty="0" err="1"/>
              <a:t>Development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TP network </a:t>
            </a:r>
            <a:r>
              <a:rPr lang="pt-PT" dirty="0" smtClean="0"/>
              <a:t>interface</a:t>
            </a:r>
            <a:r>
              <a:rPr lang="pt-PT" dirty="0"/>
              <a:t> </a:t>
            </a:r>
            <a:r>
              <a:rPr lang="mr-IN" dirty="0" smtClean="0"/>
              <a:t>–</a:t>
            </a:r>
            <a:r>
              <a:rPr lang="pt-PT" dirty="0" smtClean="0"/>
              <a:t> </a:t>
            </a:r>
            <a:r>
              <a:rPr lang="pt-PT" dirty="0" err="1" smtClean="0"/>
              <a:t>only</a:t>
            </a:r>
            <a:r>
              <a:rPr lang="pt-PT" dirty="0" smtClean="0"/>
              <a:t> </a:t>
            </a:r>
            <a:r>
              <a:rPr lang="pt-PT" dirty="0" err="1" smtClean="0"/>
              <a:t>started</a:t>
            </a:r>
            <a:r>
              <a:rPr lang="pt-PT" dirty="0" smtClean="0"/>
              <a:t>; TP </a:t>
            </a:r>
            <a:r>
              <a:rPr lang="pt-PT" dirty="0" err="1" smtClean="0"/>
              <a:t>prototype</a:t>
            </a:r>
            <a:r>
              <a:rPr lang="pt-PT" dirty="0" smtClean="0"/>
              <a:t> </a:t>
            </a:r>
            <a:r>
              <a:rPr lang="pt-PT" dirty="0" err="1" smtClean="0"/>
              <a:t>received</a:t>
            </a:r>
            <a:r>
              <a:rPr lang="pt-PT" dirty="0" smtClean="0"/>
              <a:t> late</a:t>
            </a:r>
            <a:endParaRPr lang="pt-PT" dirty="0"/>
          </a:p>
          <a:p>
            <a:pPr marL="685800" lvl="5" indent="-342900">
              <a:spcBef>
                <a:spcPts val="0"/>
              </a:spcBef>
              <a:buFont typeface="Arial"/>
              <a:buChar char="•"/>
            </a:pPr>
            <a:r>
              <a:rPr lang="pt-PT" dirty="0" err="1" smtClean="0"/>
              <a:t>Didn’t</a:t>
            </a:r>
            <a:r>
              <a:rPr lang="pt-PT" dirty="0" smtClean="0"/>
              <a:t> </a:t>
            </a:r>
            <a:r>
              <a:rPr lang="pt-PT" dirty="0" err="1" smtClean="0"/>
              <a:t>get</a:t>
            </a:r>
            <a:r>
              <a:rPr lang="pt-PT" dirty="0" smtClean="0"/>
              <a:t> </a:t>
            </a:r>
            <a:r>
              <a:rPr lang="pt-PT" dirty="0" err="1" smtClean="0"/>
              <a:t>here</a:t>
            </a:r>
            <a:r>
              <a:rPr lang="pt-PT" dirty="0" smtClean="0"/>
              <a:t>: </a:t>
            </a:r>
            <a:r>
              <a:rPr lang="pt-PT" dirty="0" err="1" smtClean="0"/>
              <a:t>production</a:t>
            </a:r>
            <a:r>
              <a:rPr lang="pt-PT" dirty="0" smtClean="0"/>
              <a:t> </a:t>
            </a:r>
            <a:r>
              <a:rPr lang="pt-PT" dirty="0" err="1"/>
              <a:t>of</a:t>
            </a:r>
            <a:r>
              <a:rPr lang="pt-PT" dirty="0"/>
              <a:t> RTM </a:t>
            </a:r>
            <a:r>
              <a:rPr lang="pt-PT" dirty="0" err="1"/>
              <a:t>board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DCS</a:t>
            </a:r>
            <a:endParaRPr lang="pt-PT" dirty="0" smtClean="0"/>
          </a:p>
          <a:p>
            <a:pPr marL="685800" lvl="5" indent="-342900">
              <a:spcBef>
                <a:spcPts val="0"/>
              </a:spcBef>
              <a:buFont typeface="Arial"/>
              <a:buChar char="•"/>
            </a:pPr>
            <a:r>
              <a:rPr lang="pt-PT" dirty="0" err="1" smtClean="0"/>
              <a:t>Team</a:t>
            </a:r>
            <a:r>
              <a:rPr lang="pt-PT" dirty="0" smtClean="0"/>
              <a:t>: 1 </a:t>
            </a:r>
            <a:r>
              <a:rPr lang="pt-PT" dirty="0" err="1" smtClean="0"/>
              <a:t>academic</a:t>
            </a:r>
            <a:r>
              <a:rPr lang="pt-PT" dirty="0" smtClean="0"/>
              <a:t>, 2 </a:t>
            </a:r>
            <a:r>
              <a:rPr lang="pt-PT" dirty="0" err="1" smtClean="0"/>
              <a:t>engineers</a:t>
            </a:r>
            <a:r>
              <a:rPr lang="pt-PT" dirty="0" smtClean="0"/>
              <a:t>, 1 </a:t>
            </a:r>
            <a:r>
              <a:rPr lang="pt-PT" dirty="0" err="1" smtClean="0"/>
              <a:t>PhD</a:t>
            </a:r>
            <a:r>
              <a:rPr lang="pt-PT" dirty="0" smtClean="0"/>
              <a:t> </a:t>
            </a:r>
            <a:r>
              <a:rPr lang="pt-PT" dirty="0" err="1" smtClean="0"/>
              <a:t>student</a:t>
            </a:r>
            <a:r>
              <a:rPr lang="pt-PT" dirty="0" smtClean="0"/>
              <a:t>, 1 </a:t>
            </a:r>
            <a:r>
              <a:rPr lang="pt-PT" dirty="0" err="1" smtClean="0"/>
              <a:t>MSc</a:t>
            </a:r>
            <a:r>
              <a:rPr lang="pt-PT" dirty="0" smtClean="0"/>
              <a:t> </a:t>
            </a:r>
            <a:r>
              <a:rPr lang="pt-PT" dirty="0" err="1" smtClean="0"/>
              <a:t>student</a:t>
            </a:r>
            <a:endParaRPr lang="pt-PT" dirty="0"/>
          </a:p>
        </p:txBody>
      </p:sp>
      <p:pic>
        <p:nvPicPr>
          <p:cNvPr id="14" name="unknown.png" descr="unknown.png"/>
          <p:cNvPicPr>
            <a:picLocks noChangeAspect="1"/>
          </p:cNvPicPr>
          <p:nvPr/>
        </p:nvPicPr>
        <p:blipFill>
          <a:blip r:embed="rId3">
            <a:extLst/>
          </a:blip>
          <a:srcRect l="12949" t="3732" r="14415" b="19165"/>
          <a:stretch>
            <a:fillRect/>
          </a:stretch>
        </p:blipFill>
        <p:spPr>
          <a:xfrm>
            <a:off x="5853549" y="3122596"/>
            <a:ext cx="2590165" cy="1553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549" y="1342984"/>
            <a:ext cx="2659887" cy="331599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53549" y="1342984"/>
            <a:ext cx="2712016" cy="3321237"/>
            <a:chOff x="2488219" y="302513"/>
            <a:chExt cx="2928542" cy="390016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/>
            <a:srcRect l="61108"/>
            <a:stretch/>
          </p:blipFill>
          <p:spPr>
            <a:xfrm>
              <a:off x="2488219" y="302513"/>
              <a:ext cx="2928542" cy="247840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88219" y="2767362"/>
              <a:ext cx="2928542" cy="1435317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0712" y="1267789"/>
            <a:ext cx="2794853" cy="35303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53549" y="4134935"/>
            <a:ext cx="1039090" cy="663193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4440" y="4119118"/>
            <a:ext cx="763507" cy="872785"/>
          </a:xfrm>
          <a:prstGeom prst="rect">
            <a:avLst/>
          </a:prstGeom>
        </p:spPr>
      </p:pic>
      <p:pic>
        <p:nvPicPr>
          <p:cNvPr id="22" name="Picture 21" descr="WhatsApp Image 2021-06-20 at 22.58.59.jpe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7"/>
          <a:stretch/>
        </p:blipFill>
        <p:spPr>
          <a:xfrm>
            <a:off x="2610345" y="4132362"/>
            <a:ext cx="705844" cy="872922"/>
          </a:xfrm>
          <a:prstGeom prst="rect">
            <a:avLst/>
          </a:prstGeom>
        </p:spPr>
      </p:pic>
      <p:pic>
        <p:nvPicPr>
          <p:cNvPr id="23" name="Picture 22" descr="image3398.pn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4" t="32014" r="24280" b="13328"/>
          <a:stretch/>
        </p:blipFill>
        <p:spPr>
          <a:xfrm>
            <a:off x="1793199" y="4132098"/>
            <a:ext cx="719132" cy="866873"/>
          </a:xfrm>
          <a:prstGeom prst="rect">
            <a:avLst/>
          </a:prstGeom>
        </p:spPr>
      </p:pic>
      <p:pic>
        <p:nvPicPr>
          <p:cNvPr id="26" name="Picture 25" descr="IMG_1480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r="6058"/>
          <a:stretch/>
        </p:blipFill>
        <p:spPr>
          <a:xfrm>
            <a:off x="1026054" y="4134935"/>
            <a:ext cx="682673" cy="87292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85996" y="4119411"/>
            <a:ext cx="709072" cy="87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6011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350" name="Shape 774"/>
          <p:cNvSpPr txBox="1"/>
          <p:nvPr/>
        </p:nvSpPr>
        <p:spPr>
          <a:xfrm>
            <a:off x="742958" y="560018"/>
            <a:ext cx="8308677" cy="58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91423" tIns="91423" rIns="91423" bIns="91423">
            <a:spAutoFit/>
          </a:bodyPr>
          <a:lstStyle/>
          <a:p>
            <a:pPr defTabSz="914400">
              <a:lnSpc>
                <a:spcPct val="100000"/>
              </a:lnSpc>
              <a:defRPr sz="2600" b="1"/>
            </a:pPr>
            <a:r>
              <a:rPr lang="en-US" dirty="0" smtClean="0">
                <a:solidFill>
                  <a:srgbClr val="134D9E"/>
                </a:solidFill>
              </a:rPr>
              <a:t>High Granularity Timing Detector</a:t>
            </a:r>
            <a:endParaRPr dirty="0">
              <a:solidFill>
                <a:srgbClr val="134D9E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33048" y="1862666"/>
            <a:ext cx="4076095" cy="1995091"/>
          </a:xfrm>
        </p:spPr>
        <p:txBody>
          <a:bodyPr>
            <a:normAutofit fontScale="85000" lnSpcReduction="10000"/>
          </a:bodyPr>
          <a:lstStyle/>
          <a:p>
            <a:pPr marL="342900" lvl="4" indent="-342900">
              <a:buFont typeface="Arial"/>
              <a:buChar char="•"/>
            </a:pPr>
            <a:r>
              <a:rPr lang="en-US" dirty="0" smtClean="0"/>
              <a:t>Two detector wheels at ±3.5 m from IP </a:t>
            </a:r>
          </a:p>
          <a:p>
            <a:pPr marL="342900" lvl="4" indent="-342900">
              <a:buFont typeface="Arial"/>
              <a:buChar char="•"/>
            </a:pPr>
            <a:r>
              <a:rPr lang="en-US" dirty="0" smtClean="0"/>
              <a:t>7 m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GB" dirty="0"/>
              <a:t> </a:t>
            </a:r>
            <a:r>
              <a:rPr lang="en-GB" dirty="0" smtClean="0"/>
              <a:t>area, covering </a:t>
            </a:r>
            <a:r>
              <a:rPr lang="en-GB" dirty="0"/>
              <a:t>region </a:t>
            </a:r>
            <a:r>
              <a:rPr lang="en-GB" dirty="0" smtClean="0"/>
              <a:t>of 2.4</a:t>
            </a:r>
            <a:r>
              <a:rPr lang="en-GB" dirty="0"/>
              <a:t>&lt;|</a:t>
            </a:r>
            <a:r>
              <a:rPr lang="en-GB" dirty="0">
                <a:sym typeface="Symbol"/>
              </a:rPr>
              <a:t></a:t>
            </a:r>
            <a:r>
              <a:rPr lang="en-GB" dirty="0"/>
              <a:t>|&lt;4</a:t>
            </a:r>
            <a:endParaRPr lang="en-US" dirty="0" smtClean="0"/>
          </a:p>
          <a:p>
            <a:pPr marL="342900" lvl="4" indent="-342900">
              <a:buFont typeface="Arial"/>
              <a:buChar char="•"/>
            </a:pPr>
            <a:r>
              <a:rPr lang="en-US" dirty="0" smtClean="0"/>
              <a:t>8032 LGAD </a:t>
            </a:r>
            <a:r>
              <a:rPr lang="en-GB" dirty="0" smtClean="0"/>
              <a:t>modules of 20×20 mm</a:t>
            </a:r>
            <a:r>
              <a:rPr lang="en-GB" baseline="30000" dirty="0" smtClean="0"/>
              <a:t>2</a:t>
            </a:r>
          </a:p>
          <a:p>
            <a:pPr marL="342900" lvl="4" indent="-342900">
              <a:buFont typeface="Arial"/>
              <a:buChar char="•"/>
            </a:pPr>
            <a:r>
              <a:rPr lang="en-GB" dirty="0" smtClean="0"/>
              <a:t>Pixel pitch </a:t>
            </a:r>
            <a:r>
              <a:rPr lang="en-GB" dirty="0"/>
              <a:t>of 1.3×</a:t>
            </a:r>
            <a:r>
              <a:rPr lang="en-GB" dirty="0" smtClean="0"/>
              <a:t>1.3mm</a:t>
            </a:r>
            <a:r>
              <a:rPr lang="en-GB" baseline="30000" dirty="0" smtClean="0"/>
              <a:t>2</a:t>
            </a:r>
            <a:endParaRPr lang="en-GB" dirty="0"/>
          </a:p>
          <a:p>
            <a:pPr marL="342900" lvl="4" indent="-342900">
              <a:buFont typeface="Arial"/>
              <a:buChar char="•"/>
            </a:pPr>
            <a:r>
              <a:rPr lang="en-GB" dirty="0" smtClean="0"/>
              <a:t>Time resolution 30 </a:t>
            </a:r>
            <a:r>
              <a:rPr lang="mr-IN" dirty="0" smtClean="0"/>
              <a:t>–</a:t>
            </a:r>
            <a:r>
              <a:rPr lang="en-GB" dirty="0" smtClean="0"/>
              <a:t> 50 </a:t>
            </a:r>
            <a:r>
              <a:rPr lang="en-GB" dirty="0" err="1" smtClean="0"/>
              <a:t>ps</a:t>
            </a:r>
            <a:r>
              <a:rPr lang="en-GB" dirty="0" smtClean="0"/>
              <a:t> / track</a:t>
            </a:r>
          </a:p>
          <a:p>
            <a:pPr marL="342900" lvl="4" indent="-342900">
              <a:buFont typeface="Arial"/>
              <a:buChar char="•"/>
            </a:pPr>
            <a:r>
              <a:rPr lang="en-GB" dirty="0" smtClean="0"/>
              <a:t>Aims to improve pileup rejection and luminosity measurement</a:t>
            </a:r>
            <a:endParaRPr lang="en-US" dirty="0" smtClean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095" y="1063801"/>
            <a:ext cx="5067905" cy="331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147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effhdgcfaojhpk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4" t="16331" b="16917"/>
          <a:stretch/>
        </p:blipFill>
        <p:spPr>
          <a:xfrm>
            <a:off x="5295383" y="1168912"/>
            <a:ext cx="3791552" cy="1964323"/>
          </a:xfrm>
          <a:prstGeom prst="rect">
            <a:avLst/>
          </a:prstGeom>
        </p:spPr>
      </p:pic>
      <p:pic>
        <p:nvPicPr>
          <p:cNvPr id="9" name="Picture 8" descr="board.p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917" b="78194" l="22630" r="85391">
                        <a14:foregroundMark x1="79089" y1="46343" x2="74375" y2="64583"/>
                        <a14:foregroundMark x1="33776" y1="35463" x2="27083" y2="53333"/>
                        <a14:foregroundMark x1="35443" y1="35648" x2="34505" y2="36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9" t="17210" r="21451" b="33555"/>
          <a:stretch/>
        </p:blipFill>
        <p:spPr>
          <a:xfrm>
            <a:off x="4424167" y="2438913"/>
            <a:ext cx="4662768" cy="2114833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913" y="1417500"/>
            <a:ext cx="3312795" cy="3065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IMG_20210723_115359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6" t="37737" r="253"/>
          <a:stretch/>
        </p:blipFill>
        <p:spPr bwMode="auto">
          <a:xfrm>
            <a:off x="5001211" y="1779800"/>
            <a:ext cx="3974670" cy="21224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HGTD </a:t>
            </a:r>
            <a:r>
              <a:rPr lang="pt-PT" dirty="0" err="1" smtClean="0"/>
              <a:t>High</a:t>
            </a:r>
            <a:r>
              <a:rPr lang="pt-PT" dirty="0" smtClean="0"/>
              <a:t> </a:t>
            </a:r>
            <a:r>
              <a:rPr lang="pt-PT" dirty="0" err="1" smtClean="0"/>
              <a:t>Voltage</a:t>
            </a:r>
            <a:r>
              <a:rPr lang="pt-PT" dirty="0" smtClean="0"/>
              <a:t> </a:t>
            </a:r>
            <a:r>
              <a:rPr lang="pt-PT" dirty="0" err="1" smtClean="0"/>
              <a:t>Patch</a:t>
            </a:r>
            <a:r>
              <a:rPr lang="pt-PT" dirty="0" smtClean="0"/>
              <a:t> </a:t>
            </a:r>
            <a:r>
              <a:rPr lang="pt-PT" dirty="0" err="1" smtClean="0"/>
              <a:t>Panels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8" y="1181488"/>
            <a:ext cx="4900624" cy="3162821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>
                <a:solidFill>
                  <a:schemeClr val="tx1"/>
                </a:solidFill>
              </a:rPr>
              <a:t>Aim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was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developing</a:t>
            </a:r>
            <a:r>
              <a:rPr lang="pt-PT" dirty="0" smtClean="0">
                <a:solidFill>
                  <a:schemeClr val="tx1"/>
                </a:solidFill>
              </a:rPr>
              <a:t> HV </a:t>
            </a:r>
            <a:r>
              <a:rPr lang="pt-PT" dirty="0" err="1" smtClean="0">
                <a:solidFill>
                  <a:schemeClr val="tx1"/>
                </a:solidFill>
              </a:rPr>
              <a:t>patch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panels</a:t>
            </a:r>
            <a:r>
              <a:rPr lang="pt-PT" dirty="0" smtClean="0">
                <a:solidFill>
                  <a:schemeClr val="tx1"/>
                </a:solidFill>
              </a:rPr>
              <a:t> for CERN </a:t>
            </a:r>
            <a:r>
              <a:rPr lang="pt-PT" dirty="0" err="1" smtClean="0">
                <a:solidFill>
                  <a:schemeClr val="tx1"/>
                </a:solidFill>
              </a:rPr>
              <a:t>group</a:t>
            </a:r>
            <a:r>
              <a:rPr lang="pt-PT" dirty="0" smtClean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pt-PT" dirty="0" smtClean="0">
                <a:solidFill>
                  <a:schemeClr val="tx1"/>
                </a:solidFill>
              </a:rPr>
              <a:t>16 </a:t>
            </a:r>
            <a:r>
              <a:rPr lang="pt-PT" dirty="0" err="1" smtClean="0">
                <a:solidFill>
                  <a:schemeClr val="tx1"/>
                </a:solidFill>
              </a:rPr>
              <a:t>patch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panel</a:t>
            </a:r>
            <a:r>
              <a:rPr lang="pt-PT" dirty="0" smtClean="0">
                <a:solidFill>
                  <a:schemeClr val="tx1"/>
                </a:solidFill>
              </a:rPr>
              <a:t> boxes </a:t>
            </a:r>
            <a:r>
              <a:rPr lang="pt-PT" dirty="0" err="1" smtClean="0">
                <a:solidFill>
                  <a:schemeClr val="tx1"/>
                </a:solidFill>
              </a:rPr>
              <a:t>located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around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the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calorimeter</a:t>
            </a:r>
            <a:endParaRPr lang="pt-PT" dirty="0">
              <a:solidFill>
                <a:schemeClr val="tx1"/>
              </a:solidFill>
            </a:endParaRPr>
          </a:p>
          <a:p>
            <a:pPr marL="618623" lvl="1" indent="-285750">
              <a:lnSpc>
                <a:spcPct val="120000"/>
              </a:lnSpc>
              <a:buFont typeface="Arial"/>
              <a:buChar char="•"/>
            </a:pPr>
            <a:r>
              <a:rPr lang="pt-PT" dirty="0" err="1">
                <a:solidFill>
                  <a:schemeClr val="tx1"/>
                </a:solidFill>
              </a:rPr>
              <a:t>Routing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 err="1">
                <a:solidFill>
                  <a:schemeClr val="tx1"/>
                </a:solidFill>
              </a:rPr>
              <a:t>of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High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Voltage</a:t>
            </a:r>
            <a:r>
              <a:rPr lang="pt-PT" dirty="0" smtClean="0">
                <a:solidFill>
                  <a:schemeClr val="tx1"/>
                </a:solidFill>
              </a:rPr>
              <a:t> to HGTD detector </a:t>
            </a:r>
            <a:r>
              <a:rPr lang="pt-PT" dirty="0" err="1" smtClean="0">
                <a:solidFill>
                  <a:schemeClr val="tx1"/>
                </a:solidFill>
              </a:rPr>
              <a:t>and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filtering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out</a:t>
            </a:r>
            <a:r>
              <a:rPr lang="pt-PT" dirty="0" smtClean="0">
                <a:solidFill>
                  <a:schemeClr val="tx1"/>
                </a:solidFill>
              </a:rPr>
              <a:t> AC </a:t>
            </a:r>
            <a:r>
              <a:rPr lang="pt-PT" dirty="0" err="1" smtClean="0">
                <a:solidFill>
                  <a:schemeClr val="tx1"/>
                </a:solidFill>
              </a:rPr>
              <a:t>noise</a:t>
            </a:r>
            <a:endParaRPr lang="pt-PT" dirty="0">
              <a:solidFill>
                <a:schemeClr val="tx1"/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pt-PT" dirty="0" err="1" smtClean="0">
                <a:solidFill>
                  <a:schemeClr val="tx1"/>
                </a:solidFill>
              </a:rPr>
              <a:t>Collaborating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with</a:t>
            </a:r>
            <a:r>
              <a:rPr lang="pt-PT" dirty="0" smtClean="0">
                <a:solidFill>
                  <a:schemeClr val="tx1"/>
                </a:solidFill>
              </a:rPr>
              <a:t> Detector </a:t>
            </a:r>
            <a:r>
              <a:rPr lang="pt-PT" dirty="0" err="1" smtClean="0">
                <a:solidFill>
                  <a:schemeClr val="tx1"/>
                </a:solidFill>
              </a:rPr>
              <a:t>Lab</a:t>
            </a:r>
            <a:r>
              <a:rPr lang="pt-PT" dirty="0" smtClean="0">
                <a:solidFill>
                  <a:schemeClr val="tx1"/>
                </a:solidFill>
              </a:rPr>
              <a:t>. (Coimbra)</a:t>
            </a:r>
          </a:p>
          <a:p>
            <a:pPr marL="618623" lvl="1" indent="-285750">
              <a:lnSpc>
                <a:spcPct val="120000"/>
              </a:lnSpc>
              <a:buFont typeface="Arial"/>
              <a:buChar char="•"/>
            </a:pPr>
            <a:r>
              <a:rPr lang="pt-PT" dirty="0" err="1" smtClean="0">
                <a:solidFill>
                  <a:schemeClr val="tx1"/>
                </a:solidFill>
              </a:rPr>
              <a:t>Luis</a:t>
            </a:r>
            <a:r>
              <a:rPr lang="pt-PT" dirty="0" smtClean="0">
                <a:solidFill>
                  <a:schemeClr val="tx1"/>
                </a:solidFill>
              </a:rPr>
              <a:t> Lopes; Orlando Cunha</a:t>
            </a:r>
          </a:p>
          <a:p>
            <a:pPr marL="618623" lvl="1" indent="-285750">
              <a:lnSpc>
                <a:spcPct val="120000"/>
              </a:lnSpc>
              <a:buFont typeface="Arial"/>
              <a:buChar char="•"/>
            </a:pPr>
            <a:r>
              <a:rPr lang="pt-PT" dirty="0" err="1" smtClean="0">
                <a:solidFill>
                  <a:schemeClr val="tx1"/>
                </a:solidFill>
              </a:rPr>
              <a:t>Proposed</a:t>
            </a:r>
            <a:r>
              <a:rPr lang="pt-PT" dirty="0" smtClean="0">
                <a:solidFill>
                  <a:schemeClr val="tx1"/>
                </a:solidFill>
              </a:rPr>
              <a:t> design </a:t>
            </a:r>
            <a:r>
              <a:rPr lang="pt-PT" dirty="0" err="1" smtClean="0">
                <a:solidFill>
                  <a:schemeClr val="tx1"/>
                </a:solidFill>
              </a:rPr>
              <a:t>and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presented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in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Electronics</a:t>
            </a:r>
            <a:r>
              <a:rPr lang="pt-PT" dirty="0" smtClean="0">
                <a:solidFill>
                  <a:schemeClr val="tx1"/>
                </a:solidFill>
              </a:rPr>
              <a:t> meetings</a:t>
            </a:r>
          </a:p>
          <a:p>
            <a:pPr marL="618623" lvl="1" indent="-285750">
              <a:lnSpc>
                <a:spcPct val="120000"/>
              </a:lnSpc>
              <a:buFont typeface="Arial"/>
              <a:buChar char="•"/>
            </a:pPr>
            <a:r>
              <a:rPr lang="pt-PT" dirty="0" err="1" smtClean="0">
                <a:solidFill>
                  <a:schemeClr val="tx1"/>
                </a:solidFill>
              </a:rPr>
              <a:t>Built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and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tested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prototype</a:t>
            </a:r>
            <a:endParaRPr lang="pt-PT" dirty="0" smtClean="0">
              <a:solidFill>
                <a:schemeClr val="tx1"/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pt-PT" dirty="0" err="1" smtClean="0">
                <a:solidFill>
                  <a:schemeClr val="tx1"/>
                </a:solidFill>
              </a:rPr>
              <a:t>Now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>
                <a:solidFill>
                  <a:schemeClr val="tx1"/>
                </a:solidFill>
              </a:rPr>
              <a:t>c</a:t>
            </a:r>
            <a:r>
              <a:rPr lang="pt-PT" dirty="0" err="1" smtClean="0">
                <a:solidFill>
                  <a:schemeClr val="tx1"/>
                </a:solidFill>
              </a:rPr>
              <a:t>ontributing</a:t>
            </a:r>
            <a:r>
              <a:rPr lang="pt-PT" dirty="0" smtClean="0">
                <a:solidFill>
                  <a:schemeClr val="tx1"/>
                </a:solidFill>
              </a:rPr>
              <a:t> to </a:t>
            </a:r>
            <a:r>
              <a:rPr lang="pt-PT" dirty="0" err="1" smtClean="0">
                <a:solidFill>
                  <a:schemeClr val="tx1"/>
                </a:solidFill>
              </a:rPr>
              <a:t>Specifications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Review</a:t>
            </a:r>
            <a:r>
              <a:rPr lang="pt-PT" dirty="0" smtClean="0">
                <a:solidFill>
                  <a:schemeClr val="tx1"/>
                </a:solidFill>
              </a:rPr>
              <a:t> (SPR) </a:t>
            </a:r>
            <a:r>
              <a:rPr lang="pt-PT" dirty="0" err="1" smtClean="0">
                <a:solidFill>
                  <a:schemeClr val="tx1"/>
                </a:solidFill>
              </a:rPr>
              <a:t>document</a:t>
            </a:r>
            <a:endParaRPr lang="pt-PT" dirty="0" smtClean="0">
              <a:solidFill>
                <a:schemeClr val="tx1"/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pt-PT" dirty="0" smtClean="0">
              <a:solidFill>
                <a:schemeClr val="tx1"/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pt-PT" b="1" dirty="0" err="1" smtClean="0">
                <a:solidFill>
                  <a:schemeClr val="tx1"/>
                </a:solidFill>
              </a:rPr>
              <a:t>Proposal</a:t>
            </a:r>
            <a:r>
              <a:rPr lang="pt-PT" b="1" dirty="0" smtClean="0">
                <a:solidFill>
                  <a:schemeClr val="tx1"/>
                </a:solidFill>
              </a:rPr>
              <a:t> to HGTD</a:t>
            </a:r>
            <a:r>
              <a:rPr lang="pt-PT" dirty="0" smtClean="0">
                <a:solidFill>
                  <a:schemeClr val="tx1"/>
                </a:solidFill>
              </a:rPr>
              <a:t>: </a:t>
            </a:r>
            <a:r>
              <a:rPr lang="pt-PT" dirty="0" err="1" smtClean="0">
                <a:solidFill>
                  <a:schemeClr val="tx1"/>
                </a:solidFill>
              </a:rPr>
              <a:t>produce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patch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panels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ourselves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at</a:t>
            </a:r>
            <a:r>
              <a:rPr lang="pt-PT" dirty="0" smtClean="0">
                <a:solidFill>
                  <a:schemeClr val="tx1"/>
                </a:solidFill>
              </a:rPr>
              <a:t> LIP as </a:t>
            </a:r>
            <a:r>
              <a:rPr lang="pt-PT" dirty="0" err="1" smtClean="0">
                <a:solidFill>
                  <a:schemeClr val="tx1"/>
                </a:solidFill>
              </a:rPr>
              <a:t>in-kind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contribution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mr-IN" dirty="0" smtClean="0">
                <a:solidFill>
                  <a:schemeClr val="tx1"/>
                </a:solidFill>
              </a:rPr>
              <a:t>–</a:t>
            </a:r>
            <a:r>
              <a:rPr lang="pt-PT" dirty="0" smtClean="0">
                <a:solidFill>
                  <a:schemeClr val="tx1"/>
                </a:solidFill>
              </a:rPr>
              <a:t> 85 </a:t>
            </a:r>
            <a:r>
              <a:rPr lang="pt-PT" dirty="0" err="1" smtClean="0">
                <a:solidFill>
                  <a:schemeClr val="tx1"/>
                </a:solidFill>
              </a:rPr>
              <a:t>kEUR</a:t>
            </a:r>
            <a:endParaRPr lang="pt-PT" dirty="0" smtClean="0">
              <a:solidFill>
                <a:schemeClr val="tx1"/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pt-PT" dirty="0" smtClean="0"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</a:pPr>
            <a:endParaRPr lang="pt-PT" dirty="0" smtClean="0"/>
          </a:p>
          <a:p>
            <a:pPr marL="285750" indent="-285750">
              <a:buFont typeface="Arial"/>
              <a:buChar char="•"/>
            </a:pPr>
            <a:endParaRPr lang="pt-PT" dirty="0"/>
          </a:p>
          <a:p>
            <a:pPr marL="285750" indent="-285750">
              <a:buFont typeface="Arial"/>
              <a:buChar char="•"/>
            </a:pPr>
            <a:endParaRPr lang="pt-PT" dirty="0" smtClean="0"/>
          </a:p>
          <a:p>
            <a:pPr marL="285750" indent="-285750">
              <a:buFont typeface="Arial"/>
              <a:buChar char="•"/>
            </a:pPr>
            <a:endParaRPr lang="pt-PT" dirty="0"/>
          </a:p>
          <a:p>
            <a:pPr marL="285750" indent="-285750">
              <a:buFont typeface="Arial"/>
              <a:buChar char="•"/>
            </a:pPr>
            <a:endParaRPr lang="pt-PT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5001211" y="1145310"/>
            <a:ext cx="4085724" cy="3521620"/>
            <a:chOff x="4890157" y="719328"/>
            <a:chExt cx="4085724" cy="35216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90157" y="719328"/>
              <a:ext cx="4085724" cy="352162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188859" y="876680"/>
              <a:ext cx="766606" cy="269551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/>
          <a:srcRect l="11280" r="10847"/>
          <a:stretch/>
        </p:blipFill>
        <p:spPr>
          <a:xfrm>
            <a:off x="1460663" y="4282401"/>
            <a:ext cx="598894" cy="7690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/>
          <a:srcRect l="12533" r="9097"/>
          <a:stretch/>
        </p:blipFill>
        <p:spPr>
          <a:xfrm>
            <a:off x="2096671" y="4282401"/>
            <a:ext cx="619990" cy="769058"/>
          </a:xfrm>
          <a:prstGeom prst="rect">
            <a:avLst/>
          </a:prstGeom>
        </p:spPr>
      </p:pic>
      <p:pic>
        <p:nvPicPr>
          <p:cNvPr id="13" name="Picture 12" descr="IMG_1480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r="6058"/>
          <a:stretch/>
        </p:blipFill>
        <p:spPr>
          <a:xfrm>
            <a:off x="2831115" y="4282401"/>
            <a:ext cx="601446" cy="7690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2788" y="1149732"/>
            <a:ext cx="4111212" cy="35216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34627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350" name="Shape 774"/>
          <p:cNvSpPr txBox="1"/>
          <p:nvPr/>
        </p:nvSpPr>
        <p:spPr>
          <a:xfrm>
            <a:off x="742958" y="560018"/>
            <a:ext cx="8308677" cy="58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91423" tIns="91423" rIns="91423" bIns="91423">
            <a:spAutoFit/>
          </a:bodyPr>
          <a:lstStyle/>
          <a:p>
            <a:pPr defTabSz="914400">
              <a:lnSpc>
                <a:spcPct val="100000"/>
              </a:lnSpc>
              <a:defRPr sz="2600" b="1"/>
            </a:pPr>
            <a:r>
              <a:rPr lang="en-US" dirty="0" smtClean="0">
                <a:solidFill>
                  <a:srgbClr val="134D9E"/>
                </a:solidFill>
              </a:rPr>
              <a:t>Detector Control System</a:t>
            </a:r>
            <a:endParaRPr dirty="0">
              <a:solidFill>
                <a:srgbClr val="134D9E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" y="1168949"/>
            <a:ext cx="5294348" cy="2678284"/>
          </a:xfrm>
        </p:spPr>
        <p:txBody>
          <a:bodyPr>
            <a:normAutofit fontScale="92500" lnSpcReduction="20000"/>
          </a:bodyPr>
          <a:lstStyle/>
          <a:p>
            <a:pPr marL="342900" lvl="4" indent="-34290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HGTD DCS design</a:t>
            </a:r>
          </a:p>
          <a:p>
            <a:pPr marL="685800" lvl="5" indent="-342900">
              <a:lnSpc>
                <a:spcPct val="90000"/>
              </a:lnSpc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Filipe Martins contributed to DCS Specifications </a:t>
            </a:r>
            <a:r>
              <a:rPr lang="en-US" dirty="0" smtClean="0"/>
              <a:t>Review</a:t>
            </a:r>
            <a:endParaRPr lang="en-US" dirty="0" smtClean="0"/>
          </a:p>
          <a:p>
            <a:pPr marL="685800" lvl="5" indent="-342900">
              <a:lnSpc>
                <a:spcPct val="90000"/>
              </a:lnSpc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Helena </a:t>
            </a:r>
            <a:r>
              <a:rPr lang="en-US" dirty="0" smtClean="0"/>
              <a:t>interested in taking part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tbd</a:t>
            </a:r>
            <a:r>
              <a:rPr lang="en-US" dirty="0" smtClean="0"/>
              <a:t> how</a:t>
            </a:r>
            <a:endParaRPr lang="en-US" dirty="0" smtClean="0"/>
          </a:p>
          <a:p>
            <a:pPr marL="685800" lvl="5" indent="-342900">
              <a:lnSpc>
                <a:spcPct val="90000"/>
              </a:lnSpc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Filipe </a:t>
            </a:r>
            <a:r>
              <a:rPr lang="en-US" dirty="0"/>
              <a:t>working on </a:t>
            </a:r>
            <a:r>
              <a:rPr lang="en-US" dirty="0" smtClean="0"/>
              <a:t>alternative data transfer scheme </a:t>
            </a:r>
            <a:r>
              <a:rPr lang="en-US" dirty="0"/>
              <a:t>following panel recommendations </a:t>
            </a:r>
            <a:r>
              <a:rPr lang="mr-IN" dirty="0"/>
              <a:t>–</a:t>
            </a:r>
            <a:r>
              <a:rPr lang="en-US" dirty="0"/>
              <a:t> data path separate from </a:t>
            </a:r>
            <a:r>
              <a:rPr lang="en-US" dirty="0" smtClean="0"/>
              <a:t>FELIX</a:t>
            </a:r>
            <a:endParaRPr lang="pt-PT" dirty="0"/>
          </a:p>
          <a:p>
            <a:pPr marL="342900" lvl="4" indent="-342900">
              <a:lnSpc>
                <a:spcPct val="90000"/>
              </a:lnSpc>
              <a:buFont typeface="Arial"/>
              <a:buChar char="•"/>
            </a:pPr>
            <a:endParaRPr lang="en-US" dirty="0" smtClean="0"/>
          </a:p>
          <a:p>
            <a:pPr marL="342900" lvl="4" indent="-34290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FELIX firmware in collaboration with </a:t>
            </a:r>
            <a:r>
              <a:rPr lang="en-US" dirty="0" err="1" smtClean="0"/>
              <a:t>eCRLab</a:t>
            </a:r>
            <a:r>
              <a:rPr lang="en-US" dirty="0" smtClean="0"/>
              <a:t>:</a:t>
            </a:r>
          </a:p>
          <a:p>
            <a:pPr marL="685800" lvl="5" indent="-342900">
              <a:lnSpc>
                <a:spcPct val="90000"/>
              </a:lnSpc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Part of DCS data </a:t>
            </a:r>
            <a:r>
              <a:rPr lang="en-US" dirty="0" smtClean="0"/>
              <a:t>to be </a:t>
            </a:r>
            <a:r>
              <a:rPr lang="en-US" dirty="0" smtClean="0"/>
              <a:t>transferred through FELIX</a:t>
            </a:r>
          </a:p>
          <a:p>
            <a:pPr marL="685800" lvl="5" indent="-342900">
              <a:lnSpc>
                <a:spcPct val="90000"/>
              </a:lnSpc>
              <a:spcBef>
                <a:spcPts val="0"/>
              </a:spcBef>
              <a:buFont typeface="Arial"/>
              <a:buChar char="•"/>
            </a:pPr>
            <a:r>
              <a:rPr lang="en-US" dirty="0" err="1" smtClean="0"/>
              <a:t>Rui</a:t>
            </a:r>
            <a:r>
              <a:rPr lang="en-US" dirty="0" smtClean="0"/>
              <a:t> Fernandez </a:t>
            </a:r>
            <a:r>
              <a:rPr lang="en-US" dirty="0" smtClean="0"/>
              <a:t>to start contributing </a:t>
            </a:r>
            <a:r>
              <a:rPr lang="en-US" dirty="0" smtClean="0"/>
              <a:t>to </a:t>
            </a:r>
            <a:r>
              <a:rPr lang="en-US" dirty="0" smtClean="0"/>
              <a:t>firmware</a:t>
            </a:r>
            <a:endParaRPr lang="en-US" dirty="0" smtClean="0"/>
          </a:p>
          <a:p>
            <a:pPr marL="685800" lvl="5" indent="-342900">
              <a:lnSpc>
                <a:spcPct val="90000"/>
              </a:lnSpc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Next </a:t>
            </a:r>
            <a:r>
              <a:rPr lang="en-US" dirty="0" smtClean="0"/>
              <a:t>steps depend on </a:t>
            </a:r>
            <a:r>
              <a:rPr lang="en-US" dirty="0" smtClean="0"/>
              <a:t>investigation by </a:t>
            </a:r>
            <a:r>
              <a:rPr lang="en-US" dirty="0" smtClean="0"/>
              <a:t>Filipe and on system </a:t>
            </a:r>
            <a:r>
              <a:rPr lang="en-US" dirty="0" smtClean="0"/>
              <a:t>decision </a:t>
            </a:r>
            <a:r>
              <a:rPr lang="mr-IN" dirty="0" smtClean="0"/>
              <a:t>–</a:t>
            </a:r>
            <a:r>
              <a:rPr lang="en-US" dirty="0" smtClean="0"/>
              <a:t> alternative means possible </a:t>
            </a:r>
            <a:r>
              <a:rPr lang="en-US" dirty="0" err="1" smtClean="0"/>
              <a:t>MoU</a:t>
            </a:r>
            <a:r>
              <a:rPr lang="en-US" dirty="0"/>
              <a:t> </a:t>
            </a:r>
            <a:r>
              <a:rPr lang="en-US" dirty="0" smtClean="0"/>
              <a:t>contribution</a:t>
            </a:r>
            <a:endParaRPr lang="en-US" dirty="0" smtClean="0"/>
          </a:p>
          <a:p>
            <a:pPr marL="342900" lvl="4" indent="-342900">
              <a:lnSpc>
                <a:spcPct val="90000"/>
              </a:lnSpc>
              <a:buFont typeface="Arial"/>
              <a:buChar char="•"/>
            </a:pPr>
            <a:endParaRPr lang="pt-PT" dirty="0" smtClean="0">
              <a:solidFill>
                <a:schemeClr val="tx1"/>
              </a:solidFill>
            </a:endParaRPr>
          </a:p>
          <a:p>
            <a:pPr marL="342900" lvl="4" indent="-342900">
              <a:lnSpc>
                <a:spcPct val="90000"/>
              </a:lnSpc>
              <a:buFont typeface="Arial"/>
              <a:buChar char="•"/>
            </a:pPr>
            <a:r>
              <a:rPr lang="pt-PT" b="1" dirty="0" err="1" smtClean="0">
                <a:solidFill>
                  <a:schemeClr val="tx1"/>
                </a:solidFill>
              </a:rPr>
              <a:t>Proposal</a:t>
            </a:r>
            <a:r>
              <a:rPr lang="pt-PT" b="1" dirty="0" smtClean="0">
                <a:solidFill>
                  <a:schemeClr val="tx1"/>
                </a:solidFill>
              </a:rPr>
              <a:t> </a:t>
            </a:r>
            <a:r>
              <a:rPr lang="pt-PT" b="1" dirty="0">
                <a:solidFill>
                  <a:schemeClr val="tx1"/>
                </a:solidFill>
              </a:rPr>
              <a:t>to HGTD</a:t>
            </a:r>
            <a:r>
              <a:rPr lang="pt-PT" dirty="0">
                <a:solidFill>
                  <a:schemeClr val="tx1"/>
                </a:solidFill>
              </a:rPr>
              <a:t>: </a:t>
            </a:r>
            <a:r>
              <a:rPr lang="pt-PT" dirty="0" err="1" smtClean="0">
                <a:solidFill>
                  <a:schemeClr val="tx1"/>
                </a:solidFill>
              </a:rPr>
              <a:t>involvement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in</a:t>
            </a:r>
            <a:r>
              <a:rPr lang="pt-PT" dirty="0" smtClean="0">
                <a:solidFill>
                  <a:schemeClr val="tx1"/>
                </a:solidFill>
              </a:rPr>
              <a:t> HV DCS </a:t>
            </a:r>
            <a:r>
              <a:rPr lang="pt-PT" dirty="0" err="1" smtClean="0">
                <a:solidFill>
                  <a:schemeClr val="tx1"/>
                </a:solidFill>
              </a:rPr>
              <a:t>with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person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power</a:t>
            </a:r>
            <a:endParaRPr lang="en-US" dirty="0" smtClean="0"/>
          </a:p>
          <a:p>
            <a:pPr marL="342900" lvl="4" indent="-342900">
              <a:lnSpc>
                <a:spcPct val="90000"/>
              </a:lnSpc>
              <a:buFont typeface="Arial"/>
              <a:buChar char="•"/>
            </a:pPr>
            <a:endParaRPr lang="en-US" dirty="0" smtClean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133" y="3882302"/>
            <a:ext cx="635035" cy="78772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243" y="3888103"/>
            <a:ext cx="684018" cy="7819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8965" t="18627" r="38358" b="41894"/>
          <a:stretch/>
        </p:blipFill>
        <p:spPr>
          <a:xfrm>
            <a:off x="2923100" y="3882301"/>
            <a:ext cx="621102" cy="750396"/>
          </a:xfrm>
          <a:prstGeom prst="rect">
            <a:avLst/>
          </a:prstGeom>
        </p:spPr>
      </p:pic>
      <p:pic>
        <p:nvPicPr>
          <p:cNvPr id="18" name="Picture 17" descr="IMG_1480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r="6058"/>
          <a:stretch/>
        </p:blipFill>
        <p:spPr>
          <a:xfrm>
            <a:off x="3751298" y="3882302"/>
            <a:ext cx="611504" cy="7819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4349" y="1547071"/>
            <a:ext cx="3682425" cy="20496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3184" y="493056"/>
            <a:ext cx="3658159" cy="448955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66132840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44000" cy="508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38592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350" name="Shape 774"/>
          <p:cNvSpPr txBox="1"/>
          <p:nvPr/>
        </p:nvSpPr>
        <p:spPr>
          <a:xfrm>
            <a:off x="742958" y="560018"/>
            <a:ext cx="8308677" cy="58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91423" tIns="91423" rIns="91423" bIns="91423">
            <a:spAutoFit/>
          </a:bodyPr>
          <a:lstStyle/>
          <a:p>
            <a:pPr defTabSz="914400">
              <a:lnSpc>
                <a:spcPct val="100000"/>
              </a:lnSpc>
              <a:defRPr sz="2600" b="1"/>
            </a:pPr>
            <a:r>
              <a:rPr lang="en-US" dirty="0" err="1" smtClean="0">
                <a:solidFill>
                  <a:srgbClr val="134D9E"/>
                </a:solidFill>
              </a:rPr>
              <a:t>Altiroc</a:t>
            </a:r>
            <a:r>
              <a:rPr lang="en-US" dirty="0" smtClean="0">
                <a:solidFill>
                  <a:srgbClr val="134D9E"/>
                </a:solidFill>
              </a:rPr>
              <a:t> ASIC</a:t>
            </a:r>
            <a:endParaRPr dirty="0">
              <a:solidFill>
                <a:srgbClr val="134D9E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" y="1337609"/>
            <a:ext cx="5294348" cy="2698774"/>
          </a:xfrm>
        </p:spPr>
        <p:txBody>
          <a:bodyPr>
            <a:normAutofit lnSpcReduction="10000"/>
          </a:bodyPr>
          <a:lstStyle/>
          <a:p>
            <a:pPr marL="342900" lvl="4" indent="-342900">
              <a:buFont typeface="Arial"/>
              <a:buChar char="•"/>
            </a:pPr>
            <a:r>
              <a:rPr lang="en-US" dirty="0" smtClean="0"/>
              <a:t>Getting involved with testing </a:t>
            </a:r>
            <a:r>
              <a:rPr lang="en-US" dirty="0" err="1" smtClean="0"/>
              <a:t>Altiroc</a:t>
            </a:r>
            <a:r>
              <a:rPr lang="en-US" dirty="0" smtClean="0"/>
              <a:t> v.2</a:t>
            </a:r>
          </a:p>
          <a:p>
            <a:pPr marL="685800" lvl="5" indent="-342900">
              <a:spcBef>
                <a:spcPts val="0"/>
              </a:spcBef>
              <a:buFont typeface="Arial"/>
              <a:buChar char="•"/>
            </a:pPr>
            <a:r>
              <a:rPr lang="en-US" dirty="0"/>
              <a:t>In collaboration with </a:t>
            </a:r>
            <a:r>
              <a:rPr lang="en-US" dirty="0" err="1"/>
              <a:t>eCRLab</a:t>
            </a:r>
            <a:r>
              <a:rPr lang="en-US" dirty="0"/>
              <a:t>  </a:t>
            </a:r>
          </a:p>
          <a:p>
            <a:pPr marL="685800" lvl="5" indent="-3429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6 institutes already involved </a:t>
            </a:r>
            <a:r>
              <a:rPr lang="mr-IN" dirty="0" smtClean="0"/>
              <a:t>–</a:t>
            </a:r>
            <a:r>
              <a:rPr lang="en-US" dirty="0" smtClean="0"/>
              <a:t> but interest in gaining experience with this</a:t>
            </a:r>
          </a:p>
          <a:p>
            <a:pPr marL="685800" lvl="5" indent="-342900">
              <a:spcBef>
                <a:spcPts val="0"/>
              </a:spcBef>
              <a:buFont typeface="Arial"/>
              <a:buChar char="•"/>
            </a:pPr>
            <a:r>
              <a:rPr lang="en-US" dirty="0" err="1" smtClean="0"/>
              <a:t>Rui</a:t>
            </a:r>
            <a:r>
              <a:rPr lang="en-US" dirty="0" smtClean="0"/>
              <a:t> Fernandez involved, with support from Miguel Ferreira and Pedro </a:t>
            </a:r>
            <a:r>
              <a:rPr lang="en-US" dirty="0" err="1" smtClean="0"/>
              <a:t>Assis</a:t>
            </a:r>
            <a:endParaRPr lang="en-US" dirty="0" smtClean="0"/>
          </a:p>
          <a:p>
            <a:pPr marL="342900" lvl="4" indent="-342900">
              <a:buFont typeface="Arial"/>
              <a:buChar char="•"/>
            </a:pPr>
            <a:r>
              <a:rPr lang="en-US" dirty="0"/>
              <a:t>In contact with Omega lab. to obtain </a:t>
            </a:r>
            <a:r>
              <a:rPr lang="en-US" dirty="0" smtClean="0"/>
              <a:t>material, </a:t>
            </a:r>
            <a:r>
              <a:rPr lang="en-US" dirty="0" smtClean="0"/>
              <a:t>to </a:t>
            </a:r>
            <a:r>
              <a:rPr lang="en-US" dirty="0" smtClean="0"/>
              <a:t>install a test setup at LIP</a:t>
            </a:r>
          </a:p>
          <a:p>
            <a:pPr marL="342900" lvl="4" indent="-342900">
              <a:buFont typeface="Arial"/>
              <a:buChar char="•"/>
            </a:pPr>
            <a:endParaRPr lang="pt-PT" b="1" dirty="0" smtClean="0">
              <a:solidFill>
                <a:schemeClr val="tx1"/>
              </a:solidFill>
            </a:endParaRPr>
          </a:p>
          <a:p>
            <a:pPr marL="342900" lvl="4" indent="-342900">
              <a:buFont typeface="Arial"/>
              <a:buChar char="•"/>
            </a:pPr>
            <a:r>
              <a:rPr lang="pt-PT" b="1" dirty="0" err="1" smtClean="0">
                <a:solidFill>
                  <a:schemeClr val="tx1"/>
                </a:solidFill>
              </a:rPr>
              <a:t>Proposal</a:t>
            </a:r>
            <a:r>
              <a:rPr lang="pt-PT" b="1" dirty="0" smtClean="0">
                <a:solidFill>
                  <a:schemeClr val="tx1"/>
                </a:solidFill>
              </a:rPr>
              <a:t> </a:t>
            </a:r>
            <a:r>
              <a:rPr lang="pt-PT" b="1" dirty="0">
                <a:solidFill>
                  <a:schemeClr val="tx1"/>
                </a:solidFill>
              </a:rPr>
              <a:t>to HGTD</a:t>
            </a:r>
            <a:r>
              <a:rPr lang="pt-PT" dirty="0" smtClean="0">
                <a:solidFill>
                  <a:schemeClr val="tx1"/>
                </a:solidFill>
              </a:rPr>
              <a:t>: </a:t>
            </a:r>
            <a:r>
              <a:rPr lang="pt-PT" dirty="0" err="1">
                <a:solidFill>
                  <a:schemeClr val="tx1"/>
                </a:solidFill>
              </a:rPr>
              <a:t>involvement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 err="1">
                <a:solidFill>
                  <a:schemeClr val="tx1"/>
                </a:solidFill>
              </a:rPr>
              <a:t>in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Atiroc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development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with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>
                <a:solidFill>
                  <a:schemeClr val="tx1"/>
                </a:solidFill>
              </a:rPr>
              <a:t>person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power</a:t>
            </a:r>
            <a:r>
              <a:rPr lang="pt-PT" dirty="0" smtClean="0">
                <a:solidFill>
                  <a:schemeClr val="tx1"/>
                </a:solidFill>
              </a:rPr>
              <a:t> (</a:t>
            </a:r>
            <a:r>
              <a:rPr lang="pt-PT" dirty="0" err="1" smtClean="0">
                <a:solidFill>
                  <a:schemeClr val="tx1"/>
                </a:solidFill>
              </a:rPr>
              <a:t>little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cost</a:t>
            </a:r>
            <a:r>
              <a:rPr lang="pt-PT" smtClean="0">
                <a:solidFill>
                  <a:schemeClr val="tx1"/>
                </a:solidFill>
              </a:rPr>
              <a:t>)</a:t>
            </a:r>
            <a:endParaRPr lang="en-US" dirty="0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8" y="3988107"/>
            <a:ext cx="684018" cy="7819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203" y="3988106"/>
            <a:ext cx="772034" cy="7720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989" y="3988106"/>
            <a:ext cx="781919" cy="781919"/>
          </a:xfrm>
          <a:prstGeom prst="rect">
            <a:avLst/>
          </a:prstGeom>
        </p:spPr>
      </p:pic>
      <p:pic>
        <p:nvPicPr>
          <p:cNvPr id="18" name="Picture 17" descr="IMG_1480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r="6058"/>
          <a:stretch/>
        </p:blipFill>
        <p:spPr>
          <a:xfrm>
            <a:off x="3300237" y="4022072"/>
            <a:ext cx="584941" cy="747954"/>
          </a:xfrm>
          <a:prstGeom prst="rect">
            <a:avLst/>
          </a:prstGeom>
        </p:spPr>
      </p:pic>
      <p:pic>
        <p:nvPicPr>
          <p:cNvPr id="19" name="Image 7">
            <a:extLst>
              <a:ext uri="{FF2B5EF4-FFF2-40B4-BE49-F238E27FC236}">
                <a16:creationId xmlns="" xmlns:a16="http://schemas.microsoft.com/office/drawing/2014/main" id="{A6270863-5D85-4C01-B9C3-BEE5BBB4F8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021" y="3237832"/>
            <a:ext cx="3517782" cy="13932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6100" t="14319" r="1860" b="5467"/>
          <a:stretch/>
        </p:blipFill>
        <p:spPr>
          <a:xfrm>
            <a:off x="5271021" y="708840"/>
            <a:ext cx="3712287" cy="242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5765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Impact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Upgrade </a:t>
            </a:r>
            <a:r>
              <a:rPr lang="pt-PT" dirty="0" err="1" smtClean="0"/>
              <a:t>MoU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366" y="1209524"/>
            <a:ext cx="8229242" cy="3785809"/>
          </a:xfrm>
        </p:spPr>
        <p:txBody>
          <a:bodyPr>
            <a:normAutofit fontScale="92500" lnSpcReduction="10000"/>
          </a:bodyPr>
          <a:lstStyle/>
          <a:p>
            <a:r>
              <a:rPr lang="pt-PT" dirty="0" smtClean="0"/>
              <a:t>HTT: </a:t>
            </a:r>
            <a:r>
              <a:rPr lang="pt-PT" dirty="0" err="1" smtClean="0"/>
              <a:t>MoU</a:t>
            </a:r>
            <a:r>
              <a:rPr lang="pt-PT" dirty="0" smtClean="0"/>
              <a:t> share </a:t>
            </a:r>
            <a:r>
              <a:rPr lang="pt-PT" dirty="0" err="1" smtClean="0"/>
              <a:t>of</a:t>
            </a:r>
            <a:r>
              <a:rPr lang="pt-PT" dirty="0" smtClean="0"/>
              <a:t> ~600 </a:t>
            </a:r>
            <a:r>
              <a:rPr lang="pt-PT" dirty="0" err="1" smtClean="0"/>
              <a:t>kEUR</a:t>
            </a:r>
            <a:endParaRPr lang="pt-PT" dirty="0" smtClean="0"/>
          </a:p>
          <a:p>
            <a:r>
              <a:rPr lang="pt-PT" dirty="0" smtClean="0"/>
              <a:t>HGTD </a:t>
            </a:r>
            <a:r>
              <a:rPr lang="pt-PT" dirty="0" err="1" smtClean="0"/>
              <a:t>project</a:t>
            </a:r>
            <a:r>
              <a:rPr lang="pt-PT" dirty="0" smtClean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pt-PT" dirty="0" err="1" smtClean="0"/>
              <a:t>Only</a:t>
            </a:r>
            <a:r>
              <a:rPr lang="pt-PT" dirty="0" smtClean="0"/>
              <a:t> ~112 </a:t>
            </a:r>
            <a:r>
              <a:rPr lang="pt-PT" dirty="0" err="1" smtClean="0"/>
              <a:t>kEUR</a:t>
            </a:r>
            <a:r>
              <a:rPr lang="pt-PT" dirty="0" smtClean="0"/>
              <a:t> CORE </a:t>
            </a:r>
            <a:r>
              <a:rPr lang="pt-PT" dirty="0" err="1" smtClean="0"/>
              <a:t>funds</a:t>
            </a:r>
            <a:r>
              <a:rPr lang="pt-PT" dirty="0" smtClean="0"/>
              <a:t> </a:t>
            </a:r>
            <a:r>
              <a:rPr lang="pt-PT" dirty="0" err="1" smtClean="0"/>
              <a:t>missing</a:t>
            </a:r>
            <a:r>
              <a:rPr lang="pt-PT" dirty="0" smtClean="0"/>
              <a:t>,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/>
              <a:t>HGTD </a:t>
            </a:r>
            <a:r>
              <a:rPr lang="pt-PT" dirty="0" smtClean="0"/>
              <a:t>DAQ</a:t>
            </a:r>
            <a:r>
              <a:rPr lang="pt-PT" dirty="0"/>
              <a:t> </a:t>
            </a:r>
            <a:r>
              <a:rPr lang="pt-PT" dirty="0" smtClean="0"/>
              <a:t>(some 6 </a:t>
            </a:r>
            <a:r>
              <a:rPr lang="pt-PT" dirty="0" err="1" smtClean="0"/>
              <a:t>months</a:t>
            </a:r>
            <a:r>
              <a:rPr lang="pt-PT" dirty="0" smtClean="0"/>
              <a:t> </a:t>
            </a:r>
            <a:r>
              <a:rPr lang="pt-PT" dirty="0" err="1" smtClean="0"/>
              <a:t>ago</a:t>
            </a:r>
            <a:r>
              <a:rPr lang="pt-PT" dirty="0" smtClean="0"/>
              <a:t>) </a:t>
            </a:r>
          </a:p>
          <a:p>
            <a:pPr marL="285750" indent="-285750">
              <a:buFont typeface="Arial"/>
              <a:buChar char="•"/>
            </a:pPr>
            <a:r>
              <a:rPr lang="pt-PT" dirty="0" err="1" smtClean="0"/>
              <a:t>Little</a:t>
            </a:r>
            <a:r>
              <a:rPr lang="pt-PT" dirty="0" smtClean="0"/>
              <a:t> </a:t>
            </a:r>
            <a:r>
              <a:rPr lang="pt-PT" dirty="0" err="1" smtClean="0"/>
              <a:t>existing</a:t>
            </a:r>
            <a:r>
              <a:rPr lang="pt-PT" dirty="0" smtClean="0"/>
              <a:t> </a:t>
            </a:r>
            <a:r>
              <a:rPr lang="pt-PT" dirty="0" err="1" smtClean="0"/>
              <a:t>experience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DCS </a:t>
            </a:r>
            <a:r>
              <a:rPr lang="mr-IN" dirty="0" smtClean="0"/>
              <a:t>–</a:t>
            </a:r>
            <a:r>
              <a:rPr lang="pt-PT" dirty="0" smtClean="0"/>
              <a:t> </a:t>
            </a:r>
            <a:r>
              <a:rPr lang="pt-PT" dirty="0" err="1" smtClean="0"/>
              <a:t>possible</a:t>
            </a:r>
            <a:r>
              <a:rPr lang="pt-PT" dirty="0" smtClean="0"/>
              <a:t> </a:t>
            </a:r>
            <a:r>
              <a:rPr lang="pt-PT" dirty="0" err="1" smtClean="0"/>
              <a:t>important</a:t>
            </a:r>
            <a:r>
              <a:rPr lang="pt-PT" dirty="0" smtClean="0"/>
              <a:t> </a:t>
            </a:r>
            <a:r>
              <a:rPr lang="pt-PT" dirty="0" err="1" smtClean="0"/>
              <a:t>impact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</a:t>
            </a:r>
            <a:r>
              <a:rPr lang="pt-PT" dirty="0" err="1" smtClean="0"/>
              <a:t>group</a:t>
            </a:r>
            <a:endParaRPr lang="pt-PT" dirty="0" smtClean="0"/>
          </a:p>
          <a:p>
            <a:pPr marL="285750" indent="-285750">
              <a:buFont typeface="Arial"/>
              <a:buChar char="•"/>
            </a:pPr>
            <a:r>
              <a:rPr lang="pt-PT" dirty="0" err="1" smtClean="0"/>
              <a:t>Developing</a:t>
            </a:r>
            <a:r>
              <a:rPr lang="pt-PT" dirty="0" smtClean="0"/>
              <a:t> </a:t>
            </a:r>
            <a:r>
              <a:rPr lang="pt-PT" dirty="0" err="1" smtClean="0"/>
              <a:t>challenging</a:t>
            </a:r>
            <a:r>
              <a:rPr lang="pt-PT" dirty="0" smtClean="0"/>
              <a:t> </a:t>
            </a:r>
            <a:r>
              <a:rPr lang="pt-PT" dirty="0" err="1" smtClean="0"/>
              <a:t>Altiroc</a:t>
            </a:r>
            <a:r>
              <a:rPr lang="pt-PT" dirty="0" smtClean="0"/>
              <a:t> </a:t>
            </a:r>
            <a:r>
              <a:rPr lang="pt-PT" dirty="0" err="1" smtClean="0"/>
              <a:t>front</a:t>
            </a:r>
            <a:r>
              <a:rPr lang="pt-PT" dirty="0" err="1" smtClean="0"/>
              <a:t>-end</a:t>
            </a:r>
            <a:r>
              <a:rPr lang="pt-PT" dirty="0" smtClean="0"/>
              <a:t> ASIC </a:t>
            </a:r>
            <a:r>
              <a:rPr lang="mr-IN" dirty="0" smtClean="0"/>
              <a:t>–</a:t>
            </a:r>
            <a:r>
              <a:rPr lang="pt-PT" dirty="0" smtClean="0"/>
              <a:t> </a:t>
            </a:r>
            <a:r>
              <a:rPr lang="pt-PT" dirty="0" err="1" smtClean="0"/>
              <a:t>technological</a:t>
            </a:r>
            <a:r>
              <a:rPr lang="pt-PT" dirty="0" smtClean="0"/>
              <a:t> </a:t>
            </a:r>
            <a:r>
              <a:rPr lang="pt-PT" dirty="0" err="1" smtClean="0"/>
              <a:t>interest</a:t>
            </a:r>
            <a:endParaRPr lang="pt-PT" dirty="0" smtClean="0"/>
          </a:p>
          <a:p>
            <a:pPr marL="285750" indent="-285750">
              <a:buFont typeface="Arial"/>
              <a:buChar char="•"/>
            </a:pPr>
            <a:r>
              <a:rPr lang="pt-PT" dirty="0" err="1" smtClean="0"/>
              <a:t>Patch</a:t>
            </a:r>
            <a:r>
              <a:rPr lang="pt-PT" dirty="0" smtClean="0"/>
              <a:t> </a:t>
            </a:r>
            <a:r>
              <a:rPr lang="pt-PT" dirty="0" err="1" smtClean="0"/>
              <a:t>panels</a:t>
            </a:r>
            <a:r>
              <a:rPr lang="pt-PT" dirty="0" smtClean="0"/>
              <a:t> </a:t>
            </a:r>
            <a:r>
              <a:rPr lang="mr-IN" dirty="0" smtClean="0"/>
              <a:t>–</a:t>
            </a:r>
            <a:r>
              <a:rPr lang="pt-PT" dirty="0" smtClean="0"/>
              <a:t> </a:t>
            </a:r>
            <a:r>
              <a:rPr lang="pt-PT" dirty="0" err="1" smtClean="0"/>
              <a:t>way</a:t>
            </a:r>
            <a:r>
              <a:rPr lang="pt-PT" dirty="0" smtClean="0"/>
              <a:t> </a:t>
            </a:r>
            <a:r>
              <a:rPr lang="pt-PT" dirty="0" err="1" smtClean="0"/>
              <a:t>into</a:t>
            </a:r>
            <a:r>
              <a:rPr lang="pt-PT" dirty="0" smtClean="0"/>
              <a:t> </a:t>
            </a:r>
            <a:r>
              <a:rPr lang="pt-PT" dirty="0" err="1" smtClean="0"/>
              <a:t>project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possible</a:t>
            </a:r>
            <a:r>
              <a:rPr lang="pt-PT" dirty="0" smtClean="0"/>
              <a:t> </a:t>
            </a:r>
            <a:r>
              <a:rPr lang="pt-PT" dirty="0" err="1" smtClean="0"/>
              <a:t>group</a:t>
            </a:r>
            <a:r>
              <a:rPr lang="pt-PT" dirty="0" smtClean="0"/>
              <a:t> </a:t>
            </a:r>
            <a:r>
              <a:rPr lang="pt-PT" dirty="0" err="1" smtClean="0"/>
              <a:t>responsability</a:t>
            </a:r>
            <a:r>
              <a:rPr lang="pt-PT" dirty="0" smtClean="0"/>
              <a:t> </a:t>
            </a:r>
            <a:r>
              <a:rPr lang="mr-IN" dirty="0" smtClean="0"/>
              <a:t>–</a:t>
            </a:r>
            <a:r>
              <a:rPr lang="pt-PT" dirty="0" smtClean="0"/>
              <a:t> 85 </a:t>
            </a:r>
            <a:r>
              <a:rPr lang="pt-PT" dirty="0" err="1" smtClean="0"/>
              <a:t>kEUR</a:t>
            </a:r>
            <a:endParaRPr lang="pt-PT" dirty="0" smtClean="0"/>
          </a:p>
          <a:p>
            <a:pPr marL="285750" indent="-285750">
              <a:buFont typeface="Arial"/>
              <a:buChar char="•"/>
            </a:pPr>
            <a:r>
              <a:rPr lang="pt-PT" dirty="0" smtClean="0"/>
              <a:t>Ideal: </a:t>
            </a:r>
            <a:r>
              <a:rPr lang="en-US" dirty="0" smtClean="0"/>
              <a:t>pay people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</a:t>
            </a:r>
            <a:r>
              <a:rPr lang="pt-PT" dirty="0" err="1" smtClean="0"/>
              <a:t>MoU</a:t>
            </a:r>
            <a:r>
              <a:rPr lang="pt-PT" dirty="0" smtClean="0"/>
              <a:t> </a:t>
            </a:r>
            <a:r>
              <a:rPr lang="mr-IN" dirty="0" smtClean="0"/>
              <a:t>–</a:t>
            </a:r>
            <a:r>
              <a:rPr lang="pt-PT" dirty="0" smtClean="0"/>
              <a:t> </a:t>
            </a:r>
            <a:r>
              <a:rPr lang="pt-PT" dirty="0" err="1" smtClean="0"/>
              <a:t>maybe</a:t>
            </a:r>
            <a:r>
              <a:rPr lang="pt-PT" dirty="0" smtClean="0"/>
              <a:t> </a:t>
            </a:r>
            <a:r>
              <a:rPr lang="pt-PT" dirty="0" err="1" smtClean="0"/>
              <a:t>easier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TDAQ </a:t>
            </a:r>
            <a:r>
              <a:rPr lang="pt-PT" dirty="0" err="1" smtClean="0"/>
              <a:t>tasks</a:t>
            </a:r>
            <a:endParaRPr lang="pt-PT" dirty="0" smtClean="0"/>
          </a:p>
          <a:p>
            <a:endParaRPr lang="en-US" dirty="0" smtClean="0"/>
          </a:p>
          <a:p>
            <a:r>
              <a:rPr lang="en-US" dirty="0" smtClean="0"/>
              <a:t>Other areas: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pt-PT" dirty="0" err="1" smtClean="0"/>
              <a:t>Interlocks</a:t>
            </a:r>
            <a:r>
              <a:rPr lang="pt-PT" dirty="0" smtClean="0"/>
              <a:t>: </a:t>
            </a:r>
            <a:endParaRPr lang="en-US" dirty="0" smtClean="0"/>
          </a:p>
          <a:p>
            <a:pPr marL="618623" lvl="1" indent="-285750">
              <a:buFont typeface="Arial"/>
              <a:buChar char="•"/>
            </a:pPr>
            <a:r>
              <a:rPr lang="en-US" dirty="0" smtClean="0"/>
              <a:t>M</a:t>
            </a:r>
            <a:r>
              <a:rPr lang="pt-PT" dirty="0" err="1" smtClean="0"/>
              <a:t>ostly</a:t>
            </a:r>
            <a:r>
              <a:rPr lang="pt-PT" dirty="0" smtClean="0"/>
              <a:t> </a:t>
            </a:r>
            <a:r>
              <a:rPr lang="pt-PT" dirty="0" err="1" smtClean="0"/>
              <a:t>temperature</a:t>
            </a:r>
            <a:r>
              <a:rPr lang="pt-PT" dirty="0" smtClean="0"/>
              <a:t> </a:t>
            </a:r>
            <a:r>
              <a:rPr lang="pt-PT" dirty="0" err="1" smtClean="0"/>
              <a:t>sensors</a:t>
            </a:r>
            <a:r>
              <a:rPr lang="pt-PT" dirty="0" smtClean="0"/>
              <a:t> </a:t>
            </a:r>
            <a:r>
              <a:rPr lang="pt-PT" dirty="0" err="1" smtClean="0"/>
              <a:t>connected</a:t>
            </a:r>
            <a:r>
              <a:rPr lang="pt-PT" dirty="0" smtClean="0"/>
              <a:t> to </a:t>
            </a:r>
            <a:r>
              <a:rPr lang="pt-PT" dirty="0" err="1" smtClean="0"/>
              <a:t>Interlock</a:t>
            </a:r>
            <a:r>
              <a:rPr lang="pt-PT" dirty="0" smtClean="0"/>
              <a:t> </a:t>
            </a:r>
            <a:r>
              <a:rPr lang="pt-PT" dirty="0" err="1"/>
              <a:t>Matrix</a:t>
            </a:r>
            <a:r>
              <a:rPr lang="pt-PT" dirty="0"/>
              <a:t> </a:t>
            </a:r>
            <a:r>
              <a:rPr lang="pt-PT" dirty="0" err="1"/>
              <a:t>Crate</a:t>
            </a:r>
            <a:r>
              <a:rPr lang="pt-PT" dirty="0"/>
              <a:t> (IMC) </a:t>
            </a:r>
            <a:r>
              <a:rPr lang="pt-PT" dirty="0" err="1"/>
              <a:t>located</a:t>
            </a:r>
            <a:r>
              <a:rPr lang="pt-PT" dirty="0"/>
              <a:t> </a:t>
            </a:r>
            <a:r>
              <a:rPr lang="pt-PT" dirty="0" err="1" smtClean="0"/>
              <a:t>in</a:t>
            </a:r>
            <a:r>
              <a:rPr lang="pt-PT" dirty="0"/>
              <a:t> </a:t>
            </a:r>
            <a:r>
              <a:rPr lang="pt-PT" dirty="0" smtClean="0"/>
              <a:t>USA15</a:t>
            </a:r>
            <a:r>
              <a:rPr lang="pt-PT" dirty="0"/>
              <a:t>, </a:t>
            </a:r>
            <a:r>
              <a:rPr lang="pt-PT" dirty="0" err="1"/>
              <a:t>similarly</a:t>
            </a:r>
            <a:r>
              <a:rPr lang="pt-PT" dirty="0"/>
              <a:t> to </a:t>
            </a:r>
            <a:r>
              <a:rPr lang="pt-PT" dirty="0" err="1" smtClean="0"/>
              <a:t>Itk</a:t>
            </a:r>
            <a:endParaRPr lang="pt-PT" dirty="0" smtClean="0"/>
          </a:p>
          <a:p>
            <a:pPr marL="618623" lvl="1" indent="-285750">
              <a:buFont typeface="Arial"/>
              <a:buChar char="•"/>
            </a:pPr>
            <a:r>
              <a:rPr lang="pt-PT" dirty="0" err="1" smtClean="0"/>
              <a:t>Possible</a:t>
            </a:r>
            <a:r>
              <a:rPr lang="pt-PT" dirty="0" smtClean="0"/>
              <a:t> LIP </a:t>
            </a:r>
            <a:r>
              <a:rPr lang="pt-PT" dirty="0" err="1" smtClean="0"/>
              <a:t>involvement</a:t>
            </a:r>
            <a:r>
              <a:rPr lang="pt-PT" dirty="0" smtClean="0"/>
              <a:t>: interface to ATLAS </a:t>
            </a:r>
            <a:r>
              <a:rPr lang="pt-PT" dirty="0" err="1" smtClean="0"/>
              <a:t>interlock</a:t>
            </a:r>
            <a:r>
              <a:rPr lang="pt-PT" dirty="0" smtClean="0"/>
              <a:t> </a:t>
            </a:r>
            <a:r>
              <a:rPr lang="pt-PT" dirty="0" err="1" smtClean="0"/>
              <a:t>system</a:t>
            </a:r>
            <a:r>
              <a:rPr lang="pt-PT" dirty="0" smtClean="0"/>
              <a:t> (15 </a:t>
            </a:r>
            <a:r>
              <a:rPr lang="pt-PT" dirty="0" err="1" smtClean="0"/>
              <a:t>kEUR</a:t>
            </a:r>
            <a:r>
              <a:rPr lang="pt-PT" dirty="0" smtClean="0"/>
              <a:t>)</a:t>
            </a:r>
            <a:endParaRPr lang="pt-PT" dirty="0" smtClean="0"/>
          </a:p>
          <a:p>
            <a:pPr marL="285750" indent="-285750">
              <a:buFont typeface="Arial"/>
              <a:buChar char="•"/>
            </a:pPr>
            <a:r>
              <a:rPr lang="pt-PT" dirty="0" smtClean="0"/>
              <a:t>Performance </a:t>
            </a:r>
            <a:r>
              <a:rPr lang="pt-PT" dirty="0" err="1" smtClean="0"/>
              <a:t>studies</a:t>
            </a:r>
            <a:r>
              <a:rPr lang="pt-PT" dirty="0" smtClean="0"/>
              <a:t>:</a:t>
            </a:r>
            <a:endParaRPr lang="en-US" dirty="0" smtClean="0"/>
          </a:p>
          <a:p>
            <a:pPr marL="618623" lvl="1" indent="-285750">
              <a:buFont typeface="Arial"/>
              <a:buChar char="•"/>
            </a:pPr>
            <a:r>
              <a:rPr lang="en-US" dirty="0" smtClean="0"/>
              <a:t>S</a:t>
            </a:r>
            <a:r>
              <a:rPr lang="pt-PT" dirty="0" err="1" smtClean="0"/>
              <a:t>uitable</a:t>
            </a:r>
            <a:r>
              <a:rPr lang="pt-PT" dirty="0" smtClean="0"/>
              <a:t> </a:t>
            </a:r>
            <a:r>
              <a:rPr lang="pt-PT" dirty="0" smtClean="0"/>
              <a:t>for </a:t>
            </a:r>
            <a:r>
              <a:rPr lang="pt-PT" dirty="0" err="1" smtClean="0"/>
              <a:t>student</a:t>
            </a:r>
            <a:r>
              <a:rPr lang="pt-PT" dirty="0" smtClean="0"/>
              <a:t> </a:t>
            </a:r>
            <a:r>
              <a:rPr lang="pt-PT" dirty="0" err="1" smtClean="0"/>
              <a:t>qualification</a:t>
            </a:r>
            <a:r>
              <a:rPr lang="pt-PT" dirty="0" smtClean="0"/>
              <a:t> </a:t>
            </a:r>
            <a:r>
              <a:rPr lang="pt-PT" dirty="0" err="1" smtClean="0"/>
              <a:t>tasks</a:t>
            </a:r>
            <a:r>
              <a:rPr lang="pt-PT" dirty="0" smtClean="0"/>
              <a:t> </a:t>
            </a:r>
          </a:p>
          <a:p>
            <a:endParaRPr lang="pt-PT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057624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0798" y="3713436"/>
            <a:ext cx="2533652" cy="731839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Thanks!"/>
          <p:cNvSpPr txBox="1"/>
          <p:nvPr/>
        </p:nvSpPr>
        <p:spPr>
          <a:xfrm>
            <a:off x="2160587" y="1216025"/>
            <a:ext cx="5543551" cy="1643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9600" b="1">
                <a:solidFill>
                  <a:srgbClr val="FFFFFF"/>
                </a:solidFill>
              </a:defRPr>
            </a:lvl1pPr>
          </a:lstStyle>
          <a:p>
            <a:r>
              <a:t>Thanks!</a:t>
            </a:r>
          </a:p>
        </p:txBody>
      </p:sp>
      <p:sp>
        <p:nvSpPr>
          <p:cNvPr id="452" name="Acknowledgments"/>
          <p:cNvSpPr txBox="1"/>
          <p:nvPr/>
        </p:nvSpPr>
        <p:spPr>
          <a:xfrm>
            <a:off x="2065337" y="3013074"/>
            <a:ext cx="4630738" cy="551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/>
            </a:lvl1pPr>
          </a:lstStyle>
          <a:p>
            <a:r>
              <a:t>Acknowledgments</a:t>
            </a:r>
          </a:p>
        </p:txBody>
      </p:sp>
      <p:pic>
        <p:nvPicPr>
          <p:cNvPr id="453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0087" y="1874836"/>
            <a:ext cx="1393826" cy="1393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4910" y="3713436"/>
            <a:ext cx="1838326" cy="7318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8210</TotalTime>
  <Words>538</Words>
  <Application>Microsoft Macintosh PowerPoint</Application>
  <PresentationFormat>On-screen Show (16:9)</PresentationFormat>
  <Paragraphs>87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</vt:lpstr>
      <vt:lpstr>ATLAS Upgrade: HGTD</vt:lpstr>
      <vt:lpstr>PowerPoint Presentation</vt:lpstr>
      <vt:lpstr>PowerPoint Presentation</vt:lpstr>
      <vt:lpstr>HGTD High Voltage Patch Panels</vt:lpstr>
      <vt:lpstr>PowerPoint Presentation</vt:lpstr>
      <vt:lpstr>PowerPoint Presentation</vt:lpstr>
      <vt:lpstr>PowerPoint Presentation</vt:lpstr>
      <vt:lpstr>Impact and Upgrade MoU</vt:lpstr>
      <vt:lpstr>PowerPoint Presentation</vt:lpstr>
      <vt:lpstr>Possible areas of involvement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 Week Lisbon 2022</dc:title>
  <cp:lastModifiedBy>Ricardo Goncalo</cp:lastModifiedBy>
  <cp:revision>58</cp:revision>
  <dcterms:modified xsi:type="dcterms:W3CDTF">2022-01-31T11:17:00Z</dcterms:modified>
</cp:coreProperties>
</file>