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0" r:id="rId4"/>
    <p:sldId id="260" r:id="rId5"/>
    <p:sldId id="261" r:id="rId6"/>
    <p:sldId id="262" r:id="rId7"/>
    <p:sldId id="265" r:id="rId8"/>
    <p:sldId id="269" r:id="rId9"/>
    <p:sldId id="263" r:id="rId10"/>
    <p:sldId id="27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41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02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64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8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144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676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1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688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174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404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003D-9B08-B04B-B8BE-F7930DD91F18}" type="datetimeFigureOut">
              <a:rPr lang="en-US" smtClean="0"/>
              <a:t>10.09.20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73EB-B0BE-5649-947E-9BFCC9F0BD6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1707"/>
            <a:ext cx="9144000" cy="1470025"/>
          </a:xfrm>
        </p:spPr>
        <p:txBody>
          <a:bodyPr/>
          <a:lstStyle/>
          <a:p>
            <a:r>
              <a:rPr lang="pt-PT" dirty="0" smtClean="0"/>
              <a:t>Hardware </a:t>
            </a:r>
            <a:r>
              <a:rPr lang="pt-PT" dirty="0" err="1" smtClean="0"/>
              <a:t>Tracking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404" y="5487912"/>
            <a:ext cx="6400800" cy="861444"/>
          </a:xfrm>
        </p:spPr>
        <p:txBody>
          <a:bodyPr/>
          <a:lstStyle/>
          <a:p>
            <a:r>
              <a:rPr lang="pt-PT" dirty="0" smtClean="0"/>
              <a:t>R. Gonçalo</a:t>
            </a: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66" y="1925240"/>
            <a:ext cx="5606040" cy="35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66779"/>
            <a:ext cx="8229600" cy="1143000"/>
          </a:xfrm>
        </p:spPr>
        <p:txBody>
          <a:bodyPr/>
          <a:lstStyle/>
          <a:p>
            <a:r>
              <a:rPr lang="pt-PT" dirty="0" smtClean="0"/>
              <a:t>Backup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722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465"/>
          </a:xfrm>
        </p:spPr>
        <p:txBody>
          <a:bodyPr/>
          <a:lstStyle/>
          <a:p>
            <a:r>
              <a:rPr lang="pt-PT" dirty="0" smtClean="0"/>
              <a:t>Status do desenvolvimento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557"/>
            <a:ext cx="9144000" cy="549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45" y="1164103"/>
            <a:ext cx="255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Firmware</a:t>
            </a:r>
            <a:r>
              <a:rPr lang="pt-PT" sz="2800" dirty="0" smtClean="0"/>
              <a:t>: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6865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ASIC de </a:t>
            </a:r>
            <a:r>
              <a:rPr lang="pt-PT" dirty="0" err="1" smtClean="0"/>
              <a:t>Associative</a:t>
            </a:r>
            <a:r>
              <a:rPr lang="pt-PT" dirty="0" smtClean="0"/>
              <a:t> </a:t>
            </a:r>
            <a:r>
              <a:rPr lang="pt-PT" dirty="0" err="1" smtClean="0"/>
              <a:t>Memory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Peça fundamental no projeto: faz o 1º </a:t>
            </a:r>
            <a:r>
              <a:rPr lang="pt-PT" dirty="0" err="1" smtClean="0"/>
              <a:t>fit</a:t>
            </a:r>
            <a:r>
              <a:rPr lang="pt-PT" dirty="0" smtClean="0"/>
              <a:t> de reconstruç</a:t>
            </a:r>
            <a:r>
              <a:rPr lang="pt-PT" dirty="0" smtClean="0"/>
              <a:t>ão de traços</a:t>
            </a:r>
          </a:p>
          <a:p>
            <a:r>
              <a:rPr lang="pt-PT" dirty="0" smtClean="0"/>
              <a:t>AM09 deverá ser a versão da produção final</a:t>
            </a:r>
            <a:endParaRPr lang="pt-PT" dirty="0"/>
          </a:p>
          <a:p>
            <a:endParaRPr lang="pt-PT" dirty="0" smtClean="0"/>
          </a:p>
          <a:p>
            <a:r>
              <a:rPr lang="pt-PT" b="1" dirty="0" smtClean="0"/>
              <a:t>AM07</a:t>
            </a:r>
            <a:r>
              <a:rPr lang="pt-PT" dirty="0" smtClean="0"/>
              <a:t> </a:t>
            </a:r>
            <a:r>
              <a:rPr lang="pt-PT" dirty="0" err="1"/>
              <a:t>existing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tested</a:t>
            </a:r>
            <a:endParaRPr lang="pt-PT" dirty="0"/>
          </a:p>
          <a:p>
            <a:r>
              <a:rPr lang="pt-PT" b="1" dirty="0" smtClean="0"/>
              <a:t>AM08</a:t>
            </a:r>
            <a:r>
              <a:rPr lang="pt-PT" dirty="0" smtClean="0"/>
              <a:t> </a:t>
            </a:r>
            <a:r>
              <a:rPr lang="pt-PT" dirty="0" err="1"/>
              <a:t>prototype</a:t>
            </a:r>
            <a:r>
              <a:rPr lang="pt-PT" dirty="0"/>
              <a:t>: </a:t>
            </a:r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MPW </a:t>
            </a:r>
            <a:r>
              <a:rPr lang="pt-PT" dirty="0" err="1"/>
              <a:t>prototype</a:t>
            </a:r>
            <a:r>
              <a:rPr lang="pt-PT" dirty="0"/>
              <a:t> to </a:t>
            </a:r>
            <a:r>
              <a:rPr lang="pt-PT" dirty="0" err="1"/>
              <a:t>test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</a:t>
            </a:r>
            <a:r>
              <a:rPr lang="pt-PT" dirty="0" err="1"/>
              <a:t>custom</a:t>
            </a:r>
            <a:r>
              <a:rPr lang="pt-PT" dirty="0"/>
              <a:t> </a:t>
            </a:r>
            <a:r>
              <a:rPr lang="pt-PT" dirty="0" err="1"/>
              <a:t>features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VHDL </a:t>
            </a:r>
            <a:r>
              <a:rPr lang="pt-PT" dirty="0" err="1"/>
              <a:t>logic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I/O. </a:t>
            </a:r>
            <a:r>
              <a:rPr lang="pt-PT" dirty="0" err="1"/>
              <a:t>This</a:t>
            </a:r>
            <a:r>
              <a:rPr lang="pt-PT" dirty="0"/>
              <a:t> chip </a:t>
            </a:r>
            <a:r>
              <a:rPr lang="pt-PT" dirty="0" err="1"/>
              <a:t>must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 </a:t>
            </a:r>
            <a:r>
              <a:rPr lang="pt-PT" dirty="0" err="1"/>
              <a:t>functional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smaller</a:t>
            </a:r>
            <a:r>
              <a:rPr lang="pt-PT" dirty="0"/>
              <a:t> </a:t>
            </a:r>
            <a:r>
              <a:rPr lang="pt-PT" dirty="0" err="1" smtClean="0"/>
              <a:t>memory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final ASIC;</a:t>
            </a:r>
          </a:p>
          <a:p>
            <a:r>
              <a:rPr lang="pt-PT" b="1" dirty="0" smtClean="0"/>
              <a:t>AM09pre</a:t>
            </a:r>
            <a:r>
              <a:rPr lang="pt-PT" dirty="0" smtClean="0"/>
              <a:t> </a:t>
            </a:r>
            <a:r>
              <a:rPr lang="pt-PT" dirty="0" err="1"/>
              <a:t>pre-production</a:t>
            </a:r>
            <a:r>
              <a:rPr lang="pt-PT" dirty="0"/>
              <a:t>: </a:t>
            </a:r>
            <a:r>
              <a:rPr lang="pt-PT" dirty="0" err="1"/>
              <a:t>full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ASIC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fabricated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a </a:t>
            </a:r>
            <a:r>
              <a:rPr lang="pt-PT" dirty="0" err="1"/>
              <a:t>full-mask</a:t>
            </a:r>
            <a:r>
              <a:rPr lang="pt-PT" dirty="0"/>
              <a:t> </a:t>
            </a:r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 smtClean="0"/>
              <a:t>pilot</a:t>
            </a:r>
            <a:r>
              <a:rPr lang="pt-PT" dirty="0" smtClean="0"/>
              <a:t> </a:t>
            </a:r>
            <a:r>
              <a:rPr lang="pt-PT" dirty="0" err="1"/>
              <a:t>run</a:t>
            </a:r>
            <a:r>
              <a:rPr lang="pt-PT" dirty="0"/>
              <a:t>. </a:t>
            </a:r>
            <a:r>
              <a:rPr lang="pt-PT" dirty="0" err="1"/>
              <a:t>Production</a:t>
            </a:r>
            <a:r>
              <a:rPr lang="pt-PT" dirty="0"/>
              <a:t> </a:t>
            </a:r>
            <a:r>
              <a:rPr lang="pt-PT" dirty="0" err="1"/>
              <a:t>corner</a:t>
            </a:r>
            <a:r>
              <a:rPr lang="pt-PT" dirty="0"/>
              <a:t> </a:t>
            </a:r>
            <a:r>
              <a:rPr lang="pt-PT" dirty="0" err="1"/>
              <a:t>wafers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created</a:t>
            </a:r>
            <a:r>
              <a:rPr lang="pt-PT" dirty="0"/>
              <a:t>;</a:t>
            </a:r>
          </a:p>
          <a:p>
            <a:r>
              <a:rPr lang="pt-PT" b="1" dirty="0" smtClean="0"/>
              <a:t>AM09</a:t>
            </a:r>
            <a:r>
              <a:rPr lang="pt-PT" dirty="0" smtClean="0"/>
              <a:t> </a:t>
            </a:r>
            <a:r>
              <a:rPr lang="pt-PT" dirty="0" err="1"/>
              <a:t>production</a:t>
            </a:r>
            <a:r>
              <a:rPr lang="pt-PT" dirty="0"/>
              <a:t>: </a:t>
            </a:r>
            <a:r>
              <a:rPr lang="pt-PT" dirty="0" err="1"/>
              <a:t>full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ASIC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refinements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mass</a:t>
            </a:r>
            <a:r>
              <a:rPr lang="pt-PT" dirty="0"/>
              <a:t> </a:t>
            </a:r>
            <a:r>
              <a:rPr lang="pt-PT" dirty="0" err="1"/>
              <a:t>production</a:t>
            </a:r>
            <a:r>
              <a:rPr lang="pt-PT" dirty="0"/>
              <a:t>.</a:t>
            </a:r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b="1" dirty="0"/>
              <a:t>AM09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developed</a:t>
            </a:r>
            <a:r>
              <a:rPr lang="pt-PT" dirty="0"/>
              <a:t> </a:t>
            </a:r>
            <a:r>
              <a:rPr lang="pt-PT" dirty="0" err="1"/>
              <a:t>built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AM08 </a:t>
            </a:r>
            <a:r>
              <a:rPr lang="pt-PT" dirty="0" err="1"/>
              <a:t>extending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memory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,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specification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both</a:t>
            </a:r>
            <a:r>
              <a:rPr lang="pt-PT" dirty="0"/>
              <a:t> </a:t>
            </a:r>
            <a:r>
              <a:rPr lang="pt-PT" dirty="0" err="1"/>
              <a:t>versions</a:t>
            </a:r>
            <a:r>
              <a:rPr lang="pt-PT" dirty="0"/>
              <a:t> </a:t>
            </a:r>
            <a:r>
              <a:rPr lang="pt-PT" dirty="0" err="1"/>
              <a:t>must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compatible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735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73" y="1702197"/>
            <a:ext cx="3658989" cy="4423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4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Upgrade do </a:t>
            </a:r>
            <a:r>
              <a:rPr lang="pt-PT" dirty="0" err="1" smtClean="0"/>
              <a:t>Trigger</a:t>
            </a:r>
            <a:r>
              <a:rPr lang="pt-PT" dirty="0" smtClean="0"/>
              <a:t>/DAQ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2684"/>
            <a:ext cx="5085317" cy="5875316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O que </a:t>
            </a:r>
            <a:r>
              <a:rPr lang="pt-PT" dirty="0" smtClean="0"/>
              <a:t>é:</a:t>
            </a:r>
          </a:p>
          <a:p>
            <a:pPr lvl="1"/>
            <a:r>
              <a:rPr lang="pt-PT" dirty="0" smtClean="0"/>
              <a:t>Fase I: L1 rate até 100 kHz</a:t>
            </a:r>
          </a:p>
          <a:p>
            <a:pPr lvl="1"/>
            <a:r>
              <a:rPr lang="pt-PT" dirty="0" smtClean="0"/>
              <a:t>Fase II: novo L0 </a:t>
            </a:r>
            <a:r>
              <a:rPr lang="mr-IN" dirty="0" smtClean="0"/>
              <a:t>–</a:t>
            </a:r>
            <a:r>
              <a:rPr lang="pt-PT" dirty="0" smtClean="0"/>
              <a:t> rate até 1 MHz</a:t>
            </a:r>
          </a:p>
          <a:p>
            <a:r>
              <a:rPr lang="pt-PT" dirty="0" smtClean="0"/>
              <a:t>Precisamos de informação de </a:t>
            </a:r>
            <a:r>
              <a:rPr lang="pt-PT" dirty="0" err="1" smtClean="0"/>
              <a:t>tracking</a:t>
            </a:r>
            <a:r>
              <a:rPr lang="pt-PT" dirty="0" smtClean="0"/>
              <a:t> rápida para rejeitar background sem perder física</a:t>
            </a:r>
          </a:p>
          <a:p>
            <a:endParaRPr lang="pt-PT" dirty="0" smtClean="0"/>
          </a:p>
          <a:p>
            <a:r>
              <a:rPr lang="pt-PT" dirty="0" smtClean="0"/>
              <a:t>Plano (TDAQ TDR): </a:t>
            </a:r>
          </a:p>
          <a:p>
            <a:pPr lvl="1"/>
            <a:r>
              <a:rPr lang="pt-PT" dirty="0" smtClean="0"/>
              <a:t>Operação até 7.5×10</a:t>
            </a:r>
            <a:r>
              <a:rPr lang="pt-PT" baseline="30000" dirty="0" smtClean="0"/>
              <a:t>34</a:t>
            </a:r>
            <a:r>
              <a:rPr lang="pt-PT" dirty="0" smtClean="0"/>
              <a:t>cm</a:t>
            </a:r>
            <a:r>
              <a:rPr lang="pt-PT" baseline="30000" dirty="0" smtClean="0"/>
              <a:t>-2</a:t>
            </a:r>
            <a:r>
              <a:rPr lang="pt-PT" dirty="0" smtClean="0"/>
              <a:t>s</a:t>
            </a:r>
            <a:r>
              <a:rPr lang="pt-PT" baseline="30000" dirty="0" smtClean="0"/>
              <a:t>-1</a:t>
            </a:r>
            <a:r>
              <a:rPr lang="pt-PT" dirty="0"/>
              <a:t> </a:t>
            </a:r>
            <a:r>
              <a:rPr lang="pt-PT" dirty="0" smtClean="0"/>
              <a:t>com 1 MHz L0 rate</a:t>
            </a:r>
          </a:p>
          <a:p>
            <a:pPr lvl="1"/>
            <a:r>
              <a:rPr lang="pt-PT" dirty="0"/>
              <a:t>P</a:t>
            </a:r>
            <a:r>
              <a:rPr lang="pt-PT" dirty="0" smtClean="0"/>
              <a:t>ossibilidade de evoluir até 2-4 MHz L0rate com </a:t>
            </a:r>
            <a:r>
              <a:rPr lang="pt-PT" dirty="0" smtClean="0"/>
              <a:t>L0+L1 com 800 kHz L1 rate</a:t>
            </a:r>
          </a:p>
          <a:p>
            <a:pPr lvl="1"/>
            <a:r>
              <a:rPr lang="pt-PT" dirty="0" smtClean="0"/>
              <a:t>Juntando capacidade de </a:t>
            </a:r>
            <a:r>
              <a:rPr lang="pt-PT" dirty="0" err="1" smtClean="0"/>
              <a:t>tracking</a:t>
            </a:r>
            <a:r>
              <a:rPr lang="pt-PT" dirty="0" smtClean="0"/>
              <a:t> no L1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Hardware </a:t>
            </a:r>
            <a:r>
              <a:rPr lang="pt-PT" dirty="0" err="1" smtClean="0"/>
              <a:t>Tracking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r>
              <a:rPr lang="pt-PT" dirty="0" smtClean="0"/>
              <a:t> (HTT): </a:t>
            </a:r>
          </a:p>
          <a:p>
            <a:pPr lvl="1"/>
            <a:r>
              <a:rPr lang="pt-PT" dirty="0" err="1" smtClean="0"/>
              <a:t>Co-processador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smtClean="0"/>
              <a:t>hardware) para fazer </a:t>
            </a:r>
            <a:r>
              <a:rPr lang="pt-PT" dirty="0" err="1" smtClean="0"/>
              <a:t>tracking</a:t>
            </a:r>
            <a:r>
              <a:rPr lang="pt-PT" dirty="0" smtClean="0"/>
              <a:t> com pouca latência:</a:t>
            </a:r>
          </a:p>
          <a:p>
            <a:pPr lvl="1"/>
            <a:r>
              <a:rPr lang="pt-PT" dirty="0" err="1" smtClean="0"/>
              <a:t>Tracking</a:t>
            </a:r>
            <a:r>
              <a:rPr lang="pt-PT" dirty="0" smtClean="0"/>
              <a:t> global até 100 kHz </a:t>
            </a:r>
            <a:endParaRPr lang="hr-HR" dirty="0" smtClean="0"/>
          </a:p>
          <a:p>
            <a:pPr lvl="2"/>
            <a:r>
              <a:rPr lang="hr-HR" dirty="0" smtClean="0"/>
              <a:t>p</a:t>
            </a:r>
            <a:r>
              <a:rPr lang="hr-HR" baseline="-25000" dirty="0" smtClean="0"/>
              <a:t>T</a:t>
            </a:r>
            <a:r>
              <a:rPr lang="hr-HR" dirty="0"/>
              <a:t>&gt;2 GeV and |η|&lt;</a:t>
            </a:r>
            <a:r>
              <a:rPr lang="hr-HR" dirty="0" smtClean="0"/>
              <a:t>4</a:t>
            </a:r>
            <a:endParaRPr lang="pt-PT" dirty="0" smtClean="0"/>
          </a:p>
          <a:p>
            <a:pPr lvl="1"/>
            <a:r>
              <a:rPr lang="pt-PT" dirty="0" err="1" smtClean="0"/>
              <a:t>Tracking</a:t>
            </a:r>
            <a:r>
              <a:rPr lang="pt-PT" dirty="0" smtClean="0"/>
              <a:t> local (</a:t>
            </a:r>
            <a:r>
              <a:rPr lang="pt-PT" dirty="0" err="1" smtClean="0"/>
              <a:t>RoIs</a:t>
            </a:r>
            <a:r>
              <a:rPr lang="pt-PT" dirty="0" smtClean="0"/>
              <a:t>) até 1 MHz </a:t>
            </a:r>
            <a:endParaRPr lang="hr-HR" dirty="0" smtClean="0"/>
          </a:p>
          <a:p>
            <a:pPr lvl="2"/>
            <a:r>
              <a:rPr lang="hr-HR" dirty="0" smtClean="0"/>
              <a:t>p</a:t>
            </a:r>
            <a:r>
              <a:rPr lang="hr-HR" baseline="-25000" dirty="0" smtClean="0"/>
              <a:t>T</a:t>
            </a:r>
            <a:r>
              <a:rPr lang="hr-HR" dirty="0"/>
              <a:t>&gt;1 GeV and |η|&lt;</a:t>
            </a:r>
            <a:r>
              <a:rPr lang="hr-HR" dirty="0" smtClean="0"/>
              <a:t>4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316" y="1417638"/>
            <a:ext cx="4055446" cy="51226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72518" y="5500623"/>
            <a:ext cx="786256" cy="8466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95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346"/>
          </a:xfrm>
        </p:spPr>
        <p:txBody>
          <a:bodyPr/>
          <a:lstStyle/>
          <a:p>
            <a:r>
              <a:rPr lang="pt-PT" dirty="0" smtClean="0"/>
              <a:t>O Que pode fazer?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4" y="1819417"/>
            <a:ext cx="3670641" cy="2329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17" y="1810949"/>
            <a:ext cx="3683983" cy="2338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51" y="4406046"/>
            <a:ext cx="7529908" cy="2478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00" y="1058276"/>
            <a:ext cx="8229600" cy="4525963"/>
          </a:xfrm>
        </p:spPr>
        <p:txBody>
          <a:bodyPr/>
          <a:lstStyle/>
          <a:p>
            <a:r>
              <a:rPr lang="pt-PT" dirty="0" smtClean="0"/>
              <a:t>Resoluç</a:t>
            </a:r>
            <a:r>
              <a:rPr lang="pt-PT" dirty="0" smtClean="0"/>
              <a:t>ão de d0 e eficiência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p</a:t>
            </a:r>
            <a:r>
              <a:rPr lang="pt-PT" baseline="-25000" dirty="0" err="1" smtClean="0"/>
              <a:t>T</a:t>
            </a:r>
            <a:endParaRPr lang="pt-PT" baseline="-25000" dirty="0" smtClean="0"/>
          </a:p>
          <a:p>
            <a:endParaRPr lang="pt-PT" baseline="-25000" dirty="0"/>
          </a:p>
          <a:p>
            <a:endParaRPr lang="pt-PT" baseline="-25000" dirty="0" smtClean="0"/>
          </a:p>
          <a:p>
            <a:endParaRPr lang="pt-PT" baseline="-25000" dirty="0"/>
          </a:p>
          <a:p>
            <a:endParaRPr lang="pt-PT" baseline="-25000" dirty="0" smtClean="0"/>
          </a:p>
          <a:p>
            <a:endParaRPr lang="pt-PT" baseline="-25000" dirty="0"/>
          </a:p>
          <a:p>
            <a:endParaRPr lang="pt-PT" baseline="-25000" dirty="0" smtClean="0"/>
          </a:p>
          <a:p>
            <a:r>
              <a:rPr lang="pt-PT" dirty="0" smtClean="0"/>
              <a:t>Estudos recentes com emulação:</a:t>
            </a:r>
            <a:endParaRPr lang="pt-PT" baseline="-25000" dirty="0"/>
          </a:p>
        </p:txBody>
      </p:sp>
    </p:spTree>
    <p:extLst>
      <p:ext uri="{BB962C8B-B14F-4D97-AF65-F5344CB8AC3E}">
        <p14:creationId xmlns:p14="http://schemas.microsoft.com/office/powerpoint/2010/main" val="383249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Hardware </a:t>
            </a:r>
            <a:r>
              <a:rPr lang="pt-PT" dirty="0" err="1" smtClean="0"/>
              <a:t>Tracking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18" y="1402521"/>
            <a:ext cx="4731718" cy="1986676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O que </a:t>
            </a:r>
            <a:r>
              <a:rPr lang="pt-PT" dirty="0" smtClean="0"/>
              <a:t>é:</a:t>
            </a:r>
          </a:p>
          <a:p>
            <a:r>
              <a:rPr lang="pt-PT" dirty="0" smtClean="0"/>
              <a:t>48 unidades independentes dedicadas a regiões de </a:t>
            </a:r>
            <a:r>
              <a:rPr lang="pt-PT" dirty="0" err="1" smtClean="0"/>
              <a:t>η-ϕ</a:t>
            </a:r>
            <a:endParaRPr lang="pt-PT" dirty="0" smtClean="0"/>
          </a:p>
          <a:p>
            <a:r>
              <a:rPr lang="pt-PT" dirty="0" smtClean="0"/>
              <a:t>Desenho: hardware modular com apenas 3 tipos de placa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78762" y="1417638"/>
            <a:ext cx="4038600" cy="4962248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58 </a:t>
            </a:r>
            <a:r>
              <a:rPr lang="pt-PT" dirty="0" err="1" smtClean="0"/>
              <a:t>crates</a:t>
            </a:r>
            <a:r>
              <a:rPr lang="pt-PT" dirty="0" smtClean="0"/>
              <a:t> (“</a:t>
            </a:r>
            <a:r>
              <a:rPr lang="pt-PT" dirty="0" err="1" smtClean="0"/>
              <a:t>shelves</a:t>
            </a:r>
            <a:r>
              <a:rPr lang="pt-PT" dirty="0" smtClean="0"/>
              <a:t>”) de norma ATCA</a:t>
            </a:r>
          </a:p>
          <a:p>
            <a:r>
              <a:rPr lang="pt-PT" dirty="0" smtClean="0"/>
              <a:t>727 placas </a:t>
            </a:r>
            <a:r>
              <a:rPr lang="pt-PT" dirty="0" err="1" smtClean="0"/>
              <a:t>Tracking</a:t>
            </a:r>
            <a:r>
              <a:rPr lang="pt-PT" dirty="0" smtClean="0"/>
              <a:t> </a:t>
            </a:r>
            <a:r>
              <a:rPr lang="pt-PT" dirty="0" err="1" smtClean="0"/>
              <a:t>Processor</a:t>
            </a:r>
            <a:r>
              <a:rPr lang="pt-PT" dirty="0" smtClean="0"/>
              <a:t> (TP)</a:t>
            </a:r>
          </a:p>
          <a:p>
            <a:r>
              <a:rPr lang="pt-PT" dirty="0" smtClean="0"/>
              <a:t>727 placas </a:t>
            </a:r>
            <a:r>
              <a:rPr lang="pt-PT" dirty="0" err="1" smtClean="0"/>
              <a:t>Rear</a:t>
            </a:r>
            <a:r>
              <a:rPr lang="pt-PT" dirty="0" smtClean="0"/>
              <a:t> </a:t>
            </a:r>
            <a:r>
              <a:rPr lang="pt-PT" dirty="0" err="1" smtClean="0"/>
              <a:t>Traansition</a:t>
            </a:r>
            <a:r>
              <a:rPr lang="pt-PT" dirty="0" smtClean="0"/>
              <a:t> Modules (RTM) </a:t>
            </a:r>
            <a:r>
              <a:rPr lang="mr-IN" dirty="0" smtClean="0"/>
              <a:t>–</a:t>
            </a:r>
            <a:r>
              <a:rPr lang="pt-PT" dirty="0" smtClean="0"/>
              <a:t> interface para comunicações por fibra ótica</a:t>
            </a:r>
          </a:p>
          <a:p>
            <a:r>
              <a:rPr lang="pt-PT" dirty="0" smtClean="0"/>
              <a:t>1245 placas  de reconstrução de traços </a:t>
            </a:r>
            <a:r>
              <a:rPr lang="mr-IN" dirty="0" smtClean="0"/>
              <a:t>–</a:t>
            </a:r>
            <a:r>
              <a:rPr lang="pt-PT" dirty="0" smtClean="0"/>
              <a:t> 2 em cada TP</a:t>
            </a:r>
          </a:p>
          <a:p>
            <a:pPr lvl="1"/>
            <a:r>
              <a:rPr lang="pt-PT" dirty="0" err="1" smtClean="0"/>
              <a:t>Pattern</a:t>
            </a:r>
            <a:r>
              <a:rPr lang="pt-PT" dirty="0" smtClean="0"/>
              <a:t> </a:t>
            </a:r>
            <a:r>
              <a:rPr lang="pt-PT" dirty="0" err="1" smtClean="0"/>
              <a:t>Recognition</a:t>
            </a:r>
            <a:r>
              <a:rPr lang="pt-PT" dirty="0" smtClean="0"/>
              <a:t> </a:t>
            </a:r>
            <a:r>
              <a:rPr lang="pt-PT" dirty="0" err="1" smtClean="0"/>
              <a:t>Mezzanines</a:t>
            </a:r>
            <a:r>
              <a:rPr lang="pt-PT" dirty="0" smtClean="0"/>
              <a:t> (PRM) </a:t>
            </a:r>
            <a:r>
              <a:rPr lang="mr-IN" dirty="0" smtClean="0"/>
              <a:t>–</a:t>
            </a:r>
            <a:r>
              <a:rPr lang="pt-PT" dirty="0" smtClean="0"/>
              <a:t> 1º </a:t>
            </a:r>
            <a:r>
              <a:rPr lang="pt-PT" dirty="0" err="1" smtClean="0"/>
              <a:t>fit</a:t>
            </a:r>
            <a:endParaRPr lang="pt-PT" dirty="0" smtClean="0"/>
          </a:p>
          <a:p>
            <a:pPr lvl="1"/>
            <a:r>
              <a:rPr lang="pt-PT" dirty="0" err="1" smtClean="0"/>
              <a:t>Track</a:t>
            </a:r>
            <a:r>
              <a:rPr lang="pt-PT" dirty="0" smtClean="0"/>
              <a:t> </a:t>
            </a:r>
            <a:r>
              <a:rPr lang="pt-PT" dirty="0" err="1" smtClean="0"/>
              <a:t>Fitting</a:t>
            </a:r>
            <a:r>
              <a:rPr lang="pt-PT" dirty="0" smtClean="0"/>
              <a:t> </a:t>
            </a:r>
            <a:r>
              <a:rPr lang="pt-PT" dirty="0" err="1" smtClean="0"/>
              <a:t>Mezzanine</a:t>
            </a:r>
            <a:r>
              <a:rPr lang="pt-PT" dirty="0" smtClean="0"/>
              <a:t> (TFM)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fit</a:t>
            </a:r>
            <a:r>
              <a:rPr lang="pt-PT" dirty="0" smtClean="0"/>
              <a:t> de precisão</a:t>
            </a:r>
          </a:p>
          <a:p>
            <a:r>
              <a:rPr lang="pt-PT" dirty="0" smtClean="0"/>
              <a:t>HTTIF Interface (HTTIF): interface com rede do </a:t>
            </a:r>
            <a:r>
              <a:rPr lang="pt-PT" dirty="0" err="1" smtClean="0"/>
              <a:t>High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endParaRPr 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8" y="3389197"/>
            <a:ext cx="4534549" cy="31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HTT no LIP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5" y="1417638"/>
            <a:ext cx="8886955" cy="5022722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3 n</a:t>
            </a:r>
            <a:r>
              <a:rPr lang="pt-PT" dirty="0" smtClean="0"/>
              <a:t>íveis </a:t>
            </a:r>
            <a:r>
              <a:rPr lang="pt-PT" dirty="0" smtClean="0"/>
              <a:t>de envolvimento:</a:t>
            </a:r>
          </a:p>
          <a:p>
            <a:pPr lvl="1"/>
            <a:r>
              <a:rPr lang="pt-PT" dirty="0" smtClean="0"/>
              <a:t>Software e estudos de performance para o HTT (</a:t>
            </a:r>
            <a:r>
              <a:rPr lang="pt-PT" dirty="0" err="1" smtClean="0"/>
              <a:t>Luisa</a:t>
            </a:r>
            <a:r>
              <a:rPr lang="pt-PT" dirty="0" smtClean="0"/>
              <a:t>):</a:t>
            </a:r>
          </a:p>
          <a:p>
            <a:pPr lvl="2"/>
            <a:r>
              <a:rPr lang="pt-PT" dirty="0" err="1" smtClean="0"/>
              <a:t>Fast</a:t>
            </a:r>
            <a:r>
              <a:rPr lang="pt-PT" dirty="0" smtClean="0"/>
              <a:t> </a:t>
            </a:r>
            <a:r>
              <a:rPr lang="pt-PT" dirty="0" err="1" smtClean="0"/>
              <a:t>simulation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emulaç</a:t>
            </a:r>
            <a:r>
              <a:rPr lang="pt-PT" dirty="0" smtClean="0"/>
              <a:t>ão de </a:t>
            </a:r>
            <a:r>
              <a:rPr lang="pt-PT" dirty="0" err="1" smtClean="0"/>
              <a:t>tracks</a:t>
            </a:r>
            <a:r>
              <a:rPr lang="pt-PT" dirty="0" smtClean="0"/>
              <a:t> HTT com </a:t>
            </a:r>
            <a:r>
              <a:rPr lang="pt-PT" dirty="0" err="1" smtClean="0"/>
              <a:t>tracks</a:t>
            </a:r>
            <a:r>
              <a:rPr lang="pt-PT" dirty="0" smtClean="0"/>
              <a:t> offline e </a:t>
            </a:r>
            <a:r>
              <a:rPr lang="pt-PT" dirty="0" err="1" smtClean="0"/>
              <a:t>smearing</a:t>
            </a:r>
            <a:endParaRPr lang="pt-PT" dirty="0" smtClean="0"/>
          </a:p>
          <a:p>
            <a:pPr lvl="2"/>
            <a:r>
              <a:rPr lang="pt-PT" dirty="0" smtClean="0"/>
              <a:t>Estudo de </a:t>
            </a:r>
            <a:r>
              <a:rPr lang="pt-PT" dirty="0" err="1" smtClean="0"/>
              <a:t>Z</a:t>
            </a:r>
            <a:r>
              <a:rPr lang="pt-PT" dirty="0" err="1" smtClean="0">
                <a:sym typeface="Wingdings"/>
              </a:rPr>
              <a:t>μμ</a:t>
            </a:r>
            <a:r>
              <a:rPr lang="pt-PT" dirty="0" smtClean="0">
                <a:sym typeface="Wingdings"/>
              </a:rPr>
              <a:t> </a:t>
            </a:r>
            <a:r>
              <a:rPr lang="mr-IN" dirty="0" smtClean="0"/>
              <a:t>–</a:t>
            </a:r>
            <a:r>
              <a:rPr lang="pt-PT" dirty="0" smtClean="0"/>
              <a:t> efeito de diferentes esquemas de </a:t>
            </a:r>
            <a:r>
              <a:rPr lang="pt-PT" dirty="0" err="1" smtClean="0"/>
              <a:t>readout</a:t>
            </a:r>
            <a:r>
              <a:rPr lang="pt-PT" dirty="0" smtClean="0"/>
              <a:t> do </a:t>
            </a:r>
            <a:r>
              <a:rPr lang="pt-PT" dirty="0" err="1" smtClean="0"/>
              <a:t>iTk</a:t>
            </a:r>
            <a:r>
              <a:rPr lang="pt-PT" dirty="0" smtClean="0"/>
              <a:t> na resolução do vértice </a:t>
            </a:r>
            <a:endParaRPr lang="pt-PT" dirty="0" smtClean="0"/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Desenvolvimento e testes de placas TP e RTM (Rui </a:t>
            </a:r>
            <a:r>
              <a:rPr lang="pt-PT" dirty="0" err="1" smtClean="0"/>
              <a:t>Fernandez</a:t>
            </a:r>
            <a:r>
              <a:rPr lang="pt-PT" dirty="0" smtClean="0"/>
              <a:t>)</a:t>
            </a:r>
          </a:p>
          <a:p>
            <a:pPr lvl="2"/>
            <a:r>
              <a:rPr lang="pt-PT" dirty="0" smtClean="0"/>
              <a:t>Iniciado em colaboração com </a:t>
            </a:r>
            <a:r>
              <a:rPr lang="pt-PT" dirty="0" err="1" smtClean="0"/>
              <a:t>eCRLab</a:t>
            </a:r>
            <a:endParaRPr lang="pt-PT" dirty="0" smtClean="0"/>
          </a:p>
          <a:p>
            <a:pPr lvl="2"/>
            <a:r>
              <a:rPr lang="pt-PT" dirty="0" smtClean="0"/>
              <a:t>Contactos feitos com </a:t>
            </a:r>
            <a:r>
              <a:rPr lang="pt-PT" dirty="0" err="1" smtClean="0"/>
              <a:t>UPenn</a:t>
            </a:r>
            <a:endParaRPr lang="pt-PT" dirty="0" smtClean="0"/>
          </a:p>
          <a:p>
            <a:pPr lvl="2"/>
            <a:r>
              <a:rPr lang="pt-PT" dirty="0" smtClean="0"/>
              <a:t>Primeira responsabilidade do Rui ser</a:t>
            </a:r>
            <a:r>
              <a:rPr lang="pt-PT" dirty="0" smtClean="0"/>
              <a:t>á testes do</a:t>
            </a:r>
            <a:r>
              <a:rPr lang="pt-PT" dirty="0" smtClean="0"/>
              <a:t> m</a:t>
            </a:r>
            <a:r>
              <a:rPr lang="pt-PT" dirty="0" smtClean="0"/>
              <a:t>ódulo de comunicação de network do </a:t>
            </a:r>
            <a:r>
              <a:rPr lang="pt-PT" dirty="0" err="1" smtClean="0"/>
              <a:t>Tracking</a:t>
            </a:r>
            <a:r>
              <a:rPr lang="pt-PT" dirty="0" smtClean="0"/>
              <a:t> </a:t>
            </a:r>
            <a:r>
              <a:rPr lang="pt-PT" dirty="0" err="1" smtClean="0"/>
              <a:t>Processor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permite entrar no projeto </a:t>
            </a:r>
            <a:endParaRPr lang="pt-PT" dirty="0" smtClean="0"/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Produç</a:t>
            </a:r>
            <a:r>
              <a:rPr lang="pt-PT" dirty="0" smtClean="0"/>
              <a:t>ão de 75% das placas RTM: 600 </a:t>
            </a:r>
            <a:r>
              <a:rPr lang="pt-PT" dirty="0" err="1" smtClean="0"/>
              <a:t>kUSD</a:t>
            </a:r>
            <a:endParaRPr lang="pt-PT" dirty="0" smtClean="0"/>
          </a:p>
          <a:p>
            <a:pPr lvl="2"/>
            <a:r>
              <a:rPr lang="pt-PT" dirty="0" smtClean="0"/>
              <a:t>Na indústria nacional </a:t>
            </a:r>
            <a:r>
              <a:rPr lang="mr-IN" dirty="0" smtClean="0"/>
              <a:t>–</a:t>
            </a:r>
            <a:r>
              <a:rPr lang="pt-PT" dirty="0" smtClean="0"/>
              <a:t> a desenvolver este ano</a:t>
            </a:r>
          </a:p>
          <a:p>
            <a:pPr lvl="2"/>
            <a:r>
              <a:rPr lang="pt-PT" dirty="0" smtClean="0"/>
              <a:t>Controlo de qualidade </a:t>
            </a:r>
            <a:r>
              <a:rPr lang="mr-IN" dirty="0" smtClean="0"/>
              <a:t>–</a:t>
            </a:r>
            <a:r>
              <a:rPr lang="pt-PT" dirty="0" smtClean="0"/>
              <a:t> testes no LIP</a:t>
            </a:r>
          </a:p>
          <a:p>
            <a:pPr lvl="2"/>
            <a:r>
              <a:rPr lang="pt-PT" dirty="0" smtClean="0"/>
              <a:t>Custo unit</a:t>
            </a:r>
            <a:r>
              <a:rPr lang="pt-PT" dirty="0" smtClean="0"/>
              <a:t>ário estimado:</a:t>
            </a:r>
            <a:r>
              <a:rPr lang="pt-PT" dirty="0" smtClean="0"/>
              <a:t> 970 USD</a:t>
            </a:r>
          </a:p>
        </p:txBody>
      </p:sp>
    </p:spTree>
    <p:extLst>
      <p:ext uri="{BB962C8B-B14F-4D97-AF65-F5344CB8AC3E}">
        <p14:creationId xmlns:p14="http://schemas.microsoft.com/office/powerpoint/2010/main" val="239488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594" y="4560376"/>
            <a:ext cx="3066947" cy="207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6"/>
            <a:ext cx="8229600" cy="783637"/>
          </a:xfrm>
        </p:spPr>
        <p:txBody>
          <a:bodyPr/>
          <a:lstStyle/>
          <a:p>
            <a:r>
              <a:rPr lang="pt-PT" dirty="0" smtClean="0"/>
              <a:t>Status do desenvolvimento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275"/>
            <a:ext cx="5032890" cy="5578621"/>
          </a:xfrm>
        </p:spPr>
        <p:txBody>
          <a:bodyPr>
            <a:normAutofit fontScale="62500" lnSpcReduction="20000"/>
          </a:bodyPr>
          <a:lstStyle/>
          <a:p>
            <a:r>
              <a:rPr lang="pt-PT" b="1" dirty="0" err="1" smtClean="0"/>
              <a:t>Tracking</a:t>
            </a:r>
            <a:r>
              <a:rPr lang="pt-PT" b="1" dirty="0" smtClean="0"/>
              <a:t> </a:t>
            </a:r>
            <a:r>
              <a:rPr lang="pt-PT" b="1" dirty="0" err="1" smtClean="0"/>
              <a:t>Processor</a:t>
            </a:r>
            <a:r>
              <a:rPr lang="pt-PT" b="1" dirty="0" smtClean="0"/>
              <a:t> (TP)</a:t>
            </a:r>
            <a:r>
              <a:rPr lang="pt-PT" dirty="0" smtClean="0"/>
              <a:t>: </a:t>
            </a:r>
          </a:p>
          <a:p>
            <a:pPr lvl="1"/>
            <a:r>
              <a:rPr lang="pt-PT" dirty="0" smtClean="0"/>
              <a:t>Demonstrador “mec</a:t>
            </a:r>
            <a:r>
              <a:rPr lang="pt-PT" dirty="0" smtClean="0"/>
              <a:t>ânico” produzido e testado</a:t>
            </a:r>
          </a:p>
          <a:p>
            <a:pPr lvl="1"/>
            <a:r>
              <a:rPr lang="pt-PT" dirty="0" smtClean="0"/>
              <a:t>Esquemático para protótipos basicamente pronto e a ser enviado para produção</a:t>
            </a:r>
          </a:p>
          <a:p>
            <a:r>
              <a:rPr lang="pt-PT" b="1" dirty="0" smtClean="0"/>
              <a:t>O nosso envolvimento:</a:t>
            </a:r>
          </a:p>
          <a:p>
            <a:r>
              <a:rPr lang="pt-PT" dirty="0" smtClean="0"/>
              <a:t>Idealmente: pedir produção de uma placa extra para testes no LIP</a:t>
            </a:r>
          </a:p>
          <a:p>
            <a:pPr lvl="1"/>
            <a:r>
              <a:rPr lang="pt-PT" dirty="0" smtClean="0"/>
              <a:t>Custo: 5 </a:t>
            </a:r>
            <a:r>
              <a:rPr lang="pt-PT" dirty="0" err="1" smtClean="0"/>
              <a:t>kEUR</a:t>
            </a:r>
            <a:endParaRPr lang="pt-PT" dirty="0" smtClean="0"/>
          </a:p>
          <a:p>
            <a:r>
              <a:rPr lang="pt-PT" dirty="0" smtClean="0"/>
              <a:t>Equipada com tudo menos FPGA (5 </a:t>
            </a:r>
            <a:r>
              <a:rPr lang="pt-PT" dirty="0" err="1" smtClean="0"/>
              <a:t>kEUR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Permitirá mais desenvolvimentos posteriores</a:t>
            </a:r>
          </a:p>
          <a:p>
            <a:pPr lvl="1"/>
            <a:r>
              <a:rPr lang="pt-PT" dirty="0" smtClean="0"/>
              <a:t>Podemos equipá-la com FPGA mais tarde</a:t>
            </a:r>
          </a:p>
          <a:p>
            <a:r>
              <a:rPr lang="pt-PT" dirty="0" smtClean="0"/>
              <a:t>Alternativa seria desenvolvimento de placa de testes dedicada: </a:t>
            </a:r>
          </a:p>
          <a:p>
            <a:pPr lvl="1"/>
            <a:r>
              <a:rPr lang="pt-PT" dirty="0" smtClean="0"/>
              <a:t>Cerca de 2 meses para desenho e produção </a:t>
            </a:r>
          </a:p>
          <a:p>
            <a:pPr lvl="1"/>
            <a:r>
              <a:rPr lang="pt-PT" dirty="0" smtClean="0"/>
              <a:t>Custo não desprezável (1-2 </a:t>
            </a:r>
            <a:r>
              <a:rPr lang="pt-PT" dirty="0" err="1" smtClean="0"/>
              <a:t>kEUR</a:t>
            </a:r>
            <a:r>
              <a:rPr lang="pt-PT" dirty="0" smtClean="0"/>
              <a:t>) </a:t>
            </a:r>
          </a:p>
          <a:p>
            <a:pPr lvl="1"/>
            <a:r>
              <a:rPr lang="pt-PT" dirty="0" smtClean="0"/>
              <a:t>Obriga a desenvolvimento de software/</a:t>
            </a:r>
            <a:r>
              <a:rPr lang="pt-PT" dirty="0" err="1" smtClean="0"/>
              <a:t>firmware</a:t>
            </a:r>
            <a:r>
              <a:rPr lang="pt-PT" dirty="0" smtClean="0"/>
              <a:t> de teste dedicado</a:t>
            </a:r>
          </a:p>
          <a:p>
            <a:pPr lvl="1"/>
            <a:r>
              <a:rPr lang="pt-PT" dirty="0" smtClean="0"/>
              <a:t>Inútil depois dos testes do chip de network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659" y="2277702"/>
            <a:ext cx="2731341" cy="3405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0EA66F-0CCC-42A0-8DF6-81BB90FC4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891" y="1058275"/>
            <a:ext cx="2978398" cy="31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110"/>
          </a:xfrm>
        </p:spPr>
        <p:txBody>
          <a:bodyPr/>
          <a:lstStyle/>
          <a:p>
            <a:r>
              <a:rPr lang="pt-PT" dirty="0" smtClean="0"/>
              <a:t>Status do desenvolvimento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83" y="1269930"/>
            <a:ext cx="5119655" cy="5472794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Demonstrador do RTM </a:t>
            </a:r>
          </a:p>
          <a:p>
            <a:pPr lvl="1"/>
            <a:r>
              <a:rPr lang="pt-PT" dirty="0" smtClean="0"/>
              <a:t>PCB pronto em Julho e testes em curso</a:t>
            </a:r>
          </a:p>
          <a:p>
            <a:r>
              <a:rPr lang="pt-PT" b="1" dirty="0" smtClean="0"/>
              <a:t>O nosso envolvimento</a:t>
            </a:r>
          </a:p>
          <a:p>
            <a:r>
              <a:rPr lang="pt-PT" b="1" dirty="0" smtClean="0"/>
              <a:t>Devemos planear para:</a:t>
            </a:r>
          </a:p>
          <a:p>
            <a:pPr lvl="1"/>
            <a:r>
              <a:rPr lang="pt-PT" dirty="0" smtClean="0"/>
              <a:t>Nos envolvermos no desenvolvimento do RTM ainda na fase de prot</a:t>
            </a:r>
            <a:r>
              <a:rPr lang="pt-PT" dirty="0" smtClean="0"/>
              <a:t>ótipo</a:t>
            </a:r>
          </a:p>
          <a:p>
            <a:pPr lvl="1"/>
            <a:r>
              <a:rPr lang="pt-PT" dirty="0" smtClean="0"/>
              <a:t>Fazer o interface com a indústria para a produção</a:t>
            </a:r>
          </a:p>
          <a:p>
            <a:pPr lvl="1"/>
            <a:r>
              <a:rPr lang="pt-PT" dirty="0" smtClean="0"/>
              <a:t>Preparar condições no LIP para controlo de qualidade</a:t>
            </a:r>
          </a:p>
          <a:p>
            <a:r>
              <a:rPr lang="pt-PT" b="1" dirty="0" smtClean="0"/>
              <a:t>Preparar a produção na indústria portuguesa </a:t>
            </a:r>
            <a:r>
              <a:rPr lang="mr-IN" b="1" dirty="0" smtClean="0"/>
              <a:t>–</a:t>
            </a:r>
            <a:r>
              <a:rPr lang="pt-PT" b="1" dirty="0" smtClean="0"/>
              <a:t> iniciar até ao fim do ano</a:t>
            </a:r>
            <a:endParaRPr lang="en-US" b="1" dirty="0" smtClean="0"/>
          </a:p>
          <a:p>
            <a:pPr lvl="1"/>
            <a:r>
              <a:rPr lang="en-US" dirty="0"/>
              <a:t>P</a:t>
            </a:r>
            <a:r>
              <a:rPr lang="pt-PT" dirty="0" smtClean="0"/>
              <a:t>reparar contacto com empresas portuguesas com quem já temos contacto e confiança (</a:t>
            </a:r>
            <a:r>
              <a:rPr lang="pt-PT" dirty="0" err="1" smtClean="0"/>
              <a:t>systion</a:t>
            </a:r>
            <a:r>
              <a:rPr lang="pt-PT" dirty="0" smtClean="0"/>
              <a:t>?)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/>
              <a:t>Precisa de dossier mais completo </a:t>
            </a:r>
            <a:r>
              <a:rPr lang="mr-IN" dirty="0" smtClean="0"/>
              <a:t>–</a:t>
            </a:r>
            <a:r>
              <a:rPr lang="pt-PT" dirty="0" smtClean="0"/>
              <a:t> esquem</a:t>
            </a:r>
            <a:r>
              <a:rPr lang="pt-PT" dirty="0" smtClean="0"/>
              <a:t>ático testado, finanças e </a:t>
            </a:r>
            <a:r>
              <a:rPr lang="pt-PT" dirty="0" err="1" smtClean="0"/>
              <a:t>timescale</a:t>
            </a:r>
            <a:r>
              <a:rPr lang="pt-PT" dirty="0" smtClean="0"/>
              <a:t> bem definido</a:t>
            </a:r>
          </a:p>
          <a:p>
            <a:pPr lvl="1"/>
            <a:r>
              <a:rPr lang="pt-PT" dirty="0" smtClean="0"/>
              <a:t>Ter a certeza de que é isto que ATLAS quer!...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96" y="1417638"/>
            <a:ext cx="3729108" cy="50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164"/>
          </a:xfrm>
        </p:spPr>
        <p:txBody>
          <a:bodyPr>
            <a:normAutofit/>
          </a:bodyPr>
          <a:lstStyle/>
          <a:p>
            <a:r>
              <a:rPr lang="pt-PT" dirty="0" err="1" smtClean="0"/>
              <a:t>Timeline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9353" y="1129802"/>
            <a:ext cx="5454647" cy="5471439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TP: </a:t>
            </a:r>
          </a:p>
          <a:p>
            <a:pPr lvl="1"/>
            <a:r>
              <a:rPr lang="pt-PT" dirty="0" smtClean="0"/>
              <a:t>Prot</a:t>
            </a:r>
            <a:r>
              <a:rPr lang="pt-PT" dirty="0" smtClean="0"/>
              <a:t>ótipo: </a:t>
            </a:r>
          </a:p>
          <a:p>
            <a:pPr lvl="2"/>
            <a:r>
              <a:rPr lang="pt-PT" dirty="0" smtClean="0"/>
              <a:t>Testes das placas iniciais Q4 2020</a:t>
            </a:r>
          </a:p>
          <a:p>
            <a:pPr lvl="2"/>
            <a:r>
              <a:rPr lang="pt-PT" dirty="0" smtClean="0"/>
              <a:t>Desenho e esquemático final: Q1 2021</a:t>
            </a:r>
          </a:p>
          <a:p>
            <a:pPr lvl="2"/>
            <a:r>
              <a:rPr lang="pt-PT" dirty="0" smtClean="0"/>
              <a:t>Documentação do </a:t>
            </a:r>
            <a:r>
              <a:rPr lang="pt-PT" dirty="0" err="1" smtClean="0"/>
              <a:t>review</a:t>
            </a:r>
            <a:r>
              <a:rPr lang="pt-PT" dirty="0" smtClean="0"/>
              <a:t>: Q2 2021</a:t>
            </a:r>
          </a:p>
          <a:p>
            <a:pPr lvl="1"/>
            <a:r>
              <a:rPr lang="pt-PT" dirty="0" smtClean="0"/>
              <a:t>Pr</a:t>
            </a:r>
            <a:r>
              <a:rPr lang="pt-PT" dirty="0" smtClean="0"/>
              <a:t>é-produção: Q2 2022 a Q1 2023</a:t>
            </a:r>
          </a:p>
          <a:p>
            <a:pPr lvl="1"/>
            <a:r>
              <a:rPr lang="pt-PT" dirty="0" smtClean="0"/>
              <a:t>Produç</a:t>
            </a:r>
            <a:r>
              <a:rPr lang="pt-PT" dirty="0" smtClean="0"/>
              <a:t>ão: Q1 2024 a Q1 2025</a:t>
            </a:r>
            <a:endParaRPr lang="pt-PT" dirty="0" smtClean="0"/>
          </a:p>
          <a:p>
            <a:r>
              <a:rPr lang="pt-PT" dirty="0" smtClean="0"/>
              <a:t>RTM:</a:t>
            </a:r>
          </a:p>
          <a:p>
            <a:pPr lvl="1"/>
            <a:r>
              <a:rPr lang="pt-PT" dirty="0" smtClean="0"/>
              <a:t>Prot</a:t>
            </a:r>
            <a:r>
              <a:rPr lang="pt-PT" dirty="0" smtClean="0"/>
              <a:t>ótipo:</a:t>
            </a:r>
          </a:p>
          <a:p>
            <a:pPr lvl="2"/>
            <a:r>
              <a:rPr lang="pt-PT" dirty="0" smtClean="0"/>
              <a:t>Revisão do esquemático: Q1 2021</a:t>
            </a:r>
          </a:p>
          <a:p>
            <a:pPr lvl="2"/>
            <a:r>
              <a:rPr lang="pt-PT" dirty="0" smtClean="0"/>
              <a:t>Documentação do </a:t>
            </a:r>
            <a:r>
              <a:rPr lang="pt-PT" dirty="0" err="1" smtClean="0"/>
              <a:t>review</a:t>
            </a:r>
            <a:r>
              <a:rPr lang="pt-PT" dirty="0" smtClean="0"/>
              <a:t>: Q2 2021</a:t>
            </a:r>
          </a:p>
          <a:p>
            <a:pPr lvl="2"/>
            <a:r>
              <a:rPr lang="pt-PT" dirty="0" smtClean="0"/>
              <a:t>Produç</a:t>
            </a:r>
            <a:r>
              <a:rPr lang="pt-PT" dirty="0" smtClean="0"/>
              <a:t>ão: </a:t>
            </a:r>
            <a:r>
              <a:rPr lang="pt-PT" dirty="0" smtClean="0"/>
              <a:t>Q1 2022</a:t>
            </a:r>
          </a:p>
          <a:p>
            <a:pPr lvl="2"/>
            <a:r>
              <a:rPr lang="pt-PT" dirty="0" smtClean="0"/>
              <a:t>Testes: Q2 2022</a:t>
            </a:r>
          </a:p>
          <a:p>
            <a:pPr lvl="1"/>
            <a:r>
              <a:rPr lang="pt-PT" dirty="0" smtClean="0"/>
              <a:t>Pr</a:t>
            </a:r>
            <a:r>
              <a:rPr lang="pt-PT" dirty="0" smtClean="0"/>
              <a:t>é</a:t>
            </a:r>
            <a:r>
              <a:rPr lang="pt-PT" dirty="0" smtClean="0"/>
              <a:t>-produção: Q2 2022 a Q2 2023</a:t>
            </a:r>
          </a:p>
          <a:p>
            <a:pPr lvl="1"/>
            <a:r>
              <a:rPr lang="pt-PT" dirty="0" smtClean="0"/>
              <a:t>Produção: Q2 2023 a Q1 2025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032" y="1157708"/>
            <a:ext cx="3556321" cy="5443533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 smtClean="0"/>
              <a:t>Re-baselining</a:t>
            </a:r>
            <a:r>
              <a:rPr lang="pt-PT" dirty="0" smtClean="0"/>
              <a:t> recente:</a:t>
            </a:r>
          </a:p>
          <a:p>
            <a:pPr lvl="1"/>
            <a:r>
              <a:rPr lang="pt-PT" dirty="0" smtClean="0"/>
              <a:t>Necess</a:t>
            </a:r>
            <a:r>
              <a:rPr lang="pt-PT" dirty="0" smtClean="0"/>
              <a:t>ário devido a pequenos problemas normais: falta de </a:t>
            </a:r>
            <a:r>
              <a:rPr lang="pt-PT" dirty="0" err="1" smtClean="0"/>
              <a:t>person-power</a:t>
            </a:r>
            <a:r>
              <a:rPr lang="pt-PT" dirty="0" smtClean="0"/>
              <a:t> certo na altura certa, licenças, necessidade de </a:t>
            </a:r>
            <a:r>
              <a:rPr lang="pt-PT" dirty="0" err="1" smtClean="0"/>
              <a:t>re-desenhar</a:t>
            </a:r>
            <a:r>
              <a:rPr lang="pt-PT" dirty="0" smtClean="0"/>
              <a:t> algumas partes, </a:t>
            </a:r>
            <a:r>
              <a:rPr lang="pt-PT" dirty="0" err="1" smtClean="0"/>
              <a:t>etc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Imponder</a:t>
            </a:r>
            <a:r>
              <a:rPr lang="pt-PT" dirty="0" smtClean="0"/>
              <a:t>áveis...</a:t>
            </a:r>
          </a:p>
          <a:p>
            <a:pPr lvl="1"/>
            <a:r>
              <a:rPr lang="pt-PT" dirty="0" smtClean="0"/>
              <a:t>O que Atlas quer</a:t>
            </a:r>
          </a:p>
          <a:p>
            <a:pPr lvl="2"/>
            <a:r>
              <a:rPr lang="pt-PT" b="1" dirty="0" smtClean="0"/>
              <a:t>Q4 2020</a:t>
            </a:r>
          </a:p>
          <a:p>
            <a:pPr lvl="1"/>
            <a:r>
              <a:rPr lang="pt-PT" dirty="0" smtClean="0"/>
              <a:t>Consequências do COVID...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0276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HTT em ATLAS: incertezas!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30"/>
            <a:ext cx="8229600" cy="5457675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Evoluç</a:t>
            </a:r>
            <a:r>
              <a:rPr lang="pt-PT" dirty="0" smtClean="0"/>
              <a:t>ão desde o TDAQ TDR:</a:t>
            </a:r>
          </a:p>
          <a:p>
            <a:pPr lvl="1"/>
            <a:r>
              <a:rPr lang="pt-PT" dirty="0" smtClean="0"/>
              <a:t>Projeto FTK era semelhante ao HTT mas mais limitado e mais complexo (número de placas diferentes)</a:t>
            </a:r>
          </a:p>
          <a:p>
            <a:pPr lvl="1"/>
            <a:r>
              <a:rPr lang="pt-PT" dirty="0" smtClean="0"/>
              <a:t>Muitos problemas por falta de capacidade de engenharia, sobretudo no </a:t>
            </a:r>
            <a:r>
              <a:rPr lang="pt-PT" dirty="0" err="1" smtClean="0"/>
              <a:t>firmware</a:t>
            </a:r>
            <a:endParaRPr lang="pt-PT" dirty="0" smtClean="0"/>
          </a:p>
          <a:p>
            <a:pPr lvl="1"/>
            <a:r>
              <a:rPr lang="pt-PT" dirty="0" smtClean="0"/>
              <a:t>Projeto cancelado </a:t>
            </a:r>
            <a:r>
              <a:rPr lang="mr-IN" dirty="0" smtClean="0"/>
              <a:t>–</a:t>
            </a:r>
            <a:r>
              <a:rPr lang="pt-PT" dirty="0" smtClean="0"/>
              <a:t> efeito psicológico importante...</a:t>
            </a:r>
          </a:p>
          <a:p>
            <a:endParaRPr lang="pt-PT" dirty="0" smtClean="0"/>
          </a:p>
          <a:p>
            <a:r>
              <a:rPr lang="pt-PT" dirty="0" smtClean="0"/>
              <a:t>Offline </a:t>
            </a:r>
            <a:r>
              <a:rPr lang="pt-PT" dirty="0" err="1" smtClean="0"/>
              <a:t>tracking</a:t>
            </a:r>
            <a:r>
              <a:rPr lang="pt-PT" dirty="0" smtClean="0"/>
              <a:t>: </a:t>
            </a:r>
          </a:p>
          <a:p>
            <a:pPr lvl="1"/>
            <a:r>
              <a:rPr lang="pt-PT" dirty="0" smtClean="0"/>
              <a:t>O aumento de rate da fase II obrigaria a uma </a:t>
            </a:r>
            <a:r>
              <a:rPr lang="pt-PT" dirty="0" err="1" smtClean="0"/>
              <a:t>Trigger</a:t>
            </a:r>
            <a:r>
              <a:rPr lang="pt-PT" dirty="0" smtClean="0"/>
              <a:t> </a:t>
            </a:r>
            <a:r>
              <a:rPr lang="pt-PT" dirty="0" err="1" smtClean="0"/>
              <a:t>farm</a:t>
            </a:r>
            <a:r>
              <a:rPr lang="pt-PT" dirty="0" smtClean="0"/>
              <a:t> ≈10x maior </a:t>
            </a:r>
            <a:r>
              <a:rPr lang="mr-IN" dirty="0" smtClean="0"/>
              <a:t>–</a:t>
            </a:r>
            <a:r>
              <a:rPr lang="pt-PT" dirty="0" smtClean="0"/>
              <a:t> impossível devido a espaço, </a:t>
            </a:r>
            <a:r>
              <a:rPr lang="pt-PT" dirty="0" err="1" smtClean="0"/>
              <a:t>cooling</a:t>
            </a:r>
            <a:r>
              <a:rPr lang="pt-PT" dirty="0" smtClean="0"/>
              <a:t> e custo</a:t>
            </a:r>
          </a:p>
          <a:p>
            <a:pPr lvl="1"/>
            <a:r>
              <a:rPr lang="pt-PT" dirty="0" smtClean="0"/>
              <a:t>Optimização do código offline mostrou melhoramentos radicais</a:t>
            </a:r>
          </a:p>
          <a:p>
            <a:pPr lvl="1"/>
            <a:r>
              <a:rPr lang="pt-PT" dirty="0" smtClean="0"/>
              <a:t>Parece possível usar apenas offline </a:t>
            </a:r>
            <a:r>
              <a:rPr lang="pt-PT" dirty="0" err="1" smtClean="0"/>
              <a:t>tracking</a:t>
            </a:r>
            <a:r>
              <a:rPr lang="pt-PT" dirty="0" smtClean="0"/>
              <a:t> com performance semelhante a HTT</a:t>
            </a:r>
          </a:p>
          <a:p>
            <a:pPr lvl="1"/>
            <a:r>
              <a:rPr lang="pt-PT" dirty="0" smtClean="0"/>
              <a:t>Continuamos a precisar do HTT para ter flexibilidade?</a:t>
            </a:r>
          </a:p>
          <a:p>
            <a:endParaRPr lang="pt-PT" dirty="0" smtClean="0"/>
          </a:p>
          <a:p>
            <a:r>
              <a:rPr lang="pt-PT" dirty="0" err="1" smtClean="0"/>
              <a:t>Level</a:t>
            </a:r>
            <a:r>
              <a:rPr lang="pt-PT" dirty="0" smtClean="0"/>
              <a:t> 0 </a:t>
            </a:r>
            <a:r>
              <a:rPr lang="mr-IN" dirty="0" smtClean="0"/>
              <a:t>–</a:t>
            </a:r>
            <a:r>
              <a:rPr lang="pt-PT" dirty="0" smtClean="0"/>
              <a:t> implicação no cenário de evolução para L0+L1:</a:t>
            </a:r>
          </a:p>
          <a:p>
            <a:pPr lvl="1"/>
            <a:r>
              <a:rPr lang="pt-PT" dirty="0" smtClean="0"/>
              <a:t>Pixel tem problemas de </a:t>
            </a:r>
            <a:r>
              <a:rPr lang="pt-PT" dirty="0" err="1" smtClean="0"/>
              <a:t>readout</a:t>
            </a:r>
            <a:endParaRPr lang="pt-PT" dirty="0" smtClean="0"/>
          </a:p>
          <a:p>
            <a:pPr lvl="1"/>
            <a:r>
              <a:rPr lang="pt-PT" dirty="0" smtClean="0"/>
              <a:t>Parece neste momento impossível ler a mais do que 1 MHz</a:t>
            </a:r>
          </a:p>
          <a:p>
            <a:pPr lvl="1"/>
            <a:r>
              <a:rPr lang="pt-PT" dirty="0" smtClean="0"/>
              <a:t>Limita a utilidade de L1Track (possível papel do hardware HTT)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729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1021</Words>
  <Application>Microsoft Macintosh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Hardware Tracking for the Trigger</vt:lpstr>
      <vt:lpstr>Upgrade do Trigger/DAQ</vt:lpstr>
      <vt:lpstr>O Que pode fazer?</vt:lpstr>
      <vt:lpstr>Hardware Tracking for the Trigger</vt:lpstr>
      <vt:lpstr>HTT no LIP</vt:lpstr>
      <vt:lpstr>Status do desenvolvimento</vt:lpstr>
      <vt:lpstr>Status do desenvolvimento</vt:lpstr>
      <vt:lpstr>Timeline</vt:lpstr>
      <vt:lpstr>HTT em ATLAS: incertezas!</vt:lpstr>
      <vt:lpstr>Backup</vt:lpstr>
      <vt:lpstr>Status do desenvolvimento</vt:lpstr>
      <vt:lpstr>ASIC de Associative Memory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14</cp:revision>
  <dcterms:created xsi:type="dcterms:W3CDTF">2020-09-10T08:01:15Z</dcterms:created>
  <dcterms:modified xsi:type="dcterms:W3CDTF">2020-09-10T21:44:26Z</dcterms:modified>
</cp:coreProperties>
</file>