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66" r:id="rId4"/>
    <p:sldId id="257" r:id="rId5"/>
    <p:sldId id="258" r:id="rId6"/>
    <p:sldId id="259" r:id="rId7"/>
    <p:sldId id="270" r:id="rId8"/>
    <p:sldId id="261" r:id="rId9"/>
    <p:sldId id="269" r:id="rId10"/>
    <p:sldId id="267" r:id="rId11"/>
    <p:sldId id="262" r:id="rId12"/>
    <p:sldId id="271" r:id="rId13"/>
    <p:sldId id="278" r:id="rId14"/>
    <p:sldId id="279" r:id="rId15"/>
    <p:sldId id="28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C586E-924F-144D-8B73-0B398AB86846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1584F-A24B-8949-AD35-6F24628A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9C58-D0F5-0940-84A6-59D1B0A4A902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14038-C66D-044E-BD4F-1957A6AB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9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6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1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4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6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0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9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448D9-25BB-DD40-AE56-5F1CF16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confId=28547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LHCPhysics/HiggsEuropeanStrategy201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Higgs/</a:t>
            </a:r>
            <a:r>
              <a:rPr lang="en-US" dirty="0" err="1" smtClean="0"/>
              <a:t>ttH</a:t>
            </a:r>
            <a:r>
              <a:rPr lang="en-US" dirty="0" smtClean="0"/>
              <a:t> – Roadmap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Reuni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smtClean="0"/>
              <a:t>ATLAS-</a:t>
            </a:r>
            <a:r>
              <a:rPr lang="en-US" dirty="0" err="1" smtClean="0"/>
              <a:t>Pt</a:t>
            </a:r>
            <a:endParaRPr lang="en-US" dirty="0" smtClean="0"/>
          </a:p>
          <a:p>
            <a:r>
              <a:rPr lang="en-US" dirty="0" smtClean="0"/>
              <a:t>Coimbra, 3 </a:t>
            </a:r>
            <a:r>
              <a:rPr lang="en-US" dirty="0" err="1" smtClean="0"/>
              <a:t>Fevereiro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123"/>
            <a:ext cx="8229600" cy="862740"/>
          </a:xfrm>
        </p:spPr>
        <p:txBody>
          <a:bodyPr/>
          <a:lstStyle/>
          <a:p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possibilidades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9532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possibilidades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HH (Higgs self-coupling)</a:t>
            </a:r>
          </a:p>
          <a:p>
            <a:pPr lvl="1"/>
            <a:r>
              <a:rPr lang="en-US" dirty="0" err="1" smtClean="0"/>
              <a:t>tH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A, h, H+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499"/>
            <a:ext cx="8229600" cy="21481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ECFA HL-LHC Workshop Sep.-Oct. 2014</a:t>
            </a:r>
          </a:p>
          <a:p>
            <a:r>
              <a:rPr lang="en-US" dirty="0" smtClean="0"/>
              <a:t>PUB notes nearing approval for VH, H-&gt;bb and </a:t>
            </a:r>
            <a:r>
              <a:rPr lang="en-US" dirty="0" err="1" smtClean="0"/>
              <a:t>ttH</a:t>
            </a:r>
            <a:r>
              <a:rPr lang="en-US" dirty="0" smtClean="0"/>
              <a:t>, H-&gt;</a:t>
            </a:r>
            <a:r>
              <a:rPr lang="en-US" dirty="0" err="1" smtClean="0"/>
              <a:t>γγ</a:t>
            </a:r>
            <a:r>
              <a:rPr lang="en-US" dirty="0" smtClean="0"/>
              <a:t> at 14TeV </a:t>
            </a:r>
          </a:p>
          <a:p>
            <a:r>
              <a:rPr lang="en-US" dirty="0" smtClean="0"/>
              <a:t>HH Mini Workshop: </a:t>
            </a:r>
            <a:r>
              <a:rPr lang="en-US" dirty="0" smtClean="0">
                <a:hlinkClick r:id="rId2"/>
              </a:rPr>
              <a:t>https://indico.cern.ch/conferenceDisplay.py?confId=285470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1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6200"/>
            <a:ext cx="8229600" cy="1143000"/>
          </a:xfrm>
        </p:spPr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Gonçalo - New Worlds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16" y="1868488"/>
            <a:ext cx="3130168" cy="31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with √s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ttH</a:t>
            </a:r>
            <a:r>
              <a:rPr lang="en-US" dirty="0" smtClean="0"/>
              <a:t> signal </a:t>
            </a:r>
            <a:r>
              <a:rPr lang="en-US" dirty="0" err="1" smtClean="0"/>
              <a:t>σ</a:t>
            </a:r>
            <a:r>
              <a:rPr lang="en-US" dirty="0" smtClean="0"/>
              <a:t> increases from 0.13pb @ 8TeV to 0.6113pb @ 14TeV</a:t>
            </a:r>
          </a:p>
          <a:p>
            <a:r>
              <a:rPr lang="en-US" dirty="0" smtClean="0"/>
              <a:t>Main backgrounds: </a:t>
            </a:r>
            <a:r>
              <a:rPr lang="en-US" dirty="0" err="1" smtClean="0"/>
              <a:t>tt+jets</a:t>
            </a:r>
            <a:r>
              <a:rPr lang="en-US" dirty="0" smtClean="0"/>
              <a:t>, especially </a:t>
            </a:r>
            <a:r>
              <a:rPr lang="en-US" dirty="0" err="1" smtClean="0"/>
              <a:t>ttbb</a:t>
            </a:r>
            <a:r>
              <a:rPr lang="en-US" dirty="0" smtClean="0"/>
              <a:t>, </a:t>
            </a:r>
            <a:r>
              <a:rPr lang="en-US" dirty="0" err="1" smtClean="0"/>
              <a:t>ttcc</a:t>
            </a:r>
            <a:endParaRPr lang="en-US" dirty="0" smtClean="0"/>
          </a:p>
          <a:p>
            <a:r>
              <a:rPr lang="en-US" dirty="0" err="1"/>
              <a:t>t</a:t>
            </a:r>
            <a:r>
              <a:rPr lang="en-US" dirty="0" err="1" smtClean="0"/>
              <a:t>t</a:t>
            </a:r>
            <a:r>
              <a:rPr lang="en-US" dirty="0" smtClean="0"/>
              <a:t> production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dirty="0" smtClean="0"/>
              <a:t>increases from 249pb @ 8TeV to 965pb @ 14TeV</a:t>
            </a:r>
          </a:p>
          <a:p>
            <a:r>
              <a:rPr lang="en-US" dirty="0" smtClean="0"/>
              <a:t>SM S/√B before cuts goes up by x2.4, from 0.82% to 1.96%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Ttbar</a:t>
            </a:r>
            <a:r>
              <a:rPr lang="en-US" dirty="0" smtClean="0"/>
              <a:t>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6319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PDG: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top</a:t>
            </a:r>
            <a:r>
              <a:rPr lang="en-US" dirty="0" smtClean="0"/>
              <a:t> = 173.07 ± 0.52 ± 0.72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HATHOR 1.3 (approx. NNLO) with MSTW2008 PDFs: </a:t>
            </a:r>
            <a:r>
              <a:rPr lang="en-US" dirty="0" smtClean="0">
                <a:hlinkClick r:id="rId2"/>
              </a:rPr>
              <a:t>https://twiki.cern.ch/twiki/bin/view/LHCPhysics/HiggsEuropeanStrategy2012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3263394"/>
            <a:ext cx="81153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4634994"/>
            <a:ext cx="8089900" cy="20828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27"/>
          </a:xfrm>
        </p:spPr>
        <p:txBody>
          <a:bodyPr/>
          <a:lstStyle/>
          <a:p>
            <a:r>
              <a:rPr lang="en-US" dirty="0" err="1" smtClean="0"/>
              <a:t>ttV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177686"/>
            <a:ext cx="7035800" cy="5359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0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Gonçalo - New Worlds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232-8A0E-A145-ABFB-B507C672EE0C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09122" y="240008"/>
            <a:ext cx="257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ATLAS</a:t>
            </a:r>
            <a:r>
              <a:rPr lang="en-US" dirty="0"/>
              <a:t>-CONF-2013-</a:t>
            </a:r>
            <a:r>
              <a:rPr lang="en-US" dirty="0" smtClean="0"/>
              <a:t>108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430" y="606369"/>
            <a:ext cx="4554633" cy="5896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1" y="615210"/>
            <a:ext cx="4359489" cy="5682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368" y="245878"/>
            <a:ext cx="397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cds.cern.ch</a:t>
            </a:r>
            <a:r>
              <a:rPr lang="en-US" dirty="0"/>
              <a:t>/record/1563235</a:t>
            </a:r>
          </a:p>
        </p:txBody>
      </p:sp>
    </p:spTree>
    <p:extLst>
      <p:ext uri="{BB962C8B-B14F-4D97-AF65-F5344CB8AC3E}">
        <p14:creationId xmlns:p14="http://schemas.microsoft.com/office/powerpoint/2010/main" val="276131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Gonçalo - New Worlds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232-8A0E-A145-ABFB-B507C672EE0C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655" y="1342499"/>
            <a:ext cx="4597054" cy="4459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73" y="814403"/>
            <a:ext cx="3958064" cy="5123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5828" y="679867"/>
            <a:ext cx="397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cds.cern.ch</a:t>
            </a:r>
            <a:r>
              <a:rPr lang="en-US" dirty="0"/>
              <a:t>/record/1563235</a:t>
            </a:r>
          </a:p>
        </p:txBody>
      </p:sp>
    </p:spTree>
    <p:extLst>
      <p:ext uri="{BB962C8B-B14F-4D97-AF65-F5344CB8AC3E}">
        <p14:creationId xmlns:p14="http://schemas.microsoft.com/office/powerpoint/2010/main" val="216214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04093" y="1472264"/>
            <a:ext cx="4150884" cy="3991584"/>
            <a:chOff x="4750588" y="2128243"/>
            <a:chExt cx="4150884" cy="399158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0588" y="2198791"/>
              <a:ext cx="2919707" cy="3921036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7559361" y="4985614"/>
              <a:ext cx="1279256" cy="1058243"/>
              <a:chOff x="7829817" y="2128243"/>
              <a:chExt cx="1279256" cy="1058243"/>
            </a:xfrm>
          </p:grpSpPr>
          <p:sp>
            <p:nvSpPr>
              <p:cNvPr id="8" name="Right Brace 7"/>
              <p:cNvSpPr/>
              <p:nvPr/>
            </p:nvSpPr>
            <p:spPr>
              <a:xfrm>
                <a:off x="7829817" y="2128243"/>
                <a:ext cx="225017" cy="1058243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100273" y="2224245"/>
                <a:ext cx="100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e</a:t>
                </a:r>
                <a:r>
                  <a:rPr lang="en-US" dirty="0" smtClean="0"/>
                  <a:t> or </a:t>
                </a:r>
                <a:r>
                  <a:rPr lang="en-US" dirty="0" err="1" smtClean="0"/>
                  <a:t>μ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T</a:t>
                </a:r>
                <a:r>
                  <a:rPr lang="en-US" baseline="30000" dirty="0" err="1" smtClean="0"/>
                  <a:t>miss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, M</a:t>
                </a:r>
                <a:r>
                  <a:rPr lang="en-US" baseline="-25000" dirty="0" smtClean="0"/>
                  <a:t>T</a:t>
                </a:r>
                <a:r>
                  <a:rPr lang="en-US" baseline="30000" dirty="0" smtClean="0"/>
                  <a:t>W</a:t>
                </a:r>
                <a:endParaRPr lang="en-US" baseline="300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559361" y="3257034"/>
              <a:ext cx="1233817" cy="1599124"/>
              <a:chOff x="7829818" y="3257034"/>
              <a:chExt cx="1233817" cy="1599124"/>
            </a:xfrm>
          </p:grpSpPr>
          <p:sp>
            <p:nvSpPr>
              <p:cNvPr id="10" name="Right Brace 9"/>
              <p:cNvSpPr/>
              <p:nvPr/>
            </p:nvSpPr>
            <p:spPr>
              <a:xfrm>
                <a:off x="7829818" y="3257034"/>
                <a:ext cx="244956" cy="1599124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00274" y="3638989"/>
                <a:ext cx="9633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Up to 4 </a:t>
                </a:r>
                <a:r>
                  <a:rPr lang="en-US" dirty="0" err="1" smtClean="0"/>
                  <a:t>b</a:t>
                </a:r>
                <a:r>
                  <a:rPr lang="en-US" dirty="0" smtClean="0"/>
                  <a:t>-tags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552705" y="2128243"/>
              <a:ext cx="1348767" cy="1017390"/>
              <a:chOff x="7552705" y="2128243"/>
              <a:chExt cx="1348767" cy="1017390"/>
            </a:xfrm>
          </p:grpSpPr>
          <p:sp>
            <p:nvSpPr>
              <p:cNvPr id="12" name="Right Brace 11"/>
              <p:cNvSpPr/>
              <p:nvPr/>
            </p:nvSpPr>
            <p:spPr>
              <a:xfrm>
                <a:off x="7552705" y="2128243"/>
                <a:ext cx="251611" cy="1017390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29817" y="2198791"/>
                <a:ext cx="10716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 light jets (mostly)</a:t>
                </a:r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4704"/>
          </a:xfrm>
        </p:spPr>
        <p:txBody>
          <a:bodyPr/>
          <a:lstStyle/>
          <a:p>
            <a:r>
              <a:rPr lang="en-US" dirty="0" smtClean="0"/>
              <a:t>ATLAS Analysis – </a:t>
            </a:r>
            <a:r>
              <a:rPr lang="en-US" dirty="0" err="1" smtClean="0"/>
              <a:t>lepton+jets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92" y="1199343"/>
            <a:ext cx="4857610" cy="36568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Cut-based analysis</a:t>
            </a:r>
          </a:p>
          <a:p>
            <a:r>
              <a:rPr lang="en-US" dirty="0" smtClean="0"/>
              <a:t>For ≥6 jets &amp; ≥3 </a:t>
            </a:r>
            <a:r>
              <a:rPr lang="en-US" dirty="0" err="1" smtClean="0"/>
              <a:t>b</a:t>
            </a:r>
            <a:r>
              <a:rPr lang="en-US" dirty="0" smtClean="0"/>
              <a:t>-tags: 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bb</a:t>
            </a:r>
            <a:r>
              <a:rPr lang="en-US" dirty="0" smtClean="0"/>
              <a:t>, as discriminating variable</a:t>
            </a:r>
          </a:p>
          <a:p>
            <a:pPr lvl="1"/>
            <a:r>
              <a:rPr lang="en-US" dirty="0" smtClean="0"/>
              <a:t>Kinematic fit to reconstruct </a:t>
            </a:r>
            <a:r>
              <a:rPr lang="en-US" dirty="0" err="1" smtClean="0"/>
              <a:t>ttbar</a:t>
            </a:r>
            <a:endParaRPr lang="en-US" dirty="0" smtClean="0"/>
          </a:p>
          <a:p>
            <a:pPr lvl="1"/>
            <a:r>
              <a:rPr lang="en-US" dirty="0" smtClean="0"/>
              <a:t>Use leftover </a:t>
            </a:r>
            <a:r>
              <a:rPr lang="en-US" dirty="0" err="1" smtClean="0"/>
              <a:t>b</a:t>
            </a:r>
            <a:r>
              <a:rPr lang="en-US" dirty="0" smtClean="0"/>
              <a:t>-jets for H-&gt;bb</a:t>
            </a:r>
          </a:p>
          <a:p>
            <a:r>
              <a:rPr lang="en-US" dirty="0" smtClean="0"/>
              <a:t>Elsewhere: use </a:t>
            </a: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</a:rPr>
              <a:t>had</a:t>
            </a:r>
            <a:r>
              <a:rPr lang="en-US" dirty="0" smtClean="0"/>
              <a:t> (scalar sum of jet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Fit </a:t>
            </a:r>
            <a:r>
              <a:rPr lang="en-US" dirty="0" smtClean="0">
                <a:solidFill>
                  <a:srgbClr val="FF0000"/>
                </a:solidFill>
              </a:rPr>
              <a:t>Signal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3366FF"/>
                </a:solidFill>
              </a:rPr>
              <a:t>Background</a:t>
            </a:r>
            <a:r>
              <a:rPr lang="en-US" dirty="0" smtClean="0"/>
              <a:t> regions to get limits</a:t>
            </a:r>
          </a:p>
          <a:p>
            <a:r>
              <a:rPr lang="en-US" dirty="0" smtClean="0"/>
              <a:t>Get final background normalizations and systematic uncertainties  (“nuisance parameters”) from fit to data – </a:t>
            </a:r>
            <a:r>
              <a:rPr lang="en-US" dirty="0" smtClean="0">
                <a:solidFill>
                  <a:srgbClr val="008000"/>
                </a:solidFill>
              </a:rPr>
              <a:t>profiling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 regions</a:t>
            </a:r>
            <a:r>
              <a:rPr lang="en-US" dirty="0" smtClean="0"/>
              <a:t> to check fit is 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Gonçalo - New Worlds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3660" y="4856158"/>
          <a:ext cx="5085948" cy="14020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47658"/>
                <a:gridCol w="847658"/>
                <a:gridCol w="847658"/>
                <a:gridCol w="847658"/>
                <a:gridCol w="783760"/>
                <a:gridCol w="911556"/>
              </a:tblGrid>
              <a:tr h="21303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 </a:t>
                      </a:r>
                      <a:r>
                        <a:rPr lang="en-US" sz="1400" dirty="0" err="1" smtClean="0"/>
                        <a:t>b</a:t>
                      </a:r>
                      <a:r>
                        <a:rPr lang="en-US" sz="1400" dirty="0" smtClean="0"/>
                        <a:t>-tags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</a:t>
                      </a:r>
                      <a:r>
                        <a:rPr lang="en-US" sz="1400" dirty="0" err="1" smtClean="0"/>
                        <a:t>b</a:t>
                      </a:r>
                      <a:r>
                        <a:rPr lang="en-US" sz="1400" dirty="0" smtClean="0"/>
                        <a:t>-tag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</a:t>
                      </a:r>
                      <a:r>
                        <a:rPr lang="en-US" sz="1400" dirty="0" err="1" smtClean="0"/>
                        <a:t>b</a:t>
                      </a:r>
                      <a:r>
                        <a:rPr lang="en-US" sz="1400" dirty="0" smtClean="0"/>
                        <a:t>-tags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</a:t>
                      </a:r>
                      <a:r>
                        <a:rPr lang="en-US" sz="1400" dirty="0" err="1" smtClean="0"/>
                        <a:t>b</a:t>
                      </a:r>
                      <a:r>
                        <a:rPr lang="en-US" sz="1400" dirty="0" smtClean="0"/>
                        <a:t>-tags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≥4 </a:t>
                      </a:r>
                      <a:r>
                        <a:rPr lang="en-US" sz="1400" dirty="0" err="1" smtClean="0"/>
                        <a:t>b</a:t>
                      </a:r>
                      <a:r>
                        <a:rPr lang="en-US" sz="1400" dirty="0" smtClean="0"/>
                        <a:t>-tags </a:t>
                      </a:r>
                      <a:endParaRPr lang="en-US" sz="1400" dirty="0"/>
                    </a:p>
                  </a:txBody>
                  <a:tcPr/>
                </a:tc>
              </a:tr>
              <a:tr h="2130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 jets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3366FF"/>
                          </a:solidFill>
                        </a:rPr>
                        <a:t>H</a:t>
                      </a:r>
                      <a:r>
                        <a:rPr lang="en-US" baseline="-25000" dirty="0" err="1" smtClean="0">
                          <a:solidFill>
                            <a:srgbClr val="3366FF"/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rgbClr val="3366FF"/>
                          </a:solidFill>
                        </a:rPr>
                        <a:t>had</a:t>
                      </a:r>
                      <a:endParaRPr lang="en-US" baseline="300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3366FF"/>
                          </a:solidFill>
                        </a:rPr>
                        <a:t>H</a:t>
                      </a:r>
                      <a:r>
                        <a:rPr lang="en-US" baseline="-25000" dirty="0" err="1" smtClean="0">
                          <a:solidFill>
                            <a:srgbClr val="3366FF"/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rgbClr val="3366FF"/>
                          </a:solidFill>
                        </a:rPr>
                        <a:t>had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3366FF"/>
                          </a:solidFill>
                        </a:rPr>
                        <a:t>H</a:t>
                      </a:r>
                      <a:r>
                        <a:rPr lang="en-US" baseline="-25000" dirty="0" err="1" smtClean="0">
                          <a:solidFill>
                            <a:srgbClr val="3366FF"/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rgbClr val="3366FF"/>
                          </a:solidFill>
                        </a:rPr>
                        <a:t>had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30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 jets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</a:t>
                      </a:r>
                      <a:r>
                        <a:rPr lang="en-US" baseline="-25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had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</a:t>
                      </a:r>
                      <a:r>
                        <a:rPr lang="en-US" baseline="-25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had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3366FF"/>
                          </a:solidFill>
                        </a:rPr>
                        <a:t>H</a:t>
                      </a:r>
                      <a:r>
                        <a:rPr lang="en-US" baseline="-25000" dirty="0" err="1" smtClean="0">
                          <a:solidFill>
                            <a:srgbClr val="3366FF"/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rgbClr val="3366FF"/>
                          </a:solidFill>
                        </a:rPr>
                        <a:t>had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baseline="-2500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rgbClr val="FF0000"/>
                          </a:solidFill>
                        </a:rPr>
                        <a:t>had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baseline="-2500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rgbClr val="FF0000"/>
                          </a:solidFill>
                        </a:rPr>
                        <a:t>had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30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≥6 jets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</a:t>
                      </a:r>
                      <a:r>
                        <a:rPr lang="en-US" baseline="-25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had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</a:t>
                      </a:r>
                      <a:r>
                        <a:rPr lang="en-US" baseline="-25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had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baseline="-2500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rgbClr val="FF0000"/>
                          </a:solidFill>
                        </a:rPr>
                        <a:t>had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baseline="-25000" dirty="0" err="1" smtClean="0">
                          <a:solidFill>
                            <a:srgbClr val="FF0000"/>
                          </a:solidFill>
                        </a:rPr>
                        <a:t>bb</a:t>
                      </a:r>
                      <a:endParaRPr lang="en-US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baseline="-25000" dirty="0" err="1" smtClean="0">
                          <a:solidFill>
                            <a:srgbClr val="FF0000"/>
                          </a:solidFill>
                        </a:rPr>
                        <a:t>bb</a:t>
                      </a:r>
                      <a:endParaRPr lang="en-US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29825" y="5390735"/>
            <a:ext cx="160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Signal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 regions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1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232"/>
          </a:xfrm>
        </p:spPr>
        <p:txBody>
          <a:bodyPr/>
          <a:lstStyle/>
          <a:p>
            <a:r>
              <a:rPr lang="en-US" dirty="0" smtClean="0"/>
              <a:t>Direct BSM Higgs Searches (ATLAS)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2242" y="1205802"/>
            <a:ext cx="8861757" cy="356609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FCNC in </a:t>
            </a:r>
            <a:r>
              <a:rPr lang="en-US" dirty="0" err="1"/>
              <a:t>t→cH</a:t>
            </a:r>
            <a:r>
              <a:rPr lang="en-US" dirty="0"/>
              <a:t>, </a:t>
            </a:r>
            <a:r>
              <a:rPr lang="en-US" dirty="0" err="1"/>
              <a:t>H→γγ</a:t>
            </a:r>
            <a:r>
              <a:rPr lang="en-US" dirty="0"/>
              <a:t> - upper limit on BR: Obs.(Exp.): 0.83%(0.53%) x SM for 125 </a:t>
            </a:r>
            <a:r>
              <a:rPr lang="en-US" dirty="0" err="1"/>
              <a:t>GeV</a:t>
            </a:r>
            <a:r>
              <a:rPr lang="en-US" dirty="0"/>
              <a:t> at 95% CL [ATLAS-CONF-2013-081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err="1" smtClean="0"/>
              <a:t>H</a:t>
            </a:r>
            <a:r>
              <a:rPr lang="en-US" dirty="0" err="1"/>
              <a:t>→ZZ→llνν</a:t>
            </a:r>
            <a:r>
              <a:rPr lang="en-US" dirty="0"/>
              <a:t>: Excl. 320 - 560 </a:t>
            </a:r>
            <a:r>
              <a:rPr lang="en-US" dirty="0" err="1"/>
              <a:t>GeV</a:t>
            </a:r>
            <a:r>
              <a:rPr lang="en-US" dirty="0"/>
              <a:t> [ATLAS-CONF-2012-016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H</a:t>
            </a:r>
            <a:r>
              <a:rPr lang="en-US" dirty="0" err="1"/>
              <a:t>→ZZ→llqq</a:t>
            </a:r>
            <a:r>
              <a:rPr lang="en-US" dirty="0"/>
              <a:t>: Excl. 300 - 310, 360 - 400 </a:t>
            </a:r>
            <a:r>
              <a:rPr lang="en-US" dirty="0" err="1"/>
              <a:t>GeV</a:t>
            </a:r>
            <a:r>
              <a:rPr lang="en-US" dirty="0"/>
              <a:t>. at 145 </a:t>
            </a:r>
            <a:r>
              <a:rPr lang="en-US" dirty="0" err="1"/>
              <a:t>GeV</a:t>
            </a:r>
            <a:r>
              <a:rPr lang="en-US" dirty="0"/>
              <a:t> 3.5 x SM [ATLAS-CONF-2012-017] </a:t>
            </a:r>
            <a:endParaRPr lang="en-US" dirty="0" smtClean="0"/>
          </a:p>
          <a:p>
            <a:r>
              <a:rPr lang="en-US" dirty="0" err="1" smtClean="0"/>
              <a:t>H</a:t>
            </a:r>
            <a:r>
              <a:rPr lang="en-US" dirty="0" err="1"/>
              <a:t>→WW→lνjj</a:t>
            </a:r>
            <a:r>
              <a:rPr lang="en-US" dirty="0"/>
              <a:t>: at 400 </a:t>
            </a:r>
            <a:r>
              <a:rPr lang="en-US" dirty="0" err="1"/>
              <a:t>GeV</a:t>
            </a:r>
            <a:r>
              <a:rPr lang="en-US" dirty="0"/>
              <a:t> Obs.(Exp.) 2.3(1.6) x SM [ATLAS-CONF-2012-018</a:t>
            </a:r>
            <a:r>
              <a:rPr lang="en-US" dirty="0" smtClean="0"/>
              <a:t>] </a:t>
            </a:r>
          </a:p>
          <a:p>
            <a:r>
              <a:rPr lang="en-US" dirty="0" smtClean="0"/>
              <a:t>Higgs </a:t>
            </a:r>
            <a:r>
              <a:rPr lang="en-US" dirty="0"/>
              <a:t>in SM with 4th fermion generation: model ruled out [ATLAS-CONF-2011-135] </a:t>
            </a:r>
            <a:endParaRPr lang="en-US" dirty="0" smtClean="0"/>
          </a:p>
          <a:p>
            <a:r>
              <a:rPr lang="en-US" dirty="0" err="1" smtClean="0"/>
              <a:t>Fermiophobic</a:t>
            </a:r>
            <a:r>
              <a:rPr lang="en-US" dirty="0" smtClean="0"/>
              <a:t> </a:t>
            </a:r>
            <a:r>
              <a:rPr lang="en-US" dirty="0"/>
              <a:t>H to </a:t>
            </a:r>
            <a:r>
              <a:rPr lang="en-US" dirty="0" err="1"/>
              <a:t>diphoton</a:t>
            </a:r>
            <a:r>
              <a:rPr lang="en-US" dirty="0"/>
              <a:t> Model ruled out [ATLAS-CONF-2012-013] </a:t>
            </a:r>
            <a:endParaRPr lang="en-US" dirty="0" smtClean="0"/>
          </a:p>
          <a:p>
            <a:r>
              <a:rPr lang="en-US" dirty="0" smtClean="0"/>
              <a:t>MSSM </a:t>
            </a:r>
            <a:r>
              <a:rPr lang="en-US" dirty="0"/>
              <a:t>neutral H [JHEP: JHEP02(2013)095] </a:t>
            </a:r>
            <a:endParaRPr lang="en-US" dirty="0" smtClean="0"/>
          </a:p>
          <a:p>
            <a:r>
              <a:rPr lang="en-US" dirty="0" smtClean="0"/>
              <a:t>NMSSM </a:t>
            </a:r>
            <a:r>
              <a:rPr lang="en-US" dirty="0"/>
              <a:t>a1 to </a:t>
            </a:r>
            <a:r>
              <a:rPr lang="en-US" dirty="0" err="1"/>
              <a:t>μμ</a:t>
            </a:r>
            <a:r>
              <a:rPr lang="en-US" dirty="0"/>
              <a:t> [ATLAS-CONF-2011-020] </a:t>
            </a:r>
            <a:endParaRPr lang="en-US" dirty="0" smtClean="0"/>
          </a:p>
          <a:p>
            <a:r>
              <a:rPr lang="en-US" dirty="0" smtClean="0"/>
              <a:t>NMSSM </a:t>
            </a:r>
            <a:r>
              <a:rPr lang="en-US" dirty="0"/>
              <a:t>H to a0a0 to 4γ [ATLAS-CONF-2012-079] 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n-US" dirty="0"/>
              <a:t>±→ </a:t>
            </a:r>
            <a:r>
              <a:rPr lang="en-US" dirty="0" err="1"/>
              <a:t>cs</a:t>
            </a:r>
            <a:r>
              <a:rPr lang="en-US" dirty="0"/>
              <a:t> [EPJC73 (2013) 2465] </a:t>
            </a:r>
            <a:endParaRPr lang="en-US" dirty="0" smtClean="0"/>
          </a:p>
          <a:p>
            <a:r>
              <a:rPr lang="en-US" dirty="0" smtClean="0"/>
              <a:t>2HDM </a:t>
            </a:r>
            <a:r>
              <a:rPr lang="en-US" dirty="0"/>
              <a:t>WW(</a:t>
            </a:r>
            <a:r>
              <a:rPr lang="en-US" dirty="0" err="1"/>
              <a:t>lvlv</a:t>
            </a:r>
            <a:r>
              <a:rPr lang="en-US" dirty="0"/>
              <a:t>) [ATLAS-CONF-2013-027]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82242" y="4771898"/>
            <a:ext cx="6072014" cy="15844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'It is an old maxim of mine that when you have excluded the impossible, whatever remains, however improbable, must be the truth.'</a:t>
            </a:r>
          </a:p>
          <a:p>
            <a:pPr marL="0" indent="0">
              <a:buNone/>
            </a:pPr>
            <a:r>
              <a:rPr lang="en-US" dirty="0"/>
              <a:t>Sherlock Holmes</a:t>
            </a:r>
          </a:p>
          <a:p>
            <a:pPr marL="0" indent="0">
              <a:buNone/>
            </a:pPr>
            <a:r>
              <a:rPr lang="en-US" i="1" dirty="0"/>
              <a:t>-The Beryl </a:t>
            </a:r>
            <a:r>
              <a:rPr lang="en-US" i="1" dirty="0" smtClean="0"/>
              <a:t>Coronet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Gonçalo - New Worlds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232-8A0E-A145-ABFB-B507C672EE0C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256" y="3861133"/>
            <a:ext cx="2332543" cy="26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1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525"/>
          </a:xfrm>
        </p:spPr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07" y="1132164"/>
            <a:ext cx="8843726" cy="509473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Caracter</a:t>
            </a:r>
            <a:r>
              <a:rPr lang="en-US" dirty="0" err="1" smtClean="0"/>
              <a:t>ísticas</a:t>
            </a:r>
            <a:r>
              <a:rPr lang="en-US" dirty="0" smtClean="0"/>
              <a:t> do </a:t>
            </a:r>
            <a:r>
              <a:rPr lang="en-US" dirty="0" smtClean="0"/>
              <a:t>Run II:</a:t>
            </a:r>
          </a:p>
          <a:p>
            <a:pPr lvl="1"/>
            <a:r>
              <a:rPr lang="en-US" dirty="0" smtClean="0"/>
              <a:t>√s = 14 </a:t>
            </a:r>
            <a:r>
              <a:rPr lang="en-US" dirty="0" err="1" smtClean="0"/>
              <a:t>TeV</a:t>
            </a:r>
            <a:r>
              <a:rPr lang="en-US" dirty="0" smtClean="0"/>
              <a:t> =&gt; </a:t>
            </a:r>
            <a:r>
              <a:rPr lang="en-US" dirty="0" err="1" smtClean="0"/>
              <a:t>crescem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σ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dirty="0" err="1" smtClean="0"/>
              <a:t>limitadas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espaço</a:t>
            </a:r>
            <a:r>
              <a:rPr lang="en-US" dirty="0" smtClean="0"/>
              <a:t> de </a:t>
            </a:r>
            <a:r>
              <a:rPr lang="en-US" dirty="0" err="1" smtClean="0"/>
              <a:t>fase</a:t>
            </a:r>
            <a:r>
              <a:rPr lang="en-US" dirty="0"/>
              <a:t> </a:t>
            </a:r>
            <a:r>
              <a:rPr lang="en-US" dirty="0" smtClean="0"/>
              <a:t>=&gt;nova </a:t>
            </a:r>
            <a:r>
              <a:rPr lang="en-US" dirty="0" err="1" smtClean="0"/>
              <a:t>f</a:t>
            </a:r>
            <a:r>
              <a:rPr lang="en-US" dirty="0" err="1" smtClean="0"/>
              <a:t>ísica</a:t>
            </a:r>
            <a:r>
              <a:rPr lang="en-US" dirty="0" smtClean="0"/>
              <a:t>, top, </a:t>
            </a:r>
            <a:r>
              <a:rPr lang="en-US" dirty="0" err="1" smtClean="0"/>
              <a:t>ttH</a:t>
            </a:r>
            <a:endParaRPr lang="en-US" dirty="0" smtClean="0"/>
          </a:p>
          <a:p>
            <a:pPr lvl="1"/>
            <a:r>
              <a:rPr lang="en-US" dirty="0" err="1" smtClean="0"/>
              <a:t>Precis</a:t>
            </a:r>
            <a:r>
              <a:rPr lang="en-US" dirty="0" err="1" smtClean="0"/>
              <a:t>ão</a:t>
            </a:r>
            <a:r>
              <a:rPr lang="en-US" dirty="0" smtClean="0"/>
              <a:t> da </a:t>
            </a:r>
            <a:r>
              <a:rPr lang="en-US" dirty="0" err="1" smtClean="0"/>
              <a:t>reconstrução</a:t>
            </a:r>
            <a:r>
              <a:rPr lang="en-US" dirty="0" smtClean="0"/>
              <a:t>:</a:t>
            </a:r>
            <a:endParaRPr lang="en-US" dirty="0" smtClean="0"/>
          </a:p>
          <a:p>
            <a:pPr lvl="2"/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luminosidade</a:t>
            </a:r>
            <a:r>
              <a:rPr lang="en-US" dirty="0" smtClean="0"/>
              <a:t> </a:t>
            </a:r>
            <a:r>
              <a:rPr lang="en-US" dirty="0" err="1" smtClean="0"/>
              <a:t>integrada</a:t>
            </a:r>
            <a:r>
              <a:rPr lang="en-US" dirty="0" smtClean="0"/>
              <a:t> =&gt; </a:t>
            </a:r>
            <a:r>
              <a:rPr lang="en-US" dirty="0" err="1" smtClean="0"/>
              <a:t>maisestat</a:t>
            </a:r>
            <a:r>
              <a:rPr lang="en-US" dirty="0" err="1" smtClean="0"/>
              <a:t>ística</a:t>
            </a:r>
            <a:r>
              <a:rPr lang="en-US" dirty="0" smtClean="0"/>
              <a:t>, </a:t>
            </a:r>
            <a:r>
              <a:rPr lang="en-US" dirty="0" err="1" smtClean="0"/>
              <a:t>melhores</a:t>
            </a:r>
            <a:r>
              <a:rPr lang="en-US" dirty="0" smtClean="0"/>
              <a:t> </a:t>
            </a:r>
            <a:r>
              <a:rPr lang="en-US" dirty="0" err="1" smtClean="0"/>
              <a:t>sistemáticos</a:t>
            </a:r>
            <a:r>
              <a:rPr lang="en-US" dirty="0" smtClean="0"/>
              <a:t> a </a:t>
            </a:r>
            <a:r>
              <a:rPr lang="en-US" dirty="0" err="1" smtClean="0"/>
              <a:t>médio</a:t>
            </a:r>
            <a:r>
              <a:rPr lang="en-US" dirty="0" smtClean="0"/>
              <a:t> </a:t>
            </a:r>
            <a:r>
              <a:rPr lang="en-US" dirty="0" err="1" smtClean="0"/>
              <a:t>prazo</a:t>
            </a:r>
            <a:endParaRPr lang="en-US" dirty="0" smtClean="0"/>
          </a:p>
          <a:p>
            <a:pPr lvl="2"/>
            <a:r>
              <a:rPr lang="en-US" dirty="0" err="1" smtClean="0"/>
              <a:t>Δt</a:t>
            </a:r>
            <a:r>
              <a:rPr lang="en-US" dirty="0" smtClean="0"/>
              <a:t>=25ns =&gt;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carga</a:t>
            </a:r>
            <a:r>
              <a:rPr lang="en-US" dirty="0" smtClean="0"/>
              <a:t>/bunch </a:t>
            </a:r>
            <a:r>
              <a:rPr lang="en-US" dirty="0" err="1" smtClean="0"/>
              <a:t>para</a:t>
            </a:r>
            <a:r>
              <a:rPr lang="en-US" dirty="0" smtClean="0"/>
              <a:t> L </a:t>
            </a:r>
            <a:r>
              <a:rPr lang="en-US" dirty="0" err="1" smtClean="0"/>
              <a:t>instant</a:t>
            </a:r>
            <a:r>
              <a:rPr lang="en-US" dirty="0" err="1" smtClean="0"/>
              <a:t>ânea</a:t>
            </a:r>
            <a:r>
              <a:rPr lang="en-US" dirty="0" smtClean="0"/>
              <a:t> </a:t>
            </a:r>
            <a:r>
              <a:rPr lang="en-US" dirty="0" err="1" smtClean="0"/>
              <a:t>fixa</a:t>
            </a:r>
            <a:r>
              <a:rPr lang="en-US" dirty="0" smtClean="0"/>
              <a:t> =&gt; </a:t>
            </a:r>
            <a:r>
              <a:rPr lang="en-US" dirty="0" err="1" smtClean="0"/>
              <a:t>menos</a:t>
            </a:r>
            <a:r>
              <a:rPr lang="en-US" dirty="0" smtClean="0"/>
              <a:t> (on-time) pileup / L =&gt;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precis</a:t>
            </a:r>
            <a:r>
              <a:rPr lang="en-US" dirty="0" err="1" smtClean="0"/>
              <a:t>ão</a:t>
            </a:r>
            <a:endParaRPr lang="en-US" dirty="0" smtClean="0"/>
          </a:p>
          <a:p>
            <a:pPr lvl="3"/>
            <a:r>
              <a:rPr lang="en-US" dirty="0" smtClean="0"/>
              <a:t>Mas o </a:t>
            </a:r>
            <a:r>
              <a:rPr lang="en-US" dirty="0" err="1" smtClean="0"/>
              <a:t>plano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crescer</a:t>
            </a:r>
            <a:r>
              <a:rPr lang="en-US" dirty="0" smtClean="0"/>
              <a:t> =&gt;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precisão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vale a </a:t>
            </a:r>
            <a:r>
              <a:rPr lang="en-US" dirty="0" err="1" smtClean="0"/>
              <a:t>pena</a:t>
            </a:r>
            <a:r>
              <a:rPr lang="en-US" dirty="0" smtClean="0"/>
              <a:t> (</a:t>
            </a:r>
            <a:r>
              <a:rPr lang="en-US" dirty="0" err="1"/>
              <a:t>T</a:t>
            </a:r>
            <a:r>
              <a:rPr lang="en-US" dirty="0" err="1" smtClean="0"/>
              <a:t>udo</a:t>
            </a:r>
            <a:r>
              <a:rPr lang="en-US" dirty="0" smtClean="0"/>
              <a:t>, se a alma </a:t>
            </a:r>
            <a:r>
              <a:rPr lang="en-US" dirty="0" err="1" smtClean="0"/>
              <a:t>n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pequena</a:t>
            </a:r>
            <a:r>
              <a:rPr lang="en-US" dirty="0" smtClean="0"/>
              <a:t>…)</a:t>
            </a:r>
            <a:endParaRPr lang="en-US" dirty="0" smtClean="0"/>
          </a:p>
          <a:p>
            <a:pPr lvl="1"/>
            <a:r>
              <a:rPr lang="en-US" dirty="0" smtClean="0"/>
              <a:t>O</a:t>
            </a:r>
            <a:r>
              <a:rPr lang="en-US" dirty="0" smtClean="0"/>
              <a:t> Higgs </a:t>
            </a:r>
            <a:r>
              <a:rPr lang="en-US" dirty="0" err="1" smtClean="0"/>
              <a:t>é</a:t>
            </a:r>
            <a:r>
              <a:rPr lang="en-US" dirty="0" smtClean="0"/>
              <a:t> a </a:t>
            </a:r>
            <a:r>
              <a:rPr lang="en-US" dirty="0" err="1" smtClean="0"/>
              <a:t>mais</a:t>
            </a:r>
            <a:r>
              <a:rPr lang="en-US" dirty="0" smtClean="0"/>
              <a:t> nova </a:t>
            </a:r>
            <a:r>
              <a:rPr lang="en-US" dirty="0" err="1" smtClean="0"/>
              <a:t>partícula</a:t>
            </a:r>
            <a:r>
              <a:rPr lang="en-US" dirty="0" smtClean="0"/>
              <a:t> </a:t>
            </a:r>
            <a:r>
              <a:rPr lang="en-US" dirty="0" err="1" smtClean="0"/>
              <a:t>conhecida</a:t>
            </a:r>
            <a:r>
              <a:rPr lang="en-US" dirty="0" smtClean="0"/>
              <a:t>: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estudar</a:t>
            </a:r>
            <a:r>
              <a:rPr lang="en-US" dirty="0" smtClean="0"/>
              <a:t> as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propriedades</a:t>
            </a:r>
            <a:endParaRPr lang="en-US" dirty="0" smtClean="0"/>
          </a:p>
          <a:p>
            <a:pPr lvl="2"/>
            <a:r>
              <a:rPr lang="en-US" dirty="0" err="1" smtClean="0"/>
              <a:t>Produto</a:t>
            </a:r>
            <a:r>
              <a:rPr lang="en-US" dirty="0" smtClean="0"/>
              <a:t> da </a:t>
            </a:r>
            <a:r>
              <a:rPr lang="en-US" dirty="0" err="1" smtClean="0"/>
              <a:t>quebra</a:t>
            </a:r>
            <a:r>
              <a:rPr lang="en-US" dirty="0" smtClean="0"/>
              <a:t> de </a:t>
            </a:r>
            <a:r>
              <a:rPr lang="en-US" dirty="0" err="1" smtClean="0"/>
              <a:t>simetria</a:t>
            </a:r>
            <a:r>
              <a:rPr lang="en-US" dirty="0" smtClean="0"/>
              <a:t> </a:t>
            </a:r>
            <a:r>
              <a:rPr lang="en-US" dirty="0" err="1" smtClean="0"/>
              <a:t>electrofraca</a:t>
            </a:r>
            <a:r>
              <a:rPr lang="en-US" dirty="0" smtClean="0"/>
              <a:t> e </a:t>
            </a:r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escalar</a:t>
            </a:r>
            <a:r>
              <a:rPr lang="en-US" dirty="0" smtClean="0"/>
              <a:t> fundamental </a:t>
            </a:r>
            <a:r>
              <a:rPr lang="en-US" dirty="0" err="1" smtClean="0"/>
              <a:t>conhecido</a:t>
            </a:r>
            <a:endParaRPr lang="en-US" dirty="0" smtClean="0"/>
          </a:p>
          <a:p>
            <a:pPr lvl="2"/>
            <a:r>
              <a:rPr lang="en-US" dirty="0" err="1" smtClean="0"/>
              <a:t>Propriedades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mal </a:t>
            </a:r>
            <a:r>
              <a:rPr lang="en-US" dirty="0" err="1" smtClean="0"/>
              <a:t>conhecidas</a:t>
            </a:r>
            <a:r>
              <a:rPr lang="en-US" dirty="0"/>
              <a:t> </a:t>
            </a:r>
            <a:r>
              <a:rPr lang="en-US" dirty="0" smtClean="0"/>
              <a:t>=&gt; </a:t>
            </a:r>
            <a:r>
              <a:rPr lang="en-US" dirty="0" err="1" smtClean="0"/>
              <a:t>espaço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efeitos</a:t>
            </a:r>
            <a:r>
              <a:rPr lang="en-US" dirty="0" smtClean="0"/>
              <a:t> de </a:t>
            </a:r>
            <a:r>
              <a:rPr lang="en-US" dirty="0" err="1" smtClean="0"/>
              <a:t>f</a:t>
            </a:r>
            <a:r>
              <a:rPr lang="en-US" dirty="0" err="1" smtClean="0"/>
              <a:t>ísica</a:t>
            </a:r>
            <a:r>
              <a:rPr lang="en-US" dirty="0" smtClean="0"/>
              <a:t> nova</a:t>
            </a:r>
            <a:endParaRPr lang="en-US" dirty="0" smtClean="0"/>
          </a:p>
          <a:p>
            <a:pPr lvl="2"/>
            <a:r>
              <a:rPr lang="en-US" dirty="0" smtClean="0"/>
              <a:t>Sector de Higgs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mínimo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uitos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 de nova </a:t>
            </a:r>
            <a:r>
              <a:rPr lang="en-US" dirty="0" err="1" smtClean="0"/>
              <a:t>física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LHC/</a:t>
            </a:r>
            <a:r>
              <a:rPr lang="en-US" dirty="0" err="1" smtClean="0"/>
              <a:t>HLumi</a:t>
            </a:r>
            <a:r>
              <a:rPr lang="en-US" dirty="0" smtClean="0"/>
              <a:t>-LHC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b="1" dirty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ferramenta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estudar</a:t>
            </a:r>
            <a:r>
              <a:rPr lang="en-US" dirty="0" smtClean="0"/>
              <a:t>,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Linear Collider(*)</a:t>
            </a:r>
          </a:p>
          <a:p>
            <a:pPr lvl="1"/>
            <a:r>
              <a:rPr lang="en-US" dirty="0" err="1" smtClean="0"/>
              <a:t>Alternativa</a:t>
            </a:r>
            <a:r>
              <a:rPr lang="en-US" dirty="0" smtClean="0"/>
              <a:t>: </a:t>
            </a:r>
          </a:p>
          <a:p>
            <a:pPr lvl="2"/>
            <a:r>
              <a:rPr lang="en-US" dirty="0" err="1" smtClean="0"/>
              <a:t>Usar</a:t>
            </a:r>
            <a:r>
              <a:rPr lang="en-US" dirty="0" smtClean="0"/>
              <a:t> o √s </a:t>
            </a:r>
            <a:r>
              <a:rPr lang="en-US" dirty="0" err="1" smtClean="0"/>
              <a:t>mais</a:t>
            </a:r>
            <a:r>
              <a:rPr lang="en-US" dirty="0" smtClean="0"/>
              <a:t> alto do run II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procuras</a:t>
            </a:r>
            <a:r>
              <a:rPr lang="en-US" dirty="0" smtClean="0"/>
              <a:t> </a:t>
            </a:r>
            <a:r>
              <a:rPr lang="en-US" dirty="0" err="1" smtClean="0"/>
              <a:t>directas</a:t>
            </a:r>
            <a:r>
              <a:rPr lang="en-US" dirty="0" smtClean="0"/>
              <a:t> de nova </a:t>
            </a:r>
            <a:r>
              <a:rPr lang="en-US" dirty="0" err="1" smtClean="0"/>
              <a:t>física</a:t>
            </a:r>
            <a:r>
              <a:rPr lang="en-US" dirty="0" smtClean="0"/>
              <a:t> – </a:t>
            </a:r>
            <a:r>
              <a:rPr lang="en-US" dirty="0" err="1" smtClean="0"/>
              <a:t>partículas</a:t>
            </a:r>
            <a:r>
              <a:rPr lang="en-US" dirty="0" smtClean="0"/>
              <a:t> </a:t>
            </a:r>
            <a:r>
              <a:rPr lang="en-US" dirty="0" err="1" smtClean="0"/>
              <a:t>pesadas</a:t>
            </a:r>
            <a:endParaRPr lang="en-US" dirty="0" smtClean="0"/>
          </a:p>
          <a:p>
            <a:pPr lvl="2"/>
            <a:r>
              <a:rPr lang="en-US" dirty="0" smtClean="0"/>
              <a:t>Mas </a:t>
            </a:r>
            <a:r>
              <a:rPr lang="en-US" dirty="0" err="1" smtClean="0"/>
              <a:t>procurar</a:t>
            </a:r>
            <a:r>
              <a:rPr lang="en-US" dirty="0" smtClean="0"/>
              <a:t> </a:t>
            </a:r>
            <a:r>
              <a:rPr lang="en-US" dirty="0" err="1" smtClean="0"/>
              <a:t>onde</a:t>
            </a:r>
            <a:r>
              <a:rPr lang="en-US" dirty="0" smtClean="0"/>
              <a:t>? (</a:t>
            </a:r>
            <a:r>
              <a:rPr lang="en-US" dirty="0" err="1" smtClean="0"/>
              <a:t>discussão</a:t>
            </a:r>
            <a:r>
              <a:rPr lang="en-US" dirty="0" smtClean="0"/>
              <a:t> </a:t>
            </a:r>
            <a:r>
              <a:rPr lang="en-US" dirty="0" err="1" smtClean="0"/>
              <a:t>interessante</a:t>
            </a:r>
            <a:r>
              <a:rPr lang="en-US" dirty="0" smtClean="0"/>
              <a:t>!…)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5630" y="6002963"/>
            <a:ext cx="745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(*) </a:t>
            </a:r>
            <a:r>
              <a:rPr lang="en-US" dirty="0" err="1" smtClean="0"/>
              <a:t>HEnergy</a:t>
            </a:r>
            <a:r>
              <a:rPr lang="en-US" dirty="0" smtClean="0"/>
              <a:t>-LHC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ideal (</a:t>
            </a:r>
            <a:r>
              <a:rPr lang="en-US" dirty="0" err="1" smtClean="0"/>
              <a:t>baixa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do Higgs…): </a:t>
            </a:r>
            <a:r>
              <a:rPr lang="en-US" dirty="0" err="1" smtClean="0"/>
              <a:t>queremos</a:t>
            </a:r>
            <a:r>
              <a:rPr lang="en-US" dirty="0" smtClean="0"/>
              <a:t> </a:t>
            </a:r>
            <a:r>
              <a:rPr lang="en-US" dirty="0" err="1" smtClean="0"/>
              <a:t>precisão</a:t>
            </a:r>
            <a:r>
              <a:rPr lang="en-US" dirty="0" smtClean="0"/>
              <a:t> e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canais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  <a:r>
              <a:rPr lang="en-US" dirty="0" err="1" smtClean="0"/>
              <a:t>espaço</a:t>
            </a:r>
            <a:r>
              <a:rPr lang="en-US" dirty="0" smtClean="0"/>
              <a:t> de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novas</a:t>
            </a:r>
            <a:r>
              <a:rPr lang="en-US" dirty="0" smtClean="0"/>
              <a:t> </a:t>
            </a:r>
            <a:r>
              <a:rPr lang="en-US" dirty="0" err="1" smtClean="0"/>
              <a:t>part</a:t>
            </a:r>
            <a:r>
              <a:rPr lang="en-US" dirty="0" err="1" smtClean="0"/>
              <a:t>ículas</a:t>
            </a:r>
            <a:r>
              <a:rPr lang="en-US" dirty="0" smtClean="0"/>
              <a:t> </a:t>
            </a:r>
            <a:r>
              <a:rPr lang="en-US" dirty="0" err="1" smtClean="0"/>
              <a:t>pesadas</a:t>
            </a:r>
            <a:r>
              <a:rPr lang="en-US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5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0587"/>
            <a:ext cx="8229600" cy="1143000"/>
          </a:xfrm>
        </p:spPr>
        <p:txBody>
          <a:bodyPr/>
          <a:lstStyle/>
          <a:p>
            <a:r>
              <a:rPr lang="en-US" dirty="0" smtClean="0"/>
              <a:t>Lateral Thoughts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Gonçalo - New Worlds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232-8A0E-A145-ABFB-B507C672EE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71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445" y="3870377"/>
            <a:ext cx="2766915" cy="282085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30" y="223326"/>
            <a:ext cx="5800636" cy="802887"/>
          </a:xfrm>
        </p:spPr>
        <p:txBody>
          <a:bodyPr>
            <a:normAutofit/>
          </a:bodyPr>
          <a:lstStyle/>
          <a:p>
            <a:r>
              <a:rPr lang="en-US" dirty="0" smtClean="0"/>
              <a:t>Many questions…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6130" y="1077525"/>
            <a:ext cx="5598515" cy="30629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Higgs mechanism says </a:t>
            </a:r>
            <a:r>
              <a:rPr lang="en-US" b="1" dirty="0" smtClean="0"/>
              <a:t>how</a:t>
            </a:r>
            <a:r>
              <a:rPr lang="en-US" dirty="0" smtClean="0"/>
              <a:t> to give mass to fundamental particles</a:t>
            </a:r>
          </a:p>
          <a:p>
            <a:r>
              <a:rPr lang="en-US" dirty="0" smtClean="0"/>
              <a:t>It doesn’t say </a:t>
            </a:r>
            <a:r>
              <a:rPr lang="en-US" b="1" dirty="0" smtClean="0"/>
              <a:t>why</a:t>
            </a:r>
            <a:r>
              <a:rPr lang="en-US" dirty="0" smtClean="0"/>
              <a:t> fermion masses and  Yukawa couplings  are so different: 10</a:t>
            </a:r>
            <a:r>
              <a:rPr lang="en-US" baseline="30000" dirty="0" smtClean="0"/>
              <a:t>-10</a:t>
            </a:r>
            <a:r>
              <a:rPr lang="en-US" dirty="0" smtClean="0"/>
              <a:t>GeV (</a:t>
            </a:r>
            <a:r>
              <a:rPr lang="en-US" dirty="0" err="1" smtClean="0"/>
              <a:t>ν</a:t>
            </a:r>
            <a:r>
              <a:rPr lang="en-US" dirty="0" smtClean="0"/>
              <a:t>) – 10</a:t>
            </a:r>
            <a:r>
              <a:rPr lang="en-US" baseline="30000" dirty="0" smtClean="0"/>
              <a:t>2</a:t>
            </a:r>
            <a:r>
              <a:rPr lang="en-US" dirty="0" smtClean="0"/>
              <a:t>GeV (t)</a:t>
            </a:r>
          </a:p>
          <a:p>
            <a:r>
              <a:rPr lang="en-US" dirty="0" smtClean="0"/>
              <a:t>Top mass at the EW scale. Does it play a special role in breaking it? </a:t>
            </a:r>
          </a:p>
          <a:p>
            <a:r>
              <a:rPr lang="en-US" dirty="0"/>
              <a:t>(And by the way… why 3 families of leptons and quarks?)</a:t>
            </a:r>
          </a:p>
          <a:p>
            <a:r>
              <a:rPr lang="en-US" dirty="0"/>
              <a:t>What is the underlying theory?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128" y="4312761"/>
            <a:ext cx="1718890" cy="2412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3" y="4832339"/>
            <a:ext cx="2641012" cy="1756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65" y="274639"/>
            <a:ext cx="2832595" cy="3865824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912901" y="4274278"/>
            <a:ext cx="2154962" cy="974904"/>
          </a:xfrm>
          <a:prstGeom prst="cloudCallout">
            <a:avLst>
              <a:gd name="adj1" fmla="val -62110"/>
              <a:gd name="adj2" fmla="val 2304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halkduster"/>
                <a:cs typeface="Chalkduster"/>
              </a:rPr>
              <a:t>Eh! Eh! Eh! Been there, done that!</a:t>
            </a:r>
            <a:endParaRPr lang="en-US" sz="1400" dirty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1/30/14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Gonçalo - New Worlds 2014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232-8A0E-A145-ABFB-B507C672EE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9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525"/>
          </a:xfrm>
        </p:spPr>
        <p:txBody>
          <a:bodyPr/>
          <a:lstStyle/>
          <a:p>
            <a:r>
              <a:rPr lang="en-US" dirty="0" err="1" smtClean="0"/>
              <a:t>Vis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0" y="1132165"/>
            <a:ext cx="8686800" cy="3136396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Objectivo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ôr</a:t>
            </a:r>
            <a:r>
              <a:rPr lang="en-US" dirty="0" smtClean="0"/>
              <a:t> o ATLAS-PT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liga</a:t>
            </a:r>
            <a:r>
              <a:rPr lang="en-US" dirty="0" smtClean="0"/>
              <a:t> de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análises</a:t>
            </a:r>
            <a:r>
              <a:rPr lang="en-US" dirty="0" smtClean="0"/>
              <a:t> do Higgs(**)</a:t>
            </a:r>
          </a:p>
          <a:p>
            <a:endParaRPr lang="en-US" dirty="0" smtClean="0"/>
          </a:p>
          <a:p>
            <a:r>
              <a:rPr lang="en-US" dirty="0" err="1" smtClean="0"/>
              <a:t>Futuro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err="1" smtClean="0"/>
              <a:t>óximo</a:t>
            </a:r>
            <a:r>
              <a:rPr lang="en-US" dirty="0" smtClean="0"/>
              <a:t> (1 </a:t>
            </a:r>
            <a:r>
              <a:rPr lang="en-US" dirty="0" err="1" smtClean="0"/>
              <a:t>ano</a:t>
            </a:r>
            <a:r>
              <a:rPr lang="en-US" dirty="0" smtClean="0"/>
              <a:t>)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preparar</a:t>
            </a:r>
            <a:r>
              <a:rPr lang="en-US" dirty="0" smtClean="0"/>
              <a:t> </a:t>
            </a:r>
            <a:r>
              <a:rPr lang="en-US" dirty="0" err="1" smtClean="0"/>
              <a:t>análises</a:t>
            </a:r>
            <a:r>
              <a:rPr lang="en-US" dirty="0" smtClean="0"/>
              <a:t> de run II:</a:t>
            </a:r>
          </a:p>
          <a:p>
            <a:pPr lvl="1"/>
            <a:r>
              <a:rPr lang="en-US" dirty="0" err="1" smtClean="0"/>
              <a:t>Estudos</a:t>
            </a:r>
            <a:r>
              <a:rPr lang="en-US" dirty="0" smtClean="0"/>
              <a:t> de </a:t>
            </a:r>
            <a:r>
              <a:rPr lang="en-US" dirty="0" err="1" smtClean="0"/>
              <a:t>ttH</a:t>
            </a:r>
            <a:r>
              <a:rPr lang="en-US" dirty="0" smtClean="0"/>
              <a:t> (</a:t>
            </a:r>
            <a:r>
              <a:rPr lang="en-US" dirty="0" err="1" smtClean="0"/>
              <a:t>projecto</a:t>
            </a:r>
            <a:r>
              <a:rPr lang="en-US" dirty="0" smtClean="0"/>
              <a:t> </a:t>
            </a:r>
            <a:r>
              <a:rPr lang="en-US" dirty="0" err="1" smtClean="0"/>
              <a:t>exploratório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possibilidades</a:t>
            </a:r>
            <a:r>
              <a:rPr lang="en-US" dirty="0" smtClean="0"/>
              <a:t> e </a:t>
            </a:r>
            <a:r>
              <a:rPr lang="en-US" dirty="0" err="1" smtClean="0"/>
              <a:t>preparar</a:t>
            </a:r>
            <a:r>
              <a:rPr lang="en-US" dirty="0" smtClean="0"/>
              <a:t> as </a:t>
            </a:r>
            <a:r>
              <a:rPr lang="en-US" dirty="0" err="1" smtClean="0"/>
              <a:t>análises</a:t>
            </a:r>
            <a:r>
              <a:rPr lang="en-US" dirty="0" smtClean="0"/>
              <a:t>: HH?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 II (&gt;2015):</a:t>
            </a:r>
          </a:p>
          <a:p>
            <a:pPr lvl="1"/>
            <a:r>
              <a:rPr lang="en-US" dirty="0" smtClean="0"/>
              <a:t>Leading contribution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</a:t>
            </a:r>
            <a:r>
              <a:rPr lang="en-US" dirty="0" err="1" smtClean="0"/>
              <a:t>álises</a:t>
            </a:r>
            <a:r>
              <a:rPr lang="en-US" dirty="0" smtClean="0"/>
              <a:t> das </a:t>
            </a:r>
            <a:r>
              <a:rPr lang="en-US" dirty="0" err="1" smtClean="0"/>
              <a:t>propriedades</a:t>
            </a:r>
            <a:r>
              <a:rPr lang="en-US" dirty="0" smtClean="0"/>
              <a:t> do Higgs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630" y="5941498"/>
            <a:ext cx="745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(**) </a:t>
            </a:r>
            <a:r>
              <a:rPr lang="en-US" dirty="0" smtClean="0"/>
              <a:t>N.B.: </a:t>
            </a:r>
            <a:r>
              <a:rPr lang="en-US" dirty="0" err="1" smtClean="0"/>
              <a:t>equilibrar</a:t>
            </a:r>
            <a:r>
              <a:rPr lang="en-US" dirty="0" smtClean="0"/>
              <a:t> </a:t>
            </a:r>
            <a:r>
              <a:rPr lang="en-US" dirty="0" err="1" smtClean="0"/>
              <a:t>ambição</a:t>
            </a:r>
            <a:r>
              <a:rPr lang="en-US" dirty="0" smtClean="0"/>
              <a:t> com </a:t>
            </a:r>
            <a:r>
              <a:rPr lang="en-US" dirty="0" err="1" smtClean="0"/>
              <a:t>realismo</a:t>
            </a:r>
            <a:r>
              <a:rPr lang="en-US" dirty="0" smtClean="0"/>
              <a:t>, mas </a:t>
            </a:r>
            <a:r>
              <a:rPr lang="en-US" dirty="0" err="1" smtClean="0"/>
              <a:t>apontar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cima</a:t>
            </a:r>
            <a:r>
              <a:rPr lang="en-US" dirty="0" smtClean="0"/>
              <a:t>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6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0" y="4023671"/>
            <a:ext cx="2518614" cy="2287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987" y="4147418"/>
            <a:ext cx="2371049" cy="1843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023671"/>
            <a:ext cx="2534489" cy="2486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66" y="274638"/>
            <a:ext cx="5783975" cy="879853"/>
          </a:xfrm>
        </p:spPr>
        <p:txBody>
          <a:bodyPr>
            <a:normAutofit/>
          </a:bodyPr>
          <a:lstStyle/>
          <a:p>
            <a:r>
              <a:rPr lang="en-US" dirty="0" err="1" smtClean="0"/>
              <a:t>Porqu</a:t>
            </a:r>
            <a:r>
              <a:rPr lang="en-US" dirty="0" err="1" smtClean="0"/>
              <a:t>ê</a:t>
            </a:r>
            <a:r>
              <a:rPr lang="en-US" dirty="0" smtClean="0"/>
              <a:t> </a:t>
            </a:r>
            <a:r>
              <a:rPr lang="en-US" dirty="0" err="1" smtClean="0"/>
              <a:t>ttH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79" y="1190126"/>
            <a:ext cx="6016442" cy="287084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Indirect constraints on </a:t>
            </a:r>
            <a:r>
              <a:rPr lang="en-US" dirty="0" smtClean="0"/>
              <a:t>top</a:t>
            </a:r>
            <a:r>
              <a:rPr lang="en-US" dirty="0"/>
              <a:t>-Higgs Yukawa </a:t>
            </a:r>
            <a:r>
              <a:rPr lang="en-US" dirty="0" smtClean="0"/>
              <a:t>coupling from loops in </a:t>
            </a:r>
            <a:r>
              <a:rPr lang="en-US" dirty="0" err="1"/>
              <a:t>ggH</a:t>
            </a:r>
            <a:r>
              <a:rPr lang="en-US" dirty="0"/>
              <a:t> and </a:t>
            </a:r>
            <a:r>
              <a:rPr lang="en-US" dirty="0" err="1" smtClean="0"/>
              <a:t>ttH</a:t>
            </a:r>
            <a:r>
              <a:rPr lang="en-US" dirty="0" smtClean="0"/>
              <a:t> </a:t>
            </a:r>
            <a:r>
              <a:rPr lang="en-US" dirty="0"/>
              <a:t>vertices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ssumes </a:t>
            </a:r>
            <a:r>
              <a:rPr lang="en-US" dirty="0"/>
              <a:t>no new </a:t>
            </a:r>
            <a:r>
              <a:rPr lang="en-US" dirty="0" smtClean="0"/>
              <a:t>particles</a:t>
            </a:r>
            <a:r>
              <a:rPr lang="en-US" dirty="0"/>
              <a:t> </a:t>
            </a:r>
            <a:r>
              <a:rPr lang="en-US" dirty="0" smtClean="0"/>
              <a:t>contribute to loops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Top</a:t>
            </a:r>
            <a:r>
              <a:rPr lang="en-US" dirty="0"/>
              <a:t>-Higgs </a:t>
            </a:r>
            <a:r>
              <a:rPr lang="en-US" dirty="0" smtClean="0"/>
              <a:t>Yukawa </a:t>
            </a:r>
            <a:r>
              <a:rPr lang="en-US" dirty="0"/>
              <a:t>coupling </a:t>
            </a:r>
            <a:r>
              <a:rPr lang="en-US" dirty="0" smtClean="0"/>
              <a:t>can be measured </a:t>
            </a:r>
            <a:r>
              <a:rPr lang="en-US" dirty="0"/>
              <a:t>directly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</a:t>
            </a:r>
            <a:r>
              <a:rPr lang="en-US" dirty="0"/>
              <a:t>probing for </a:t>
            </a:r>
            <a:r>
              <a:rPr lang="en-US" dirty="0" smtClean="0"/>
              <a:t>New Physics contributions in </a:t>
            </a:r>
            <a:r>
              <a:rPr lang="en-US" dirty="0"/>
              <a:t>the </a:t>
            </a:r>
            <a:r>
              <a:rPr lang="en-US" dirty="0" err="1"/>
              <a:t>ggH</a:t>
            </a:r>
            <a:r>
              <a:rPr lang="en-US" dirty="0"/>
              <a:t> and </a:t>
            </a:r>
            <a:r>
              <a:rPr lang="en-US" dirty="0" err="1" smtClean="0"/>
              <a:t>γγH</a:t>
            </a:r>
            <a:r>
              <a:rPr lang="en-US" dirty="0" smtClean="0"/>
              <a:t> vertices</a:t>
            </a:r>
          </a:p>
          <a:p>
            <a:endParaRPr lang="en-US" dirty="0" smtClean="0"/>
          </a:p>
          <a:p>
            <a:r>
              <a:rPr lang="en-US" dirty="0" smtClean="0"/>
              <a:t>Top Yukawa coupling </a:t>
            </a:r>
            <a:r>
              <a:rPr lang="it-IT" dirty="0" err="1"/>
              <a:t>Y</a:t>
            </a:r>
            <a:r>
              <a:rPr lang="it-IT" baseline="-25000" dirty="0" err="1"/>
              <a:t>t</a:t>
            </a:r>
            <a:r>
              <a:rPr lang="it-IT" dirty="0"/>
              <a:t> = √2M</a:t>
            </a:r>
            <a:r>
              <a:rPr lang="it-IT" baseline="-25000" dirty="0"/>
              <a:t>t</a:t>
            </a:r>
            <a:r>
              <a:rPr lang="it-IT" dirty="0"/>
              <a:t>/</a:t>
            </a:r>
            <a:r>
              <a:rPr lang="it-IT" dirty="0" err="1"/>
              <a:t>vev</a:t>
            </a:r>
            <a:r>
              <a:rPr lang="it-IT" dirty="0"/>
              <a:t> = 0.996±</a:t>
            </a:r>
            <a:r>
              <a:rPr lang="it-IT" dirty="0" smtClean="0"/>
              <a:t>0.005</a:t>
            </a:r>
          </a:p>
          <a:p>
            <a:pPr lvl="1"/>
            <a:r>
              <a:rPr lang="en-US" dirty="0" smtClean="0"/>
              <a:t>Does this mean top plays a special role in EWSB?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232-8A0E-A145-ABFB-B507C672EE0C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594" y="271170"/>
            <a:ext cx="2749560" cy="37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8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543"/>
          </a:xfrm>
        </p:spPr>
        <p:txBody>
          <a:bodyPr/>
          <a:lstStyle/>
          <a:p>
            <a:r>
              <a:rPr lang="en-US" dirty="0" smtClean="0"/>
              <a:t>Sensitivity to New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254" y="1472513"/>
            <a:ext cx="4934546" cy="49798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Effective top-Higgs Yukawa coupling </a:t>
            </a:r>
            <a:r>
              <a:rPr lang="en-US" dirty="0" smtClean="0"/>
              <a:t>may deviate </a:t>
            </a:r>
            <a:r>
              <a:rPr lang="en-US" dirty="0"/>
              <a:t>from </a:t>
            </a:r>
            <a:r>
              <a:rPr lang="en-US" dirty="0" smtClean="0"/>
              <a:t>SM due to new higher-dimension operators</a:t>
            </a:r>
          </a:p>
          <a:p>
            <a:pPr lvl="1"/>
            <a:r>
              <a:rPr lang="en-US" dirty="0" smtClean="0"/>
              <a:t>Change </a:t>
            </a:r>
            <a:r>
              <a:rPr lang="en-US" b="1" dirty="0" smtClean="0"/>
              <a:t>event kinematics – </a:t>
            </a:r>
            <a:r>
              <a:rPr lang="en-US" dirty="0" smtClean="0"/>
              <a:t>go differential!</a:t>
            </a:r>
          </a:p>
          <a:p>
            <a:endParaRPr lang="en-US" dirty="0"/>
          </a:p>
          <a:p>
            <a:r>
              <a:rPr lang="en-US" dirty="0" err="1" smtClean="0"/>
              <a:t>ttH</a:t>
            </a:r>
            <a:r>
              <a:rPr lang="en-US" dirty="0" smtClean="0"/>
              <a:t> sensitive new physics: little Higgs, composite Higgs, Extra Dimensions,…</a:t>
            </a:r>
          </a:p>
          <a:p>
            <a:endParaRPr lang="en-US" dirty="0" smtClean="0"/>
          </a:p>
          <a:p>
            <a:r>
              <a:rPr lang="en-US" dirty="0" smtClean="0"/>
              <a:t>In the presence of CP violation, Higgs-top coupling have scalar (</a:t>
            </a:r>
            <a:r>
              <a:rPr lang="en-US" dirty="0" err="1" smtClean="0"/>
              <a:t>κ</a:t>
            </a:r>
            <a:r>
              <a:rPr lang="en-US" baseline="-25000" dirty="0" err="1" smtClean="0"/>
              <a:t>t</a:t>
            </a:r>
            <a:r>
              <a:rPr lang="en-US" dirty="0" smtClean="0"/>
              <a:t>)and </a:t>
            </a:r>
            <a:r>
              <a:rPr lang="en-US" dirty="0" err="1" smtClean="0"/>
              <a:t>pseudoscalar</a:t>
            </a:r>
            <a:r>
              <a:rPr lang="en-US" dirty="0" smtClean="0"/>
              <a:t> (˜</a:t>
            </a:r>
            <a:r>
              <a:rPr lang="en-US" dirty="0" err="1" smtClean="0"/>
              <a:t>κ</a:t>
            </a:r>
            <a:r>
              <a:rPr lang="en-US" baseline="-25000" dirty="0" err="1" smtClean="0"/>
              <a:t>t</a:t>
            </a:r>
            <a:r>
              <a:rPr lang="en-US" dirty="0"/>
              <a:t>)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Strong dependence on </a:t>
            </a:r>
            <a:r>
              <a:rPr lang="en-US" dirty="0" err="1" smtClean="0"/>
              <a:t>ttH</a:t>
            </a:r>
            <a:r>
              <a:rPr lang="en-US" dirty="0" smtClean="0"/>
              <a:t> cross section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Note: Indirect constraints from electron electric dipole moment not taken into account (give |˜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κ</a:t>
            </a:r>
            <a:r>
              <a:rPr lang="en-US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 &lt; 0.01)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28629" y="1026220"/>
            <a:ext cx="3259429" cy="2529460"/>
            <a:chOff x="215899" y="3637533"/>
            <a:chExt cx="3814167" cy="32204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00" y="4066374"/>
              <a:ext cx="3536355" cy="27916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5899" y="3637533"/>
              <a:ext cx="3814167" cy="47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Degrande</a:t>
              </a:r>
              <a:r>
                <a:rPr lang="en-US" dirty="0" smtClean="0"/>
                <a:t> et al. arXiv</a:t>
              </a:r>
              <a:r>
                <a:rPr lang="en-US" dirty="0"/>
                <a:t>:1205.1065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3763855"/>
            <a:ext cx="3222879" cy="3094145"/>
            <a:chOff x="457200" y="3763855"/>
            <a:chExt cx="3222879" cy="30941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948521"/>
              <a:ext cx="3222879" cy="290947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7200" y="3763855"/>
              <a:ext cx="3022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Ellis et al. arXiv:1312.5736</a:t>
              </a:r>
              <a:endParaRPr lang="en-US" dirty="0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232-8A0E-A145-ABFB-B507C672EE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8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374" y="872072"/>
            <a:ext cx="4864127" cy="329492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 I Analyses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37705" y="1009767"/>
            <a:ext cx="4358095" cy="57117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Latest </a:t>
            </a:r>
            <a:r>
              <a:rPr lang="en-US" dirty="0" err="1" smtClean="0"/>
              <a:t>ttH</a:t>
            </a:r>
            <a:r>
              <a:rPr lang="en-US" dirty="0" smtClean="0"/>
              <a:t> results from CMS</a:t>
            </a:r>
          </a:p>
          <a:p>
            <a:pPr lvl="1"/>
            <a:r>
              <a:rPr lang="en-US" dirty="0" smtClean="0"/>
              <a:t>Combination </a:t>
            </a:r>
            <a:r>
              <a:rPr lang="en-US" dirty="0" smtClean="0"/>
              <a:t>of H -&gt; bb, H -&gt; </a:t>
            </a:r>
            <a:r>
              <a:rPr lang="en-US" dirty="0" err="1" smtClean="0"/>
              <a:t>ττ</a:t>
            </a:r>
            <a:r>
              <a:rPr lang="en-US" dirty="0"/>
              <a:t>, H -&gt; </a:t>
            </a:r>
            <a:r>
              <a:rPr lang="en-US" dirty="0" err="1" smtClean="0"/>
              <a:t>γγ</a:t>
            </a:r>
            <a:r>
              <a:rPr lang="en-US" dirty="0" smtClean="0"/>
              <a:t> and </a:t>
            </a:r>
            <a:r>
              <a:rPr lang="en-US" dirty="0" err="1" smtClean="0"/>
              <a:t>multilepton</a:t>
            </a:r>
            <a:r>
              <a:rPr lang="en-US" dirty="0" smtClean="0"/>
              <a:t> (H-&gt;WW/ZZ)</a:t>
            </a:r>
          </a:p>
          <a:p>
            <a:pPr lvl="2"/>
            <a:r>
              <a:rPr lang="en-US" dirty="0" smtClean="0"/>
              <a:t>HIG</a:t>
            </a:r>
            <a:r>
              <a:rPr lang="en-US" dirty="0"/>
              <a:t>-12-035, HIG-13-015, HIG-13-019, CMS public </a:t>
            </a:r>
            <a:r>
              <a:rPr lang="en-US" dirty="0" smtClean="0"/>
              <a:t>page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statistically significant excess over background </a:t>
            </a:r>
            <a:r>
              <a:rPr lang="en-US" dirty="0" smtClean="0"/>
              <a:t>predictions</a:t>
            </a:r>
          </a:p>
          <a:p>
            <a:pPr lvl="2"/>
            <a:r>
              <a:rPr lang="en-US" dirty="0" smtClean="0"/>
              <a:t>Need LHC run II data</a:t>
            </a:r>
            <a:r>
              <a:rPr lang="en-US" dirty="0" smtClean="0"/>
              <a:t>!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Expectations from ATLAS </a:t>
            </a:r>
            <a:r>
              <a:rPr lang="en-US" dirty="0" err="1" smtClean="0">
                <a:solidFill>
                  <a:schemeClr val="tx1"/>
                </a:solidFill>
              </a:rPr>
              <a:t>ttH</a:t>
            </a:r>
            <a:r>
              <a:rPr lang="en-US" dirty="0" smtClean="0">
                <a:solidFill>
                  <a:schemeClr val="tx1"/>
                </a:solidFill>
              </a:rPr>
              <a:t>, H-&gt;bb analysis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Getting near to ATLAS release for </a:t>
            </a:r>
            <a:r>
              <a:rPr lang="en-US" dirty="0" err="1" smtClean="0">
                <a:solidFill>
                  <a:schemeClr val="tx1"/>
                </a:solidFill>
              </a:rPr>
              <a:t>Moriond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232-8A0E-A145-ABFB-B507C672EE0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382" y="4790811"/>
            <a:ext cx="4248119" cy="13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4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2824"/>
          </a:xfrm>
        </p:spPr>
        <p:txBody>
          <a:bodyPr/>
          <a:lstStyle/>
          <a:p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254"/>
            <a:ext cx="8229600" cy="496409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Branching ratios:</a:t>
            </a:r>
          </a:p>
          <a:p>
            <a:pPr lvl="1"/>
            <a:r>
              <a:rPr lang="en-US" dirty="0" smtClean="0"/>
              <a:t>H-&gt;bb (57.8%), H-&gt;WW (21.6%), </a:t>
            </a:r>
            <a:r>
              <a:rPr lang="en-US" dirty="0" smtClean="0"/>
              <a:t>H-&gt;</a:t>
            </a:r>
            <a:r>
              <a:rPr lang="en-US" dirty="0" err="1" smtClean="0"/>
              <a:t>gg</a:t>
            </a:r>
            <a:r>
              <a:rPr lang="en-US" dirty="0" smtClean="0"/>
              <a:t> (8.6%), </a:t>
            </a:r>
            <a:r>
              <a:rPr lang="en-US" dirty="0" smtClean="0"/>
              <a:t>H-&gt;</a:t>
            </a:r>
            <a:r>
              <a:rPr lang="en-US" dirty="0" err="1" smtClean="0"/>
              <a:t>ττ</a:t>
            </a:r>
            <a:r>
              <a:rPr lang="en-US" dirty="0" smtClean="0"/>
              <a:t> (6.4%), </a:t>
            </a:r>
            <a:r>
              <a:rPr lang="en-US" dirty="0" smtClean="0"/>
              <a:t>H-&gt;</a:t>
            </a:r>
            <a:r>
              <a:rPr lang="en-US" dirty="0" smtClean="0"/>
              <a:t>ZZ</a:t>
            </a:r>
            <a:r>
              <a:rPr lang="en-US" dirty="0" smtClean="0"/>
              <a:t> (2.7%), </a:t>
            </a:r>
            <a:r>
              <a:rPr lang="en-US" dirty="0" smtClean="0"/>
              <a:t>H-&gt;</a:t>
            </a:r>
            <a:r>
              <a:rPr lang="en-US" dirty="0" err="1" smtClean="0"/>
              <a:t>γγ</a:t>
            </a:r>
            <a:r>
              <a:rPr lang="en-US" dirty="0" smtClean="0"/>
              <a:t> (0.23%), </a:t>
            </a:r>
            <a:r>
              <a:rPr lang="en-US" dirty="0" smtClean="0"/>
              <a:t>H-&gt;</a:t>
            </a:r>
            <a:r>
              <a:rPr lang="en-US" dirty="0" err="1"/>
              <a:t>Z</a:t>
            </a:r>
            <a:r>
              <a:rPr lang="en-US" dirty="0" err="1" smtClean="0"/>
              <a:t>γ</a:t>
            </a:r>
            <a:r>
              <a:rPr lang="en-US" dirty="0" smtClean="0"/>
              <a:t> (0.15%)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Cross sections at </a:t>
            </a:r>
            <a:r>
              <a:rPr lang="en-US" dirty="0" smtClean="0"/>
              <a:t>√s = 8TeV:</a:t>
            </a:r>
          </a:p>
          <a:p>
            <a:pPr lvl="1"/>
            <a:r>
              <a:rPr lang="en-US" dirty="0" smtClean="0"/>
              <a:t>Signal: 75fb</a:t>
            </a:r>
          </a:p>
          <a:p>
            <a:pPr lvl="1"/>
            <a:r>
              <a:rPr lang="en-US" dirty="0" smtClean="0"/>
              <a:t>Backgrounds: </a:t>
            </a:r>
            <a:r>
              <a:rPr lang="en-US" dirty="0" err="1" smtClean="0"/>
              <a:t>ttbb</a:t>
            </a:r>
            <a:r>
              <a:rPr lang="en-US" dirty="0"/>
              <a:t> </a:t>
            </a:r>
            <a:r>
              <a:rPr lang="en-US" dirty="0" smtClean="0"/>
              <a:t>(order </a:t>
            </a:r>
            <a:r>
              <a:rPr lang="en-US" dirty="0" err="1" smtClean="0"/>
              <a:t>pb</a:t>
            </a:r>
            <a:r>
              <a:rPr lang="en-US" dirty="0" smtClean="0"/>
              <a:t>), </a:t>
            </a:r>
            <a:r>
              <a:rPr lang="en-US" dirty="0" err="1" smtClean="0"/>
              <a:t>ttZ</a:t>
            </a:r>
            <a:r>
              <a:rPr lang="en-US" dirty="0" smtClean="0"/>
              <a:t> (17fb)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Effect of √s increase to 14TeV:</a:t>
            </a:r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 signal </a:t>
            </a:r>
            <a:r>
              <a:rPr lang="en-US" dirty="0" err="1" smtClean="0"/>
              <a:t>σ</a:t>
            </a:r>
            <a:r>
              <a:rPr lang="en-US" dirty="0" smtClean="0"/>
              <a:t> increases from 0.13pb @ 8TeV to 0.6113pb @ 14TeV</a:t>
            </a:r>
          </a:p>
          <a:p>
            <a:pPr lvl="1"/>
            <a:r>
              <a:rPr lang="en-US" dirty="0" smtClean="0"/>
              <a:t>Main backgrounds: </a:t>
            </a:r>
            <a:r>
              <a:rPr lang="en-US" dirty="0" err="1" smtClean="0"/>
              <a:t>tt+jets</a:t>
            </a:r>
            <a:r>
              <a:rPr lang="en-US" dirty="0" smtClean="0"/>
              <a:t>, especially </a:t>
            </a:r>
            <a:r>
              <a:rPr lang="en-US" dirty="0" err="1" smtClean="0"/>
              <a:t>ttbb</a:t>
            </a:r>
            <a:r>
              <a:rPr lang="en-US" dirty="0" smtClean="0"/>
              <a:t>, </a:t>
            </a:r>
            <a:r>
              <a:rPr lang="en-US" dirty="0" err="1" smtClean="0"/>
              <a:t>ttcc</a:t>
            </a:r>
            <a:endParaRPr lang="en-US" dirty="0" smtClean="0"/>
          </a:p>
          <a:p>
            <a:pPr lvl="1"/>
            <a:r>
              <a:rPr lang="en-US" dirty="0" err="1" smtClean="0"/>
              <a:t>tt</a:t>
            </a:r>
            <a:r>
              <a:rPr lang="en-US" dirty="0" smtClean="0"/>
              <a:t> production </a:t>
            </a:r>
            <a:r>
              <a:rPr lang="en-US" dirty="0" err="1" smtClean="0"/>
              <a:t>σ</a:t>
            </a:r>
            <a:r>
              <a:rPr lang="en-US" dirty="0" smtClean="0"/>
              <a:t> increases from 249pb @ 8TeV to 965pb @ 14TeV</a:t>
            </a:r>
          </a:p>
          <a:p>
            <a:pPr lvl="1"/>
            <a:r>
              <a:rPr lang="en-US" dirty="0" smtClean="0"/>
              <a:t>SM S/√B before cuts goes up by x2.4, from 0.82% to 1.96%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877" y="2282553"/>
            <a:ext cx="2957923" cy="21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0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931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Trabalho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ttH</a:t>
            </a:r>
            <a:r>
              <a:rPr lang="en-US" sz="3600" dirty="0" smtClean="0"/>
              <a:t> e </a:t>
            </a:r>
            <a:r>
              <a:rPr lang="en-US" sz="3600" dirty="0" err="1" smtClean="0"/>
              <a:t>Projecto</a:t>
            </a:r>
            <a:r>
              <a:rPr lang="en-US" sz="3600" dirty="0" smtClean="0"/>
              <a:t> </a:t>
            </a:r>
            <a:r>
              <a:rPr lang="en-US" sz="3600" dirty="0" err="1" smtClean="0"/>
              <a:t>explorat</a:t>
            </a:r>
            <a:r>
              <a:rPr lang="en-US" sz="3600" dirty="0" err="1" smtClean="0"/>
              <a:t>ório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11" y="948570"/>
            <a:ext cx="8706021" cy="569141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Tarefas</a:t>
            </a:r>
            <a:r>
              <a:rPr lang="en-US" dirty="0" smtClean="0"/>
              <a:t>/</a:t>
            </a:r>
            <a:r>
              <a:rPr lang="en-US" dirty="0" err="1" smtClean="0"/>
              <a:t>Equipa</a:t>
            </a:r>
            <a:r>
              <a:rPr lang="en-US" dirty="0" smtClean="0"/>
              <a:t> actual: </a:t>
            </a:r>
          </a:p>
          <a:p>
            <a:pPr lvl="1"/>
            <a:r>
              <a:rPr lang="en-US" dirty="0" err="1" smtClean="0"/>
              <a:t>Correção</a:t>
            </a:r>
            <a:r>
              <a:rPr lang="en-US" dirty="0" smtClean="0"/>
              <a:t> </a:t>
            </a:r>
            <a:r>
              <a:rPr lang="en-US" dirty="0" err="1" smtClean="0"/>
              <a:t>Z+jets</a:t>
            </a:r>
            <a:r>
              <a:rPr lang="en-US" dirty="0" smtClean="0"/>
              <a:t>, </a:t>
            </a:r>
            <a:r>
              <a:rPr lang="en-US" dirty="0" err="1" smtClean="0"/>
              <a:t>análise</a:t>
            </a:r>
            <a:r>
              <a:rPr lang="en-US" dirty="0" smtClean="0"/>
              <a:t> HSG8: Susana Santos (PhD), Toni </a:t>
            </a:r>
            <a:r>
              <a:rPr lang="en-US" dirty="0" err="1" smtClean="0"/>
              <a:t>Onofre</a:t>
            </a:r>
            <a:r>
              <a:rPr lang="en-US" dirty="0" smtClean="0"/>
              <a:t>, Ricardo </a:t>
            </a:r>
            <a:r>
              <a:rPr lang="en-US" dirty="0" err="1" smtClean="0"/>
              <a:t>Gonçalo</a:t>
            </a:r>
            <a:endParaRPr lang="en-US" dirty="0" smtClean="0"/>
          </a:p>
          <a:p>
            <a:pPr lvl="1"/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estatística</a:t>
            </a:r>
            <a:r>
              <a:rPr lang="en-US" dirty="0" smtClean="0"/>
              <a:t>: Emanuel </a:t>
            </a:r>
            <a:r>
              <a:rPr lang="en-US" dirty="0" err="1" smtClean="0"/>
              <a:t>Gouveia</a:t>
            </a:r>
            <a:r>
              <a:rPr lang="en-US" dirty="0" smtClean="0"/>
              <a:t> (Master) – Susana Santos (PhD)</a:t>
            </a:r>
          </a:p>
          <a:p>
            <a:pPr lvl="1"/>
            <a:r>
              <a:rPr lang="en-US" dirty="0" err="1" smtClean="0"/>
              <a:t>Estudo</a:t>
            </a:r>
            <a:r>
              <a:rPr lang="en-US" dirty="0" smtClean="0"/>
              <a:t> da </a:t>
            </a:r>
            <a:r>
              <a:rPr lang="en-US" dirty="0" err="1" smtClean="0"/>
              <a:t>carga</a:t>
            </a:r>
            <a:r>
              <a:rPr lang="en-US" dirty="0" smtClean="0"/>
              <a:t> de </a:t>
            </a:r>
            <a:r>
              <a:rPr lang="en-US" dirty="0" err="1" smtClean="0"/>
              <a:t>jatos</a:t>
            </a:r>
            <a:r>
              <a:rPr lang="en-US" dirty="0" smtClean="0"/>
              <a:t>: </a:t>
            </a:r>
            <a:r>
              <a:rPr lang="en-US" dirty="0" err="1" smtClean="0"/>
              <a:t>Lia</a:t>
            </a:r>
            <a:r>
              <a:rPr lang="en-US" dirty="0" smtClean="0"/>
              <a:t> Moreira (</a:t>
            </a:r>
            <a:r>
              <a:rPr lang="en-US" dirty="0" err="1" smtClean="0"/>
              <a:t>Lic</a:t>
            </a:r>
            <a:r>
              <a:rPr lang="en-US" dirty="0" smtClean="0"/>
              <a:t>), Eduardo Dias (</a:t>
            </a:r>
            <a:r>
              <a:rPr lang="en-US" dirty="0" err="1" smtClean="0"/>
              <a:t>Lic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Portabilidade</a:t>
            </a:r>
            <a:r>
              <a:rPr lang="en-US" dirty="0" smtClean="0"/>
              <a:t> do SW de </a:t>
            </a:r>
            <a:r>
              <a:rPr lang="en-US" dirty="0" err="1" smtClean="0"/>
              <a:t>análise</a:t>
            </a:r>
            <a:r>
              <a:rPr lang="en-US" dirty="0" smtClean="0"/>
              <a:t>: </a:t>
            </a:r>
            <a:r>
              <a:rPr lang="en-US" dirty="0" err="1" smtClean="0"/>
              <a:t>João</a:t>
            </a:r>
            <a:r>
              <a:rPr lang="en-US" dirty="0" smtClean="0"/>
              <a:t> </a:t>
            </a:r>
            <a:r>
              <a:rPr lang="en-US" dirty="0" err="1" smtClean="0"/>
              <a:t>Carvalho</a:t>
            </a:r>
            <a:r>
              <a:rPr lang="en-US" dirty="0" smtClean="0"/>
              <a:t> (PhD – MAP-</a:t>
            </a:r>
            <a:r>
              <a:rPr lang="en-US" dirty="0" err="1" smtClean="0"/>
              <a:t>fis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Projecto</a:t>
            </a:r>
            <a:r>
              <a:rPr lang="en-US" dirty="0" smtClean="0"/>
              <a:t> </a:t>
            </a:r>
            <a:r>
              <a:rPr lang="en-US" dirty="0" err="1" smtClean="0"/>
              <a:t>exploratório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Março</a:t>
            </a:r>
            <a:r>
              <a:rPr lang="en-US" dirty="0" smtClean="0"/>
              <a:t> 2015</a:t>
            </a:r>
          </a:p>
          <a:p>
            <a:pPr lvl="1"/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determinada</a:t>
            </a:r>
            <a:r>
              <a:rPr lang="en-US" dirty="0" smtClean="0"/>
              <a:t> (</a:t>
            </a:r>
            <a:r>
              <a:rPr lang="en-US" dirty="0" err="1"/>
              <a:t>M</a:t>
            </a:r>
            <a:r>
              <a:rPr lang="en-US" dirty="0" err="1" smtClean="0"/>
              <a:t>uito</a:t>
            </a:r>
            <a:r>
              <a:rPr lang="en-US" dirty="0" smtClean="0"/>
              <a:t> a </a:t>
            </a:r>
            <a:r>
              <a:rPr lang="en-US" dirty="0" err="1" smtClean="0"/>
              <a:t>fazer</a:t>
            </a:r>
            <a:r>
              <a:rPr lang="en-US" dirty="0" smtClean="0"/>
              <a:t>! </a:t>
            </a:r>
            <a:r>
              <a:rPr lang="en-US" dirty="0" err="1" smtClean="0"/>
              <a:t>Próximo</a:t>
            </a:r>
            <a:r>
              <a:rPr lang="en-US" dirty="0" smtClean="0"/>
              <a:t> slide)</a:t>
            </a:r>
          </a:p>
          <a:p>
            <a:pPr lvl="1"/>
            <a:r>
              <a:rPr lang="en-US" dirty="0" err="1" smtClean="0"/>
              <a:t>Tira</a:t>
            </a:r>
            <a:r>
              <a:rPr lang="en-US" dirty="0" smtClean="0"/>
              <a:t> </a:t>
            </a:r>
            <a:r>
              <a:rPr lang="en-US" dirty="0" err="1" smtClean="0"/>
              <a:t>partido</a:t>
            </a:r>
            <a:r>
              <a:rPr lang="en-US" dirty="0" smtClean="0"/>
              <a:t> de expertise no top e no Higgs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Equipa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Experimentalistas</a:t>
            </a:r>
            <a:r>
              <a:rPr lang="en-US" dirty="0" smtClean="0"/>
              <a:t>: Toni, </a:t>
            </a:r>
            <a:r>
              <a:rPr lang="en-US" dirty="0" smtClean="0"/>
              <a:t>Patricia, Susana, Eduardo Dias, </a:t>
            </a:r>
            <a:r>
              <a:rPr lang="en-US" dirty="0" err="1" smtClean="0"/>
              <a:t>Jahred</a:t>
            </a:r>
            <a:r>
              <a:rPr lang="en-US" dirty="0" smtClean="0"/>
              <a:t> Adelman, novo postdoc</a:t>
            </a:r>
          </a:p>
          <a:p>
            <a:pPr lvl="1"/>
            <a:r>
              <a:rPr lang="en-US" dirty="0" err="1" smtClean="0"/>
              <a:t>Teóricos</a:t>
            </a:r>
            <a:r>
              <a:rPr lang="en-US" dirty="0" smtClean="0"/>
              <a:t>: </a:t>
            </a:r>
            <a:r>
              <a:rPr lang="en-US" dirty="0" err="1" smtClean="0"/>
              <a:t>Rui</a:t>
            </a:r>
            <a:r>
              <a:rPr lang="en-US" dirty="0" smtClean="0"/>
              <a:t> Santos, Fabio </a:t>
            </a:r>
            <a:r>
              <a:rPr lang="en-US" dirty="0" err="1" smtClean="0"/>
              <a:t>Maltoni</a:t>
            </a:r>
            <a:r>
              <a:rPr lang="en-US" dirty="0" smtClean="0"/>
              <a:t>, Jose Santiago, </a:t>
            </a:r>
          </a:p>
          <a:p>
            <a:pPr lvl="1"/>
            <a:r>
              <a:rPr lang="en-US" dirty="0" err="1" smtClean="0"/>
              <a:t>Envolver</a:t>
            </a:r>
            <a:r>
              <a:rPr lang="en-US" dirty="0" smtClean="0"/>
              <a:t> </a:t>
            </a:r>
            <a:r>
              <a:rPr lang="en-US" dirty="0" err="1" smtClean="0"/>
              <a:t>equipa</a:t>
            </a:r>
            <a:r>
              <a:rPr lang="en-US" dirty="0" smtClean="0"/>
              <a:t> actual e Pedro Ferreira (</a:t>
            </a:r>
            <a:r>
              <a:rPr lang="en-US" dirty="0" err="1" smtClean="0"/>
              <a:t>teórico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648"/>
            <a:ext cx="8229600" cy="68923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Tarefas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05" y="856768"/>
            <a:ext cx="9006295" cy="592090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Estudo</a:t>
            </a:r>
            <a:r>
              <a:rPr lang="en-US" dirty="0" smtClean="0"/>
              <a:t> de </a:t>
            </a:r>
            <a:r>
              <a:rPr lang="en-US" dirty="0" err="1" smtClean="0"/>
              <a:t>observáveis</a:t>
            </a:r>
            <a:r>
              <a:rPr lang="en-US" dirty="0" smtClean="0"/>
              <a:t> </a:t>
            </a:r>
            <a:r>
              <a:rPr lang="en-US" dirty="0" err="1" smtClean="0"/>
              <a:t>angulares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discriminação</a:t>
            </a:r>
            <a:r>
              <a:rPr lang="en-US" dirty="0" smtClean="0"/>
              <a:t> de background: </a:t>
            </a:r>
          </a:p>
          <a:p>
            <a:pPr marL="914400" lvl="1" indent="-514350"/>
            <a:r>
              <a:rPr lang="en-US" dirty="0" smtClean="0"/>
              <a:t>Fundo principal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ttbb</a:t>
            </a:r>
            <a:r>
              <a:rPr lang="en-US" dirty="0" smtClean="0"/>
              <a:t> (</a:t>
            </a:r>
            <a:r>
              <a:rPr lang="en-US" dirty="0" err="1" smtClean="0"/>
              <a:t>irredutível</a:t>
            </a:r>
            <a:r>
              <a:rPr lang="en-US" dirty="0" smtClean="0"/>
              <a:t>): par bb </a:t>
            </a:r>
            <a:r>
              <a:rPr lang="en-US" dirty="0" err="1" smtClean="0"/>
              <a:t>produzido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gluon splitting (g-&gt;bb, spin 1)  </a:t>
            </a:r>
          </a:p>
          <a:p>
            <a:pPr marL="914400" lvl="1" indent="-514350"/>
            <a:r>
              <a:rPr lang="en-US" dirty="0" err="1" smtClean="0"/>
              <a:t>Objectivo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procurar</a:t>
            </a:r>
            <a:r>
              <a:rPr lang="en-US" dirty="0" smtClean="0"/>
              <a:t> </a:t>
            </a:r>
            <a:r>
              <a:rPr lang="en-US" dirty="0" err="1" smtClean="0"/>
              <a:t>observáveis</a:t>
            </a:r>
            <a:r>
              <a:rPr lang="en-US" dirty="0" smtClean="0"/>
              <a:t> </a:t>
            </a:r>
            <a:r>
              <a:rPr lang="en-US" dirty="0" err="1" smtClean="0"/>
              <a:t>óptimos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distinguir</a:t>
            </a:r>
            <a:r>
              <a:rPr lang="en-US" dirty="0" smtClean="0"/>
              <a:t> do </a:t>
            </a:r>
            <a:r>
              <a:rPr lang="en-US" dirty="0" err="1" smtClean="0"/>
              <a:t>sinal</a:t>
            </a:r>
            <a:r>
              <a:rPr lang="en-US" dirty="0" smtClean="0"/>
              <a:t> (H-&gt;bb, spin 0)</a:t>
            </a:r>
          </a:p>
          <a:p>
            <a:pPr marL="914400" lvl="1" indent="-514350"/>
            <a:r>
              <a:rPr lang="en-US" dirty="0" err="1" smtClean="0"/>
              <a:t>Conhecimentos</a:t>
            </a:r>
            <a:r>
              <a:rPr lang="en-US" dirty="0" smtClean="0"/>
              <a:t> </a:t>
            </a:r>
            <a:r>
              <a:rPr lang="en-US" dirty="0" err="1" smtClean="0"/>
              <a:t>aplicáveis</a:t>
            </a:r>
            <a:r>
              <a:rPr lang="en-US" dirty="0" smtClean="0"/>
              <a:t> a outros </a:t>
            </a:r>
            <a:r>
              <a:rPr lang="en-US" dirty="0" err="1" smtClean="0"/>
              <a:t>canais</a:t>
            </a:r>
            <a:r>
              <a:rPr lang="en-US" dirty="0" smtClean="0"/>
              <a:t> de </a:t>
            </a:r>
            <a:r>
              <a:rPr lang="en-US" dirty="0" err="1" smtClean="0"/>
              <a:t>ttH</a:t>
            </a:r>
            <a:r>
              <a:rPr lang="en-US" dirty="0" smtClean="0"/>
              <a:t> (H-&gt;</a:t>
            </a:r>
            <a:r>
              <a:rPr lang="en-US" dirty="0" err="1" smtClean="0"/>
              <a:t>γγ</a:t>
            </a:r>
            <a:r>
              <a:rPr lang="en-US" dirty="0" smtClean="0"/>
              <a:t>, H-&gt;WW, H-&gt;ZZ)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Diminuição</a:t>
            </a:r>
            <a:r>
              <a:rPr lang="en-US" dirty="0" smtClean="0"/>
              <a:t> do </a:t>
            </a:r>
            <a:r>
              <a:rPr lang="en-US" dirty="0" err="1" smtClean="0"/>
              <a:t>fundo</a:t>
            </a:r>
            <a:r>
              <a:rPr lang="en-US" dirty="0" smtClean="0"/>
              <a:t> </a:t>
            </a:r>
            <a:r>
              <a:rPr lang="en-US" dirty="0" err="1" smtClean="0"/>
              <a:t>combinatório</a:t>
            </a:r>
            <a:r>
              <a:rPr lang="en-US" dirty="0" smtClean="0"/>
              <a:t>:</a:t>
            </a:r>
          </a:p>
          <a:p>
            <a:pPr marL="914400" lvl="1" indent="-514350"/>
            <a:r>
              <a:rPr lang="en-US" dirty="0" err="1" smtClean="0"/>
              <a:t>Reconstrução</a:t>
            </a:r>
            <a:r>
              <a:rPr lang="en-US" dirty="0" smtClean="0"/>
              <a:t> </a:t>
            </a:r>
            <a:r>
              <a:rPr lang="en-US" dirty="0" err="1" smtClean="0"/>
              <a:t>completa</a:t>
            </a:r>
            <a:r>
              <a:rPr lang="en-US" dirty="0" smtClean="0"/>
              <a:t> de </a:t>
            </a:r>
            <a:r>
              <a:rPr lang="en-US" dirty="0" err="1" smtClean="0"/>
              <a:t>ttH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afectada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combinações</a:t>
            </a:r>
            <a:r>
              <a:rPr lang="en-US" dirty="0" smtClean="0"/>
              <a:t> </a:t>
            </a:r>
            <a:r>
              <a:rPr lang="en-US" dirty="0" err="1" smtClean="0"/>
              <a:t>erradas</a:t>
            </a:r>
            <a:r>
              <a:rPr lang="en-US" dirty="0" smtClean="0"/>
              <a:t> de </a:t>
            </a:r>
            <a:r>
              <a:rPr lang="en-US" dirty="0" err="1" smtClean="0"/>
              <a:t>jactos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Melhoramentos</a:t>
            </a:r>
            <a:r>
              <a:rPr lang="en-US" dirty="0" smtClean="0"/>
              <a:t> </a:t>
            </a:r>
            <a:r>
              <a:rPr lang="en-US" dirty="0" err="1" smtClean="0"/>
              <a:t>possíveis</a:t>
            </a:r>
            <a:r>
              <a:rPr lang="en-US" dirty="0" smtClean="0"/>
              <a:t> com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? </a:t>
            </a:r>
            <a:r>
              <a:rPr lang="en-US" dirty="0" err="1" smtClean="0"/>
              <a:t>Carga</a:t>
            </a:r>
            <a:r>
              <a:rPr lang="en-US" dirty="0" smtClean="0"/>
              <a:t> de </a:t>
            </a:r>
            <a:r>
              <a:rPr lang="en-US" dirty="0" err="1" smtClean="0"/>
              <a:t>jatos</a:t>
            </a:r>
            <a:r>
              <a:rPr lang="en-US" dirty="0" smtClean="0"/>
              <a:t> </a:t>
            </a:r>
            <a:r>
              <a:rPr lang="en-US" dirty="0" err="1" smtClean="0"/>
              <a:t>evita</a:t>
            </a:r>
            <a:r>
              <a:rPr lang="en-US" dirty="0" smtClean="0"/>
              <a:t> </a:t>
            </a:r>
            <a:r>
              <a:rPr lang="en-US" dirty="0" err="1" smtClean="0"/>
              <a:t>emparelhamentos</a:t>
            </a:r>
            <a:r>
              <a:rPr lang="en-US" dirty="0" smtClean="0"/>
              <a:t> </a:t>
            </a:r>
            <a:r>
              <a:rPr lang="en-US" dirty="0" err="1" smtClean="0"/>
              <a:t>errados</a:t>
            </a:r>
            <a:r>
              <a:rPr lang="en-US" dirty="0" smtClean="0"/>
              <a:t>.</a:t>
            </a:r>
          </a:p>
          <a:p>
            <a:pPr marL="914400" lvl="1" indent="-514350"/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/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melhorar</a:t>
            </a:r>
            <a:r>
              <a:rPr lang="en-US" dirty="0" smtClean="0"/>
              <a:t> a </a:t>
            </a:r>
            <a:r>
              <a:rPr lang="en-US" dirty="0" err="1" smtClean="0"/>
              <a:t>resolução</a:t>
            </a:r>
            <a:r>
              <a:rPr lang="en-US" dirty="0" smtClean="0"/>
              <a:t> de </a:t>
            </a:r>
            <a:r>
              <a:rPr lang="en-US" dirty="0" err="1" smtClean="0"/>
              <a:t>jatos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Determinação</a:t>
            </a:r>
            <a:r>
              <a:rPr lang="en-US" dirty="0" smtClean="0"/>
              <a:t> dos </a:t>
            </a:r>
            <a:r>
              <a:rPr lang="en-US" dirty="0" err="1" smtClean="0"/>
              <a:t>números</a:t>
            </a:r>
            <a:r>
              <a:rPr lang="en-US" dirty="0" smtClean="0"/>
              <a:t> </a:t>
            </a:r>
            <a:r>
              <a:rPr lang="en-US" dirty="0" err="1" smtClean="0"/>
              <a:t>quânticos</a:t>
            </a:r>
            <a:r>
              <a:rPr lang="en-US" dirty="0" smtClean="0"/>
              <a:t> de CP do Higgs:</a:t>
            </a:r>
          </a:p>
          <a:p>
            <a:pPr marL="914400" lvl="1" indent="-514350"/>
            <a:r>
              <a:rPr lang="en-US" dirty="0" smtClean="0"/>
              <a:t>CP do Higgs </a:t>
            </a:r>
            <a:r>
              <a:rPr lang="en-US" dirty="0" err="1" smtClean="0"/>
              <a:t>determinado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H-&gt;ZZ, mas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complementar</a:t>
            </a:r>
            <a:r>
              <a:rPr lang="en-US" dirty="0" smtClean="0"/>
              <a:t> com </a:t>
            </a:r>
            <a:r>
              <a:rPr lang="en-US" dirty="0" err="1" smtClean="0"/>
              <a:t>ttH</a:t>
            </a:r>
            <a:r>
              <a:rPr lang="en-US" dirty="0" smtClean="0"/>
              <a:t> (</a:t>
            </a:r>
            <a:r>
              <a:rPr lang="en-US" dirty="0" err="1" smtClean="0"/>
              <a:t>Gunion</a:t>
            </a:r>
            <a:r>
              <a:rPr lang="en-US" dirty="0" smtClean="0"/>
              <a:t> &amp; He)</a:t>
            </a:r>
          </a:p>
          <a:p>
            <a:pPr marL="914400" lvl="1" indent="-514350"/>
            <a:r>
              <a:rPr lang="en-US" dirty="0" err="1" smtClean="0"/>
              <a:t>Estudado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simulação</a:t>
            </a:r>
            <a:r>
              <a:rPr lang="en-US" dirty="0" smtClean="0"/>
              <a:t> (</a:t>
            </a:r>
            <a:r>
              <a:rPr lang="en-US" dirty="0" err="1" smtClean="0"/>
              <a:t>Atlfast</a:t>
            </a:r>
            <a:r>
              <a:rPr lang="en-US" dirty="0" smtClean="0"/>
              <a:t> I…) – </a:t>
            </a:r>
            <a:r>
              <a:rPr lang="en-US" dirty="0" err="1" smtClean="0"/>
              <a:t>estudo</a:t>
            </a:r>
            <a:r>
              <a:rPr lang="en-US" dirty="0" smtClean="0"/>
              <a:t> </a:t>
            </a:r>
            <a:r>
              <a:rPr lang="en-US" dirty="0" err="1" smtClean="0"/>
              <a:t>realístico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Possibilidade</a:t>
            </a:r>
            <a:r>
              <a:rPr lang="en-US" dirty="0" smtClean="0"/>
              <a:t> de </a:t>
            </a:r>
            <a:r>
              <a:rPr lang="en-US" dirty="0" err="1" smtClean="0"/>
              <a:t>encontrar</a:t>
            </a:r>
            <a:r>
              <a:rPr lang="en-US" dirty="0" smtClean="0"/>
              <a:t> outros </a:t>
            </a:r>
            <a:r>
              <a:rPr lang="en-US" dirty="0" err="1" smtClean="0"/>
              <a:t>métodos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Teste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dados </a:t>
            </a:r>
            <a:r>
              <a:rPr lang="en-US" dirty="0" err="1" smtClean="0"/>
              <a:t>reais</a:t>
            </a:r>
            <a:r>
              <a:rPr lang="en-US" dirty="0" smtClean="0"/>
              <a:t>:</a:t>
            </a:r>
          </a:p>
          <a:p>
            <a:pPr marL="914400" lvl="1" indent="-514350"/>
            <a:r>
              <a:rPr lang="en-US" dirty="0" smtClean="0"/>
              <a:t>As </a:t>
            </a:r>
            <a:r>
              <a:rPr lang="en-US" dirty="0" err="1" smtClean="0"/>
              <a:t>técnicas</a:t>
            </a:r>
            <a:r>
              <a:rPr lang="en-US" dirty="0" smtClean="0"/>
              <a:t> </a:t>
            </a:r>
            <a:r>
              <a:rPr lang="en-US" dirty="0" err="1" smtClean="0"/>
              <a:t>desenvolvidas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testadas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dados </a:t>
            </a:r>
            <a:r>
              <a:rPr lang="en-US" dirty="0" err="1" smtClean="0"/>
              <a:t>reais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dirty="0" err="1" smtClean="0"/>
              <a:t>membros</a:t>
            </a:r>
            <a:r>
              <a:rPr lang="en-US" dirty="0" smtClean="0"/>
              <a:t> de ATLAS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teóricos</a:t>
            </a:r>
            <a:r>
              <a:rPr lang="en-US" dirty="0" smtClean="0"/>
              <a:t> e </a:t>
            </a:r>
            <a:r>
              <a:rPr lang="en-US" dirty="0" err="1" smtClean="0"/>
              <a:t>computacionais</a:t>
            </a:r>
            <a:r>
              <a:rPr lang="en-US" dirty="0" smtClean="0"/>
              <a:t>:</a:t>
            </a:r>
          </a:p>
          <a:p>
            <a:pPr marL="914400" lvl="1" indent="-514350"/>
            <a:r>
              <a:rPr lang="en-US" dirty="0" err="1" smtClean="0"/>
              <a:t>Estudo</a:t>
            </a:r>
            <a:r>
              <a:rPr lang="en-US" dirty="0" smtClean="0"/>
              <a:t> do </a:t>
            </a:r>
            <a:r>
              <a:rPr lang="en-US" dirty="0" err="1" smtClean="0"/>
              <a:t>impacto</a:t>
            </a:r>
            <a:r>
              <a:rPr lang="en-US" dirty="0" smtClean="0"/>
              <a:t> das </a:t>
            </a:r>
            <a:r>
              <a:rPr lang="en-US" dirty="0" err="1" smtClean="0"/>
              <a:t>análises</a:t>
            </a:r>
            <a:r>
              <a:rPr lang="en-US" dirty="0" smtClean="0"/>
              <a:t> de </a:t>
            </a:r>
            <a:r>
              <a:rPr lang="en-US" dirty="0" err="1" smtClean="0"/>
              <a:t>ttH</a:t>
            </a:r>
            <a:r>
              <a:rPr lang="en-US" dirty="0" smtClean="0"/>
              <a:t> no </a:t>
            </a:r>
            <a:r>
              <a:rPr lang="en-US" dirty="0" err="1" smtClean="0"/>
              <a:t>conhecimento</a:t>
            </a:r>
            <a:r>
              <a:rPr lang="en-US" dirty="0" smtClean="0"/>
              <a:t> de nova </a:t>
            </a:r>
            <a:r>
              <a:rPr lang="en-US" dirty="0" err="1" smtClean="0"/>
              <a:t>física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 a </a:t>
            </a:r>
            <a:r>
              <a:rPr lang="en-US" dirty="0" err="1" smtClean="0"/>
              <a:t>tirar</a:t>
            </a:r>
            <a:r>
              <a:rPr lang="en-US" dirty="0" smtClean="0"/>
              <a:t> do </a:t>
            </a:r>
            <a:r>
              <a:rPr lang="en-US" dirty="0" err="1" smtClean="0"/>
              <a:t>ttH</a:t>
            </a:r>
            <a:r>
              <a:rPr lang="en-US" dirty="0" smtClean="0"/>
              <a:t>?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apostar</a:t>
            </a:r>
            <a:r>
              <a:rPr lang="en-US" dirty="0" smtClean="0"/>
              <a:t>?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cenários</a:t>
            </a:r>
            <a:r>
              <a:rPr lang="en-US" dirty="0" smtClean="0"/>
              <a:t> </a:t>
            </a:r>
            <a:r>
              <a:rPr lang="en-US" dirty="0" err="1" smtClean="0"/>
              <a:t>teóricos</a:t>
            </a:r>
            <a:r>
              <a:rPr lang="en-US" dirty="0" smtClean="0"/>
              <a:t>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impacto</a:t>
            </a:r>
            <a:r>
              <a:rPr lang="en-US" dirty="0" smtClean="0"/>
              <a:t>?</a:t>
            </a:r>
          </a:p>
          <a:p>
            <a:pPr marL="914400" lvl="1" indent="-514350"/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 de Monte Carlo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usamos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Reunião ATLAS-PT, Coimbra 3/2/2014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48D9-25BB-DD40-AE56-5F1CF165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4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3697</TotalTime>
  <Words>2082</Words>
  <Application>Microsoft Macintosh PowerPoint</Application>
  <PresentationFormat>On-screen Show (4:3)</PresentationFormat>
  <Paragraphs>259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Higgs/ttH – Roadmap </vt:lpstr>
      <vt:lpstr>Introdução</vt:lpstr>
      <vt:lpstr>Visão Geral</vt:lpstr>
      <vt:lpstr>Porquê ttH?</vt:lpstr>
      <vt:lpstr>Sensitivity to New Physics</vt:lpstr>
      <vt:lpstr>Run I Analyses</vt:lpstr>
      <vt:lpstr>Some numbers</vt:lpstr>
      <vt:lpstr>Trabalho em ttH e Projecto exploratório</vt:lpstr>
      <vt:lpstr>Tarefas</vt:lpstr>
      <vt:lpstr>Outras possibilidades</vt:lpstr>
      <vt:lpstr>Miscellanea </vt:lpstr>
      <vt:lpstr>Bonus slides</vt:lpstr>
      <vt:lpstr>Evolution with √s</vt:lpstr>
      <vt:lpstr>Ttbar cross section</vt:lpstr>
      <vt:lpstr>ttV</vt:lpstr>
      <vt:lpstr>PowerPoint Presentation</vt:lpstr>
      <vt:lpstr>PowerPoint Presentation</vt:lpstr>
      <vt:lpstr>ATLAS Analysis – lepton+jets</vt:lpstr>
      <vt:lpstr>Direct BSM Higgs Searches (ATLAS) </vt:lpstr>
      <vt:lpstr>Lateral Thoughts</vt:lpstr>
      <vt:lpstr>Many questions…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34</cp:revision>
  <dcterms:created xsi:type="dcterms:W3CDTF">2014-01-31T20:47:47Z</dcterms:created>
  <dcterms:modified xsi:type="dcterms:W3CDTF">2014-02-03T10:25:08Z</dcterms:modified>
</cp:coreProperties>
</file>