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275" r:id="rId3"/>
    <p:sldId id="270" r:id="rId4"/>
    <p:sldId id="282" r:id="rId5"/>
    <p:sldId id="280" r:id="rId6"/>
    <p:sldId id="281" r:id="rId7"/>
    <p:sldId id="288" r:id="rId8"/>
    <p:sldId id="294" r:id="rId9"/>
    <p:sldId id="296" r:id="rId10"/>
    <p:sldId id="293" r:id="rId11"/>
    <p:sldId id="287" r:id="rId12"/>
    <p:sldId id="289" r:id="rId13"/>
    <p:sldId id="302" r:id="rId14"/>
    <p:sldId id="257" r:id="rId15"/>
    <p:sldId id="260" r:id="rId16"/>
    <p:sldId id="303" r:id="rId17"/>
    <p:sldId id="310" r:id="rId18"/>
    <p:sldId id="290" r:id="rId19"/>
    <p:sldId id="311" r:id="rId20"/>
    <p:sldId id="258" r:id="rId21"/>
    <p:sldId id="263" r:id="rId22"/>
    <p:sldId id="259" r:id="rId23"/>
    <p:sldId id="261" r:id="rId24"/>
    <p:sldId id="266" r:id="rId25"/>
    <p:sldId id="274" r:id="rId26"/>
    <p:sldId id="301" r:id="rId27"/>
    <p:sldId id="306" r:id="rId28"/>
    <p:sldId id="307" r:id="rId29"/>
    <p:sldId id="308" r:id="rId30"/>
    <p:sldId id="304" r:id="rId31"/>
    <p:sldId id="305" r:id="rId32"/>
    <p:sldId id="309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1960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096B0A-B3B2-B44C-AA68-C6726A24B0A9}" type="datetimeFigureOut">
              <a:rPr lang="en-US" smtClean="0"/>
              <a:t>02/12/14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EB2449-9F03-B243-98EB-0FF5AFDC4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7742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B0DD1A-4848-4649-B9DB-969864372218}" type="datetimeFigureOut">
              <a:rPr lang="en-US" smtClean="0"/>
              <a:t>02/12/14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EE2485-C605-CB46-833F-C62914E77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2760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ATLAS Weekly - Jet Trigger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B053-36B1-904A-972D-C07CE42D9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643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ATLAS Weekly - Jet Trigger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B053-36B1-904A-972D-C07CE42D9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427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ATLAS Weekly - Jet Trigger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B053-36B1-904A-972D-C07CE42D9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485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ATLAS Weekly - Jet Trigger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B053-36B1-904A-972D-C07CE42D9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73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ATLAS Weekly - Jet Trigger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B053-36B1-904A-972D-C07CE42D9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451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ATLAS Weekly - Jet Trigger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B053-36B1-904A-972D-C07CE42D9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282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ATLAS Weekly - Jet Trigger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B053-36B1-904A-972D-C07CE42D9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836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ATLAS Weekly - Jet Trigger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B053-36B1-904A-972D-C07CE42D9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68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ATLAS Weekly - Jet Trigger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B053-36B1-904A-972D-C07CE42D9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30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ATLAS Weekly - Jet Trigger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B053-36B1-904A-972D-C07CE42D9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201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ATLAS Weekly - Jet Trigger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B053-36B1-904A-972D-C07CE42D9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93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R.Gonçalo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ATLAS Weekly - Jet Trigger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3B053-36B1-904A-972D-C07CE42D9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075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38.emf"/><Relationship Id="rId5" Type="http://schemas.openxmlformats.org/officeDocument/2006/relationships/image" Target="../media/image25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5" Type="http://schemas.openxmlformats.org/officeDocument/2006/relationships/image" Target="../media/image44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6668"/>
            <a:ext cx="7772400" cy="939800"/>
          </a:xfrm>
          <a:solidFill>
            <a:srgbClr val="FFFFFF">
              <a:alpha val="34000"/>
            </a:srgbClr>
          </a:solidFill>
        </p:spPr>
        <p:txBody>
          <a:bodyPr/>
          <a:lstStyle/>
          <a:p>
            <a:r>
              <a:rPr lang="en-US" dirty="0" smtClean="0"/>
              <a:t>Jet Trigger and changes for Run II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257800"/>
            <a:ext cx="9144000" cy="1397000"/>
          </a:xfrm>
          <a:solidFill>
            <a:srgbClr val="FFFFFF">
              <a:alpha val="41000"/>
            </a:srgbClr>
          </a:solidFill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Ricardo </a:t>
            </a:r>
            <a:r>
              <a:rPr lang="en-US" dirty="0" err="1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Gonçalo</a:t>
            </a:r>
            <a:r>
              <a:rPr lang="en-US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 (LIP), David Miller (Chicago)</a:t>
            </a:r>
          </a:p>
          <a:p>
            <a:r>
              <a:rPr lang="en-US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On behalf of the </a:t>
            </a:r>
            <a:r>
              <a:rPr lang="en-US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Jet </a:t>
            </a:r>
            <a:r>
              <a:rPr lang="en-US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Signature </a:t>
            </a:r>
            <a:r>
              <a:rPr lang="en-US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Group people who did the hard work</a:t>
            </a:r>
            <a:endParaRPr lang="en-US" dirty="0" smtClean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ATLAS Weekly Meeting</a:t>
            </a:r>
            <a:r>
              <a:rPr lang="en-US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- </a:t>
            </a:r>
            <a:r>
              <a:rPr lang="en-US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2 December </a:t>
            </a:r>
            <a:r>
              <a:rPr lang="en-US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2014</a:t>
            </a:r>
            <a:endParaRPr lang="en-US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279" y="2218266"/>
            <a:ext cx="4295356" cy="258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17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60116" y="913666"/>
            <a:ext cx="30601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Full Scan : &lt;n&gt; 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00FF"/>
                </a:solidFill>
              </a:rPr>
              <a:t>≈ 190k cells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Partial Scan: L1_J20 1x1 : </a:t>
            </a:r>
          </a:p>
          <a:p>
            <a:r>
              <a:rPr lang="en-US" dirty="0">
                <a:solidFill>
                  <a:srgbClr val="FF0000"/>
                </a:solidFill>
              </a:rPr>
              <a:t>	</a:t>
            </a:r>
            <a:r>
              <a:rPr lang="en-US" dirty="0" smtClean="0">
                <a:solidFill>
                  <a:srgbClr val="FF0000"/>
                </a:solidFill>
              </a:rPr>
              <a:t>&lt;n&gt;  ≈ 16k cells</a:t>
            </a:r>
          </a:p>
          <a:p>
            <a:r>
              <a:rPr lang="en-US" dirty="0" smtClean="0"/>
              <a:t>Partial Scan: L1_J20 1.5x1.5 : 	</a:t>
            </a:r>
            <a:endParaRPr lang="en-US" dirty="0"/>
          </a:p>
          <a:p>
            <a:r>
              <a:rPr lang="en-US" dirty="0" smtClean="0"/>
              <a:t>	&lt;n&gt; ≈32k cells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75417" y="2830182"/>
            <a:ext cx="30601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Full Scan : &lt;t&gt; 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00FF"/>
                </a:solidFill>
              </a:rPr>
              <a:t>≈ 10ms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Partial Scan: L1_J20 1x1:  </a:t>
            </a:r>
          </a:p>
          <a:p>
            <a:r>
              <a:rPr lang="en-US" dirty="0">
                <a:solidFill>
                  <a:srgbClr val="FF0000"/>
                </a:solidFill>
              </a:rPr>
              <a:t>	</a:t>
            </a:r>
            <a:r>
              <a:rPr lang="en-US" dirty="0" smtClean="0">
                <a:solidFill>
                  <a:srgbClr val="FF0000"/>
                </a:solidFill>
              </a:rPr>
              <a:t>&lt;t&gt;  ≈ 6ms</a:t>
            </a:r>
          </a:p>
          <a:p>
            <a:r>
              <a:rPr lang="en-US" dirty="0" smtClean="0"/>
              <a:t>Partial Scan: L1_J20 1.5x1.5 : 	</a:t>
            </a:r>
            <a:endParaRPr lang="en-US" dirty="0"/>
          </a:p>
          <a:p>
            <a:r>
              <a:rPr lang="en-US" dirty="0" smtClean="0"/>
              <a:t>	&lt;t&gt; ≈ 10ms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60116" y="4879022"/>
            <a:ext cx="306011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Full Scan : &lt;t&gt; 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00FF"/>
                </a:solidFill>
              </a:rPr>
              <a:t>≈ </a:t>
            </a:r>
            <a:r>
              <a:rPr lang="en-US" dirty="0" smtClean="0">
                <a:solidFill>
                  <a:srgbClr val="0000FF"/>
                </a:solidFill>
              </a:rPr>
              <a:t>260ms (actually… this was a glitch)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Partial Scan: L1_J20 1x1:  </a:t>
            </a:r>
          </a:p>
          <a:p>
            <a:r>
              <a:rPr lang="en-US" dirty="0">
                <a:solidFill>
                  <a:srgbClr val="FF0000"/>
                </a:solidFill>
              </a:rPr>
              <a:t>	</a:t>
            </a:r>
            <a:r>
              <a:rPr lang="en-US" dirty="0" smtClean="0">
                <a:solidFill>
                  <a:srgbClr val="FF0000"/>
                </a:solidFill>
              </a:rPr>
              <a:t>&lt;t&gt;  ≈ 30ms</a:t>
            </a:r>
          </a:p>
          <a:p>
            <a:r>
              <a:rPr lang="en-US" dirty="0" smtClean="0"/>
              <a:t>Partial Scan: L1_J20 1.5x1.5 : 	</a:t>
            </a:r>
            <a:endParaRPr lang="en-US" dirty="0"/>
          </a:p>
          <a:p>
            <a:r>
              <a:rPr lang="en-US" dirty="0" smtClean="0"/>
              <a:t>	&lt;t&gt; ≈ 45ms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5302" y="304800"/>
            <a:ext cx="5860115" cy="2178791"/>
            <a:chOff x="1" y="0"/>
            <a:chExt cx="5860115" cy="217879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" y="123111"/>
              <a:ext cx="5860115" cy="205568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456716" y="950713"/>
              <a:ext cx="15759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Nr of cells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41899" y="0"/>
              <a:ext cx="28777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/>
                <a:t>Ademar</a:t>
              </a:r>
              <a:r>
                <a:rPr lang="en-US" sz="1600" dirty="0" smtClean="0"/>
                <a:t> </a:t>
              </a:r>
              <a:r>
                <a:rPr lang="en-US" sz="1600" dirty="0" smtClean="0"/>
                <a:t>Delgado</a:t>
              </a:r>
              <a:endParaRPr lang="en-US" sz="16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01035" y="369331"/>
              <a:ext cx="2218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JZ2W (80-200GeV)</a:t>
              </a:r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" y="2468292"/>
            <a:ext cx="5753014" cy="2105283"/>
            <a:chOff x="-15300" y="2163492"/>
            <a:chExt cx="5753014" cy="210528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5300" y="2163492"/>
              <a:ext cx="5753014" cy="210528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456716" y="2984952"/>
              <a:ext cx="21273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CellMaker</a:t>
              </a:r>
              <a:r>
                <a:rPr lang="en-US" dirty="0" smtClean="0"/>
                <a:t> time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01035" y="2495367"/>
              <a:ext cx="2218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JZ2W (80-200GeV)</a:t>
              </a:r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0603" y="4521087"/>
            <a:ext cx="5722412" cy="2075635"/>
            <a:chOff x="15302" y="4323380"/>
            <a:chExt cx="5722412" cy="207563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302" y="4323380"/>
              <a:ext cx="5722412" cy="207563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456716" y="5187485"/>
              <a:ext cx="21273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ClusterMaker</a:t>
              </a:r>
              <a:r>
                <a:rPr lang="en-US" dirty="0" smtClean="0"/>
                <a:t> time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01035" y="4594924"/>
              <a:ext cx="2218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JZ2W (80-200GeV)</a:t>
              </a:r>
              <a:endParaRPr lang="en-US" dirty="0"/>
            </a:p>
          </p:txBody>
        </p:sp>
      </p:grp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860116" y="123111"/>
            <a:ext cx="2826684" cy="6760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Cost…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ATLAS Weekly - Jet Trigger</a:t>
            </a:r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DC99E-507A-2F4A-866A-F44B886C38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428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405" y="977176"/>
            <a:ext cx="5198533" cy="27220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736" y="3648387"/>
            <a:ext cx="5037667" cy="28434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3839"/>
            <a:ext cx="8229600" cy="826029"/>
          </a:xfrm>
        </p:spPr>
        <p:txBody>
          <a:bodyPr/>
          <a:lstStyle/>
          <a:p>
            <a:r>
              <a:rPr lang="en-US" dirty="0" smtClean="0"/>
              <a:t>Improvements in clustering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336" y="1185337"/>
            <a:ext cx="3539062" cy="536680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/>
              <a:t>Updates to </a:t>
            </a:r>
            <a:r>
              <a:rPr lang="en-US" dirty="0" err="1" smtClean="0"/>
              <a:t>TopoCluster</a:t>
            </a:r>
            <a:r>
              <a:rPr lang="en-US" dirty="0" smtClean="0"/>
              <a:t> lead to much </a:t>
            </a:r>
            <a:r>
              <a:rPr lang="en-US" b="1" dirty="0" smtClean="0"/>
              <a:t>improved CPU time </a:t>
            </a:r>
          </a:p>
          <a:p>
            <a:pPr marL="0" indent="0">
              <a:buNone/>
            </a:pPr>
            <a:r>
              <a:rPr lang="en-US" dirty="0" err="1" smtClean="0"/>
              <a:t>TopoCluster</a:t>
            </a:r>
            <a:r>
              <a:rPr lang="en-US" dirty="0" smtClean="0"/>
              <a:t>:</a:t>
            </a:r>
          </a:p>
          <a:p>
            <a:r>
              <a:rPr lang="en-US" dirty="0" smtClean="0"/>
              <a:t>Clustering</a:t>
            </a:r>
          </a:p>
          <a:p>
            <a:r>
              <a:rPr lang="en-US" dirty="0" smtClean="0"/>
              <a:t>Splitting</a:t>
            </a:r>
          </a:p>
          <a:p>
            <a:r>
              <a:rPr lang="en-US" dirty="0" smtClean="0"/>
              <a:t>Moment calculation</a:t>
            </a:r>
          </a:p>
          <a:p>
            <a:r>
              <a:rPr lang="en-US" dirty="0" smtClean="0"/>
              <a:t>Calibration</a:t>
            </a:r>
          </a:p>
          <a:p>
            <a:pPr marL="0" indent="0">
              <a:buNone/>
            </a:pPr>
            <a:r>
              <a:rPr lang="en-US" dirty="0" smtClean="0"/>
              <a:t>Full calorimeter scan in HLT</a:t>
            </a:r>
          </a:p>
          <a:p>
            <a:r>
              <a:rPr lang="en-US" dirty="0" smtClean="0"/>
              <a:t>Cluster making: </a:t>
            </a:r>
          </a:p>
          <a:p>
            <a:pPr lvl="1"/>
            <a:r>
              <a:rPr lang="en-US" dirty="0" smtClean="0"/>
              <a:t>80ms/</a:t>
            </a:r>
            <a:r>
              <a:rPr lang="en-US" dirty="0" err="1" smtClean="0"/>
              <a:t>evt</a:t>
            </a:r>
            <a:endParaRPr lang="en-US" dirty="0" smtClean="0"/>
          </a:p>
          <a:p>
            <a:r>
              <a:rPr lang="en-US" dirty="0" err="1" smtClean="0"/>
              <a:t>Cluster+Calibration</a:t>
            </a:r>
            <a:r>
              <a:rPr lang="en-US" dirty="0" smtClean="0"/>
              <a:t> (LCW): </a:t>
            </a:r>
          </a:p>
          <a:p>
            <a:pPr lvl="1"/>
            <a:r>
              <a:rPr lang="en-US" dirty="0" smtClean="0"/>
              <a:t>140ms/</a:t>
            </a:r>
            <a:r>
              <a:rPr lang="en-US" dirty="0" err="1" smtClean="0"/>
              <a:t>evt</a:t>
            </a: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New baseline plan: </a:t>
            </a:r>
          </a:p>
          <a:p>
            <a:r>
              <a:rPr lang="en-US" b="1" dirty="0"/>
              <a:t>F</a:t>
            </a:r>
            <a:r>
              <a:rPr lang="en-US" b="1" dirty="0" smtClean="0"/>
              <a:t>ull calorimeter scan</a:t>
            </a:r>
          </a:p>
          <a:p>
            <a:r>
              <a:rPr lang="en-US" dirty="0" smtClean="0"/>
              <a:t>Keep Partial Scan: </a:t>
            </a:r>
            <a:r>
              <a:rPr lang="en-US" b="1" dirty="0" smtClean="0"/>
              <a:t>plan B</a:t>
            </a:r>
          </a:p>
          <a:p>
            <a:r>
              <a:rPr lang="en-US" dirty="0" smtClean="0"/>
              <a:t>Plan to use </a:t>
            </a:r>
            <a:r>
              <a:rPr lang="en-US" b="1" dirty="0" smtClean="0"/>
              <a:t>L1.5</a:t>
            </a:r>
            <a:r>
              <a:rPr lang="en-US" dirty="0" smtClean="0"/>
              <a:t> to reduce rate for </a:t>
            </a:r>
            <a:r>
              <a:rPr lang="en-US" dirty="0" err="1" smtClean="0"/>
              <a:t>TopoCluster</a:t>
            </a:r>
            <a:r>
              <a:rPr lang="en-US" dirty="0" smtClean="0"/>
              <a:t> scan (in progress)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ATLAS Weekly - Jet Trigger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B053-36B1-904A-972D-C07CE42D9F23}" type="slidenum">
              <a:rPr lang="en-US" smtClean="0"/>
              <a:t>11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5400000">
            <a:off x="6570133" y="3759257"/>
            <a:ext cx="48090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Naoko </a:t>
            </a:r>
            <a:r>
              <a:rPr lang="en-US" sz="1600" dirty="0" err="1" smtClean="0"/>
              <a:t>Kanaya</a:t>
            </a:r>
            <a:r>
              <a:rPr lang="en-US" sz="1600" dirty="0" smtClean="0"/>
              <a:t>, </a:t>
            </a:r>
            <a:r>
              <a:rPr lang="en-US" sz="1600" dirty="0"/>
              <a:t>Craig Wigglesworth</a:t>
            </a:r>
            <a:r>
              <a:rPr lang="en-US" sz="1600" dirty="0" smtClean="0"/>
              <a:t>, Walter </a:t>
            </a:r>
            <a:r>
              <a:rPr lang="en-US" sz="1600" dirty="0" err="1" smtClean="0"/>
              <a:t>Lampl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442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road ahead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ATLAS Weekly - Jet Trigger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B053-36B1-904A-972D-C07CE42D9F23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094" y="1921934"/>
            <a:ext cx="6061063" cy="380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123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3625851"/>
            <a:ext cx="9144000" cy="2806701"/>
            <a:chOff x="0" y="2730500"/>
            <a:chExt cx="9144000" cy="280670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730500"/>
              <a:ext cx="9144000" cy="1382325"/>
            </a:xfrm>
            <a:prstGeom prst="rect">
              <a:avLst/>
            </a:prstGeom>
          </p:spPr>
        </p:pic>
        <p:sp>
          <p:nvSpPr>
            <p:cNvPr id="9" name="Rectangular Callout 8"/>
            <p:cNvSpPr/>
            <p:nvPr/>
          </p:nvSpPr>
          <p:spPr>
            <a:xfrm>
              <a:off x="186266" y="4436534"/>
              <a:ext cx="1591734" cy="1100667"/>
            </a:xfrm>
            <a:prstGeom prst="wedgeRectCallout">
              <a:avLst>
                <a:gd name="adj1" fmla="val 42997"/>
                <a:gd name="adj2" fmla="val -100577"/>
              </a:avLst>
            </a:prstGeom>
            <a:no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n>
                    <a:solidFill>
                      <a:srgbClr val="008000"/>
                    </a:solidFill>
                  </a:ln>
                  <a:solidFill>
                    <a:srgbClr val="008000"/>
                  </a:solidFill>
                </a:rPr>
                <a:t>Requires full event scan for energy density calculation</a:t>
              </a:r>
              <a:endParaRPr lang="en-US" dirty="0">
                <a:ln>
                  <a:solidFill>
                    <a:srgbClr val="008000"/>
                  </a:solidFill>
                </a:ln>
                <a:solidFill>
                  <a:srgbClr val="008000"/>
                </a:solidFill>
              </a:endParaRPr>
            </a:p>
          </p:txBody>
        </p:sp>
        <p:sp>
          <p:nvSpPr>
            <p:cNvPr id="12" name="Rectangular Callout 11"/>
            <p:cNvSpPr/>
            <p:nvPr/>
          </p:nvSpPr>
          <p:spPr>
            <a:xfrm>
              <a:off x="1930400" y="4436534"/>
              <a:ext cx="1591734" cy="1100667"/>
            </a:xfrm>
            <a:prstGeom prst="wedgeRectCallout">
              <a:avLst>
                <a:gd name="adj1" fmla="val 14274"/>
                <a:gd name="adj2" fmla="val -95962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Requires full event tracking and pr. vertex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3" name="Rectangular Callout 12"/>
            <p:cNvSpPr/>
            <p:nvPr/>
          </p:nvSpPr>
          <p:spPr>
            <a:xfrm>
              <a:off x="3708401" y="4436534"/>
              <a:ext cx="1591734" cy="1100667"/>
            </a:xfrm>
            <a:prstGeom prst="wedgeRectCallout">
              <a:avLst>
                <a:gd name="adj1" fmla="val 14274"/>
                <a:gd name="adj2" fmla="val -95962"/>
              </a:avLst>
            </a:prstGeom>
            <a:no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n>
                    <a:solidFill>
                      <a:srgbClr val="008000"/>
                    </a:solidFill>
                  </a:ln>
                  <a:solidFill>
                    <a:srgbClr val="008000"/>
                  </a:solidFill>
                </a:rPr>
                <a:t>C</a:t>
              </a:r>
              <a:r>
                <a:rPr lang="en-US" dirty="0" smtClean="0">
                  <a:ln>
                    <a:solidFill>
                      <a:srgbClr val="008000"/>
                    </a:solidFill>
                  </a:ln>
                  <a:solidFill>
                    <a:srgbClr val="008000"/>
                  </a:solidFill>
                </a:rPr>
                <a:t>alibration </a:t>
              </a:r>
              <a:r>
                <a:rPr lang="en-US" dirty="0" err="1" smtClean="0">
                  <a:ln>
                    <a:solidFill>
                      <a:srgbClr val="008000"/>
                    </a:solidFill>
                  </a:ln>
                  <a:solidFill>
                    <a:srgbClr val="008000"/>
                  </a:solidFill>
                </a:rPr>
                <a:t>parametrized</a:t>
              </a:r>
              <a:r>
                <a:rPr lang="en-US" dirty="0" smtClean="0">
                  <a:ln>
                    <a:solidFill>
                      <a:srgbClr val="008000"/>
                    </a:solidFill>
                  </a:ln>
                  <a:solidFill>
                    <a:srgbClr val="008000"/>
                  </a:solidFill>
                </a:rPr>
                <a:t> </a:t>
              </a:r>
              <a:r>
                <a:rPr lang="en-US" dirty="0" err="1" smtClean="0">
                  <a:ln>
                    <a:solidFill>
                      <a:srgbClr val="008000"/>
                    </a:solidFill>
                  </a:ln>
                  <a:solidFill>
                    <a:srgbClr val="008000"/>
                  </a:solidFill>
                </a:rPr>
                <a:t>vs</a:t>
              </a:r>
              <a:r>
                <a:rPr lang="en-US" dirty="0" smtClean="0">
                  <a:ln>
                    <a:solidFill>
                      <a:srgbClr val="008000"/>
                    </a:solidFill>
                  </a:ln>
                  <a:solidFill>
                    <a:srgbClr val="008000"/>
                  </a:solidFill>
                </a:rPr>
                <a:t> </a:t>
              </a:r>
              <a:r>
                <a:rPr lang="en-US" dirty="0" err="1" smtClean="0">
                  <a:ln>
                    <a:solidFill>
                      <a:srgbClr val="008000"/>
                    </a:solidFill>
                  </a:ln>
                  <a:solidFill>
                    <a:srgbClr val="008000"/>
                  </a:solidFill>
                </a:rPr>
                <a:t>p</a:t>
              </a:r>
              <a:r>
                <a:rPr lang="en-US" baseline="-25000" dirty="0" err="1" smtClean="0">
                  <a:ln>
                    <a:solidFill>
                      <a:srgbClr val="008000"/>
                    </a:solidFill>
                  </a:ln>
                  <a:solidFill>
                    <a:srgbClr val="008000"/>
                  </a:solidFill>
                </a:rPr>
                <a:t>T</a:t>
              </a:r>
              <a:r>
                <a:rPr lang="en-US" dirty="0" smtClean="0">
                  <a:ln>
                    <a:solidFill>
                      <a:srgbClr val="008000"/>
                    </a:solidFill>
                  </a:ln>
                  <a:solidFill>
                    <a:srgbClr val="008000"/>
                  </a:solidFill>
                </a:rPr>
                <a:t> &amp; </a:t>
              </a:r>
              <a:r>
                <a:rPr lang="en-US" dirty="0" err="1" smtClean="0">
                  <a:ln>
                    <a:solidFill>
                      <a:srgbClr val="008000"/>
                    </a:solidFill>
                  </a:ln>
                  <a:solidFill>
                    <a:srgbClr val="008000"/>
                  </a:solidFill>
                </a:rPr>
                <a:t>η</a:t>
              </a:r>
              <a:endParaRPr lang="en-US" dirty="0">
                <a:ln>
                  <a:solidFill>
                    <a:srgbClr val="008000"/>
                  </a:solidFill>
                </a:ln>
                <a:solidFill>
                  <a:srgbClr val="008000"/>
                </a:solidFill>
              </a:endParaRPr>
            </a:p>
          </p:txBody>
        </p:sp>
        <p:sp>
          <p:nvSpPr>
            <p:cNvPr id="14" name="Rectangular Callout 13"/>
            <p:cNvSpPr/>
            <p:nvPr/>
          </p:nvSpPr>
          <p:spPr>
            <a:xfrm>
              <a:off x="5435603" y="4436534"/>
              <a:ext cx="1591734" cy="1100667"/>
            </a:xfrm>
            <a:prstGeom prst="wedgeRectCallout">
              <a:avLst>
                <a:gd name="adj1" fmla="val -14449"/>
                <a:gd name="adj2" fmla="val -95962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Requires full tracking &amp; </a:t>
              </a:r>
              <a:r>
                <a:rPr lang="en-US" dirty="0" err="1" smtClean="0">
                  <a:solidFill>
                    <a:srgbClr val="FF0000"/>
                  </a:solidFill>
                </a:rPr>
                <a:t>calo</a:t>
              </a:r>
              <a:r>
                <a:rPr lang="en-US" dirty="0" smtClean="0">
                  <a:solidFill>
                    <a:srgbClr val="FF0000"/>
                  </a:solidFill>
                </a:rPr>
                <a:t> details(*)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5" name="Rectangular Callout 14"/>
            <p:cNvSpPr/>
            <p:nvPr/>
          </p:nvSpPr>
          <p:spPr>
            <a:xfrm>
              <a:off x="7095066" y="4436534"/>
              <a:ext cx="1591734" cy="1100667"/>
            </a:xfrm>
            <a:prstGeom prst="wedgeRectCallout">
              <a:avLst>
                <a:gd name="adj1" fmla="val -37854"/>
                <a:gd name="adj2" fmla="val -94424"/>
              </a:avLst>
            </a:prstGeom>
            <a:no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n>
                    <a:solidFill>
                      <a:srgbClr val="008000"/>
                    </a:solidFill>
                  </a:ln>
                  <a:solidFill>
                    <a:srgbClr val="008000"/>
                  </a:solidFill>
                </a:rPr>
                <a:t>C</a:t>
              </a:r>
              <a:r>
                <a:rPr lang="en-US" dirty="0" smtClean="0">
                  <a:ln>
                    <a:solidFill>
                      <a:srgbClr val="008000"/>
                    </a:solidFill>
                  </a:ln>
                  <a:solidFill>
                    <a:srgbClr val="008000"/>
                  </a:solidFill>
                </a:rPr>
                <a:t>alibration </a:t>
              </a:r>
              <a:r>
                <a:rPr lang="en-US" dirty="0" err="1" smtClean="0">
                  <a:ln>
                    <a:solidFill>
                      <a:srgbClr val="008000"/>
                    </a:solidFill>
                  </a:ln>
                  <a:solidFill>
                    <a:srgbClr val="008000"/>
                  </a:solidFill>
                </a:rPr>
                <a:t>parametrized</a:t>
              </a:r>
              <a:r>
                <a:rPr lang="en-US" dirty="0" smtClean="0">
                  <a:ln>
                    <a:solidFill>
                      <a:srgbClr val="008000"/>
                    </a:solidFill>
                  </a:ln>
                  <a:solidFill>
                    <a:srgbClr val="008000"/>
                  </a:solidFill>
                </a:rPr>
                <a:t> </a:t>
              </a:r>
              <a:r>
                <a:rPr lang="en-US" dirty="0" err="1" smtClean="0">
                  <a:ln>
                    <a:solidFill>
                      <a:srgbClr val="008000"/>
                    </a:solidFill>
                  </a:ln>
                  <a:solidFill>
                    <a:srgbClr val="008000"/>
                  </a:solidFill>
                </a:rPr>
                <a:t>vs</a:t>
              </a:r>
              <a:r>
                <a:rPr lang="en-US" dirty="0" smtClean="0">
                  <a:ln>
                    <a:solidFill>
                      <a:srgbClr val="008000"/>
                    </a:solidFill>
                  </a:ln>
                  <a:solidFill>
                    <a:srgbClr val="008000"/>
                  </a:solidFill>
                </a:rPr>
                <a:t> </a:t>
              </a:r>
              <a:r>
                <a:rPr lang="en-US" dirty="0" err="1" smtClean="0">
                  <a:ln>
                    <a:solidFill>
                      <a:srgbClr val="008000"/>
                    </a:solidFill>
                  </a:ln>
                  <a:solidFill>
                    <a:srgbClr val="008000"/>
                  </a:solidFill>
                </a:rPr>
                <a:t>p</a:t>
              </a:r>
              <a:r>
                <a:rPr lang="en-US" baseline="-25000" dirty="0" err="1" smtClean="0">
                  <a:ln>
                    <a:solidFill>
                      <a:srgbClr val="008000"/>
                    </a:solidFill>
                  </a:ln>
                  <a:solidFill>
                    <a:srgbClr val="008000"/>
                  </a:solidFill>
                </a:rPr>
                <a:t>T</a:t>
              </a:r>
              <a:r>
                <a:rPr lang="en-US" dirty="0" smtClean="0">
                  <a:ln>
                    <a:solidFill>
                      <a:srgbClr val="008000"/>
                    </a:solidFill>
                  </a:ln>
                  <a:solidFill>
                    <a:srgbClr val="008000"/>
                  </a:solidFill>
                </a:rPr>
                <a:t> &amp; </a:t>
              </a:r>
              <a:r>
                <a:rPr lang="en-US" dirty="0" err="1" smtClean="0">
                  <a:ln>
                    <a:solidFill>
                      <a:srgbClr val="008000"/>
                    </a:solidFill>
                  </a:ln>
                  <a:solidFill>
                    <a:srgbClr val="008000"/>
                  </a:solidFill>
                </a:rPr>
                <a:t>η</a:t>
              </a:r>
              <a:endParaRPr lang="en-US" dirty="0">
                <a:ln>
                  <a:solidFill>
                    <a:srgbClr val="008000"/>
                  </a:solidFill>
                </a:ln>
                <a:solidFill>
                  <a:srgbClr val="008000"/>
                </a:solidFill>
              </a:endParaRPr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66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Jet Calibration in HLT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86265" y="977371"/>
            <a:ext cx="8957735" cy="276489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Apply </a:t>
            </a:r>
            <a:r>
              <a:rPr lang="en-US" dirty="0" smtClean="0"/>
              <a:t>as much as possible of </a:t>
            </a:r>
            <a:r>
              <a:rPr lang="en-US" dirty="0" smtClean="0"/>
              <a:t>offline jet calibration</a:t>
            </a:r>
          </a:p>
          <a:p>
            <a:r>
              <a:rPr lang="en-US" dirty="0" smtClean="0"/>
              <a:t>Concentrate on steps leading to larger improvements</a:t>
            </a:r>
            <a:endParaRPr lang="en-US" dirty="0" smtClean="0"/>
          </a:p>
          <a:p>
            <a:r>
              <a:rPr lang="en-US" dirty="0" smtClean="0"/>
              <a:t>Essential: 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ileup (jet area) subtraction and</a:t>
            </a:r>
            <a:r>
              <a:rPr lang="en-US" dirty="0"/>
              <a:t> </a:t>
            </a:r>
            <a:r>
              <a:rPr lang="en-US" dirty="0" smtClean="0"/>
              <a:t>Jet Energy Scale: working</a:t>
            </a:r>
          </a:p>
          <a:p>
            <a:r>
              <a:rPr lang="en-US" dirty="0" smtClean="0"/>
              <a:t>In progress/plans:</a:t>
            </a:r>
          </a:p>
          <a:p>
            <a:pPr lvl="1"/>
            <a:r>
              <a:rPr lang="en-US" dirty="0" smtClean="0"/>
              <a:t>Global Sequential Calibration: some </a:t>
            </a:r>
            <a:r>
              <a:rPr lang="en-US" dirty="0" err="1" smtClean="0"/>
              <a:t>factorizable</a:t>
            </a:r>
            <a:r>
              <a:rPr lang="en-US" dirty="0" smtClean="0"/>
              <a:t> steps possible</a:t>
            </a:r>
          </a:p>
          <a:p>
            <a:pPr lvl="1"/>
            <a:r>
              <a:rPr lang="en-US" dirty="0" smtClean="0"/>
              <a:t>Tracking-based steps may be possible but not yet addressed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ATLAS Weekly - Jet Trigger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B053-36B1-904A-972D-C07CE42D9F23}" type="slidenum">
              <a:rPr lang="en-US" smtClean="0"/>
              <a:t>13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215470" y="6454802"/>
            <a:ext cx="325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Peter Sherwood, </a:t>
            </a:r>
            <a:r>
              <a:rPr lang="en-US" dirty="0" err="1" smtClean="0"/>
              <a:t>Nuno</a:t>
            </a:r>
            <a:r>
              <a:rPr lang="en-US" dirty="0" smtClean="0"/>
              <a:t> </a:t>
            </a:r>
            <a:r>
              <a:rPr lang="en-US" dirty="0" err="1" smtClean="0"/>
              <a:t>Anjos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850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7075" y="274638"/>
            <a:ext cx="2164889" cy="1143000"/>
          </a:xfrm>
          <a:solidFill>
            <a:srgbClr val="FFFF00"/>
          </a:solidFill>
        </p:spPr>
        <p:txBody>
          <a:bodyPr/>
          <a:lstStyle/>
          <a:p>
            <a:r>
              <a:rPr lang="en-US" dirty="0" smtClean="0"/>
              <a:t>Key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324" y="391998"/>
            <a:ext cx="8984676" cy="6211008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Jet Algorithm:</a:t>
            </a:r>
          </a:p>
          <a:p>
            <a:pPr lvl="1"/>
            <a:r>
              <a:rPr lang="en-US" b="1" dirty="0" smtClean="0"/>
              <a:t>a4</a:t>
            </a:r>
            <a:r>
              <a:rPr lang="en-US" dirty="0" smtClean="0"/>
              <a:t> = anti-</a:t>
            </a:r>
            <a:r>
              <a:rPr lang="en-US" dirty="0" err="1" smtClean="0"/>
              <a:t>kt</a:t>
            </a:r>
            <a:r>
              <a:rPr lang="en-US" dirty="0" smtClean="0"/>
              <a:t> jet finding algorithm with R parameter of 0.4</a:t>
            </a:r>
          </a:p>
          <a:p>
            <a:pPr lvl="1"/>
            <a:r>
              <a:rPr lang="en-US" b="1" dirty="0" smtClean="0"/>
              <a:t>a10</a:t>
            </a:r>
            <a:r>
              <a:rPr lang="en-US" dirty="0" smtClean="0"/>
              <a:t> = anti-</a:t>
            </a:r>
            <a:r>
              <a:rPr lang="en-US" dirty="0" err="1" smtClean="0"/>
              <a:t>kt</a:t>
            </a:r>
            <a:r>
              <a:rPr lang="en-US" dirty="0" smtClean="0"/>
              <a:t> jet finding algorithm with R parameter of 1.0</a:t>
            </a:r>
          </a:p>
          <a:p>
            <a:r>
              <a:rPr lang="en-US" dirty="0" smtClean="0"/>
              <a:t>Input objects used for jet finding:</a:t>
            </a:r>
          </a:p>
          <a:p>
            <a:pPr lvl="1"/>
            <a:r>
              <a:rPr lang="en-US" b="1" dirty="0" err="1" smtClean="0"/>
              <a:t>tc</a:t>
            </a:r>
            <a:r>
              <a:rPr lang="en-US" dirty="0" smtClean="0"/>
              <a:t> = </a:t>
            </a:r>
            <a:r>
              <a:rPr lang="en-US" dirty="0" err="1" smtClean="0"/>
              <a:t>TopoClusters</a:t>
            </a:r>
            <a:r>
              <a:rPr lang="en-US" dirty="0" smtClean="0"/>
              <a:t> reconstructed from calorimeter cells</a:t>
            </a:r>
          </a:p>
          <a:p>
            <a:pPr lvl="1"/>
            <a:r>
              <a:rPr lang="en-US" b="1" dirty="0" smtClean="0"/>
              <a:t>TT</a:t>
            </a:r>
            <a:r>
              <a:rPr lang="en-US" dirty="0" smtClean="0"/>
              <a:t> = Level 1 </a:t>
            </a:r>
            <a:r>
              <a:rPr lang="en-US" dirty="0" err="1" smtClean="0"/>
              <a:t>TriggerTowers</a:t>
            </a:r>
            <a:r>
              <a:rPr lang="en-US" dirty="0" smtClean="0"/>
              <a:t> read out in HLT to allow fast but coarse full</a:t>
            </a:r>
            <a:r>
              <a:rPr lang="en-US" dirty="0"/>
              <a:t> </a:t>
            </a:r>
            <a:r>
              <a:rPr lang="en-US" dirty="0" err="1" smtClean="0"/>
              <a:t>calo</a:t>
            </a:r>
            <a:r>
              <a:rPr lang="en-US" dirty="0" smtClean="0"/>
              <a:t> scan (a.k.a. Level 1.5) </a:t>
            </a:r>
          </a:p>
          <a:p>
            <a:r>
              <a:rPr lang="en-US" dirty="0" smtClean="0"/>
              <a:t>Calorimeter scan:</a:t>
            </a:r>
          </a:p>
          <a:p>
            <a:pPr lvl="1"/>
            <a:r>
              <a:rPr lang="en-US" b="1" dirty="0" smtClean="0"/>
              <a:t>PS</a:t>
            </a:r>
            <a:r>
              <a:rPr lang="en-US" dirty="0" smtClean="0"/>
              <a:t> = partial calorimeter scan seeded by L1 </a:t>
            </a:r>
            <a:r>
              <a:rPr lang="en-US" dirty="0" err="1" smtClean="0"/>
              <a:t>RoI</a:t>
            </a:r>
            <a:r>
              <a:rPr lang="en-US" dirty="0" smtClean="0"/>
              <a:t> or L1.5 </a:t>
            </a:r>
          </a:p>
          <a:p>
            <a:pPr lvl="1"/>
            <a:r>
              <a:rPr lang="en-US" b="1" dirty="0" smtClean="0"/>
              <a:t>FS</a:t>
            </a:r>
            <a:r>
              <a:rPr lang="en-US" dirty="0" smtClean="0"/>
              <a:t> = full calorimeter scan (default)</a:t>
            </a:r>
          </a:p>
          <a:p>
            <a:r>
              <a:rPr lang="en-US" dirty="0" err="1" smtClean="0"/>
              <a:t>Pseudorapidity</a:t>
            </a:r>
            <a:r>
              <a:rPr lang="en-US" dirty="0" smtClean="0"/>
              <a:t> range:</a:t>
            </a:r>
          </a:p>
          <a:p>
            <a:pPr lvl="1"/>
            <a:r>
              <a:rPr lang="en-US" b="1" dirty="0" err="1" smtClean="0"/>
              <a:t>xxETAyy</a:t>
            </a:r>
            <a:r>
              <a:rPr lang="en-US" b="1" dirty="0" smtClean="0"/>
              <a:t> = </a:t>
            </a:r>
            <a:r>
              <a:rPr lang="en-US" dirty="0" smtClean="0"/>
              <a:t>jets in interval xx &lt; |</a:t>
            </a:r>
            <a:r>
              <a:rPr lang="en-US" dirty="0" err="1" smtClean="0"/>
              <a:t>η</a:t>
            </a:r>
            <a:r>
              <a:rPr lang="en-US" dirty="0" smtClean="0"/>
              <a:t>| &lt; </a:t>
            </a:r>
            <a:r>
              <a:rPr lang="en-US" dirty="0" err="1" smtClean="0"/>
              <a:t>yy</a:t>
            </a:r>
            <a:r>
              <a:rPr lang="en-US" dirty="0" smtClean="0"/>
              <a:t> – default</a:t>
            </a:r>
            <a:r>
              <a:rPr lang="en-US" dirty="0"/>
              <a:t> </a:t>
            </a:r>
            <a:r>
              <a:rPr lang="en-US" dirty="0" smtClean="0"/>
              <a:t>is </a:t>
            </a:r>
            <a:r>
              <a:rPr lang="en-US" b="1" dirty="0" smtClean="0"/>
              <a:t>0eta32</a:t>
            </a:r>
            <a:r>
              <a:rPr lang="en-US" dirty="0" smtClean="0"/>
              <a:t> (old central jets)</a:t>
            </a:r>
          </a:p>
          <a:p>
            <a:r>
              <a:rPr lang="en-US" dirty="0" smtClean="0"/>
              <a:t>Cluster Energy Scale correction:</a:t>
            </a:r>
            <a:endParaRPr lang="en-US" dirty="0"/>
          </a:p>
          <a:p>
            <a:pPr lvl="1"/>
            <a:r>
              <a:rPr lang="en-US" b="1" dirty="0" err="1"/>
              <a:t>em</a:t>
            </a:r>
            <a:r>
              <a:rPr lang="en-US" dirty="0"/>
              <a:t> = no weights </a:t>
            </a:r>
            <a:r>
              <a:rPr lang="en-US" dirty="0" smtClean="0"/>
              <a:t>applied</a:t>
            </a:r>
            <a:endParaRPr lang="en-US" dirty="0"/>
          </a:p>
          <a:p>
            <a:pPr lvl="1"/>
            <a:r>
              <a:rPr lang="en-US" b="1" dirty="0" err="1"/>
              <a:t>lcw</a:t>
            </a:r>
            <a:r>
              <a:rPr lang="en-US" dirty="0"/>
              <a:t> = local cluster </a:t>
            </a:r>
            <a:r>
              <a:rPr lang="en-US" dirty="0" smtClean="0"/>
              <a:t>weighting</a:t>
            </a:r>
            <a:endParaRPr lang="en-US" dirty="0"/>
          </a:p>
          <a:p>
            <a:r>
              <a:rPr lang="en-US" dirty="0" smtClean="0"/>
              <a:t>Jet Energy Scale correction:</a:t>
            </a:r>
            <a:endParaRPr lang="en-US" dirty="0"/>
          </a:p>
          <a:p>
            <a:pPr lvl="1"/>
            <a:r>
              <a:rPr lang="en-US" b="1" dirty="0" err="1"/>
              <a:t>jes</a:t>
            </a:r>
            <a:r>
              <a:rPr lang="en-US" dirty="0"/>
              <a:t> = JES calibration factors without pileup subtraction</a:t>
            </a:r>
          </a:p>
          <a:p>
            <a:pPr lvl="1"/>
            <a:r>
              <a:rPr lang="en-US" b="1" dirty="0"/>
              <a:t>sub</a:t>
            </a:r>
            <a:r>
              <a:rPr lang="en-US" dirty="0"/>
              <a:t> = pileup subtraction applied but no JES factors</a:t>
            </a:r>
          </a:p>
          <a:p>
            <a:pPr lvl="1"/>
            <a:r>
              <a:rPr lang="en-US" b="1" dirty="0" err="1"/>
              <a:t>subjes</a:t>
            </a:r>
            <a:r>
              <a:rPr lang="en-US" dirty="0"/>
              <a:t> = both pileup subtraction and JES </a:t>
            </a:r>
            <a:r>
              <a:rPr lang="en-US" dirty="0" smtClean="0"/>
              <a:t>factors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Some possible combinations:</a:t>
            </a:r>
            <a:endParaRPr lang="en-US" dirty="0"/>
          </a:p>
          <a:p>
            <a:pPr lvl="1"/>
            <a:r>
              <a:rPr lang="en-US" b="1" dirty="0" smtClean="0"/>
              <a:t>a4tcem</a:t>
            </a:r>
            <a:r>
              <a:rPr lang="en-US" dirty="0" smtClean="0"/>
              <a:t> </a:t>
            </a:r>
            <a:r>
              <a:rPr lang="en-US" dirty="0"/>
              <a:t>= jets built from EM-scale clusters with no jet level </a:t>
            </a:r>
            <a:r>
              <a:rPr lang="en-US" dirty="0" smtClean="0"/>
              <a:t>calibration</a:t>
            </a:r>
            <a:endParaRPr lang="en-US" dirty="0"/>
          </a:p>
          <a:p>
            <a:pPr lvl="1"/>
            <a:r>
              <a:rPr lang="en-US" b="1" dirty="0" smtClean="0"/>
              <a:t>a10tcemsubjes</a:t>
            </a:r>
            <a:r>
              <a:rPr lang="en-US" dirty="0"/>
              <a:t> = jets built from EM-scale clusters </a:t>
            </a:r>
            <a:r>
              <a:rPr lang="en-US" dirty="0" smtClean="0"/>
              <a:t>with pile</a:t>
            </a:r>
            <a:r>
              <a:rPr lang="en-US" dirty="0"/>
              <a:t>-up subtraction </a:t>
            </a:r>
            <a:r>
              <a:rPr lang="en-US" dirty="0" smtClean="0"/>
              <a:t>and </a:t>
            </a:r>
            <a:r>
              <a:rPr lang="en-US" dirty="0"/>
              <a:t>jet-level calibration </a:t>
            </a:r>
          </a:p>
          <a:p>
            <a:pPr lvl="1"/>
            <a:r>
              <a:rPr lang="en-US" b="1" dirty="0" smtClean="0"/>
              <a:t>a10TTem</a:t>
            </a:r>
            <a:r>
              <a:rPr lang="en-US" dirty="0"/>
              <a:t> = jets built from </a:t>
            </a:r>
            <a:r>
              <a:rPr lang="en-US" dirty="0" err="1" smtClean="0"/>
              <a:t>TriggerTowers</a:t>
            </a:r>
            <a:r>
              <a:rPr lang="en-US" dirty="0" smtClean="0"/>
              <a:t> </a:t>
            </a:r>
            <a:r>
              <a:rPr lang="en-US" dirty="0"/>
              <a:t>with no jet level calibration </a:t>
            </a:r>
          </a:p>
          <a:p>
            <a:pPr lvl="1"/>
            <a:r>
              <a:rPr lang="en-US" b="1" dirty="0" smtClean="0"/>
              <a:t>a4tclcwsub</a:t>
            </a:r>
            <a:r>
              <a:rPr lang="en-US" dirty="0"/>
              <a:t> = jets built from LC-scale clusters with only a pile-up subtraction applied at the jet </a:t>
            </a:r>
            <a:r>
              <a:rPr lang="en-US" dirty="0" smtClean="0"/>
              <a:t>level</a:t>
            </a:r>
          </a:p>
          <a:p>
            <a:pPr lvl="1"/>
            <a:r>
              <a:rPr lang="en-US" b="1" dirty="0" smtClean="0"/>
              <a:t>a10tclcw_PS</a:t>
            </a:r>
            <a:r>
              <a:rPr lang="en-US" dirty="0" smtClean="0"/>
              <a:t> = jets built from LC-scale clusters found in a </a:t>
            </a:r>
            <a:r>
              <a:rPr lang="en-US" dirty="0" err="1" smtClean="0"/>
              <a:t>SuperRoI</a:t>
            </a:r>
            <a:r>
              <a:rPr lang="en-US" dirty="0" smtClean="0"/>
              <a:t> seeded by all L1_Jx items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ATLAS Weekly - Jet Trigger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B053-36B1-904A-972D-C07CE42D9F2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13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47638"/>
            <a:ext cx="9144000" cy="7572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Primary Jet Menu Items at low &amp; high </a:t>
            </a:r>
            <a:r>
              <a:rPr lang="en-US" dirty="0" err="1" smtClean="0"/>
              <a:t>lumi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031875"/>
            <a:ext cx="9143999" cy="274637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Menu for MC15 under final discussion right now</a:t>
            </a:r>
          </a:p>
          <a:p>
            <a:pPr lvl="1"/>
            <a:r>
              <a:rPr lang="en-US" dirty="0" smtClean="0"/>
              <a:t>5x10</a:t>
            </a:r>
            <a:r>
              <a:rPr lang="en-US" baseline="30000" dirty="0" smtClean="0"/>
              <a:t>33</a:t>
            </a:r>
            <a:r>
              <a:rPr lang="en-US" dirty="0" smtClean="0"/>
              <a:t> </a:t>
            </a:r>
            <a:r>
              <a:rPr lang="en-US" dirty="0" smtClean="0"/>
              <a:t>menu: j360, fatjet360, 4j85, 5j60, 6j50.0ETA24, ht800</a:t>
            </a:r>
          </a:p>
          <a:p>
            <a:pPr lvl="1"/>
            <a:r>
              <a:rPr lang="en-US" dirty="0" smtClean="0"/>
              <a:t>2x10</a:t>
            </a:r>
            <a:r>
              <a:rPr lang="en-US" baseline="30000" dirty="0" smtClean="0"/>
              <a:t>34</a:t>
            </a:r>
            <a:r>
              <a:rPr lang="en-US" dirty="0" smtClean="0"/>
              <a:t> menu: j400, fatjet450, 4j100, 5j85, 6j50.0ETA24, </a:t>
            </a:r>
            <a:r>
              <a:rPr lang="en-US" dirty="0" smtClean="0"/>
              <a:t>ht1000</a:t>
            </a:r>
            <a:endParaRPr lang="en-US" dirty="0" smtClean="0"/>
          </a:p>
          <a:p>
            <a:r>
              <a:rPr lang="en-US" dirty="0" smtClean="0"/>
              <a:t>Default calibration: </a:t>
            </a:r>
            <a:r>
              <a:rPr lang="en-US" b="1" dirty="0" err="1" smtClean="0"/>
              <a:t>emsubjes</a:t>
            </a:r>
            <a:r>
              <a:rPr lang="en-US" b="1" dirty="0" smtClean="0"/>
              <a:t> </a:t>
            </a:r>
            <a:endParaRPr lang="en-US" dirty="0"/>
          </a:p>
          <a:p>
            <a:pPr lvl="1"/>
            <a:r>
              <a:rPr lang="en-US" dirty="0" smtClean="0"/>
              <a:t>C</a:t>
            </a:r>
            <a:r>
              <a:rPr lang="en-US" dirty="0" smtClean="0"/>
              <a:t>alibrated </a:t>
            </a:r>
            <a:r>
              <a:rPr lang="en-US" dirty="0" smtClean="0"/>
              <a:t>+ </a:t>
            </a:r>
            <a:r>
              <a:rPr lang="en-US" dirty="0" smtClean="0"/>
              <a:t>pileup subtract j</a:t>
            </a:r>
            <a:r>
              <a:rPr lang="en-US" dirty="0" smtClean="0"/>
              <a:t>ets </a:t>
            </a:r>
            <a:r>
              <a:rPr lang="en-US" dirty="0"/>
              <a:t>EM-scale </a:t>
            </a:r>
            <a:r>
              <a:rPr lang="en-US" dirty="0" smtClean="0"/>
              <a:t>clusters</a:t>
            </a:r>
            <a:endParaRPr lang="en-US" dirty="0" smtClean="0"/>
          </a:p>
          <a:p>
            <a:r>
              <a:rPr lang="en-US" dirty="0" smtClean="0"/>
              <a:t>“Cross-check” chains with alternative calibrations for a few strategic thresholds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.g.: j360_a4tcemjes/j380_a4tcemsubjes/j380_a4tcemjes/j380_a4tclcwsubjes</a:t>
            </a:r>
          </a:p>
          <a:p>
            <a:endParaRPr lang="en-US" dirty="0"/>
          </a:p>
        </p:txBody>
      </p:sp>
      <p:graphicFrame>
        <p:nvGraphicFramePr>
          <p:cNvPr id="4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1043784"/>
              </p:ext>
            </p:extLst>
          </p:nvPr>
        </p:nvGraphicFramePr>
        <p:xfrm>
          <a:off x="258695" y="3840519"/>
          <a:ext cx="8686800" cy="23985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4490"/>
                <a:gridCol w="2039979"/>
                <a:gridCol w="1722403"/>
                <a:gridCol w="1876832"/>
                <a:gridCol w="1683096"/>
              </a:tblGrid>
              <a:tr h="3371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Chain Type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L1 Seed at 0.5x10</a:t>
                      </a:r>
                      <a:r>
                        <a:rPr lang="en-US" sz="1400" baseline="30000" dirty="0" smtClean="0"/>
                        <a:t>34</a:t>
                      </a:r>
                      <a:endParaRPr lang="en-US" sz="1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HLT Item at 0.5x10</a:t>
                      </a:r>
                      <a:r>
                        <a:rPr lang="en-US" sz="1400" baseline="30000" dirty="0" smtClean="0"/>
                        <a:t>34</a:t>
                      </a:r>
                      <a:endParaRPr lang="en-US" sz="1400" baseline="30000" dirty="0"/>
                    </a:p>
                  </a:txBody>
                  <a:tcPr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L1 Seed at </a:t>
                      </a:r>
                      <a:r>
                        <a:rPr lang="en-US" sz="1400" b="1" dirty="0" smtClean="0"/>
                        <a:t>2x10</a:t>
                      </a:r>
                      <a:r>
                        <a:rPr lang="en-US" sz="1400" b="1" baseline="30000" dirty="0" smtClean="0"/>
                        <a:t>34</a:t>
                      </a:r>
                      <a:endParaRPr lang="en-US" sz="1400" b="1" baseline="30000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HLT Item at 2x10</a:t>
                      </a:r>
                      <a:r>
                        <a:rPr lang="en-US" sz="1400" baseline="30000" dirty="0" smtClean="0"/>
                        <a:t>34</a:t>
                      </a:r>
                      <a:endParaRPr lang="en-US" sz="1400" baseline="30000" dirty="0"/>
                    </a:p>
                  </a:txBody>
                  <a:tcPr/>
                </a:tc>
              </a:tr>
              <a:tr h="3371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Single jet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J75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j360</a:t>
                      </a:r>
                      <a:endParaRPr lang="en-US" sz="1400" dirty="0"/>
                    </a:p>
                  </a:txBody>
                  <a:tcPr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j100</a:t>
                      </a:r>
                      <a:endParaRPr lang="en-US" sz="1400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j400</a:t>
                      </a:r>
                      <a:endParaRPr lang="en-US" sz="1400" dirty="0"/>
                    </a:p>
                  </a:txBody>
                  <a:tcPr/>
                </a:tc>
              </a:tr>
              <a:tr h="3371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Single fat jet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HT150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j360_a10</a:t>
                      </a:r>
                      <a:endParaRPr lang="en-US" sz="1400" dirty="0"/>
                    </a:p>
                  </a:txBody>
                  <a:tcPr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HT190</a:t>
                      </a:r>
                      <a:endParaRPr lang="en-US" sz="1400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j450_a10</a:t>
                      </a:r>
                      <a:endParaRPr lang="en-US" sz="1400" dirty="0"/>
                    </a:p>
                  </a:txBody>
                  <a:tcPr/>
                </a:tc>
              </a:tr>
              <a:tr h="37574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 jets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3J40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4j85</a:t>
                      </a:r>
                      <a:endParaRPr lang="en-US" sz="1400" dirty="0"/>
                    </a:p>
                  </a:txBody>
                  <a:tcPr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3J50</a:t>
                      </a:r>
                      <a:endParaRPr lang="en-US" sz="1400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4j100</a:t>
                      </a:r>
                      <a:endParaRPr lang="en-US" sz="1400" dirty="0"/>
                    </a:p>
                  </a:txBody>
                  <a:tcPr/>
                </a:tc>
              </a:tr>
              <a:tr h="3371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 jets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4J15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5j60</a:t>
                      </a:r>
                      <a:endParaRPr lang="en-US" sz="1400" dirty="0"/>
                    </a:p>
                  </a:txBody>
                  <a:tcPr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4J20</a:t>
                      </a:r>
                      <a:endParaRPr lang="en-US" sz="1400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5j85</a:t>
                      </a:r>
                      <a:endParaRPr lang="en-US" sz="1400" dirty="0"/>
                    </a:p>
                  </a:txBody>
                  <a:tcPr/>
                </a:tc>
              </a:tr>
              <a:tr h="3371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 jets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5J15.0ETA24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6j50.0ETA24</a:t>
                      </a:r>
                      <a:endParaRPr lang="en-US" sz="1400" dirty="0"/>
                    </a:p>
                  </a:txBody>
                  <a:tcPr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5J15.0ETA24</a:t>
                      </a:r>
                      <a:endParaRPr lang="en-US" sz="1400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6j50.0ETA24</a:t>
                      </a:r>
                    </a:p>
                  </a:txBody>
                  <a:tcPr/>
                </a:tc>
              </a:tr>
              <a:tr h="3371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HT trigger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HT190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ht800</a:t>
                      </a:r>
                      <a:endParaRPr lang="en-US" sz="1400" dirty="0"/>
                    </a:p>
                  </a:txBody>
                  <a:tcPr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HT190</a:t>
                      </a:r>
                      <a:endParaRPr lang="en-US" sz="1400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ht1000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ATLAS Weekly - Jet Trigger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B053-36B1-904A-972D-C07CE42D9F2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125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364472" y="942595"/>
            <a:ext cx="4661546" cy="3264891"/>
            <a:chOff x="4161273" y="3246892"/>
            <a:chExt cx="4661546" cy="3264891"/>
          </a:xfrm>
        </p:grpSpPr>
        <p:pic>
          <p:nvPicPr>
            <p:cNvPr id="8" name="Picture 7" descr="Roberta_HTforFatJets_TurnOn_Zprime1TeV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98"/>
            <a:stretch/>
          </p:blipFill>
          <p:spPr>
            <a:xfrm>
              <a:off x="4161273" y="3246892"/>
              <a:ext cx="4661546" cy="301844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955151" y="6204006"/>
              <a:ext cx="2813804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dirty="0" smtClean="0"/>
                <a:t>UBA (</a:t>
              </a:r>
              <a:r>
                <a:rPr lang="en-US" sz="1400" dirty="0" err="1" smtClean="0"/>
                <a:t>Devesa</a:t>
              </a:r>
              <a:r>
                <a:rPr lang="en-US" sz="1400" dirty="0" smtClean="0"/>
                <a:t>, </a:t>
              </a:r>
              <a:r>
                <a:rPr lang="en-US" sz="1400" dirty="0" err="1" smtClean="0"/>
                <a:t>Reisin</a:t>
              </a:r>
              <a:r>
                <a:rPr lang="en-US" sz="1400" dirty="0" smtClean="0"/>
                <a:t>, Otero, </a:t>
              </a:r>
              <a:r>
                <a:rPr lang="en-US" sz="1400" dirty="0" err="1" smtClean="0"/>
                <a:t>Piegaia</a:t>
              </a:r>
              <a:r>
                <a:rPr lang="en-US" sz="1400" dirty="0" smtClean="0"/>
                <a:t>) 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4400" y="11766"/>
            <a:ext cx="5674719" cy="930829"/>
          </a:xfrm>
        </p:spPr>
        <p:txBody>
          <a:bodyPr>
            <a:normAutofit/>
          </a:bodyPr>
          <a:lstStyle/>
          <a:p>
            <a:r>
              <a:rPr lang="en-US" dirty="0" smtClean="0"/>
              <a:t>L1Topo, Fat Jets, et al.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40" y="1737958"/>
            <a:ext cx="4709759" cy="3121905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L1Topo allows to cut on complex quantities using L1 objects</a:t>
            </a:r>
          </a:p>
          <a:p>
            <a:r>
              <a:rPr lang="en-US" dirty="0" smtClean="0"/>
              <a:t>Example here: 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ptimization of fat-jet L1 seed </a:t>
            </a:r>
          </a:p>
          <a:p>
            <a:pPr lvl="1"/>
            <a:r>
              <a:rPr lang="en-US" dirty="0" smtClean="0"/>
              <a:t>HTC: E</a:t>
            </a:r>
            <a:r>
              <a:rPr lang="en-US" baseline="-25000" dirty="0" smtClean="0"/>
              <a:t>T</a:t>
            </a:r>
            <a:r>
              <a:rPr lang="en-US" dirty="0" smtClean="0"/>
              <a:t> sum of all jets with E</a:t>
            </a:r>
            <a:r>
              <a:rPr lang="en-US" baseline="-25000" dirty="0" smtClean="0"/>
              <a:t>T</a:t>
            </a:r>
            <a:r>
              <a:rPr lang="en-US" dirty="0" smtClean="0"/>
              <a:t>&gt;20GeV within |</a:t>
            </a:r>
            <a:r>
              <a:rPr lang="en-US" dirty="0" err="1" smtClean="0"/>
              <a:t>η</a:t>
            </a:r>
            <a:r>
              <a:rPr lang="en-US" dirty="0" smtClean="0"/>
              <a:t>|&lt;2.5</a:t>
            </a:r>
          </a:p>
          <a:p>
            <a:r>
              <a:rPr lang="en-US" dirty="0" smtClean="0"/>
              <a:t>Several other studies, like: </a:t>
            </a:r>
          </a:p>
          <a:p>
            <a:pPr lvl="1"/>
            <a:r>
              <a:rPr lang="en-US" dirty="0" smtClean="0"/>
              <a:t>HT trigger for stop searches</a:t>
            </a:r>
          </a:p>
          <a:p>
            <a:pPr lvl="1"/>
            <a:r>
              <a:rPr lang="en-US" dirty="0" smtClean="0"/>
              <a:t>Fat-jet trigger for VV-&gt;</a:t>
            </a:r>
            <a:r>
              <a:rPr lang="en-US" dirty="0" err="1" smtClean="0"/>
              <a:t>jj</a:t>
            </a:r>
            <a:endParaRPr lang="en-US" dirty="0" smtClean="0"/>
          </a:p>
          <a:p>
            <a:pPr lvl="1"/>
            <a:r>
              <a:rPr lang="en-US" dirty="0" smtClean="0"/>
              <a:t>Razor triggers for resonances decaying to </a:t>
            </a:r>
            <a:r>
              <a:rPr lang="en-US" dirty="0" err="1" smtClean="0"/>
              <a:t>jets+invisible</a:t>
            </a:r>
            <a:r>
              <a:rPr lang="en-US" dirty="0" smtClean="0"/>
              <a:t> particles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ATLAS Weekly - Jet Trigger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B053-36B1-904A-972D-C07CE42D9F23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0" y="11766"/>
            <a:ext cx="3065064" cy="1590729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4640" y="4741329"/>
            <a:ext cx="9114479" cy="1818217"/>
            <a:chOff x="14640" y="4605865"/>
            <a:chExt cx="9114479" cy="1818217"/>
          </a:xfrm>
        </p:grpSpPr>
        <p:pic>
          <p:nvPicPr>
            <p:cNvPr id="10" name="Picture 9" descr="Roberta_HTforFatJets_RatesTable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40" y="4605865"/>
              <a:ext cx="9114479" cy="1818217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86267" y="5140658"/>
              <a:ext cx="8229600" cy="261076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28575" cmpd="sng">
                  <a:solidFill>
                    <a:srgbClr val="000000"/>
                  </a:solidFill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7730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9095"/>
          </a:xfrm>
        </p:spPr>
        <p:txBody>
          <a:bodyPr/>
          <a:lstStyle/>
          <a:p>
            <a:r>
              <a:rPr lang="en-US" dirty="0" smtClean="0"/>
              <a:t>Other loose ends…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133" y="948267"/>
            <a:ext cx="8686800" cy="216746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Several other studies/improvements not mentioned </a:t>
            </a:r>
            <a:r>
              <a:rPr lang="en-US" dirty="0" smtClean="0"/>
              <a:t>here time:</a:t>
            </a:r>
            <a:endParaRPr lang="en-US" dirty="0"/>
          </a:p>
          <a:p>
            <a:r>
              <a:rPr lang="en-US" dirty="0"/>
              <a:t>Impact of </a:t>
            </a:r>
            <a:r>
              <a:rPr lang="en-US" dirty="0" smtClean="0"/>
              <a:t>pileup subtraction (</a:t>
            </a:r>
            <a:r>
              <a:rPr lang="en-US" dirty="0"/>
              <a:t>Erich </a:t>
            </a:r>
            <a:r>
              <a:rPr lang="en-US" dirty="0" err="1" smtClean="0"/>
              <a:t>Varnes</a:t>
            </a:r>
            <a:r>
              <a:rPr lang="en-US" dirty="0" smtClean="0"/>
              <a:t>)</a:t>
            </a:r>
          </a:p>
          <a:p>
            <a:r>
              <a:rPr lang="en-US" dirty="0" smtClean="0"/>
              <a:t>Impact of pileup in resolution and bias (Annabelle </a:t>
            </a:r>
            <a:r>
              <a:rPr lang="en-US" dirty="0" err="1"/>
              <a:t>Chuinard</a:t>
            </a:r>
            <a:r>
              <a:rPr lang="en-US" dirty="0" smtClean="0"/>
              <a:t>)</a:t>
            </a:r>
          </a:p>
          <a:p>
            <a:r>
              <a:rPr lang="en-US" dirty="0"/>
              <a:t>Jet offline analysis framework (Rob </a:t>
            </a:r>
            <a:r>
              <a:rPr lang="en-US" dirty="0" err="1"/>
              <a:t>Cantrill</a:t>
            </a:r>
            <a:r>
              <a:rPr lang="en-US" dirty="0"/>
              <a:t>, </a:t>
            </a:r>
            <a:r>
              <a:rPr lang="en-US" dirty="0" err="1"/>
              <a:t>Lourenço</a:t>
            </a:r>
            <a:r>
              <a:rPr lang="en-US" dirty="0"/>
              <a:t> Lopes</a:t>
            </a:r>
            <a:r>
              <a:rPr lang="en-US" dirty="0" smtClean="0"/>
              <a:t>)</a:t>
            </a:r>
          </a:p>
          <a:p>
            <a:r>
              <a:rPr lang="en-US" dirty="0"/>
              <a:t>Lots of work in Monitoring and </a:t>
            </a:r>
            <a:r>
              <a:rPr lang="en-US" dirty="0" smtClean="0"/>
              <a:t>validation (Lee Sawyer, </a:t>
            </a:r>
            <a:r>
              <a:rPr lang="en-US" dirty="0" err="1" smtClean="0"/>
              <a:t>Sebastien</a:t>
            </a:r>
            <a:r>
              <a:rPr lang="en-US" dirty="0" smtClean="0"/>
              <a:t> Prince, </a:t>
            </a:r>
            <a:r>
              <a:rPr lang="en-US" dirty="0" err="1" smtClean="0"/>
              <a:t>Aparajita</a:t>
            </a:r>
            <a:r>
              <a:rPr lang="en-US" dirty="0" smtClean="0"/>
              <a:t> </a:t>
            </a:r>
            <a:r>
              <a:rPr lang="en-US" dirty="0" err="1" smtClean="0"/>
              <a:t>Dattagupta</a:t>
            </a:r>
            <a:r>
              <a:rPr lang="en-US" dirty="0" smtClean="0"/>
              <a:t>, et al)</a:t>
            </a:r>
            <a:endParaRPr lang="en-US" dirty="0"/>
          </a:p>
          <a:p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220133" y="3054644"/>
            <a:ext cx="3742266" cy="2112351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Jet menu studies in SUSY, SM, Higgs, Exotics, </a:t>
            </a:r>
            <a:r>
              <a:rPr lang="en-US" dirty="0" err="1" smtClean="0"/>
              <a:t>etc</a:t>
            </a:r>
            <a:endParaRPr lang="en-US" dirty="0" smtClean="0"/>
          </a:p>
          <a:p>
            <a:r>
              <a:rPr lang="en-US" dirty="0" smtClean="0"/>
              <a:t>Jet </a:t>
            </a:r>
            <a:r>
              <a:rPr lang="en-US" dirty="0"/>
              <a:t>cleaning (</a:t>
            </a:r>
            <a:r>
              <a:rPr lang="en-US" dirty="0" err="1"/>
              <a:t>Nuno</a:t>
            </a:r>
            <a:r>
              <a:rPr lang="en-US" dirty="0"/>
              <a:t> </a:t>
            </a:r>
            <a:r>
              <a:rPr lang="en-US" dirty="0" err="1"/>
              <a:t>Anjos</a:t>
            </a:r>
            <a:r>
              <a:rPr lang="en-US" dirty="0"/>
              <a:t>, </a:t>
            </a:r>
            <a:r>
              <a:rPr lang="en-US" dirty="0" smtClean="0"/>
              <a:t>liaising with </a:t>
            </a:r>
            <a:r>
              <a:rPr lang="en-US" dirty="0" err="1" smtClean="0"/>
              <a:t>Caterina</a:t>
            </a:r>
            <a:r>
              <a:rPr lang="en-US" dirty="0" smtClean="0"/>
              <a:t> </a:t>
            </a:r>
            <a:r>
              <a:rPr lang="en-US" dirty="0" err="1"/>
              <a:t>Doglioni</a:t>
            </a:r>
            <a:r>
              <a:rPr lang="en-US" dirty="0" smtClean="0"/>
              <a:t>)</a:t>
            </a:r>
          </a:p>
          <a:p>
            <a:r>
              <a:rPr lang="en-US" dirty="0" smtClean="0"/>
              <a:t>Etc…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ATLAS Weekly - Jet Trigger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B053-36B1-904A-972D-C07CE42D9F23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734" y="3054644"/>
            <a:ext cx="4343400" cy="31215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28087"/>
            <a:ext cx="2895600" cy="162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09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9162"/>
          </a:xfrm>
        </p:spPr>
        <p:txBody>
          <a:bodyPr>
            <a:normAutofit/>
          </a:bodyPr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083732"/>
            <a:ext cx="8940800" cy="347133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Big changes in </a:t>
            </a:r>
            <a:r>
              <a:rPr lang="en-US" dirty="0" smtClean="0"/>
              <a:t>Jet </a:t>
            </a:r>
            <a:r>
              <a:rPr lang="en-US" dirty="0"/>
              <a:t>T</a:t>
            </a:r>
            <a:r>
              <a:rPr lang="en-US" dirty="0" smtClean="0"/>
              <a:t>rigger for Run II </a:t>
            </a:r>
          </a:p>
          <a:p>
            <a:r>
              <a:rPr lang="en-US" dirty="0" smtClean="0"/>
              <a:t>Baseline plan:</a:t>
            </a:r>
          </a:p>
          <a:p>
            <a:pPr lvl="1"/>
            <a:r>
              <a:rPr lang="en-US" dirty="0" smtClean="0"/>
              <a:t>Trigger Tower full scan to reduce input rate </a:t>
            </a:r>
          </a:p>
          <a:p>
            <a:pPr lvl="1"/>
            <a:r>
              <a:rPr lang="en-US" dirty="0" smtClean="0"/>
              <a:t>Full calorimeter scan – Partial Scan as plan B </a:t>
            </a:r>
          </a:p>
          <a:p>
            <a:pPr lvl="1"/>
            <a:r>
              <a:rPr lang="en-US" dirty="0" smtClean="0"/>
              <a:t>Jet area subtraction and </a:t>
            </a:r>
            <a:r>
              <a:rPr lang="en-US" dirty="0" smtClean="0"/>
              <a:t>as much</a:t>
            </a:r>
            <a:r>
              <a:rPr lang="en-US" dirty="0" smtClean="0"/>
              <a:t> as possible of offline calibration </a:t>
            </a:r>
          </a:p>
          <a:p>
            <a:r>
              <a:rPr lang="en-US" dirty="0" smtClean="0"/>
              <a:t>Long road to get here – but main features working</a:t>
            </a:r>
          </a:p>
          <a:p>
            <a:pPr lvl="1"/>
            <a:r>
              <a:rPr lang="en-US" dirty="0" smtClean="0"/>
              <a:t>Much </a:t>
            </a:r>
            <a:r>
              <a:rPr lang="en-US" dirty="0"/>
              <a:t>room for </a:t>
            </a:r>
            <a:r>
              <a:rPr lang="en-US" dirty="0" smtClean="0"/>
              <a:t>improvement! Volunteers (very) gladly accepted!</a:t>
            </a:r>
          </a:p>
          <a:p>
            <a:endParaRPr lang="en-US" b="1" dirty="0" smtClean="0"/>
          </a:p>
          <a:p>
            <a:pPr marL="0" indent="0" algn="ctr">
              <a:buNone/>
            </a:pPr>
            <a:r>
              <a:rPr lang="en-US" b="1" dirty="0" smtClean="0"/>
              <a:t>We’re (almost) ready for new run!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ATLAS Weekly - Jet Trigger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B053-36B1-904A-972D-C07CE42D9F23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664" y="4470400"/>
            <a:ext cx="5578136" cy="225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83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Bonus slides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ATLAS Weekly - Jet Trigger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B053-36B1-904A-972D-C07CE42D9F23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761067"/>
            <a:ext cx="7620000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051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810632"/>
            <a:ext cx="9144001" cy="3842564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058226" y="2110617"/>
            <a:ext cx="5341641" cy="3314057"/>
          </a:xfrm>
          <a:solidFill>
            <a:schemeClr val="bg1">
              <a:alpha val="85000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Jet Trigger in Run I</a:t>
            </a:r>
          </a:p>
          <a:p>
            <a:pPr lvl="1"/>
            <a:r>
              <a:rPr lang="en-US" dirty="0" smtClean="0"/>
              <a:t>Level 1, Level 2, Event Filter</a:t>
            </a:r>
          </a:p>
          <a:p>
            <a:r>
              <a:rPr lang="en-US" dirty="0" smtClean="0"/>
              <a:t>Jet </a:t>
            </a:r>
            <a:r>
              <a:rPr lang="en-US" dirty="0"/>
              <a:t>Trigger </a:t>
            </a:r>
            <a:r>
              <a:rPr lang="en-US" dirty="0" smtClean="0"/>
              <a:t>for </a:t>
            </a:r>
            <a:r>
              <a:rPr lang="en-US" dirty="0"/>
              <a:t>Run </a:t>
            </a:r>
            <a:r>
              <a:rPr lang="en-US" dirty="0" smtClean="0"/>
              <a:t>II</a:t>
            </a:r>
            <a:endParaRPr lang="en-US" dirty="0"/>
          </a:p>
          <a:p>
            <a:pPr lvl="1"/>
            <a:r>
              <a:rPr lang="en-US" dirty="0" smtClean="0"/>
              <a:t>Partial Scan</a:t>
            </a:r>
          </a:p>
          <a:p>
            <a:pPr lvl="1"/>
            <a:r>
              <a:rPr lang="en-US" dirty="0" smtClean="0"/>
              <a:t>Faster clustering and </a:t>
            </a:r>
            <a:r>
              <a:rPr lang="en-US" dirty="0"/>
              <a:t>F</a:t>
            </a:r>
            <a:r>
              <a:rPr lang="en-US" dirty="0" smtClean="0"/>
              <a:t>ull Scan </a:t>
            </a:r>
          </a:p>
          <a:p>
            <a:pPr lvl="1"/>
            <a:r>
              <a:rPr lang="en-US" dirty="0" smtClean="0"/>
              <a:t>Calibration options</a:t>
            </a:r>
          </a:p>
          <a:p>
            <a:r>
              <a:rPr lang="en-US" dirty="0" smtClean="0"/>
              <a:t>Jet Trigger Menu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ATLAS Weekly - Jet Trigger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E0024-2C8F-9648-AC14-688A1D704BB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124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04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Inclusive single jet chains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5861579"/>
              </p:ext>
            </p:extLst>
          </p:nvPr>
        </p:nvGraphicFramePr>
        <p:xfrm>
          <a:off x="0" y="1088230"/>
          <a:ext cx="9144000" cy="5394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5375"/>
                <a:gridCol w="1746250"/>
                <a:gridCol w="1619250"/>
                <a:gridCol w="1698625"/>
                <a:gridCol w="1460500"/>
                <a:gridCol w="1524000"/>
              </a:tblGrid>
              <a:tr h="3371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Level</a:t>
                      </a:r>
                      <a:r>
                        <a:rPr lang="en-US" sz="1400" baseline="0" dirty="0" smtClean="0"/>
                        <a:t> 1 seed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Rate @ 0.5 &amp; 2x10</a:t>
                      </a:r>
                      <a:r>
                        <a:rPr lang="en-US" sz="1400" baseline="30000" dirty="0" smtClean="0"/>
                        <a:t>34</a:t>
                      </a:r>
                      <a:endParaRPr lang="en-US" sz="1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HLT chain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Rate @ 0.5 &amp; 2x10</a:t>
                      </a:r>
                      <a:r>
                        <a:rPr lang="en-US" sz="1400" baseline="30000" dirty="0" smtClean="0"/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Prescale@2x10</a:t>
                      </a:r>
                      <a:r>
                        <a:rPr lang="en-US" sz="1400" baseline="30000" dirty="0" smtClean="0"/>
                        <a:t>34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Clients</a:t>
                      </a:r>
                      <a:endParaRPr lang="en-US" sz="1400" dirty="0"/>
                    </a:p>
                  </a:txBody>
                  <a:tcPr/>
                </a:tc>
              </a:tr>
              <a:tr h="337142">
                <a:tc rowSpan="2">
                  <a:txBody>
                    <a:bodyPr/>
                    <a:lstStyle/>
                    <a:p>
                      <a:r>
                        <a:rPr lang="en-US" sz="1400" dirty="0" smtClean="0"/>
                        <a:t>L1_RD0</a:t>
                      </a:r>
                      <a:endParaRPr lang="en-US" sz="14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j55_a4tcemsubjes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O(Hz)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?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bootstrap</a:t>
                      </a:r>
                      <a:endParaRPr lang="en-US" sz="1400" dirty="0"/>
                    </a:p>
                  </a:txBody>
                  <a:tcPr/>
                </a:tc>
              </a:tr>
              <a:tr h="337142"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j60_a4tcemsubjes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O(Hz)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?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bootstrap</a:t>
                      </a:r>
                      <a:endParaRPr lang="en-US" sz="1400" dirty="0"/>
                    </a:p>
                  </a:txBody>
                  <a:tcPr/>
                </a:tc>
              </a:tr>
              <a:tr h="3371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J12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0.95 /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3.8 MHz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j55_a4tcemsubjes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150 / 600 kHz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600,000 – 1 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taus</a:t>
                      </a:r>
                      <a:endParaRPr lang="en-US" sz="1400" dirty="0"/>
                    </a:p>
                  </a:txBody>
                  <a:tcPr/>
                </a:tc>
              </a:tr>
              <a:tr h="3371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J15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0.53 /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2.1 MHz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j60_a4tcemsubjes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100 / 400 kHz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400,000 – 1 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taus</a:t>
                      </a:r>
                      <a:r>
                        <a:rPr lang="en-US" sz="1400" dirty="0" smtClean="0"/>
                        <a:t>, </a:t>
                      </a:r>
                      <a:r>
                        <a:rPr lang="en-US" sz="1400" dirty="0" err="1" smtClean="0"/>
                        <a:t>btag</a:t>
                      </a:r>
                      <a:endParaRPr lang="en-US" sz="1400" dirty="0"/>
                    </a:p>
                  </a:txBody>
                  <a:tcPr/>
                </a:tc>
              </a:tr>
              <a:tr h="337142">
                <a:tc rowSpan="4">
                  <a:txBody>
                    <a:bodyPr/>
                    <a:lstStyle/>
                    <a:p>
                      <a:r>
                        <a:rPr lang="en-US" sz="1400" dirty="0" smtClean="0"/>
                        <a:t>J20</a:t>
                      </a:r>
                      <a:endParaRPr lang="en-US" sz="1400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r>
                        <a:rPr lang="en-US" sz="1400" dirty="0" smtClean="0"/>
                        <a:t>240 /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970 kHz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j85_a4tcemsubjes</a:t>
                      </a:r>
                      <a:endParaRPr lang="en-US" sz="1400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r>
                        <a:rPr lang="en-US" sz="1400" dirty="0" smtClean="0"/>
                        <a:t>21 / 85 kHz</a:t>
                      </a:r>
                      <a:endParaRPr lang="en-US" sz="1400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r>
                        <a:rPr lang="en-US" sz="1400" dirty="0" smtClean="0"/>
                        <a:t>85,000 – 1 Hz</a:t>
                      </a:r>
                      <a:endParaRPr lang="en-US" sz="1400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r>
                        <a:rPr lang="en-US" sz="1400" dirty="0" err="1" smtClean="0"/>
                        <a:t>taus</a:t>
                      </a:r>
                      <a:r>
                        <a:rPr lang="en-US" sz="1400" dirty="0" smtClean="0"/>
                        <a:t>, multi-j</a:t>
                      </a:r>
                      <a:endParaRPr lang="en-US" sz="1400" dirty="0"/>
                    </a:p>
                  </a:txBody>
                  <a:tcPr/>
                </a:tc>
              </a:tr>
              <a:tr h="337142"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j85_a4tcemjes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337142"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j85_a4tclcwsubjes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337142"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j85_a4tclcwjes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3371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J25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130 /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510 kHz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j100_a4tcemsubjes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 / 41 kHz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41,000 – 1 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taus</a:t>
                      </a:r>
                      <a:endParaRPr lang="en-US" sz="1400" dirty="0"/>
                    </a:p>
                  </a:txBody>
                  <a:tcPr/>
                </a:tc>
              </a:tr>
              <a:tr h="3371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J30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75 /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300 kHz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j110_a4tcemsubjes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6.5 / 26 kHz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26,000 – 1 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LAr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calib</a:t>
                      </a:r>
                      <a:endParaRPr lang="en-US" sz="1400" dirty="0"/>
                    </a:p>
                  </a:txBody>
                  <a:tcPr/>
                </a:tc>
              </a:tr>
              <a:tr h="3371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J40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32 /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130 kHz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j150_a4tcemsubjes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1.6 / 6.5 kHz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6500 – 1 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J+MET</a:t>
                      </a:r>
                      <a:endParaRPr lang="en-US" sz="1400" dirty="0"/>
                    </a:p>
                  </a:txBody>
                  <a:tcPr/>
                </a:tc>
              </a:tr>
              <a:tr h="337142">
                <a:tc rowSpan="4">
                  <a:txBody>
                    <a:bodyPr/>
                    <a:lstStyle/>
                    <a:p>
                      <a:r>
                        <a:rPr lang="en-US" sz="1400" dirty="0" smtClean="0"/>
                        <a:t>J50</a:t>
                      </a:r>
                      <a:endParaRPr lang="en-US" sz="1400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r>
                        <a:rPr lang="en-US" sz="1400" dirty="0" smtClean="0"/>
                        <a:t>15 /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60 kHz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j175_a4tcemsubjes</a:t>
                      </a:r>
                      <a:endParaRPr lang="en-US" sz="1400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r>
                        <a:rPr lang="en-US" sz="1400" dirty="0" smtClean="0"/>
                        <a:t>0.75 / 3 kHz</a:t>
                      </a:r>
                      <a:endParaRPr lang="en-US" sz="1400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r>
                        <a:rPr lang="en-US" sz="1400" dirty="0" smtClean="0"/>
                        <a:t>3000 – 1 Hz</a:t>
                      </a:r>
                      <a:endParaRPr lang="en-US" sz="1400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r>
                        <a:rPr lang="en-US" sz="1400" dirty="0" err="1" smtClean="0"/>
                        <a:t>multijet</a:t>
                      </a:r>
                      <a:endParaRPr lang="en-US" sz="1400" dirty="0"/>
                    </a:p>
                  </a:txBody>
                  <a:tcPr/>
                </a:tc>
              </a:tr>
              <a:tr h="33714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j175_a4tcemjes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3714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j175_a4tclcwsubjes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3714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j175_a4tclcwjes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ATLAS Weekly - Jet Trigger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B053-36B1-904A-972D-C07CE42D9F2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663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513"/>
            <a:ext cx="8229600" cy="6504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Inclusive single jet chains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8905934"/>
              </p:ext>
            </p:extLst>
          </p:nvPr>
        </p:nvGraphicFramePr>
        <p:xfrm>
          <a:off x="0" y="863944"/>
          <a:ext cx="9144000" cy="5981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5375"/>
                <a:gridCol w="1746250"/>
                <a:gridCol w="1619250"/>
                <a:gridCol w="1698625"/>
                <a:gridCol w="1460500"/>
                <a:gridCol w="1524000"/>
              </a:tblGrid>
              <a:tr h="3371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Level</a:t>
                      </a:r>
                      <a:r>
                        <a:rPr lang="en-US" sz="1400" baseline="0" dirty="0" smtClean="0"/>
                        <a:t> 1 seed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Rate @ 0.5 &amp; 2x10</a:t>
                      </a:r>
                      <a:r>
                        <a:rPr lang="en-US" sz="1400" baseline="30000" dirty="0" smtClean="0"/>
                        <a:t>34</a:t>
                      </a:r>
                      <a:endParaRPr lang="en-US" sz="1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HLT chain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Rate @ 0.5 &amp; 2x10</a:t>
                      </a:r>
                      <a:r>
                        <a:rPr lang="en-US" sz="1400" baseline="30000" dirty="0" smtClean="0"/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Prescale@2x10</a:t>
                      </a:r>
                      <a:r>
                        <a:rPr lang="en-US" sz="1400" baseline="30000" dirty="0" smtClean="0"/>
                        <a:t>34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Clients</a:t>
                      </a:r>
                      <a:endParaRPr lang="en-US" sz="1400" dirty="0"/>
                    </a:p>
                  </a:txBody>
                  <a:tcPr/>
                </a:tc>
              </a:tr>
              <a:tr h="3371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J60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7.5 /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30 kHz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j200_a4tcemsubjes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0.4 / 1.6 kHz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1600 – 1 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btag</a:t>
                      </a:r>
                      <a:endParaRPr lang="en-US" sz="1400" dirty="0"/>
                    </a:p>
                  </a:txBody>
                  <a:tcPr/>
                </a:tc>
              </a:tr>
              <a:tr h="3371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J75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 /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17 kHz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j260_a4tcemsubjes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140 / 400 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400 – 1 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btag</a:t>
                      </a:r>
                      <a:r>
                        <a:rPr lang="en-US" sz="1400" dirty="0" smtClean="0"/>
                        <a:t>, low </a:t>
                      </a:r>
                      <a:r>
                        <a:rPr lang="en-US" sz="1400" dirty="0" err="1" smtClean="0"/>
                        <a:t>Lumi</a:t>
                      </a:r>
                      <a:endParaRPr lang="en-US" sz="1400" dirty="0"/>
                    </a:p>
                  </a:txBody>
                  <a:tcPr/>
                </a:tc>
              </a:tr>
              <a:tr h="337142">
                <a:tc rowSpan="2">
                  <a:txBody>
                    <a:bodyPr/>
                    <a:lstStyle/>
                    <a:p>
                      <a:r>
                        <a:rPr lang="en-US" sz="1400" dirty="0" smtClean="0"/>
                        <a:t>J85</a:t>
                      </a:r>
                      <a:endParaRPr lang="en-US" sz="14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400" dirty="0" smtClean="0"/>
                        <a:t>2.5 /</a:t>
                      </a:r>
                      <a:r>
                        <a:rPr lang="en-US" sz="1400" baseline="0" dirty="0" smtClean="0"/>
                        <a:t> 10 kHz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j300_a4tcemsubjes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67 / 270Hz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200 – ≈1 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multijet</a:t>
                      </a:r>
                      <a:r>
                        <a:rPr lang="en-US" sz="1400" dirty="0" smtClean="0"/>
                        <a:t>,</a:t>
                      </a:r>
                      <a:endParaRPr lang="en-US" sz="1400" dirty="0"/>
                    </a:p>
                    <a:p>
                      <a:r>
                        <a:rPr lang="en-US" sz="1400" baseline="0" dirty="0" smtClean="0"/>
                        <a:t>medium </a:t>
                      </a:r>
                      <a:r>
                        <a:rPr lang="en-US" sz="1400" baseline="0" dirty="0" err="1" smtClean="0"/>
                        <a:t>Lumi</a:t>
                      </a:r>
                      <a:endParaRPr lang="en-US" sz="1400" dirty="0"/>
                    </a:p>
                  </a:txBody>
                  <a:tcPr/>
                </a:tc>
              </a:tr>
              <a:tr h="33714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j320_a4tcemsubjes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43 / 170 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150 – ≈1 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multijet</a:t>
                      </a:r>
                      <a:r>
                        <a:rPr lang="en-US" sz="1400" dirty="0" smtClean="0"/>
                        <a:t>,</a:t>
                      </a:r>
                      <a:endParaRPr lang="en-US" sz="1400" dirty="0"/>
                    </a:p>
                    <a:p>
                      <a:r>
                        <a:rPr lang="en-US" sz="1400" baseline="0" dirty="0" smtClean="0"/>
                        <a:t>medium </a:t>
                      </a:r>
                      <a:r>
                        <a:rPr lang="en-US" sz="1400" baseline="0" dirty="0" err="1" smtClean="0"/>
                        <a:t>Lumi</a:t>
                      </a:r>
                      <a:endParaRPr lang="en-US" sz="1400" dirty="0"/>
                    </a:p>
                  </a:txBody>
                  <a:tcPr/>
                </a:tc>
              </a:tr>
              <a:tr h="337142">
                <a:tc rowSpan="9">
                  <a:txBody>
                    <a:bodyPr/>
                    <a:lstStyle/>
                    <a:p>
                      <a:r>
                        <a:rPr lang="en-US" sz="1400" dirty="0" smtClean="0"/>
                        <a:t>J100</a:t>
                      </a:r>
                      <a:endParaRPr lang="en-US" sz="1400" dirty="0"/>
                    </a:p>
                  </a:txBody>
                  <a:tcPr/>
                </a:tc>
                <a:tc rowSpan="9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1.3 /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5 kHz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j360_a4tcemjes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22</a:t>
                      </a:r>
                      <a:r>
                        <a:rPr lang="en-US" sz="1400" baseline="0" dirty="0" smtClean="0"/>
                        <a:t> / </a:t>
                      </a:r>
                      <a:r>
                        <a:rPr lang="en-US" sz="1400" dirty="0" smtClean="0"/>
                        <a:t>90 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100 – ≈1 Hz</a:t>
                      </a:r>
                    </a:p>
                  </a:txBody>
                  <a:tcPr/>
                </a:tc>
                <a:tc rowSpan="9">
                  <a:txBody>
                    <a:bodyPr/>
                    <a:lstStyle/>
                    <a:p>
                      <a:r>
                        <a:rPr lang="en-US" sz="1400" dirty="0" err="1" smtClean="0"/>
                        <a:t>unprescaled</a:t>
                      </a:r>
                      <a:r>
                        <a:rPr lang="en-US" sz="1400" dirty="0" smtClean="0"/>
                        <a:t> at 1x10</a:t>
                      </a:r>
                      <a:r>
                        <a:rPr lang="en-US" sz="1400" baseline="30000" dirty="0" smtClean="0"/>
                        <a:t>32</a:t>
                      </a:r>
                    </a:p>
                    <a:p>
                      <a:r>
                        <a:rPr lang="en-US" sz="1400" baseline="0" dirty="0" smtClean="0"/>
                        <a:t>or lower: aim for 1-2 points during year to change lowest </a:t>
                      </a:r>
                      <a:r>
                        <a:rPr lang="en-US" sz="1400" baseline="0" dirty="0" err="1" smtClean="0"/>
                        <a:t>unprescaled</a:t>
                      </a:r>
                      <a:r>
                        <a:rPr lang="en-US" sz="1400" baseline="0" dirty="0" smtClean="0"/>
                        <a:t> chain</a:t>
                      </a:r>
                    </a:p>
                    <a:p>
                      <a:endParaRPr lang="en-US" sz="1400" baseline="0" dirty="0" smtClean="0"/>
                    </a:p>
                    <a:p>
                      <a:r>
                        <a:rPr lang="en-US" sz="1400" baseline="0" dirty="0" smtClean="0"/>
                        <a:t>Also re-think set of cross-check chains with different calibrations if needed</a:t>
                      </a:r>
                      <a:endParaRPr lang="en-US" sz="1400" baseline="0" dirty="0"/>
                    </a:p>
                  </a:txBody>
                  <a:tcPr/>
                </a:tc>
              </a:tr>
              <a:tr h="33714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j380_a4tcemsubjes</a:t>
                      </a:r>
                      <a:endParaRPr lang="en-US" sz="1400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r>
                        <a:rPr lang="en-US" sz="1400" dirty="0" smtClean="0"/>
                        <a:t>16 / 65 Hz</a:t>
                      </a:r>
                      <a:endParaRPr lang="en-US" sz="1400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r>
                        <a:rPr lang="en-US" sz="1400" dirty="0" smtClean="0"/>
                        <a:t>50 – ≈1 Hz</a:t>
                      </a:r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37142"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j380_a4tcemjes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7142"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j380_a4tclcwsubjes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7142"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j380_a4tclcwjes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714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j400_a4tcemsubjes</a:t>
                      </a:r>
                      <a:endParaRPr lang="en-US" sz="1400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r>
                        <a:rPr lang="en-US" sz="1400" dirty="0" smtClean="0"/>
                        <a:t>9 / 35 Hz</a:t>
                      </a:r>
                      <a:endParaRPr lang="en-US" sz="1400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r>
                        <a:rPr lang="en-US" sz="1400" dirty="0" err="1" smtClean="0"/>
                        <a:t>unprescaled</a:t>
                      </a:r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37142"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j400_a4tcemjes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baseline="30000" dirty="0"/>
                    </a:p>
                  </a:txBody>
                  <a:tcPr/>
                </a:tc>
              </a:tr>
              <a:tr h="337142"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j400_a4tclcwsubjes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baseline="30000" dirty="0"/>
                    </a:p>
                  </a:txBody>
                  <a:tcPr/>
                </a:tc>
              </a:tr>
              <a:tr h="337142"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j400_a4tclcwjes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baseline="30000" dirty="0"/>
                    </a:p>
                  </a:txBody>
                  <a:tcPr/>
                </a:tc>
              </a:tr>
              <a:tr h="3371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J120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1.3 /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2.7 kHz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j460_a4tcemjes + cross-check chains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&lt;1 / 2.8 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unprescaled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High </a:t>
                      </a:r>
                      <a:r>
                        <a:rPr lang="en-US" sz="1400" dirty="0" err="1" smtClean="0"/>
                        <a:t>Lumi</a:t>
                      </a:r>
                      <a:endParaRPr lang="en-US" sz="1400" dirty="0"/>
                    </a:p>
                  </a:txBody>
                  <a:tcPr/>
                </a:tc>
              </a:tr>
              <a:tr h="3371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J400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 /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0 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noAlg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5.5 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unprescaled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Passthrough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ATLAS Weekly - Jet Trigger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B053-36B1-904A-972D-C07CE42D9F2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533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04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Multi-jet and fat jet chains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3851780"/>
              </p:ext>
            </p:extLst>
          </p:nvPr>
        </p:nvGraphicFramePr>
        <p:xfrm>
          <a:off x="0" y="1023273"/>
          <a:ext cx="9144000" cy="47199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125"/>
                <a:gridCol w="1301750"/>
                <a:gridCol w="2413000"/>
                <a:gridCol w="1317625"/>
                <a:gridCol w="1444625"/>
                <a:gridCol w="1539875"/>
              </a:tblGrid>
              <a:tr h="3371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Level</a:t>
                      </a:r>
                      <a:r>
                        <a:rPr lang="en-US" sz="1400" baseline="0" dirty="0" smtClean="0"/>
                        <a:t> 1 seed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@ 0.5 &amp; 2x10</a:t>
                      </a:r>
                      <a:r>
                        <a:rPr lang="en-US" sz="1400" baseline="30000" dirty="0" smtClean="0"/>
                        <a:t>34</a:t>
                      </a:r>
                      <a:endParaRPr lang="en-US" sz="1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HLT chain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@ 0.5 &amp; 2x10</a:t>
                      </a:r>
                      <a:r>
                        <a:rPr lang="en-US" sz="1400" baseline="30000" dirty="0" smtClean="0"/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Prescale@2x10</a:t>
                      </a:r>
                      <a:r>
                        <a:rPr lang="en-US" sz="1400" baseline="30000" dirty="0" smtClean="0"/>
                        <a:t>34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Clients</a:t>
                      </a:r>
                      <a:endParaRPr lang="en-US" sz="1400" dirty="0"/>
                    </a:p>
                  </a:txBody>
                  <a:tcPr/>
                </a:tc>
              </a:tr>
              <a:tr h="3371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3J40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0.4 / 1.6 kHz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4j85_a4tcemsubjes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45 / 180 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180 – 1 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3371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3J50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0.3 /</a:t>
                      </a:r>
                      <a:r>
                        <a:rPr lang="en-US" sz="1400" baseline="0" dirty="0" smtClean="0"/>
                        <a:t> 1</a:t>
                      </a:r>
                      <a:r>
                        <a:rPr lang="en-US" sz="1400" dirty="0" smtClean="0"/>
                        <a:t>.0 kHz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4j100_a4tcemsubjes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12 / 50 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unprescaled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SUSY, SM,</a:t>
                      </a:r>
                      <a:r>
                        <a:rPr lang="en-US" sz="1400" baseline="0" dirty="0" smtClean="0"/>
                        <a:t> top, jets</a:t>
                      </a:r>
                      <a:endParaRPr lang="en-US" sz="1400" dirty="0"/>
                    </a:p>
                  </a:txBody>
                  <a:tcPr/>
                </a:tc>
              </a:tr>
              <a:tr h="3371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4J15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2.4 / 9.5 kHz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5j55_a4tcemsubjes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65 / 260 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260 – 1 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3371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4J20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0.5 /</a:t>
                      </a:r>
                      <a:r>
                        <a:rPr lang="en-US" sz="1400" baseline="0" dirty="0" smtClean="0"/>
                        <a:t> 1.9 </a:t>
                      </a:r>
                      <a:r>
                        <a:rPr lang="en-US" sz="1400" dirty="0" smtClean="0"/>
                        <a:t>kHz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5j60_a4tcemsubjes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40 / 170 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170 – 1</a:t>
                      </a:r>
                      <a:r>
                        <a:rPr lang="en-US" sz="1400" baseline="0" dirty="0" smtClean="0"/>
                        <a:t> 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337142">
                <a:tc rowSpan="4">
                  <a:txBody>
                    <a:bodyPr/>
                    <a:lstStyle/>
                    <a:p>
                      <a:r>
                        <a:rPr lang="en-US" sz="1400" dirty="0" smtClean="0"/>
                        <a:t>4J20</a:t>
                      </a:r>
                      <a:endParaRPr lang="en-US" sz="1400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0.5 /</a:t>
                      </a:r>
                      <a:r>
                        <a:rPr lang="en-US" sz="1400" baseline="0" dirty="0" smtClean="0"/>
                        <a:t> 1.9 </a:t>
                      </a:r>
                      <a:r>
                        <a:rPr lang="en-US" sz="1400" dirty="0" smtClean="0"/>
                        <a:t>kHz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5j85_a4tcemsubjes</a:t>
                      </a:r>
                      <a:endParaRPr lang="en-US" sz="1400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r>
                        <a:rPr lang="en-US" sz="1400" dirty="0" smtClean="0"/>
                        <a:t>4 / 15 Hz</a:t>
                      </a:r>
                      <a:endParaRPr lang="en-US" sz="1400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/>
                        <a:t>unprescaled</a:t>
                      </a:r>
                      <a:endParaRPr lang="en-US" sz="1400" dirty="0" smtClean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SUSY, SM,</a:t>
                      </a:r>
                      <a:r>
                        <a:rPr lang="en-US" sz="1400" baseline="0" dirty="0" smtClean="0"/>
                        <a:t> top, jets</a:t>
                      </a:r>
                      <a:endParaRPr lang="en-US" sz="1400" dirty="0" smtClean="0"/>
                    </a:p>
                  </a:txBody>
                  <a:tcPr/>
                </a:tc>
              </a:tr>
              <a:tr h="337142"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5j85_a4tcemjes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</a:txBody>
                  <a:tcPr/>
                </a:tc>
              </a:tr>
              <a:tr h="337142"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5j85_a4tclcwsubjes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</a:txBody>
                  <a:tcPr/>
                </a:tc>
              </a:tr>
              <a:tr h="337142"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5j85_a4tclcwjes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</a:txBody>
                  <a:tcPr/>
                </a:tc>
              </a:tr>
              <a:tr h="3371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5J15.0ETA24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0.1 /</a:t>
                      </a:r>
                      <a:r>
                        <a:rPr lang="en-US" sz="1400" baseline="0" dirty="0" smtClean="0"/>
                        <a:t> 0.3</a:t>
                      </a:r>
                      <a:r>
                        <a:rPr lang="en-US" sz="1400" dirty="0" smtClean="0"/>
                        <a:t> kHz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6j45.0eta24_a4tcemsubjes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25 / 100 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100 – 1 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SUSY, SM (*)</a:t>
                      </a:r>
                      <a:endParaRPr lang="en-US" sz="1400" dirty="0"/>
                    </a:p>
                  </a:txBody>
                  <a:tcPr/>
                </a:tc>
              </a:tr>
              <a:tr h="3371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5J15.0ETA24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0.1 /</a:t>
                      </a:r>
                      <a:r>
                        <a:rPr lang="en-US" sz="1400" baseline="0" dirty="0" smtClean="0"/>
                        <a:t> 0.3</a:t>
                      </a:r>
                      <a:r>
                        <a:rPr lang="en-US" sz="1400" dirty="0" smtClean="0"/>
                        <a:t> kHz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6j50.0eta24_a4tcemsubjes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 / 40 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unprescaled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SUSY, SM (*)</a:t>
                      </a:r>
                    </a:p>
                  </a:txBody>
                  <a:tcPr/>
                </a:tc>
              </a:tr>
              <a:tr h="3371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5J15.0ETA24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0.1 /</a:t>
                      </a:r>
                      <a:r>
                        <a:rPr lang="en-US" sz="1400" baseline="0" dirty="0" smtClean="0"/>
                        <a:t> 0.3</a:t>
                      </a:r>
                      <a:r>
                        <a:rPr lang="en-US" sz="1400" dirty="0" smtClean="0"/>
                        <a:t> kHz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6j55.0eta24_a4tcemsubjes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 / 30 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30 – 1 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SUSY, SM (*)</a:t>
                      </a:r>
                    </a:p>
                  </a:txBody>
                  <a:tcPr/>
                </a:tc>
              </a:tr>
              <a:tr h="3371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HT150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 / 12 kHz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j360_a10tcemsubjes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14 / 60 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60 – 1 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exotics, jets</a:t>
                      </a:r>
                      <a:endParaRPr lang="en-US" sz="1400" dirty="0"/>
                    </a:p>
                  </a:txBody>
                  <a:tcPr/>
                </a:tc>
              </a:tr>
              <a:tr h="3371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HT190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1.2 / 5 kHz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j450_a10tcemsubjes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 / 8 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unprescaled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exotics, jets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82625" y="5873750"/>
            <a:ext cx="7858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(*) A new study from SUSY indicates that 6j chains can/should start from 4J20 to save bandwidth – need to understand if this is also ok for SM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ATLAS Weekly - Jet Trigger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B053-36B1-904A-972D-C07CE42D9F2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69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04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Forward jet and HT chains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5873179"/>
              </p:ext>
            </p:extLst>
          </p:nvPr>
        </p:nvGraphicFramePr>
        <p:xfrm>
          <a:off x="0" y="1023273"/>
          <a:ext cx="9144000" cy="3371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7647"/>
                <a:gridCol w="1775591"/>
                <a:gridCol w="1246441"/>
                <a:gridCol w="1886321"/>
                <a:gridCol w="1464961"/>
                <a:gridCol w="1583039"/>
              </a:tblGrid>
              <a:tr h="3371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Level</a:t>
                      </a:r>
                      <a:r>
                        <a:rPr lang="en-US" sz="1400" baseline="0" dirty="0" smtClean="0"/>
                        <a:t> 1 seed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Rate @ 0.5 &amp; 2x10</a:t>
                      </a:r>
                      <a:r>
                        <a:rPr lang="en-US" sz="1400" baseline="30000" dirty="0" smtClean="0"/>
                        <a:t>34</a:t>
                      </a:r>
                      <a:endParaRPr lang="en-US" sz="1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HLT chain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Rate @ 0.5 &amp; 2x10</a:t>
                      </a:r>
                      <a:r>
                        <a:rPr lang="en-US" sz="1400" baseline="30000" dirty="0" smtClean="0"/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Prescale@2x10</a:t>
                      </a:r>
                      <a:r>
                        <a:rPr lang="en-US" sz="1400" baseline="30000" dirty="0" smtClean="0"/>
                        <a:t>34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Clients</a:t>
                      </a:r>
                      <a:endParaRPr lang="en-US" sz="1400" dirty="0"/>
                    </a:p>
                  </a:txBody>
                  <a:tcPr/>
                </a:tc>
              </a:tr>
              <a:tr h="337142"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J15.24ETA49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?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j60.24eta49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?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? – 1 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egamma</a:t>
                      </a:r>
                      <a:endParaRPr lang="en-US" sz="1400" dirty="0"/>
                    </a:p>
                  </a:txBody>
                  <a:tcPr/>
                </a:tc>
              </a:tr>
              <a:tr h="337142"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J15.28ETA32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?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j60.28eta32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?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? – 1 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SUSY, SM,</a:t>
                      </a:r>
                      <a:r>
                        <a:rPr lang="en-US" sz="1400" baseline="0" dirty="0" smtClean="0"/>
                        <a:t> top, jets</a:t>
                      </a:r>
                      <a:endParaRPr lang="en-US" sz="1400" dirty="0"/>
                    </a:p>
                  </a:txBody>
                  <a:tcPr/>
                </a:tc>
              </a:tr>
              <a:tr h="337142"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J20.28ETA32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?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j85.28eta32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?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? – 1 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jets</a:t>
                      </a:r>
                      <a:endParaRPr lang="en-US" sz="1400" dirty="0"/>
                    </a:p>
                  </a:txBody>
                  <a:tcPr/>
                </a:tc>
              </a:tr>
              <a:tr h="337142"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J15.32ETA49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?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j60.32eta49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?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? – 1 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jets</a:t>
                      </a:r>
                      <a:endParaRPr lang="en-US" sz="1400" dirty="0"/>
                    </a:p>
                  </a:txBody>
                  <a:tcPr/>
                </a:tc>
              </a:tr>
              <a:tr h="337142"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J20.32ETA49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?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j85.32eta49</a:t>
                      </a:r>
                      <a:endParaRPr lang="en-US" sz="14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?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? – 1 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jets</a:t>
                      </a:r>
                    </a:p>
                  </a:txBody>
                  <a:tcPr/>
                </a:tc>
              </a:tr>
              <a:tr h="337142"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J30.32ETA49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?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j110.32eta49</a:t>
                      </a:r>
                      <a:endParaRPr lang="en-US" sz="14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?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? – 1 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jets</a:t>
                      </a:r>
                      <a:endParaRPr lang="en-US" sz="1400" dirty="0"/>
                    </a:p>
                  </a:txBody>
                  <a:tcPr/>
                </a:tc>
              </a:tr>
              <a:tr h="337142"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J50.32ETA49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?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j175.32eta49</a:t>
                      </a:r>
                      <a:endParaRPr lang="en-US" sz="14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unprescaled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Jets, SM</a:t>
                      </a:r>
                    </a:p>
                  </a:txBody>
                  <a:tcPr/>
                </a:tc>
              </a:tr>
              <a:tr h="337142"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J75.32ETA49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?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j260.32eta49</a:t>
                      </a:r>
                      <a:endParaRPr lang="en-US" sz="14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unprescaled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SM</a:t>
                      </a:r>
                    </a:p>
                  </a:txBody>
                  <a:tcPr/>
                </a:tc>
              </a:tr>
              <a:tr h="337142"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J100.32ETA49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?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j360.32eta49</a:t>
                      </a:r>
                      <a:endParaRPr lang="en-US" sz="14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unprescaled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SM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35000" y="4410568"/>
            <a:ext cx="7746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Default R parameter and calibration is a4tcemsubjes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Add cross-check chains (a4tcemjes, a4tclcwsubjes, a4tclcwjes) for: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chemeClr val="dk1"/>
                </a:solidFill>
              </a:rPr>
              <a:t>j85.28eta32, j85.32eta49</a:t>
            </a:r>
            <a:r>
              <a:rPr lang="en-US" dirty="0" smtClean="0"/>
              <a:t>, </a:t>
            </a:r>
            <a:r>
              <a:rPr lang="en-US" dirty="0" smtClean="0">
                <a:solidFill>
                  <a:schemeClr val="dk1"/>
                </a:solidFill>
              </a:rPr>
              <a:t>j175.32eta49, j260.32eta49</a:t>
            </a:r>
            <a:r>
              <a:rPr lang="en-US" dirty="0" smtClean="0"/>
              <a:t>, </a:t>
            </a:r>
            <a:r>
              <a:rPr lang="en-US" dirty="0" smtClean="0">
                <a:solidFill>
                  <a:schemeClr val="dk1"/>
                </a:solidFill>
              </a:rPr>
              <a:t>j360.32eta49</a:t>
            </a:r>
            <a:endParaRPr lang="en-US" dirty="0"/>
          </a:p>
        </p:txBody>
      </p:sp>
      <p:graphicFrame>
        <p:nvGraphicFramePr>
          <p:cNvPr id="5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8513435"/>
              </p:ext>
            </p:extLst>
          </p:nvPr>
        </p:nvGraphicFramePr>
        <p:xfrm>
          <a:off x="0" y="5461719"/>
          <a:ext cx="9144000" cy="10114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7647"/>
                <a:gridCol w="1701603"/>
                <a:gridCol w="1381125"/>
                <a:gridCol w="1825625"/>
                <a:gridCol w="1464961"/>
                <a:gridCol w="1583039"/>
              </a:tblGrid>
              <a:tr h="3371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Level</a:t>
                      </a:r>
                      <a:r>
                        <a:rPr lang="en-US" sz="1400" baseline="0" dirty="0" smtClean="0"/>
                        <a:t> 1 seed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Rate @ 0.5 &amp; 2x10</a:t>
                      </a:r>
                      <a:r>
                        <a:rPr lang="en-US" sz="1400" baseline="30000" dirty="0" smtClean="0"/>
                        <a:t>34</a:t>
                      </a:r>
                      <a:endParaRPr lang="en-US" sz="1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HLT chain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Rate @ 0.5 &amp; 2x10</a:t>
                      </a:r>
                      <a:r>
                        <a:rPr lang="en-US" sz="1400" baseline="30000" dirty="0" smtClean="0"/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Prescale@2x10</a:t>
                      </a:r>
                      <a:r>
                        <a:rPr lang="en-US" sz="1400" baseline="30000" dirty="0" smtClean="0"/>
                        <a:t>34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Clients</a:t>
                      </a:r>
                      <a:endParaRPr lang="en-US" sz="1400" dirty="0"/>
                    </a:p>
                  </a:txBody>
                  <a:tcPr/>
                </a:tc>
              </a:tr>
              <a:tr h="337142"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HT190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1.2 / 5 kHz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ht1000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3.5/14 Hz (0</a:t>
                      </a:r>
                      <a:r>
                        <a:rPr lang="en-US" sz="1400" baseline="0" dirty="0" smtClean="0"/>
                        <a:t> unique)</a:t>
                      </a:r>
                      <a:r>
                        <a:rPr lang="en-US" sz="1400" dirty="0" smtClean="0"/>
                        <a:t>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unprescaled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3371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HT150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Ht500(?)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prescaled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ATLAS Weekly - Jet Trigger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B053-36B1-904A-972D-C07CE42D9F2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789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2487"/>
          </a:xfrm>
        </p:spPr>
        <p:txBody>
          <a:bodyPr/>
          <a:lstStyle/>
          <a:p>
            <a:r>
              <a:rPr lang="en-US" dirty="0" smtClean="0"/>
              <a:t>Bonus: rates with pileup correction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1854"/>
            <a:ext cx="2447925" cy="4525963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Conditions:</a:t>
            </a:r>
          </a:p>
          <a:p>
            <a:pPr lvl="1"/>
            <a:r>
              <a:rPr lang="en-US" dirty="0" smtClean="0"/>
              <a:t>L</a:t>
            </a:r>
            <a:r>
              <a:rPr lang="en-US" dirty="0"/>
              <a:t>=2x10</a:t>
            </a:r>
            <a:r>
              <a:rPr lang="en-US" baseline="30000" dirty="0"/>
              <a:t>34</a:t>
            </a:r>
          </a:p>
          <a:p>
            <a:pPr lvl="1"/>
            <a:r>
              <a:rPr lang="en-US" dirty="0" smtClean="0"/>
              <a:t>4j45 rate</a:t>
            </a:r>
          </a:p>
          <a:p>
            <a:pPr lvl="1"/>
            <a:r>
              <a:rPr lang="en-US" dirty="0" smtClean="0"/>
              <a:t>No event weighting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Only fixed </a:t>
            </a:r>
            <a:r>
              <a:rPr lang="en-US" b="1" dirty="0" err="1" smtClean="0"/>
              <a:t>ρ</a:t>
            </a:r>
            <a:r>
              <a:rPr lang="en-US" b="1" dirty="0" smtClean="0"/>
              <a:t>=6</a:t>
            </a:r>
            <a:r>
              <a:rPr lang="en-US" dirty="0" smtClean="0"/>
              <a:t> here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ρ</a:t>
            </a:r>
            <a:r>
              <a:rPr lang="en-US" dirty="0" smtClean="0"/>
              <a:t> calculation works in private code so far</a:t>
            </a:r>
          </a:p>
          <a:p>
            <a:endParaRPr lang="en-US" dirty="0" smtClean="0"/>
          </a:p>
          <a:p>
            <a:r>
              <a:rPr lang="en-US" b="1" dirty="0" smtClean="0"/>
              <a:t>Top</a:t>
            </a:r>
            <a:r>
              <a:rPr lang="en-US" dirty="0" smtClean="0"/>
              <a:t>: no areas subtraction</a:t>
            </a:r>
          </a:p>
          <a:p>
            <a:endParaRPr lang="en-US" dirty="0" smtClean="0"/>
          </a:p>
          <a:p>
            <a:r>
              <a:rPr lang="en-US" b="1" dirty="0" smtClean="0"/>
              <a:t>Bottom</a:t>
            </a:r>
            <a:r>
              <a:rPr lang="en-US" dirty="0" smtClean="0"/>
              <a:t>: with </a:t>
            </a:r>
            <a:r>
              <a:rPr lang="en-US" dirty="0" err="1"/>
              <a:t>ρ</a:t>
            </a:r>
            <a:r>
              <a:rPr lang="en-US" dirty="0"/>
              <a:t>=</a:t>
            </a:r>
            <a:r>
              <a:rPr lang="en-US" dirty="0" smtClean="0"/>
              <a:t>6 area subtraction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2625" y="1331854"/>
            <a:ext cx="5781675" cy="20341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625" y="4186817"/>
            <a:ext cx="5781675" cy="2048247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ATLAS Weekly - Jet Trigger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B053-36B1-904A-972D-C07CE42D9F23}" type="slidenum">
              <a:rPr lang="en-US" smtClean="0"/>
              <a:t>24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891867" y="1008594"/>
            <a:ext cx="2112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Erich </a:t>
            </a:r>
            <a:r>
              <a:rPr lang="en-US" dirty="0" err="1" smtClean="0"/>
              <a:t>Varnes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94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45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Architecture  Changes </a:t>
            </a:r>
            <a:r>
              <a:rPr lang="en-US" dirty="0" smtClean="0"/>
              <a:t>in Run-II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624" y="1456267"/>
            <a:ext cx="8557576" cy="7620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Main change is merged HLT instead of separate L2 &amp; EF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ATLAS Weekly - Jet Trigger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B053-36B1-904A-972D-C07CE42D9F23}" type="slidenum">
              <a:rPr lang="en-US" smtClean="0"/>
              <a:t>25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78425" y="2373868"/>
            <a:ext cx="3274376" cy="3982482"/>
            <a:chOff x="78425" y="2373868"/>
            <a:chExt cx="3274376" cy="398248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9224" y="2899764"/>
              <a:ext cx="3146976" cy="3117496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78425" y="2743200"/>
              <a:ext cx="3274376" cy="3613150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20800" y="2373868"/>
              <a:ext cx="8805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Run I</a:t>
              </a:r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420533" y="2373868"/>
            <a:ext cx="5656052" cy="3982482"/>
            <a:chOff x="3420533" y="2373868"/>
            <a:chExt cx="5656052" cy="398248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25006" y="2899764"/>
              <a:ext cx="5433048" cy="3289158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3420533" y="2743200"/>
              <a:ext cx="5656052" cy="3613150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833534" y="2373868"/>
              <a:ext cx="8805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Run II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90717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0695"/>
          </a:xfrm>
        </p:spPr>
        <p:txBody>
          <a:bodyPr/>
          <a:lstStyle/>
          <a:p>
            <a:r>
              <a:rPr lang="en-US" dirty="0" smtClean="0"/>
              <a:t>New L1 LUT calibration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933" y="1439333"/>
            <a:ext cx="4571999" cy="2307767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Improved jet calibration in Level 1 Look Up Table</a:t>
            </a:r>
          </a:p>
          <a:p>
            <a:r>
              <a:rPr lang="en-US" dirty="0" smtClean="0"/>
              <a:t>Applied in new </a:t>
            </a:r>
            <a:r>
              <a:rPr lang="en-US" dirty="0" err="1" smtClean="0"/>
              <a:t>nMCM</a:t>
            </a:r>
            <a:r>
              <a:rPr lang="en-US" dirty="0" smtClean="0"/>
              <a:t> L1Calo boards</a:t>
            </a:r>
          </a:p>
          <a:p>
            <a:r>
              <a:rPr lang="en-US" dirty="0" smtClean="0"/>
              <a:t>Add small non-linear term to optimize resolution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ATLAS Weekly - Jet Trigger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B053-36B1-904A-972D-C07CE42D9F23}" type="slidenum">
              <a:rPr lang="en-US" smtClean="0"/>
              <a:t>26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378" y="4371834"/>
            <a:ext cx="4419622" cy="1984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747100"/>
            <a:ext cx="3469217" cy="27171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724378" y="951465"/>
            <a:ext cx="4292621" cy="3408867"/>
            <a:chOff x="4724378" y="900666"/>
            <a:chExt cx="4292621" cy="34088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24378" y="1168400"/>
              <a:ext cx="4292621" cy="314113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842933" y="900666"/>
              <a:ext cx="4174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/>
                <a:t>Alessandra Baas, </a:t>
              </a:r>
              <a:r>
                <a:rPr lang="en-US" dirty="0" err="1" smtClean="0"/>
                <a:t>Stanislav</a:t>
              </a:r>
              <a:r>
                <a:rPr lang="en-US" dirty="0" smtClean="0"/>
                <a:t> </a:t>
              </a:r>
              <a:r>
                <a:rPr lang="en-US" dirty="0" err="1" smtClean="0"/>
                <a:t>Suchek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74239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33224"/>
            <a:ext cx="8229600" cy="978392"/>
          </a:xfrm>
        </p:spPr>
        <p:txBody>
          <a:bodyPr>
            <a:normAutofit/>
          </a:bodyPr>
          <a:lstStyle/>
          <a:p>
            <a:r>
              <a:rPr lang="en-US" dirty="0" smtClean="0"/>
              <a:t>L1 HT triggers for fat jets: signal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B2FB-3EEE-1841-88D8-E63576DC8293}" type="datetime1">
              <a:rPr lang="en-US" smtClean="0"/>
              <a:t>02/12/14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Jet/MET Trigger Session - HCW 2014, Munich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DC99E-507A-2F4A-866A-F44B886C3867}" type="slidenum">
              <a:rPr lang="en-US" smtClean="0"/>
              <a:t>27</a:t>
            </a:fld>
            <a:endParaRPr lang="en-US"/>
          </a:p>
        </p:txBody>
      </p:sp>
      <p:pic>
        <p:nvPicPr>
          <p:cNvPr id="18" name="Picture 17" descr="Roberta_HTforFatJets_TurnOn_ttba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470" y="891011"/>
            <a:ext cx="4654066" cy="2996055"/>
          </a:xfrm>
          <a:prstGeom prst="rect">
            <a:avLst/>
          </a:prstGeom>
        </p:spPr>
      </p:pic>
      <p:pic>
        <p:nvPicPr>
          <p:cNvPr id="17" name="Picture 16" descr="Roberta_HTforFatJets_TurnOn_Zprime1TeV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8"/>
          <a:stretch/>
        </p:blipFill>
        <p:spPr>
          <a:xfrm>
            <a:off x="0" y="891010"/>
            <a:ext cx="4586432" cy="296980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334000" y="3886200"/>
            <a:ext cx="3189395" cy="338554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/>
              <a:t>UBA (</a:t>
            </a:r>
            <a:r>
              <a:rPr lang="en-US" sz="1600" dirty="0" err="1" smtClean="0"/>
              <a:t>Devesa</a:t>
            </a:r>
            <a:r>
              <a:rPr lang="en-US" sz="1600" dirty="0" smtClean="0"/>
              <a:t>, </a:t>
            </a:r>
            <a:r>
              <a:rPr lang="en-US" sz="1600" dirty="0" err="1" smtClean="0"/>
              <a:t>Reisin</a:t>
            </a:r>
            <a:r>
              <a:rPr lang="en-US" sz="1600" dirty="0" smtClean="0"/>
              <a:t>, Otero, </a:t>
            </a:r>
            <a:r>
              <a:rPr lang="en-US" sz="1600" dirty="0" err="1" smtClean="0"/>
              <a:t>Piegaia</a:t>
            </a:r>
            <a:r>
              <a:rPr lang="en-US" sz="1600" dirty="0" smtClean="0"/>
              <a:t>) </a:t>
            </a:r>
          </a:p>
        </p:txBody>
      </p:sp>
      <p:pic>
        <p:nvPicPr>
          <p:cNvPr id="21" name="Picture 20" descr="Roberta_HTforFatJets_Option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48" y="3979329"/>
            <a:ext cx="4500579" cy="1923324"/>
          </a:xfrm>
          <a:prstGeom prst="rect">
            <a:avLst/>
          </a:prstGeom>
        </p:spPr>
      </p:pic>
      <p:pic>
        <p:nvPicPr>
          <p:cNvPr id="13" name="Picture 12" descr="Roberta_HTforFatJets_RatesTabl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04" y="5103357"/>
            <a:ext cx="8485896" cy="169282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0904" y="5665591"/>
            <a:ext cx="7389214" cy="135467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 cmpd="sng">
                <a:solidFill>
                  <a:srgbClr val="0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812222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9/24/14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HCW Jet Summary - TGM - 24 Sept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CC595-4024-E840-BC3E-512CA5C95F8C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0"/>
            <a:ext cx="9069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0362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377" y="12231"/>
            <a:ext cx="8229600" cy="1143000"/>
          </a:xfrm>
        </p:spPr>
        <p:txBody>
          <a:bodyPr/>
          <a:lstStyle/>
          <a:p>
            <a:r>
              <a:rPr lang="en-US" dirty="0" smtClean="0"/>
              <a:t>Razor trigger implementation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575B7-EADF-EE42-AFED-FD4750310D7A}" type="datetime1">
              <a:rPr lang="en-US" smtClean="0"/>
              <a:t>02/12/14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Jet/MET Trigger Session - HCW 2014, Munich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DC99E-507A-2F4A-866A-F44B886C3867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 descr="TrigHLTJetHemishpereRe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7491"/>
            <a:ext cx="9144000" cy="47589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72400" y="964977"/>
            <a:ext cx="1036649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Larry Lee</a:t>
            </a:r>
          </a:p>
        </p:txBody>
      </p:sp>
    </p:spTree>
    <p:extLst>
      <p:ext uri="{BB962C8B-B14F-4D97-AF65-F5344CB8AC3E}">
        <p14:creationId xmlns:p14="http://schemas.microsoft.com/office/powerpoint/2010/main" val="2262098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993" y="3186324"/>
            <a:ext cx="3791614" cy="363781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B053-36B1-904A-972D-C07CE42D9F23}" type="slidenum">
              <a:rPr lang="en-US" smtClean="0"/>
              <a:t>3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2275" y="135467"/>
            <a:ext cx="3591559" cy="3600538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5023744" y="3910294"/>
            <a:ext cx="2989237" cy="2205662"/>
            <a:chOff x="5301599" y="4515813"/>
            <a:chExt cx="2989237" cy="220566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61492" y="4892131"/>
              <a:ext cx="1829344" cy="1829344"/>
            </a:xfrm>
            <a:prstGeom prst="rect">
              <a:avLst/>
            </a:prstGeom>
          </p:spPr>
        </p:pic>
        <p:sp>
          <p:nvSpPr>
            <p:cNvPr id="16" name="Oval Callout 15"/>
            <p:cNvSpPr/>
            <p:nvPr/>
          </p:nvSpPr>
          <p:spPr>
            <a:xfrm>
              <a:off x="5301599" y="4515813"/>
              <a:ext cx="1666012" cy="752635"/>
            </a:xfrm>
            <a:prstGeom prst="wedgeEllipseCallout">
              <a:avLst>
                <a:gd name="adj1" fmla="val 56332"/>
                <a:gd name="adj2" fmla="val 3750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All jets are connected</a:t>
              </a: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27" y="337360"/>
            <a:ext cx="6331165" cy="3014342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Unusual trigger…</a:t>
            </a:r>
          </a:p>
          <a:p>
            <a:pPr lvl="1"/>
            <a:r>
              <a:rPr lang="en-US" dirty="0"/>
              <a:t>Jets </a:t>
            </a:r>
            <a:r>
              <a:rPr lang="en-US" i="1" dirty="0"/>
              <a:t>defined</a:t>
            </a:r>
            <a:r>
              <a:rPr lang="en-US" dirty="0"/>
              <a:t> by jet algorithm </a:t>
            </a:r>
          </a:p>
          <a:p>
            <a:pPr lvl="1"/>
            <a:r>
              <a:rPr lang="en-US" dirty="0" smtClean="0"/>
              <a:t>Jets have non-negligible size in detector</a:t>
            </a:r>
          </a:p>
          <a:p>
            <a:pPr lvl="1"/>
            <a:r>
              <a:rPr lang="en-US" dirty="0" smtClean="0"/>
              <a:t>Nearby </a:t>
            </a:r>
            <a:r>
              <a:rPr lang="en-US" dirty="0"/>
              <a:t>jets influence reconstruction</a:t>
            </a:r>
          </a:p>
          <a:p>
            <a:pPr lvl="1"/>
            <a:r>
              <a:rPr lang="en-US" dirty="0" smtClean="0"/>
              <a:t>Signal is </a:t>
            </a:r>
            <a:r>
              <a:rPr lang="en-US" i="1" dirty="0" smtClean="0"/>
              <a:t>same</a:t>
            </a:r>
            <a:r>
              <a:rPr lang="en-US" dirty="0" smtClean="0"/>
              <a:t> as background</a:t>
            </a:r>
          </a:p>
          <a:p>
            <a:pPr lvl="1"/>
            <a:r>
              <a:rPr lang="en-US" dirty="0" smtClean="0"/>
              <a:t>Just selecting phase space (i.e. physics!)</a:t>
            </a:r>
          </a:p>
          <a:p>
            <a:pPr lvl="1"/>
            <a:r>
              <a:rPr lang="en-US" dirty="0" smtClean="0"/>
              <a:t>Very steeply falling spectrum</a:t>
            </a:r>
          </a:p>
          <a:p>
            <a:pPr lvl="1"/>
            <a:r>
              <a:rPr lang="en-US" dirty="0" smtClean="0"/>
              <a:t>Jet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resolution determines “background” rate</a:t>
            </a:r>
          </a:p>
          <a:p>
            <a:r>
              <a:rPr lang="en-US" dirty="0" smtClean="0"/>
              <a:t>Region of Interest (</a:t>
            </a:r>
            <a:r>
              <a:rPr lang="en-US" dirty="0" err="1" smtClean="0"/>
              <a:t>RoI</a:t>
            </a:r>
            <a:r>
              <a:rPr lang="en-US" dirty="0" smtClean="0"/>
              <a:t>) approach not really suitable</a:t>
            </a:r>
          </a:p>
          <a:p>
            <a:r>
              <a:rPr lang="en-US" dirty="0" smtClean="0"/>
              <a:t>Reproduce offline reconstruction as much as possible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ATLAS Weekly - Jet Trigger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797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222" y="33224"/>
            <a:ext cx="8229600" cy="1143000"/>
          </a:xfrm>
        </p:spPr>
        <p:txBody>
          <a:bodyPr/>
          <a:lstStyle/>
          <a:p>
            <a:r>
              <a:rPr lang="en-US" dirty="0" smtClean="0"/>
              <a:t>Pile-up subtraction: rho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9/24/14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HCW Jet Summary - TGM - 24 Sept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CC595-4024-E840-BC3E-512CA5C95F8C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62" y="913820"/>
            <a:ext cx="4419600" cy="2908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222" y="5311484"/>
            <a:ext cx="8133579" cy="8809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9215" y="913820"/>
            <a:ext cx="3695417" cy="3629032"/>
          </a:xfrm>
          <a:prstGeom prst="rect">
            <a:avLst/>
          </a:prstGeom>
        </p:spPr>
      </p:pic>
      <p:sp>
        <p:nvSpPr>
          <p:cNvPr id="9" name="Donut 8"/>
          <p:cNvSpPr/>
          <p:nvPr/>
        </p:nvSpPr>
        <p:spPr>
          <a:xfrm>
            <a:off x="5069215" y="5311484"/>
            <a:ext cx="1431510" cy="880967"/>
          </a:xfrm>
          <a:prstGeom prst="donut">
            <a:avLst>
              <a:gd name="adj" fmla="val 9513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r="7307"/>
          <a:stretch/>
        </p:blipFill>
        <p:spPr>
          <a:xfrm>
            <a:off x="646111" y="4027979"/>
            <a:ext cx="2667000" cy="10297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00824" y="3946197"/>
            <a:ext cx="1757301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Requires full event </a:t>
            </a:r>
            <a:r>
              <a:rPr lang="en-US" dirty="0" err="1" smtClean="0"/>
              <a:t>topoclusters</a:t>
            </a:r>
            <a:r>
              <a:rPr lang="en-US" dirty="0" smtClean="0"/>
              <a:t> for rho calculation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2512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3005" y="3428731"/>
            <a:ext cx="4957520" cy="31682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2951436" cy="102370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Cluster Calibration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9941"/>
            <a:ext cx="3135235" cy="507294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Resolution and linearity improvement  for charged </a:t>
            </a:r>
            <a:r>
              <a:rPr lang="en-US" dirty="0" err="1" smtClean="0"/>
              <a:t>pions</a:t>
            </a:r>
            <a:r>
              <a:rPr lang="en-US" dirty="0" smtClean="0"/>
              <a:t> after each correction: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EM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LCW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Out of cluster</a:t>
            </a:r>
          </a:p>
          <a:p>
            <a:pPr lvl="1"/>
            <a:r>
              <a:rPr lang="en-US" dirty="0" smtClean="0"/>
              <a:t>Dead material</a:t>
            </a:r>
          </a:p>
          <a:p>
            <a:endParaRPr lang="en-US" dirty="0" smtClean="0"/>
          </a:p>
          <a:p>
            <a:r>
              <a:rPr lang="en-US" dirty="0" smtClean="0"/>
              <a:t>Conditions:</a:t>
            </a:r>
          </a:p>
          <a:p>
            <a:pPr lvl="1"/>
            <a:r>
              <a:rPr lang="en-US" dirty="0" smtClean="0"/>
              <a:t>&lt;</a:t>
            </a:r>
            <a:r>
              <a:rPr lang="en-US" dirty="0"/>
              <a:t>μ</a:t>
            </a:r>
            <a:r>
              <a:rPr lang="en-US" dirty="0" smtClean="0"/>
              <a:t>&gt;=0</a:t>
            </a:r>
          </a:p>
          <a:p>
            <a:pPr lvl="1"/>
            <a:r>
              <a:rPr lang="en-US" dirty="0" smtClean="0"/>
              <a:t>IBL geometry</a:t>
            </a:r>
          </a:p>
          <a:p>
            <a:pPr lvl="1"/>
            <a:r>
              <a:rPr lang="en-US" dirty="0" smtClean="0"/>
              <a:t>2&lt;|</a:t>
            </a:r>
            <a:r>
              <a:rPr lang="en-US" dirty="0" err="1" smtClean="0"/>
              <a:t>η</a:t>
            </a:r>
            <a:r>
              <a:rPr lang="en-US" dirty="0" smtClean="0"/>
              <a:t>|&lt;2.2</a:t>
            </a:r>
          </a:p>
          <a:p>
            <a:pPr lvl="1"/>
            <a:r>
              <a:rPr lang="en-US" dirty="0" smtClean="0"/>
              <a:t>4 samplings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9/24/14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HCW Jet Summary - TGM - 24 Sept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CC595-4024-E840-BC3E-512CA5C95F8C}" type="slidenum">
              <a:rPr lang="en-US" smtClean="0"/>
              <a:t>31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9061" y="301187"/>
            <a:ext cx="5011464" cy="32529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50226" y="64971"/>
            <a:ext cx="133657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Sven </a:t>
            </a:r>
            <a:r>
              <a:rPr lang="en-US" dirty="0" err="1" smtClean="0"/>
              <a:t>Menke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205936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>
            <a:normAutofit/>
          </a:bodyPr>
          <a:lstStyle/>
          <a:p>
            <a:r>
              <a:rPr lang="en-US" dirty="0" smtClean="0"/>
              <a:t>Unique efficiencies of the razor triggers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575B7-EADF-EE42-AFED-FD4750310D7A}" type="datetime1">
              <a:rPr lang="en-US" smtClean="0"/>
              <a:t>02/12/14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Jet/MET Trigger Session - HCW 2014, Munich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DC99E-507A-2F4A-866A-F44B886C3867}" type="slidenum">
              <a:rPr lang="en-US" smtClean="0"/>
              <a:t>32</a:t>
            </a:fld>
            <a:endParaRPr lang="en-US"/>
          </a:p>
        </p:txBody>
      </p:sp>
      <p:pic>
        <p:nvPicPr>
          <p:cNvPr id="7" name="Picture 6" descr="Razor_Overlap_gog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80701"/>
            <a:ext cx="6781800" cy="5248927"/>
          </a:xfrm>
          <a:prstGeom prst="rect">
            <a:avLst/>
          </a:prstGeom>
        </p:spPr>
      </p:pic>
      <p:sp>
        <p:nvSpPr>
          <p:cNvPr id="8" name="Donut 7"/>
          <p:cNvSpPr/>
          <p:nvPr/>
        </p:nvSpPr>
        <p:spPr>
          <a:xfrm>
            <a:off x="8153400" y="1219200"/>
            <a:ext cx="685800" cy="4648200"/>
          </a:xfrm>
          <a:prstGeom prst="donut">
            <a:avLst>
              <a:gd name="adj" fmla="val 1275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1219200"/>
            <a:ext cx="1721382" cy="23083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Read the</a:t>
            </a:r>
          </a:p>
          <a:p>
            <a:pPr algn="ctr"/>
            <a:r>
              <a:rPr lang="en-US" b="1" i="1" dirty="0" smtClean="0"/>
              <a:t>Y-axis </a:t>
            </a:r>
            <a:r>
              <a:rPr lang="en-US" i="1" dirty="0" smtClean="0"/>
              <a:t>for a </a:t>
            </a:r>
          </a:p>
          <a:p>
            <a:pPr algn="ctr"/>
            <a:r>
              <a:rPr lang="en-US" i="1" dirty="0" smtClean="0"/>
              <a:t>given trigger</a:t>
            </a:r>
          </a:p>
          <a:p>
            <a:pPr algn="ctr"/>
            <a:r>
              <a:rPr lang="en-US" i="1" dirty="0" smtClean="0"/>
              <a:t>and then look</a:t>
            </a:r>
          </a:p>
          <a:p>
            <a:pPr algn="ctr"/>
            <a:r>
              <a:rPr lang="en-US" i="1" dirty="0" smtClean="0"/>
              <a:t>at the value </a:t>
            </a:r>
          </a:p>
          <a:p>
            <a:pPr algn="ctr"/>
            <a:r>
              <a:rPr lang="en-US" i="1" dirty="0" smtClean="0"/>
              <a:t>for any trigger</a:t>
            </a:r>
          </a:p>
          <a:p>
            <a:pPr algn="ctr"/>
            <a:r>
              <a:rPr lang="en-US" i="1" dirty="0" smtClean="0"/>
              <a:t>on the X-axis to</a:t>
            </a:r>
          </a:p>
          <a:p>
            <a:pPr algn="ctr"/>
            <a:r>
              <a:rPr lang="en-US" i="1" dirty="0" smtClean="0"/>
              <a:t>see the benefit</a:t>
            </a:r>
            <a:endParaRPr lang="en-US" i="1" dirty="0"/>
          </a:p>
        </p:txBody>
      </p:sp>
      <p:sp>
        <p:nvSpPr>
          <p:cNvPr id="10" name="Donut 9"/>
          <p:cNvSpPr/>
          <p:nvPr/>
        </p:nvSpPr>
        <p:spPr>
          <a:xfrm flipH="1">
            <a:off x="2286000" y="3886200"/>
            <a:ext cx="1631418" cy="1905000"/>
          </a:xfrm>
          <a:prstGeom prst="donut">
            <a:avLst>
              <a:gd name="adj" fmla="val 4811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615" y="5105400"/>
            <a:ext cx="19485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Razor triggers with</a:t>
            </a:r>
          </a:p>
          <a:p>
            <a:pPr algn="ctr"/>
            <a:r>
              <a:rPr lang="en-US" dirty="0" smtClean="0"/>
              <a:t>Different L1 seeds</a:t>
            </a:r>
          </a:p>
          <a:p>
            <a:pPr algn="ctr"/>
            <a:r>
              <a:rPr lang="en-US" dirty="0" smtClean="0"/>
              <a:t>(HT and </a:t>
            </a:r>
            <a:r>
              <a:rPr lang="en-US" dirty="0" err="1" smtClean="0"/>
              <a:t>multijet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855853" y="5334000"/>
            <a:ext cx="533400" cy="381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713973" y="6010104"/>
            <a:ext cx="260840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Chris Rogan, Emma </a:t>
            </a:r>
            <a:r>
              <a:rPr lang="en-US" dirty="0" err="1" smtClean="0"/>
              <a:t>Tolley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81864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066" y="1854199"/>
            <a:ext cx="5994401" cy="34313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 Trigger in </a:t>
            </a:r>
            <a:r>
              <a:rPr lang="en-US" dirty="0"/>
              <a:t>Run-I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ATLAS Weekly - Jet Trigger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B053-36B1-904A-972D-C07CE42D9F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45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355" y="269876"/>
            <a:ext cx="5293252" cy="712257"/>
          </a:xfrm>
        </p:spPr>
        <p:txBody>
          <a:bodyPr>
            <a:normAutofit fontScale="90000"/>
          </a:bodyPr>
          <a:lstStyle/>
          <a:p>
            <a:r>
              <a:rPr lang="en-US" dirty="0"/>
              <a:t>Level </a:t>
            </a:r>
            <a:r>
              <a:rPr lang="en-US" dirty="0" smtClean="0"/>
              <a:t>1 Jet Trigger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1" y="1168400"/>
            <a:ext cx="4735744" cy="484293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Jet Elements built from 2x2 Trigger Towers</a:t>
            </a:r>
          </a:p>
          <a:p>
            <a:r>
              <a:rPr lang="en-US" dirty="0" smtClean="0"/>
              <a:t>Sliding Window jet algorithm</a:t>
            </a:r>
          </a:p>
          <a:p>
            <a:r>
              <a:rPr lang="en-US" dirty="0" smtClean="0"/>
              <a:t>Identifies L1 jet </a:t>
            </a:r>
            <a:r>
              <a:rPr lang="en-US" dirty="0" err="1" smtClean="0"/>
              <a:t>RoI</a:t>
            </a:r>
            <a:r>
              <a:rPr lang="en-US" dirty="0" smtClean="0"/>
              <a:t> if local E</a:t>
            </a:r>
            <a:r>
              <a:rPr lang="en-US" baseline="-25000" dirty="0" smtClean="0"/>
              <a:t>T</a:t>
            </a:r>
            <a:r>
              <a:rPr lang="en-US" dirty="0" smtClean="0"/>
              <a:t> maximum found and above threshold</a:t>
            </a:r>
          </a:p>
          <a:p>
            <a:r>
              <a:rPr lang="en-US" dirty="0" smtClean="0"/>
              <a:t>Trigger Tower ET resolution around 1GeV (digital)</a:t>
            </a:r>
          </a:p>
          <a:p>
            <a:r>
              <a:rPr lang="en-US" dirty="0" smtClean="0"/>
              <a:t>Very slow turn-on due to poor resolution (J15 reaches 100% efficiency at ≈50GeV)</a:t>
            </a:r>
          </a:p>
          <a:p>
            <a:r>
              <a:rPr lang="en-US" dirty="0" smtClean="0"/>
              <a:t>NOTE: expect significant improvements </a:t>
            </a:r>
            <a:r>
              <a:rPr lang="en-US" dirty="0"/>
              <a:t>for </a:t>
            </a:r>
            <a:r>
              <a:rPr lang="en-US" dirty="0" smtClean="0"/>
              <a:t>Run II from </a:t>
            </a:r>
            <a:r>
              <a:rPr lang="en-US" dirty="0" err="1" smtClean="0"/>
              <a:t>nMCM</a:t>
            </a:r>
            <a:r>
              <a:rPr lang="en-US" dirty="0" smtClean="0"/>
              <a:t> </a:t>
            </a:r>
            <a:r>
              <a:rPr lang="en-US" dirty="0" smtClean="0"/>
              <a:t>calibration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ATLAS Weekly - Jet Trigger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B053-36B1-904A-972D-C07CE42D9F23}" type="slidenum">
              <a:rPr lang="en-US" smtClean="0"/>
              <a:t>5</a:t>
            </a:fld>
            <a:endParaRPr lang="en-US"/>
          </a:p>
        </p:txBody>
      </p:sp>
      <p:pic>
        <p:nvPicPr>
          <p:cNvPr id="47" name="Picture 46" descr="L1JetWindo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530" y="381318"/>
            <a:ext cx="3088750" cy="317249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744" y="3591981"/>
            <a:ext cx="3984921" cy="286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472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1510"/>
            <a:ext cx="8229600" cy="775916"/>
          </a:xfrm>
        </p:spPr>
        <p:txBody>
          <a:bodyPr/>
          <a:lstStyle/>
          <a:p>
            <a:r>
              <a:rPr lang="en-US" dirty="0" smtClean="0"/>
              <a:t>Jet trigger in Run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9067" y="997427"/>
            <a:ext cx="5562600" cy="326691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/>
              <a:t>Level 2:</a:t>
            </a:r>
          </a:p>
          <a:p>
            <a:r>
              <a:rPr lang="en-US" dirty="0"/>
              <a:t>C</a:t>
            </a:r>
            <a:r>
              <a:rPr lang="en-US" dirty="0" smtClean="0"/>
              <a:t>one algorithm in </a:t>
            </a:r>
            <a:r>
              <a:rPr lang="en-US" dirty="0" err="1" smtClean="0"/>
              <a:t>RoI’s</a:t>
            </a:r>
            <a:endParaRPr lang="en-US" dirty="0" smtClean="0"/>
          </a:p>
          <a:p>
            <a:r>
              <a:rPr lang="en-US" dirty="0" smtClean="0"/>
              <a:t>Anti-</a:t>
            </a:r>
            <a:r>
              <a:rPr lang="en-US" dirty="0" err="1" smtClean="0"/>
              <a:t>kt</a:t>
            </a:r>
            <a:r>
              <a:rPr lang="en-US" dirty="0" smtClean="0"/>
              <a:t> jets from Trigger Towers (</a:t>
            </a:r>
            <a:r>
              <a:rPr lang="en-US" b="1" dirty="0" smtClean="0"/>
              <a:t>Level 1.5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 smtClean="0"/>
              <a:t>≈L1 granularity and resolution but full </a:t>
            </a:r>
            <a:r>
              <a:rPr lang="en-US" dirty="0" err="1" smtClean="0"/>
              <a:t>calo</a:t>
            </a:r>
            <a:r>
              <a:rPr lang="en-US" dirty="0" smtClean="0"/>
              <a:t> scan</a:t>
            </a:r>
          </a:p>
          <a:p>
            <a:pPr lvl="1"/>
            <a:r>
              <a:rPr lang="en-US" dirty="0" smtClean="0"/>
              <a:t>Partially recover close-by jet/jet splitting </a:t>
            </a:r>
            <a:r>
              <a:rPr lang="en-US" dirty="0"/>
              <a:t>bias from </a:t>
            </a:r>
            <a:r>
              <a:rPr lang="en-US" dirty="0" smtClean="0"/>
              <a:t>L1 sliding window</a:t>
            </a:r>
          </a:p>
          <a:p>
            <a:r>
              <a:rPr lang="en-US" dirty="0" smtClean="0"/>
              <a:t>Much faster turn-on than L1</a:t>
            </a:r>
          </a:p>
          <a:p>
            <a:pPr marL="0" indent="0">
              <a:buNone/>
            </a:pPr>
            <a:r>
              <a:rPr lang="en-US" dirty="0"/>
              <a:t>E</a:t>
            </a:r>
            <a:r>
              <a:rPr lang="en-US" dirty="0" smtClean="0"/>
              <a:t>vent Filter: </a:t>
            </a:r>
          </a:p>
          <a:p>
            <a:r>
              <a:rPr lang="en-US" dirty="0" smtClean="0"/>
              <a:t>Offline-like jet reconstruction</a:t>
            </a:r>
          </a:p>
          <a:p>
            <a:pPr lvl="1"/>
            <a:r>
              <a:rPr lang="en-US" dirty="0" smtClean="0"/>
              <a:t>Anti-</a:t>
            </a:r>
            <a:r>
              <a:rPr lang="en-US" dirty="0" err="1" smtClean="0"/>
              <a:t>kt</a:t>
            </a:r>
            <a:r>
              <a:rPr lang="en-US" dirty="0" smtClean="0"/>
              <a:t> jets starting from </a:t>
            </a:r>
            <a:r>
              <a:rPr lang="en-US" dirty="0" err="1" smtClean="0"/>
              <a:t>TopoClusters</a:t>
            </a:r>
            <a:endParaRPr lang="en-US" dirty="0" smtClean="0"/>
          </a:p>
          <a:p>
            <a:r>
              <a:rPr lang="en-US" dirty="0" smtClean="0"/>
              <a:t>Offline-like performance (on surviving events)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ATLAS Weekly - Jet Trigger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B053-36B1-904A-972D-C07CE42D9F23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 descr="Run1JetTriggerSchem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9755"/>
            <a:ext cx="3539067" cy="5282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1318" y="4264337"/>
            <a:ext cx="3000053" cy="21676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371" y="4264337"/>
            <a:ext cx="2905863" cy="209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55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Jet Trigger </a:t>
            </a:r>
            <a:r>
              <a:rPr lang="en-US" dirty="0" smtClean="0"/>
              <a:t>plans and difficulties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ATLAS Weekly - Jet Trigger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B053-36B1-904A-972D-C07CE42D9F23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866" y="1667934"/>
            <a:ext cx="5926665" cy="338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883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6" y="2370664"/>
            <a:ext cx="7704667" cy="19693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1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Architecture &amp; SW changes for Run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4000" y="1016000"/>
            <a:ext cx="8890000" cy="1151467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Merged High Level Trigger </a:t>
            </a:r>
            <a:r>
              <a:rPr lang="en-US" dirty="0"/>
              <a:t>instead of separate L2 &amp; </a:t>
            </a:r>
            <a:r>
              <a:rPr lang="en-US" dirty="0" smtClean="0"/>
              <a:t>Event Filter</a:t>
            </a:r>
          </a:p>
          <a:p>
            <a:r>
              <a:rPr lang="en-US" dirty="0" smtClean="0"/>
              <a:t>L1Topo topological processor at Level 1 (see later slides)</a:t>
            </a:r>
          </a:p>
          <a:p>
            <a:r>
              <a:rPr lang="en-US" dirty="0" smtClean="0"/>
              <a:t>Migration to </a:t>
            </a:r>
            <a:r>
              <a:rPr lang="en-US" dirty="0" err="1" smtClean="0"/>
              <a:t>xAOD</a:t>
            </a:r>
            <a:r>
              <a:rPr lang="en-US" dirty="0"/>
              <a:t> </a:t>
            </a:r>
            <a:r>
              <a:rPr lang="en-US" dirty="0" smtClean="0"/>
              <a:t>led to major software changes</a:t>
            </a: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254000" y="3945463"/>
            <a:ext cx="8890000" cy="276013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Challenging!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</a:t>
            </a:r>
            <a:r>
              <a:rPr lang="en-US" dirty="0"/>
              <a:t>-</a:t>
            </a:r>
            <a:r>
              <a:rPr lang="en-US" dirty="0" smtClean="0"/>
              <a:t>writing of </a:t>
            </a:r>
            <a:r>
              <a:rPr lang="en-US" dirty="0"/>
              <a:t>jet trigger software and </a:t>
            </a:r>
            <a:r>
              <a:rPr lang="en-US" dirty="0" err="1" smtClean="0"/>
              <a:t>config</a:t>
            </a:r>
            <a:r>
              <a:rPr lang="en-US" dirty="0" smtClean="0"/>
              <a:t>, updated monitoring, </a:t>
            </a:r>
            <a:r>
              <a:rPr lang="en-US" dirty="0" err="1" smtClean="0"/>
              <a:t>etc</a:t>
            </a:r>
            <a:endParaRPr lang="en-US" dirty="0"/>
          </a:p>
          <a:p>
            <a:r>
              <a:rPr lang="en-US" dirty="0" smtClean="0"/>
              <a:t>Opportunities! </a:t>
            </a:r>
          </a:p>
          <a:p>
            <a:pPr lvl="1"/>
            <a:r>
              <a:rPr lang="en-US" dirty="0" smtClean="0"/>
              <a:t>Improve on </a:t>
            </a:r>
            <a:r>
              <a:rPr lang="en-US" dirty="0" err="1"/>
              <a:t>RoI</a:t>
            </a:r>
            <a:r>
              <a:rPr lang="en-US" dirty="0"/>
              <a:t>-based </a:t>
            </a:r>
            <a:r>
              <a:rPr lang="en-US" dirty="0" smtClean="0"/>
              <a:t>jet reconstruction in Level 2</a:t>
            </a:r>
          </a:p>
          <a:p>
            <a:pPr lvl="1"/>
            <a:r>
              <a:rPr lang="en-US" dirty="0" smtClean="0"/>
              <a:t>Greater re-use of offline jet reconstruction and calibration</a:t>
            </a:r>
          </a:p>
          <a:p>
            <a:pPr lvl="1"/>
            <a:r>
              <a:rPr lang="en-US" dirty="0" smtClean="0"/>
              <a:t>Good collaboration </a:t>
            </a:r>
            <a:r>
              <a:rPr lang="en-US" dirty="0"/>
              <a:t>with </a:t>
            </a:r>
            <a:r>
              <a:rPr lang="en-US" dirty="0" err="1"/>
              <a:t>HLTCalo</a:t>
            </a:r>
            <a:r>
              <a:rPr lang="en-US" dirty="0"/>
              <a:t> and offline jet </a:t>
            </a:r>
            <a:r>
              <a:rPr lang="en-US" dirty="0" smtClean="0"/>
              <a:t>groups (thanks!)</a:t>
            </a:r>
            <a:endParaRPr lang="en-US" dirty="0"/>
          </a:p>
          <a:p>
            <a:r>
              <a:rPr lang="en-US" dirty="0"/>
              <a:t>Main obstacle: CPU time, mainly </a:t>
            </a:r>
            <a:r>
              <a:rPr lang="en-US" dirty="0" smtClean="0"/>
              <a:t>clustering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ATLAS Weekly - Jet Trigger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B053-36B1-904A-972D-C07CE42D9F23}" type="slidenum">
              <a:rPr lang="en-US" smtClean="0"/>
              <a:t>8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553200" y="3371962"/>
            <a:ext cx="24722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Peter Sherwood</a:t>
            </a:r>
          </a:p>
          <a:p>
            <a:pPr algn="r"/>
            <a:r>
              <a:rPr lang="en-US" sz="1600" dirty="0" err="1" smtClean="0"/>
              <a:t>Valentinos</a:t>
            </a:r>
            <a:r>
              <a:rPr lang="en-US" sz="1600" dirty="0" smtClean="0"/>
              <a:t> </a:t>
            </a:r>
            <a:r>
              <a:rPr lang="en-US" sz="1600" dirty="0" err="1" smtClean="0"/>
              <a:t>Christodolou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58817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733" y="4199467"/>
            <a:ext cx="8777934" cy="22892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HLT </a:t>
            </a:r>
            <a:r>
              <a:rPr lang="en-US" dirty="0" smtClean="0"/>
              <a:t>jet finding on </a:t>
            </a:r>
            <a:r>
              <a:rPr lang="en-US" b="1" dirty="0" smtClean="0"/>
              <a:t>Super </a:t>
            </a:r>
            <a:r>
              <a:rPr lang="en-US" b="1" dirty="0" err="1" smtClean="0"/>
              <a:t>RoI</a:t>
            </a:r>
            <a:r>
              <a:rPr lang="en-US" dirty="0"/>
              <a:t> </a:t>
            </a:r>
            <a:r>
              <a:rPr lang="en-US" dirty="0" smtClean="0"/>
              <a:t>built from </a:t>
            </a:r>
            <a:r>
              <a:rPr lang="en-US" dirty="0" smtClean="0"/>
              <a:t>u</a:t>
            </a:r>
            <a:r>
              <a:rPr lang="en-US" dirty="0" smtClean="0"/>
              <a:t>nion </a:t>
            </a:r>
            <a:r>
              <a:rPr lang="en-US" dirty="0" smtClean="0"/>
              <a:t>of all </a:t>
            </a:r>
            <a:r>
              <a:rPr lang="en-US" dirty="0" smtClean="0"/>
              <a:t>L1 </a:t>
            </a:r>
            <a:r>
              <a:rPr lang="en-US" dirty="0" err="1" smtClean="0"/>
              <a:t>RoIs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Or better a</a:t>
            </a:r>
            <a:r>
              <a:rPr lang="en-US" dirty="0" smtClean="0"/>
              <a:t>lternative: start from Trigger Tower full scan (L1.5)</a:t>
            </a:r>
            <a:endParaRPr lang="en-US" dirty="0" smtClean="0"/>
          </a:p>
          <a:p>
            <a:pPr lvl="1"/>
            <a:r>
              <a:rPr lang="en-US" dirty="0" err="1" smtClean="0"/>
              <a:t>Tuneable</a:t>
            </a:r>
            <a:r>
              <a:rPr lang="en-US" dirty="0" smtClean="0"/>
              <a:t> </a:t>
            </a:r>
            <a:r>
              <a:rPr lang="en-US" dirty="0" smtClean="0"/>
              <a:t>parameters: </a:t>
            </a:r>
            <a:r>
              <a:rPr lang="en-US" dirty="0" smtClean="0"/>
              <a:t>L1_Jx (or L1.5 seed), </a:t>
            </a:r>
            <a:r>
              <a:rPr lang="en-US" dirty="0" smtClean="0"/>
              <a:t>size of </a:t>
            </a:r>
            <a:r>
              <a:rPr lang="en-US" dirty="0" err="1" smtClean="0"/>
              <a:t>RoIs</a:t>
            </a:r>
            <a:r>
              <a:rPr lang="en-US" dirty="0" smtClean="0"/>
              <a:t> making </a:t>
            </a:r>
            <a:r>
              <a:rPr lang="en-US" dirty="0" err="1" smtClean="0"/>
              <a:t>sRoI</a:t>
            </a:r>
            <a:endParaRPr lang="en-US" dirty="0" smtClean="0"/>
          </a:p>
          <a:p>
            <a:pPr lvl="1"/>
            <a:r>
              <a:rPr lang="en-US" dirty="0" smtClean="0"/>
              <a:t>Good jet reconstruction performance </a:t>
            </a:r>
            <a:r>
              <a:rPr lang="en-US" dirty="0"/>
              <a:t>and </a:t>
            </a:r>
            <a:r>
              <a:rPr lang="en-US" dirty="0" smtClean="0"/>
              <a:t>costs</a:t>
            </a:r>
          </a:p>
          <a:p>
            <a:pPr lvl="1"/>
            <a:r>
              <a:rPr lang="en-US" dirty="0" smtClean="0"/>
              <a:t>Efficiency</a:t>
            </a:r>
            <a:r>
              <a:rPr lang="en-US" dirty="0" smtClean="0"/>
              <a:t>: </a:t>
            </a:r>
            <a:r>
              <a:rPr lang="en-US" dirty="0" smtClean="0"/>
              <a:t>(</a:t>
            </a:r>
            <a:r>
              <a:rPr lang="en-US" dirty="0" smtClean="0"/>
              <a:t>L1_J20) ≈ 99.5% </a:t>
            </a:r>
            <a:r>
              <a:rPr lang="en-US" dirty="0" err="1" smtClean="0"/>
              <a:t>wrt</a:t>
            </a:r>
            <a:r>
              <a:rPr lang="en-US" dirty="0" smtClean="0"/>
              <a:t> Full Scan (j110</a:t>
            </a:r>
            <a:r>
              <a:rPr lang="en-US" dirty="0" smtClean="0"/>
              <a:t>)</a:t>
            </a:r>
          </a:p>
          <a:p>
            <a:r>
              <a:rPr lang="en-US" b="1" dirty="0" smtClean="0"/>
              <a:t>Major downside</a:t>
            </a:r>
            <a:r>
              <a:rPr lang="en-US" dirty="0" smtClean="0"/>
              <a:t>: no jet area subtraction of pileup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733" y="274637"/>
            <a:ext cx="8777934" cy="726421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Partial </a:t>
            </a:r>
            <a:r>
              <a:rPr lang="en-US" sz="3600" dirty="0" smtClean="0"/>
              <a:t>solution: Partial Scan</a:t>
            </a:r>
            <a:endParaRPr lang="en-US" sz="36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ATLAS Weekly - Jet Trigger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DC99E-507A-2F4A-866A-F44B886C3867}" type="slidenum">
              <a:rPr lang="en-US" smtClean="0"/>
              <a:t>9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5548461" y="1305746"/>
            <a:ext cx="3595539" cy="2470275"/>
            <a:chOff x="5025549" y="665929"/>
            <a:chExt cx="4024857" cy="2799890"/>
          </a:xfrm>
        </p:grpSpPr>
        <p:grpSp>
          <p:nvGrpSpPr>
            <p:cNvPr id="10" name="Group 9"/>
            <p:cNvGrpSpPr/>
            <p:nvPr/>
          </p:nvGrpSpPr>
          <p:grpSpPr>
            <a:xfrm>
              <a:off x="5025549" y="725792"/>
              <a:ext cx="4024857" cy="2740027"/>
              <a:chOff x="5025549" y="725792"/>
              <a:chExt cx="4024857" cy="2740027"/>
            </a:xfrm>
          </p:grpSpPr>
          <p:pic>
            <p:nvPicPr>
              <p:cNvPr id="13" name="Picture 12" descr="3j50_roi10.pd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5667964" y="83377"/>
                <a:ext cx="2740027" cy="4024857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6395602" y="1996008"/>
                <a:ext cx="2143013" cy="941879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Partial </a:t>
                </a:r>
                <a:r>
                  <a:rPr lang="en-US" sz="1600" dirty="0" err="1" smtClean="0"/>
                  <a:t>vs</a:t>
                </a:r>
                <a:r>
                  <a:rPr lang="en-US" sz="1600" dirty="0" smtClean="0"/>
                  <a:t> Full scan</a:t>
                </a:r>
              </a:p>
              <a:p>
                <a:r>
                  <a:rPr lang="en-US" sz="1600" dirty="0" smtClean="0"/>
                  <a:t>E</a:t>
                </a:r>
                <a:r>
                  <a:rPr lang="en-US" sz="1600" baseline="-25000" dirty="0" smtClean="0"/>
                  <a:t>T</a:t>
                </a:r>
                <a:r>
                  <a:rPr lang="en-US" sz="1600" dirty="0" smtClean="0"/>
                  <a:t> of 3</a:t>
                </a:r>
                <a:r>
                  <a:rPr lang="en-US" sz="1600" baseline="30000" dirty="0" smtClean="0"/>
                  <a:t>rd</a:t>
                </a:r>
                <a:r>
                  <a:rPr lang="en-US" sz="1600" dirty="0" smtClean="0"/>
                  <a:t> jet in 3j50</a:t>
                </a:r>
              </a:p>
              <a:p>
                <a:r>
                  <a:rPr lang="en-US" sz="1600" dirty="0" err="1" smtClean="0"/>
                  <a:t>sRoI</a:t>
                </a:r>
                <a:r>
                  <a:rPr lang="en-US" sz="1600" dirty="0" smtClean="0"/>
                  <a:t> size 1x1 </a:t>
                </a:r>
                <a:endParaRPr lang="en-US" sz="1600" dirty="0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6723794" y="665929"/>
              <a:ext cx="1993153" cy="383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/>
                <a:t>David Freeborn</a:t>
              </a:r>
              <a:endParaRPr lang="en-US" sz="16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96734" y="969258"/>
            <a:ext cx="5164545" cy="3077803"/>
            <a:chOff x="709955" y="956568"/>
            <a:chExt cx="4846898" cy="261636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9955" y="1189286"/>
              <a:ext cx="4846898" cy="238364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580497" y="956568"/>
              <a:ext cx="29533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err="1" smtClean="0"/>
                <a:t>Ademar</a:t>
              </a:r>
              <a:r>
                <a:rPr lang="en-US" sz="1600" dirty="0" smtClean="0"/>
                <a:t> Delgado, Mark Sutton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06424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3428</TotalTime>
  <Words>2533</Words>
  <Application>Microsoft Macintosh PowerPoint</Application>
  <PresentationFormat>On-screen Show (4:3)</PresentationFormat>
  <Paragraphs>644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Jet Trigger and changes for Run II </vt:lpstr>
      <vt:lpstr>Outline</vt:lpstr>
      <vt:lpstr>PowerPoint Presentation</vt:lpstr>
      <vt:lpstr>Jet Trigger in Run-I</vt:lpstr>
      <vt:lpstr>Level 1 Jet Trigger</vt:lpstr>
      <vt:lpstr>Jet trigger in Run 1</vt:lpstr>
      <vt:lpstr>Jet Trigger plans and difficulties</vt:lpstr>
      <vt:lpstr>Architecture &amp; SW changes for Run II</vt:lpstr>
      <vt:lpstr>Partial solution: Partial Scan</vt:lpstr>
      <vt:lpstr>Cost…</vt:lpstr>
      <vt:lpstr>Improvements in clustering time</vt:lpstr>
      <vt:lpstr>The road ahead</vt:lpstr>
      <vt:lpstr>Jet Calibration in HLT</vt:lpstr>
      <vt:lpstr>Key</vt:lpstr>
      <vt:lpstr>Primary Jet Menu Items at low &amp; high lumi</vt:lpstr>
      <vt:lpstr>L1Topo, Fat Jets, et al.</vt:lpstr>
      <vt:lpstr>Other loose ends…</vt:lpstr>
      <vt:lpstr>Conclusions</vt:lpstr>
      <vt:lpstr>Bonus slides</vt:lpstr>
      <vt:lpstr>Inclusive single jet chains</vt:lpstr>
      <vt:lpstr>Inclusive single jet chains</vt:lpstr>
      <vt:lpstr>Multi-jet and fat jet chains</vt:lpstr>
      <vt:lpstr>Forward jet and HT chains</vt:lpstr>
      <vt:lpstr>Bonus: rates with pileup correction</vt:lpstr>
      <vt:lpstr>Architecture  Changes in Run-II</vt:lpstr>
      <vt:lpstr>New L1 LUT calibration </vt:lpstr>
      <vt:lpstr>L1 HT triggers for fat jets: signal</vt:lpstr>
      <vt:lpstr>PowerPoint Presentation</vt:lpstr>
      <vt:lpstr>Razor trigger implementation</vt:lpstr>
      <vt:lpstr>Pile-up subtraction: rho</vt:lpstr>
      <vt:lpstr>Cluster Calibration</vt:lpstr>
      <vt:lpstr>Unique efficiencies of the razor triggers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Jet Menu for rel.20.0.0/MC2015</dc:title>
  <dc:creator>Ricardo Goncalo</dc:creator>
  <cp:lastModifiedBy>Ricardo Goncalo</cp:lastModifiedBy>
  <cp:revision>182</cp:revision>
  <cp:lastPrinted>2014-11-26T11:20:28Z</cp:lastPrinted>
  <dcterms:created xsi:type="dcterms:W3CDTF">2014-11-25T23:33:26Z</dcterms:created>
  <dcterms:modified xsi:type="dcterms:W3CDTF">2014-12-02T12:25:06Z</dcterms:modified>
</cp:coreProperties>
</file>