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C952AA-3214-4943-A632-30D12EA42469}">
  <a:tblStyle styleId="{CAC952AA-3214-4943-A632-30D12EA424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2"/>
  </p:normalViewPr>
  <p:slideViewPr>
    <p:cSldViewPr snapToGrid="0">
      <p:cViewPr varScale="1">
        <p:scale>
          <a:sx n="161" d="100"/>
          <a:sy n="161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8c00412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8c00412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8c00412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8c00412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8ed2cfc7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8ed2cfc7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8c00412a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8c00412a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8c00412a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8c00412a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8c00412a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8c00412a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on the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Outstanding Achievement Award Process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197500"/>
            <a:ext cx="85206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R. Gonçalo and S. Demers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AOAA preparatory group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CBCAG meeting - February 14, 2024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 of the timeline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 statistics from our nominations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Current status/next steps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016825" y="2018075"/>
            <a:ext cx="3747900" cy="2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</a:rPr>
              <a:t>CBCAG preparatory group</a:t>
            </a:r>
            <a:r>
              <a:rPr lang="en" sz="1800">
                <a:solidFill>
                  <a:schemeClr val="dk2"/>
                </a:solidFill>
              </a:rPr>
              <a:t>: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Sarah Demers (Yale) Co-Chair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Ricardo Gonçalo (LIP) Co-Chair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Attilio Andreazza (Milano) 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Henri Bachacou (Saclay CEA)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Andrei Kazarov (Johannesburg)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Borut Kersevan (Ljubljana)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300" y="1747950"/>
            <a:ext cx="3047376" cy="32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6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166475" y="1026950"/>
            <a:ext cx="85206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11 December: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Call for nominations 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12 February: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Deadline for nominations (9 weeks for nominations)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14 February: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Send all nominations to reviewers                                   </a:t>
            </a: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You are </a:t>
            </a:r>
            <a:r>
              <a:rPr lang="en" b="1">
                <a:solidFill>
                  <a:srgbClr val="FF0000"/>
                </a:solidFill>
                <a:highlight>
                  <a:srgbClr val="FFFFFF"/>
                </a:highlight>
              </a:rPr>
              <a:t>here</a:t>
            </a:r>
            <a:endParaRPr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11 March: 	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Replies from all reviewers with ratings and comments </a:t>
            </a:r>
            <a:b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</a:b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	       		(more than 3 weeks for the reviewers to review)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22 March: 	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First preparatory group meeting (short-list)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5 April: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Second preparatory group meeting (final)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11 April: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CBCAG meeting – report – approval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15 April: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Presentation to and approval by ATLAS management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19 April: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Notification of the winners, order of plaques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20 June: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Award ceremony at ATLAS week: 20 June → 2 months to prepare plaques</a:t>
            </a:r>
            <a:endParaRPr sz="1700">
              <a:solidFill>
                <a:schemeClr val="accent1"/>
              </a:solidFill>
            </a:endParaRPr>
          </a:p>
        </p:txBody>
      </p:sp>
      <p:cxnSp>
        <p:nvCxnSpPr>
          <p:cNvPr id="70" name="Google Shape;70;p15"/>
          <p:cNvCxnSpPr/>
          <p:nvPr/>
        </p:nvCxnSpPr>
        <p:spPr>
          <a:xfrm rot="10800000">
            <a:off x="4209450" y="1747950"/>
            <a:ext cx="1521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numbers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received </a:t>
            </a:r>
            <a:r>
              <a:rPr lang="en" b="1"/>
              <a:t>116</a:t>
            </a:r>
            <a:r>
              <a:rPr lang="en"/>
              <a:t>  nominations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r>
              <a:rPr lang="en" b="1"/>
              <a:t>79</a:t>
            </a:r>
            <a:r>
              <a:rPr lang="en"/>
              <a:t> members of the collaboration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      </a:t>
            </a:r>
            <a:endParaRPr/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4572000" y="11750"/>
          <a:ext cx="4220600" cy="5120160"/>
        </p:xfrm>
        <a:graphic>
          <a:graphicData uri="http://schemas.openxmlformats.org/drawingml/2006/table">
            <a:tbl>
              <a:tblPr>
                <a:noFill/>
                <a:tableStyleId>{CAC952AA-3214-4943-A632-30D12EA42469}</a:tableStyleId>
              </a:tblPr>
              <a:tblGrid>
                <a:gridCol w="17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Categories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Nominations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Individual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Groups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Technical Coordination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ITk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12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HGTD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Inner Detector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Liquid Argon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TileCal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Muon Spectrometer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10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Forward Detectors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TDAQ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Combined Performance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Run Coordination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3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?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Computing and Software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Trigger 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Data Preparation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Outreach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7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of Reviewers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948" y="777600"/>
            <a:ext cx="6508451" cy="415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925" y="1516050"/>
            <a:ext cx="5064151" cy="14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(1)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6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We have created a “google sheets” nominations spreadsheet with all reviews available, broken out by nomination area.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Each reviewer has been given a column for a numerical rating and a column for comments.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700" y="800350"/>
            <a:ext cx="4484977" cy="292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(2)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175" y="51575"/>
            <a:ext cx="5416826" cy="503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257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We have created a google document with all drafts available and ready to send to nominees. The letter includes instructions, a timeline, and a link to their respective area nominations tab. 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We are ready to send out these emails later today, in order to stay on schedule. Please let us know if you have comments regarding this letter or the process!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413</Words>
  <Application>Microsoft Macintosh PowerPoint</Application>
  <PresentationFormat>On-screen Show (16:9)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Update on the  Outstanding Achievement Award Process</vt:lpstr>
      <vt:lpstr>Context</vt:lpstr>
      <vt:lpstr>Schedule</vt:lpstr>
      <vt:lpstr>Some numbers</vt:lpstr>
      <vt:lpstr>Team of Reviewers</vt:lpstr>
      <vt:lpstr>Status (1)</vt:lpstr>
      <vt:lpstr>Status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 Outstanding Achievement Award Process</dc:title>
  <cp:lastModifiedBy>Ricardo Goncalo</cp:lastModifiedBy>
  <cp:revision>2</cp:revision>
  <dcterms:modified xsi:type="dcterms:W3CDTF">2024-02-14T15:37:25Z</dcterms:modified>
</cp:coreProperties>
</file>