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3" r:id="rId5"/>
    <p:sldId id="273" r:id="rId6"/>
    <p:sldId id="270" r:id="rId7"/>
    <p:sldId id="268" r:id="rId8"/>
    <p:sldId id="261" r:id="rId9"/>
    <p:sldId id="262" r:id="rId10"/>
    <p:sldId id="272" r:id="rId11"/>
    <p:sldId id="265" r:id="rId12"/>
    <p:sldId id="269" r:id="rId13"/>
    <p:sldId id="266" r:id="rId14"/>
    <p:sldId id="267" r:id="rId15"/>
    <p:sldId id="264" r:id="rId16"/>
    <p:sldId id="274" r:id="rId17"/>
    <p:sldId id="271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89" autoAdjust="0"/>
  </p:normalViewPr>
  <p:slideViewPr>
    <p:cSldViewPr snapToGrid="0" snapToObjects="1">
      <p:cViewPr varScale="1">
        <p:scale>
          <a:sx n="86" d="100"/>
          <a:sy n="86" d="100"/>
        </p:scale>
        <p:origin x="-16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05/06/15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idrografico.pt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ilazores.pt/charter/itineraries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adoalentejo.pt" TargetMode="External"/><Relationship Id="rId4" Type="http://schemas.openxmlformats.org/officeDocument/2006/relationships/hyperlink" Target="http://www.clube-de-fado.com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tirateaorio.p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ailazores.pt" TargetMode="Externa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atherbase.com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indfinder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ather.gmdss.org/" TargetMode="Externa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YCC Azores Cruise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0375"/>
            <a:ext cx="6400800" cy="1368424"/>
          </a:xfrm>
        </p:spPr>
        <p:txBody>
          <a:bodyPr/>
          <a:lstStyle/>
          <a:p>
            <a:r>
              <a:rPr lang="en-US" dirty="0" smtClean="0"/>
              <a:t>Preparation meeting</a:t>
            </a:r>
          </a:p>
          <a:p>
            <a:r>
              <a:rPr lang="en-US" dirty="0" smtClean="0"/>
              <a:t>Port Choiseul – 21 May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74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112"/>
          </a:xfrm>
        </p:spPr>
        <p:txBody>
          <a:bodyPr/>
          <a:lstStyle/>
          <a:p>
            <a:r>
              <a:rPr lang="en-US" dirty="0" smtClean="0"/>
              <a:t>Tides &amp;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2501"/>
            <a:ext cx="6429375" cy="23812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Information from </a:t>
            </a:r>
            <a:r>
              <a:rPr lang="en-US" dirty="0" err="1" smtClean="0"/>
              <a:t>portuguese</a:t>
            </a:r>
            <a:r>
              <a:rPr lang="en-US" dirty="0" smtClean="0"/>
              <a:t> </a:t>
            </a:r>
            <a:r>
              <a:rPr lang="en-US" dirty="0" err="1" smtClean="0"/>
              <a:t>Instituto</a:t>
            </a:r>
            <a:r>
              <a:rPr lang="en-US" dirty="0" smtClean="0"/>
              <a:t> </a:t>
            </a:r>
            <a:r>
              <a:rPr lang="en-US" dirty="0" err="1" smtClean="0"/>
              <a:t>Hidrográfico</a:t>
            </a:r>
            <a:r>
              <a:rPr lang="en-US" dirty="0" smtClean="0"/>
              <a:t> (navy):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www.hidrografico.pt</a:t>
            </a:r>
            <a:r>
              <a:rPr lang="en-US" dirty="0" smtClean="0"/>
              <a:t> </a:t>
            </a:r>
          </a:p>
          <a:p>
            <a:r>
              <a:rPr lang="en-US" dirty="0" smtClean="0"/>
              <a:t>Tidal current runs to N, NE or E during rising tide and reverse direction in falling tide</a:t>
            </a:r>
          </a:p>
          <a:p>
            <a:pPr lvl="1"/>
            <a:r>
              <a:rPr lang="en-US" dirty="0" smtClean="0"/>
              <a:t>Strongest tidal currents in Faial channel in front of </a:t>
            </a:r>
            <a:r>
              <a:rPr lang="en-US" dirty="0" err="1" smtClean="0"/>
              <a:t>Horta</a:t>
            </a:r>
            <a:r>
              <a:rPr lang="en-US" dirty="0" smtClean="0"/>
              <a:t> – up to 2 </a:t>
            </a:r>
            <a:r>
              <a:rPr lang="en-US" dirty="0" err="1" smtClean="0"/>
              <a:t>knts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Declination: average 11</a:t>
            </a:r>
            <a:r>
              <a:rPr lang="en-US" baseline="30000" dirty="0" smtClean="0"/>
              <a:t>o</a:t>
            </a:r>
            <a:r>
              <a:rPr lang="en-US" dirty="0" smtClean="0"/>
              <a:t>33’W 2014 (9’ E) – changes by 2</a:t>
            </a:r>
            <a:r>
              <a:rPr lang="en-US" baseline="30000" dirty="0" smtClean="0"/>
              <a:t>o</a:t>
            </a:r>
            <a:r>
              <a:rPr lang="en-US" dirty="0" smtClean="0"/>
              <a:t>40’ between east- and west-most islands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429374" y="1538289"/>
            <a:ext cx="2527301" cy="5164137"/>
            <a:chOff x="5981699" y="1112838"/>
            <a:chExt cx="2527301" cy="5164137"/>
          </a:xfrm>
        </p:grpSpPr>
        <p:sp>
          <p:nvSpPr>
            <p:cNvPr id="4" name="TextBox 3"/>
            <p:cNvSpPr txBox="1"/>
            <p:nvPr/>
          </p:nvSpPr>
          <p:spPr>
            <a:xfrm>
              <a:off x="5981699" y="1112838"/>
              <a:ext cx="2336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Angra</a:t>
              </a:r>
              <a:r>
                <a:rPr lang="en-US" dirty="0" smtClean="0"/>
                <a:t> do </a:t>
              </a:r>
              <a:r>
                <a:rPr lang="en-US" dirty="0" err="1" smtClean="0"/>
                <a:t>Heroísmo</a:t>
              </a:r>
              <a:r>
                <a:rPr lang="en-US" dirty="0" smtClean="0"/>
                <a:t> (Terceira)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9000" y="1755775"/>
              <a:ext cx="1270000" cy="4521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1700" y="3978275"/>
              <a:ext cx="1257300" cy="2298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1700" y="1946275"/>
              <a:ext cx="1257300" cy="1727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81700" y="1609170"/>
              <a:ext cx="1257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August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81700" y="3596720"/>
              <a:ext cx="1257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September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35430" y="2976801"/>
            <a:ext cx="3062170" cy="3725625"/>
            <a:chOff x="2508051" y="2227501"/>
            <a:chExt cx="3062170" cy="372562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8051" y="2581275"/>
              <a:ext cx="1533724" cy="33718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8600" y="2581275"/>
              <a:ext cx="1531621" cy="337185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560637" y="2227501"/>
              <a:ext cx="2955925" cy="37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Horta</a:t>
              </a:r>
              <a:r>
                <a:rPr lang="en-US" dirty="0" smtClean="0"/>
                <a:t> (Faial) - September</a:t>
              </a:r>
              <a:endParaRPr lang="en-US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0" y="4098927"/>
            <a:ext cx="1329451" cy="1876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00" y="6007102"/>
            <a:ext cx="1329451" cy="714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451" y="4098926"/>
            <a:ext cx="1484749" cy="26262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4725" y="3429001"/>
            <a:ext cx="295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Ponta Delgada (</a:t>
            </a:r>
            <a:r>
              <a:rPr lang="en-US" dirty="0" err="1" smtClean="0"/>
              <a:t>S.Miguel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August 	September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6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Customs and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55700"/>
            <a:ext cx="8953500" cy="314642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Marinas between 10 and 20 euros/night depending on boat length</a:t>
            </a:r>
          </a:p>
          <a:p>
            <a:r>
              <a:rPr lang="en-US" dirty="0" smtClean="0"/>
              <a:t>Azores are European port of entry, so expect some customs bureaucracy</a:t>
            </a:r>
          </a:p>
          <a:p>
            <a:r>
              <a:rPr lang="en-US" dirty="0" smtClean="0"/>
              <a:t>May need to go to immigration (SEF, </a:t>
            </a:r>
            <a:r>
              <a:rPr lang="en-US" dirty="0" err="1" smtClean="0"/>
              <a:t>Serviço</a:t>
            </a:r>
            <a:r>
              <a:rPr lang="en-US" dirty="0" smtClean="0"/>
              <a:t> de </a:t>
            </a:r>
            <a:r>
              <a:rPr lang="en-US" dirty="0" err="1" smtClean="0"/>
              <a:t>Estrangeiros</a:t>
            </a:r>
            <a:r>
              <a:rPr lang="en-US" dirty="0" smtClean="0"/>
              <a:t> e </a:t>
            </a:r>
            <a:r>
              <a:rPr lang="en-US" dirty="0" err="1" smtClean="0"/>
              <a:t>Froonteiras</a:t>
            </a:r>
            <a:r>
              <a:rPr lang="en-US" dirty="0" smtClean="0"/>
              <a:t>) or the police (GNR, </a:t>
            </a:r>
            <a:r>
              <a:rPr lang="en-US" dirty="0" err="1" smtClean="0"/>
              <a:t>Guarda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r>
              <a:rPr lang="en-US" dirty="0" smtClean="0"/>
              <a:t> </a:t>
            </a:r>
            <a:r>
              <a:rPr lang="en-US" dirty="0" err="1" smtClean="0"/>
              <a:t>Republicana</a:t>
            </a:r>
            <a:r>
              <a:rPr lang="en-US" dirty="0" smtClean="0"/>
              <a:t>) each time we go into port – and when we leave!</a:t>
            </a:r>
          </a:p>
          <a:p>
            <a:r>
              <a:rPr lang="en-US" dirty="0" smtClean="0"/>
              <a:t>But probably no need since the boats have </a:t>
            </a:r>
            <a:r>
              <a:rPr lang="en-US" dirty="0" err="1" smtClean="0"/>
              <a:t>portuguese</a:t>
            </a:r>
            <a:r>
              <a:rPr lang="en-US" dirty="0" smtClean="0"/>
              <a:t> </a:t>
            </a:r>
            <a:r>
              <a:rPr lang="en-US" dirty="0" err="1" smtClean="0"/>
              <a:t>pavillion</a:t>
            </a:r>
            <a:endParaRPr lang="en-US" dirty="0" smtClean="0"/>
          </a:p>
          <a:p>
            <a:r>
              <a:rPr lang="en-US" dirty="0" smtClean="0"/>
              <a:t>In any case, keep papers filled in </a:t>
            </a:r>
            <a:r>
              <a:rPr lang="en-US" dirty="0" err="1" smtClean="0"/>
              <a:t>Horta</a:t>
            </a:r>
            <a:r>
              <a:rPr lang="en-US" dirty="0" smtClean="0"/>
              <a:t> to help with formalities later</a:t>
            </a:r>
          </a:p>
          <a:p>
            <a:r>
              <a:rPr lang="en-US" dirty="0" smtClean="0"/>
              <a:t>And of course don’t forget passports…</a:t>
            </a:r>
          </a:p>
          <a:p>
            <a:r>
              <a:rPr lang="en-US" dirty="0" smtClean="0"/>
              <a:t>Briefing from </a:t>
            </a:r>
            <a:r>
              <a:rPr lang="en-US" dirty="0" err="1" smtClean="0"/>
              <a:t>Sailazores</a:t>
            </a:r>
            <a:r>
              <a:rPr lang="en-US" dirty="0" smtClean="0"/>
              <a:t> should make procedures clear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4064000"/>
            <a:ext cx="361950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696" y="4063999"/>
            <a:ext cx="3622020" cy="24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3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routes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686800" cy="13763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Focusing on second week (5 – 12 September)</a:t>
            </a:r>
          </a:p>
          <a:p>
            <a:r>
              <a:rPr lang="en-US" dirty="0" err="1" smtClean="0"/>
              <a:t>Trevi</a:t>
            </a:r>
            <a:r>
              <a:rPr lang="en-US" dirty="0" smtClean="0"/>
              <a:t> will depart from </a:t>
            </a:r>
            <a:r>
              <a:rPr lang="en-US" dirty="0" err="1" smtClean="0"/>
              <a:t>S.Miguel</a:t>
            </a:r>
            <a:r>
              <a:rPr lang="en-US" dirty="0" smtClean="0"/>
              <a:t> to join others in </a:t>
            </a:r>
            <a:r>
              <a:rPr lang="en-US" dirty="0" err="1" smtClean="0"/>
              <a:t>Horta</a:t>
            </a:r>
            <a:r>
              <a:rPr lang="en-US" dirty="0" smtClean="0"/>
              <a:t> on the 5</a:t>
            </a:r>
            <a:r>
              <a:rPr lang="en-US" baseline="30000" dirty="0" smtClean="0"/>
              <a:t>th</a:t>
            </a:r>
            <a:r>
              <a:rPr lang="en-US" dirty="0" smtClean="0"/>
              <a:t> September –  proposed routes for second week in following slides</a:t>
            </a:r>
          </a:p>
          <a:p>
            <a:r>
              <a:rPr lang="en-US" dirty="0" smtClean="0"/>
              <a:t>Distances and sailing times considering a poor 4 </a:t>
            </a:r>
            <a:r>
              <a:rPr lang="en-US" dirty="0" err="1" smtClean="0"/>
              <a:t>knts</a:t>
            </a:r>
            <a:r>
              <a:rPr lang="en-US" dirty="0" smtClean="0"/>
              <a:t> boat speed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366" y="2794000"/>
            <a:ext cx="5835884" cy="3545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5875" y="3553409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11h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0650" y="3368743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10h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6675" y="3336477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5</a:t>
            </a:r>
            <a:r>
              <a:rPr lang="en-US" dirty="0" smtClean="0">
                <a:solidFill>
                  <a:srgbClr val="800000"/>
                </a:solidFill>
              </a:rPr>
              <a:t>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4700" y="4314893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35h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1050" y="3890475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5</a:t>
            </a:r>
            <a:r>
              <a:rPr lang="en-US" dirty="0" smtClean="0">
                <a:solidFill>
                  <a:srgbClr val="800000"/>
                </a:solidFill>
              </a:rPr>
              <a:t>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325" y="5106500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5</a:t>
            </a:r>
            <a:r>
              <a:rPr lang="en-US" dirty="0" smtClean="0">
                <a:solidFill>
                  <a:srgbClr val="800000"/>
                </a:solidFill>
              </a:rPr>
              <a:t>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3212" y="4537200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12h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6774" y="5095932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14h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9236" y="5708707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43h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7747" y="4674241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23h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7997" y="5603416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14h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5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50" y="4148757"/>
            <a:ext cx="3619500" cy="241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322294" cy="1261993"/>
          </a:xfrm>
        </p:spPr>
        <p:txBody>
          <a:bodyPr>
            <a:normAutofit/>
          </a:bodyPr>
          <a:lstStyle/>
          <a:p>
            <a:r>
              <a:rPr lang="en-US" dirty="0" smtClean="0"/>
              <a:t>Suggested Itinerary -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6" y="1552312"/>
            <a:ext cx="5100002" cy="517437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Company website suggests:</a:t>
            </a:r>
          </a:p>
          <a:p>
            <a:r>
              <a:rPr lang="en-US" dirty="0" smtClean="0"/>
              <a:t>5/9: Arrival in </a:t>
            </a:r>
            <a:r>
              <a:rPr lang="en-US" dirty="0" err="1" smtClean="0"/>
              <a:t>Horta</a:t>
            </a:r>
            <a:r>
              <a:rPr lang="en-US" dirty="0" smtClean="0"/>
              <a:t> (Faial)</a:t>
            </a:r>
          </a:p>
          <a:p>
            <a:r>
              <a:rPr lang="en-US" dirty="0" smtClean="0"/>
              <a:t>6/9: </a:t>
            </a:r>
            <a:r>
              <a:rPr lang="en-US" dirty="0" err="1" smtClean="0"/>
              <a:t>Horta</a:t>
            </a:r>
            <a:r>
              <a:rPr lang="en-US" dirty="0" smtClean="0"/>
              <a:t> to </a:t>
            </a:r>
            <a:r>
              <a:rPr lang="en-US" dirty="0" err="1" smtClean="0"/>
              <a:t>Velas</a:t>
            </a:r>
            <a:r>
              <a:rPr lang="en-US" dirty="0" smtClean="0"/>
              <a:t> (</a:t>
            </a:r>
            <a:r>
              <a:rPr lang="en-US" dirty="0" err="1" smtClean="0"/>
              <a:t>S.Jorge</a:t>
            </a:r>
            <a:r>
              <a:rPr lang="en-US" dirty="0" smtClean="0"/>
              <a:t>) – 22nm</a:t>
            </a:r>
          </a:p>
          <a:p>
            <a:r>
              <a:rPr lang="en-US" dirty="0" smtClean="0"/>
              <a:t>7/9: </a:t>
            </a:r>
            <a:r>
              <a:rPr lang="en-US" dirty="0" err="1" smtClean="0"/>
              <a:t>Velas</a:t>
            </a:r>
            <a:r>
              <a:rPr lang="en-US" dirty="0" smtClean="0"/>
              <a:t> to </a:t>
            </a:r>
            <a:r>
              <a:rPr lang="en-US" dirty="0" err="1" smtClean="0"/>
              <a:t>Angra</a:t>
            </a:r>
            <a:r>
              <a:rPr lang="en-US" dirty="0" smtClean="0"/>
              <a:t> (Terceira) – 49nm</a:t>
            </a:r>
          </a:p>
          <a:p>
            <a:pPr lvl="1"/>
            <a:r>
              <a:rPr lang="en-US" dirty="0" err="1" smtClean="0"/>
              <a:t>Whalespotting</a:t>
            </a:r>
            <a:endParaRPr lang="en-US" dirty="0" smtClean="0"/>
          </a:p>
          <a:p>
            <a:r>
              <a:rPr lang="en-US" dirty="0" smtClean="0"/>
              <a:t>8/9: visit </a:t>
            </a:r>
            <a:r>
              <a:rPr lang="en-US" dirty="0" err="1" smtClean="0"/>
              <a:t>Angra</a:t>
            </a:r>
            <a:r>
              <a:rPr lang="en-US" dirty="0" smtClean="0"/>
              <a:t> do </a:t>
            </a:r>
            <a:r>
              <a:rPr lang="en-US" dirty="0" err="1" smtClean="0"/>
              <a:t>Heroísmo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UNESCO heritage city </a:t>
            </a:r>
            <a:r>
              <a:rPr lang="en-US" dirty="0" err="1" smtClean="0"/>
              <a:t>centre</a:t>
            </a:r>
            <a:endParaRPr lang="en-US" dirty="0" smtClean="0"/>
          </a:p>
          <a:p>
            <a:pPr lvl="1"/>
            <a:r>
              <a:rPr lang="en-US" dirty="0" err="1" smtClean="0"/>
              <a:t>Algar</a:t>
            </a:r>
            <a:r>
              <a:rPr lang="en-US" dirty="0" smtClean="0"/>
              <a:t> do </a:t>
            </a:r>
            <a:r>
              <a:rPr lang="en-US" dirty="0" err="1" smtClean="0"/>
              <a:t>Carvão</a:t>
            </a:r>
            <a:r>
              <a:rPr lang="en-US" dirty="0" smtClean="0"/>
              <a:t> volcanic caves</a:t>
            </a:r>
          </a:p>
          <a:p>
            <a:r>
              <a:rPr lang="en-US" dirty="0" smtClean="0"/>
              <a:t>9/9: </a:t>
            </a:r>
            <a:r>
              <a:rPr lang="en-US" dirty="0" err="1" smtClean="0"/>
              <a:t>Angra</a:t>
            </a:r>
            <a:r>
              <a:rPr lang="en-US" dirty="0" smtClean="0"/>
              <a:t> to </a:t>
            </a:r>
            <a:r>
              <a:rPr lang="en-US" dirty="0" err="1" smtClean="0"/>
              <a:t>Lajes</a:t>
            </a:r>
            <a:r>
              <a:rPr lang="en-US" dirty="0" smtClean="0"/>
              <a:t> (Pico) – 54nm</a:t>
            </a:r>
          </a:p>
          <a:p>
            <a:r>
              <a:rPr lang="en-US" dirty="0" smtClean="0"/>
              <a:t>10/9: visit Pico</a:t>
            </a:r>
          </a:p>
          <a:p>
            <a:pPr lvl="1"/>
            <a:r>
              <a:rPr lang="en-US" dirty="0" err="1" smtClean="0"/>
              <a:t>Whalemen</a:t>
            </a:r>
            <a:r>
              <a:rPr lang="en-US" dirty="0" smtClean="0"/>
              <a:t> museum</a:t>
            </a:r>
          </a:p>
          <a:p>
            <a:pPr lvl="1"/>
            <a:r>
              <a:rPr lang="en-US" dirty="0" smtClean="0"/>
              <a:t>Climb Pico mountain </a:t>
            </a:r>
          </a:p>
          <a:p>
            <a:pPr lvl="1"/>
            <a:r>
              <a:rPr lang="en-US" dirty="0" smtClean="0"/>
              <a:t>Scuba diving</a:t>
            </a:r>
          </a:p>
          <a:p>
            <a:r>
              <a:rPr lang="en-US" dirty="0" smtClean="0"/>
              <a:t>11/9: </a:t>
            </a:r>
            <a:r>
              <a:rPr lang="en-US" dirty="0" err="1" smtClean="0"/>
              <a:t>Lajes</a:t>
            </a:r>
            <a:r>
              <a:rPr lang="en-US" dirty="0" smtClean="0"/>
              <a:t> to </a:t>
            </a:r>
            <a:r>
              <a:rPr lang="en-US" dirty="0" err="1" smtClean="0"/>
              <a:t>Horta</a:t>
            </a:r>
            <a:r>
              <a:rPr lang="en-US" dirty="0" smtClean="0"/>
              <a:t> – 21nm</a:t>
            </a:r>
          </a:p>
          <a:p>
            <a:pPr lvl="1"/>
            <a:r>
              <a:rPr lang="en-US" dirty="0" smtClean="0"/>
              <a:t>Gin at Peter’s Café Sport</a:t>
            </a:r>
          </a:p>
          <a:p>
            <a:r>
              <a:rPr lang="en-US" dirty="0" smtClean="0"/>
              <a:t>12/9: departure from </a:t>
            </a:r>
            <a:r>
              <a:rPr lang="en-US" dirty="0" err="1" smtClean="0"/>
              <a:t>Horta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://www.sailazores.pt/charter/</a:t>
            </a:r>
            <a:r>
              <a:rPr lang="en-US" dirty="0" smtClean="0">
                <a:hlinkClick r:id="rId3"/>
              </a:rPr>
              <a:t>itineraries</a:t>
            </a:r>
            <a:r>
              <a:rPr lang="en-US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167" y="1536630"/>
            <a:ext cx="3616783" cy="2361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167" y="4148757"/>
            <a:ext cx="3616783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5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advice from </a:t>
            </a:r>
            <a:r>
              <a:rPr lang="en-US" dirty="0" err="1" smtClean="0"/>
              <a:t>Sailazores</a:t>
            </a:r>
            <a:r>
              <a:rPr lang="en-US" dirty="0" smtClean="0"/>
              <a:t> (phone)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14462"/>
            <a:ext cx="8686800" cy="50514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Usual route for 1 week:</a:t>
            </a:r>
          </a:p>
          <a:p>
            <a:pPr lvl="1"/>
            <a:r>
              <a:rPr lang="en-US" dirty="0" err="1" smtClean="0"/>
              <a:t>Horta</a:t>
            </a:r>
            <a:r>
              <a:rPr lang="en-US" dirty="0" smtClean="0"/>
              <a:t> to either </a:t>
            </a:r>
            <a:r>
              <a:rPr lang="en-US" dirty="0" err="1" smtClean="0"/>
              <a:t>Lajes</a:t>
            </a:r>
            <a:r>
              <a:rPr lang="en-US" dirty="0" smtClean="0"/>
              <a:t> (Pico) or </a:t>
            </a:r>
            <a:r>
              <a:rPr lang="en-US" dirty="0" err="1" smtClean="0"/>
              <a:t>Velas</a:t>
            </a:r>
            <a:r>
              <a:rPr lang="en-US" dirty="0" smtClean="0"/>
              <a:t> (</a:t>
            </a:r>
            <a:r>
              <a:rPr lang="en-US" dirty="0" err="1" smtClean="0"/>
              <a:t>S.Jorge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Lajes</a:t>
            </a:r>
            <a:r>
              <a:rPr lang="en-US" dirty="0" smtClean="0"/>
              <a:t> has a small marina with </a:t>
            </a:r>
            <a:r>
              <a:rPr lang="en-US" dirty="0"/>
              <a:t>a difficult </a:t>
            </a:r>
            <a:r>
              <a:rPr lang="en-US" dirty="0" smtClean="0"/>
              <a:t>entrance – ok for the 40ft but difficult for the 45ft – only port where a tide table is needed</a:t>
            </a:r>
          </a:p>
          <a:p>
            <a:pPr lvl="2"/>
            <a:r>
              <a:rPr lang="en-US" dirty="0" err="1" smtClean="0"/>
              <a:t>Velas</a:t>
            </a:r>
            <a:r>
              <a:rPr lang="en-US" dirty="0" smtClean="0"/>
              <a:t> has a very nice marina – north coast of </a:t>
            </a:r>
            <a:r>
              <a:rPr lang="en-US" dirty="0" err="1" smtClean="0"/>
              <a:t>S.Jorge</a:t>
            </a:r>
            <a:r>
              <a:rPr lang="en-US" dirty="0" smtClean="0"/>
              <a:t> is beautiful and worth visiting</a:t>
            </a:r>
          </a:p>
          <a:p>
            <a:pPr lvl="1"/>
            <a:r>
              <a:rPr lang="en-US" dirty="0" err="1" smtClean="0"/>
              <a:t>Graciosa</a:t>
            </a:r>
            <a:r>
              <a:rPr lang="en-US" dirty="0" smtClean="0"/>
              <a:t> – nice small island with particular architecture</a:t>
            </a:r>
          </a:p>
          <a:p>
            <a:pPr lvl="1"/>
            <a:r>
              <a:rPr lang="en-US" dirty="0" smtClean="0"/>
              <a:t>Terceira – must see </a:t>
            </a:r>
            <a:r>
              <a:rPr lang="en-US" dirty="0" err="1" smtClean="0"/>
              <a:t>Angra</a:t>
            </a:r>
            <a:r>
              <a:rPr lang="en-US" dirty="0"/>
              <a:t> </a:t>
            </a:r>
            <a:r>
              <a:rPr lang="en-US" dirty="0" smtClean="0"/>
              <a:t>– marina in the town </a:t>
            </a:r>
            <a:r>
              <a:rPr lang="en-US" dirty="0" err="1" smtClean="0"/>
              <a:t>centre</a:t>
            </a:r>
            <a:endParaRPr lang="en-US" dirty="0" smtClean="0"/>
          </a:p>
          <a:p>
            <a:pPr lvl="1"/>
            <a:r>
              <a:rPr lang="en-US" dirty="0" smtClean="0"/>
              <a:t>Return via Pico (</a:t>
            </a:r>
            <a:r>
              <a:rPr lang="en-US" dirty="0" err="1" smtClean="0"/>
              <a:t>Lajes</a:t>
            </a:r>
            <a:r>
              <a:rPr lang="en-US" dirty="0" smtClean="0"/>
              <a:t>) or </a:t>
            </a:r>
            <a:r>
              <a:rPr lang="en-US" dirty="0" err="1" smtClean="0"/>
              <a:t>S.Jorge</a:t>
            </a:r>
            <a:r>
              <a:rPr lang="en-US" dirty="0" smtClean="0"/>
              <a:t> (</a:t>
            </a:r>
            <a:r>
              <a:rPr lang="en-US" dirty="0" err="1" smtClean="0"/>
              <a:t>Velas</a:t>
            </a:r>
            <a:r>
              <a:rPr lang="en-US" dirty="0" smtClean="0"/>
              <a:t>) depending on option taken above</a:t>
            </a:r>
          </a:p>
          <a:p>
            <a:endParaRPr lang="en-US" dirty="0" smtClean="0"/>
          </a:p>
          <a:p>
            <a:r>
              <a:rPr lang="en-US" dirty="0" smtClean="0"/>
              <a:t>Other advice:</a:t>
            </a:r>
          </a:p>
          <a:p>
            <a:pPr lvl="1"/>
            <a:r>
              <a:rPr lang="en-US" dirty="0" smtClean="0"/>
              <a:t>Flores some 24h from </a:t>
            </a:r>
            <a:r>
              <a:rPr lang="en-US" dirty="0" err="1" smtClean="0"/>
              <a:t>Horta</a:t>
            </a:r>
            <a:r>
              <a:rPr lang="en-US" dirty="0" smtClean="0"/>
              <a:t> (i.e. &gt;=2 days return trip) and small marina – not worth it for a 1-week cruise</a:t>
            </a:r>
          </a:p>
          <a:p>
            <a:pPr lvl="1"/>
            <a:r>
              <a:rPr lang="en-US" dirty="0" smtClean="0"/>
              <a:t>Weather – good temperature with occasional light rain – T-shirt and shorts weather but bring a sweater for the evening and rain gear</a:t>
            </a:r>
          </a:p>
          <a:p>
            <a:pPr lvl="1"/>
            <a:r>
              <a:rPr lang="en-US" dirty="0" smtClean="0"/>
              <a:t>Wind – May-June great; July-August calm; September variable but good, generally &lt; 20 </a:t>
            </a:r>
            <a:r>
              <a:rPr lang="en-US" dirty="0" err="1" smtClean="0"/>
              <a:t>knts</a:t>
            </a:r>
            <a:endParaRPr lang="en-US" dirty="0" smtClean="0"/>
          </a:p>
          <a:p>
            <a:pPr lvl="1"/>
            <a:r>
              <a:rPr lang="en-US" dirty="0" smtClean="0"/>
              <a:t>North coast of </a:t>
            </a:r>
            <a:r>
              <a:rPr lang="en-US" dirty="0" err="1" smtClean="0"/>
              <a:t>S.Jorge</a:t>
            </a:r>
            <a:r>
              <a:rPr lang="en-US" dirty="0" smtClean="0"/>
              <a:t> is quite exposed to the weather – surfers’ paradise…</a:t>
            </a:r>
          </a:p>
          <a:p>
            <a:endParaRPr lang="en-US" b="1" dirty="0" smtClean="0"/>
          </a:p>
          <a:p>
            <a:r>
              <a:rPr lang="en-US" b="1" dirty="0" smtClean="0"/>
              <a:t>Briefing</a:t>
            </a:r>
            <a:r>
              <a:rPr lang="en-US" dirty="0" smtClean="0"/>
              <a:t> by </a:t>
            </a:r>
            <a:r>
              <a:rPr lang="en-US" dirty="0" err="1" smtClean="0"/>
              <a:t>Sailazores</a:t>
            </a:r>
            <a:r>
              <a:rPr lang="en-US" dirty="0" smtClean="0"/>
              <a:t> before we take the boat on the 5</a:t>
            </a:r>
            <a:r>
              <a:rPr lang="en-US" baseline="30000" dirty="0" smtClean="0"/>
              <a:t>th</a:t>
            </a:r>
            <a:r>
              <a:rPr lang="en-US" dirty="0" smtClean="0"/>
              <a:t> September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5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322294" cy="1261993"/>
          </a:xfrm>
        </p:spPr>
        <p:txBody>
          <a:bodyPr>
            <a:normAutofit/>
          </a:bodyPr>
          <a:lstStyle/>
          <a:p>
            <a:r>
              <a:rPr lang="en-US" dirty="0" smtClean="0"/>
              <a:t>Suggested Itinerary -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6" y="1552312"/>
            <a:ext cx="5100002" cy="517437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Adjusting slightly Jens’s proposed route:</a:t>
            </a:r>
          </a:p>
          <a:p>
            <a:r>
              <a:rPr lang="en-US" dirty="0" smtClean="0"/>
              <a:t>5/9: Arrival in </a:t>
            </a:r>
            <a:r>
              <a:rPr lang="en-US" dirty="0" err="1" smtClean="0"/>
              <a:t>Horta</a:t>
            </a:r>
            <a:r>
              <a:rPr lang="en-US" dirty="0" smtClean="0"/>
              <a:t> (Faial)</a:t>
            </a:r>
          </a:p>
          <a:p>
            <a:r>
              <a:rPr lang="en-US" dirty="0" smtClean="0"/>
              <a:t>6/9: </a:t>
            </a:r>
            <a:r>
              <a:rPr lang="en-US" dirty="0" err="1" smtClean="0"/>
              <a:t>Horta</a:t>
            </a:r>
            <a:r>
              <a:rPr lang="en-US" dirty="0" smtClean="0"/>
              <a:t> to </a:t>
            </a:r>
            <a:r>
              <a:rPr lang="en-US" dirty="0" err="1" smtClean="0"/>
              <a:t>Lajes</a:t>
            </a:r>
            <a:r>
              <a:rPr lang="en-US" dirty="0" smtClean="0"/>
              <a:t> do Pico – 21nm (take receding tide)</a:t>
            </a:r>
          </a:p>
          <a:p>
            <a:r>
              <a:rPr lang="en-US" dirty="0" smtClean="0"/>
              <a:t>7/9 </a:t>
            </a:r>
            <a:r>
              <a:rPr lang="en-US" dirty="0" err="1" smtClean="0"/>
              <a:t>Lajes</a:t>
            </a:r>
            <a:r>
              <a:rPr lang="en-US" dirty="0" smtClean="0"/>
              <a:t> to </a:t>
            </a:r>
            <a:r>
              <a:rPr lang="en-US" dirty="0" err="1" smtClean="0"/>
              <a:t>Angra</a:t>
            </a:r>
            <a:r>
              <a:rPr lang="en-US" dirty="0" smtClean="0"/>
              <a:t> do </a:t>
            </a:r>
            <a:r>
              <a:rPr lang="en-US" dirty="0" err="1" smtClean="0"/>
              <a:t>Heroísmo</a:t>
            </a:r>
            <a:r>
              <a:rPr lang="en-US" dirty="0" smtClean="0"/>
              <a:t> (Terceira) – 54nm</a:t>
            </a:r>
          </a:p>
          <a:p>
            <a:r>
              <a:rPr lang="en-US" dirty="0" smtClean="0"/>
              <a:t>8/9 </a:t>
            </a:r>
            <a:r>
              <a:rPr lang="en-US" dirty="0" err="1" smtClean="0"/>
              <a:t>Angra</a:t>
            </a:r>
            <a:r>
              <a:rPr lang="en-US" dirty="0" smtClean="0"/>
              <a:t> to </a:t>
            </a:r>
            <a:r>
              <a:rPr lang="en-US" dirty="0" err="1" smtClean="0"/>
              <a:t>Graciosa</a:t>
            </a:r>
            <a:endParaRPr lang="en-US" dirty="0" smtClean="0"/>
          </a:p>
          <a:p>
            <a:r>
              <a:rPr lang="en-US" dirty="0"/>
              <a:t>9</a:t>
            </a:r>
            <a:r>
              <a:rPr lang="en-US" dirty="0" smtClean="0"/>
              <a:t>/9 </a:t>
            </a:r>
            <a:r>
              <a:rPr lang="en-US" dirty="0" err="1" smtClean="0"/>
              <a:t>Graciosa</a:t>
            </a:r>
            <a:r>
              <a:rPr lang="en-US" dirty="0" smtClean="0"/>
              <a:t> to </a:t>
            </a:r>
            <a:r>
              <a:rPr lang="en-US" dirty="0" err="1" smtClean="0"/>
              <a:t>Velas</a:t>
            </a:r>
            <a:r>
              <a:rPr lang="en-US" dirty="0" smtClean="0"/>
              <a:t> (S. Jorge)</a:t>
            </a:r>
          </a:p>
          <a:p>
            <a:r>
              <a:rPr lang="en-US" dirty="0" smtClean="0"/>
              <a:t>10/9 </a:t>
            </a:r>
            <a:r>
              <a:rPr lang="en-US" dirty="0" err="1" smtClean="0"/>
              <a:t>Velas</a:t>
            </a:r>
            <a:r>
              <a:rPr lang="en-US" dirty="0" smtClean="0"/>
              <a:t> to </a:t>
            </a:r>
            <a:r>
              <a:rPr lang="en-US" dirty="0" err="1" smtClean="0"/>
              <a:t>Horta</a:t>
            </a:r>
            <a:r>
              <a:rPr lang="en-US" dirty="0" smtClean="0"/>
              <a:t> – 22nm</a:t>
            </a:r>
          </a:p>
          <a:p>
            <a:r>
              <a:rPr lang="en-US" dirty="0" smtClean="0"/>
              <a:t>11/9 Free for tourism</a:t>
            </a:r>
          </a:p>
          <a:p>
            <a:pPr lvl="1"/>
            <a:r>
              <a:rPr lang="en-US" dirty="0" smtClean="0"/>
              <a:t>Climb  Pico from </a:t>
            </a:r>
            <a:r>
              <a:rPr lang="en-US" dirty="0" err="1" smtClean="0"/>
              <a:t>Madalena</a:t>
            </a:r>
            <a:r>
              <a:rPr lang="en-US" dirty="0" smtClean="0"/>
              <a:t> (1nm)</a:t>
            </a:r>
          </a:p>
          <a:p>
            <a:pPr lvl="1"/>
            <a:r>
              <a:rPr lang="en-US" dirty="0" smtClean="0"/>
              <a:t>Visit recent volcano – </a:t>
            </a:r>
            <a:r>
              <a:rPr lang="en-US" dirty="0" err="1" smtClean="0"/>
              <a:t>Capelinhos</a:t>
            </a:r>
            <a:r>
              <a:rPr lang="en-US" dirty="0" smtClean="0"/>
              <a:t> (taxi)</a:t>
            </a:r>
          </a:p>
          <a:p>
            <a:pPr lvl="1"/>
            <a:r>
              <a:rPr lang="en-US" dirty="0" smtClean="0"/>
              <a:t>Gin at Peter’s Café Sport</a:t>
            </a:r>
          </a:p>
          <a:p>
            <a:r>
              <a:rPr lang="en-US" dirty="0" smtClean="0"/>
              <a:t>12/9: departure from </a:t>
            </a:r>
            <a:r>
              <a:rPr lang="en-US" dirty="0" err="1" smtClean="0"/>
              <a:t>Horta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Adjustment to Jens’s proposal so we could all visit </a:t>
            </a:r>
            <a:r>
              <a:rPr lang="en-US" dirty="0" err="1" smtClean="0"/>
              <a:t>Angra</a:t>
            </a:r>
            <a:r>
              <a:rPr lang="en-US" dirty="0" smtClean="0"/>
              <a:t> (and </a:t>
            </a:r>
            <a:r>
              <a:rPr lang="en-US" dirty="0" err="1" smtClean="0"/>
              <a:t>Graciosa</a:t>
            </a:r>
            <a:r>
              <a:rPr lang="en-US" dirty="0" smtClean="0"/>
              <a:t>?)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16" y="1536630"/>
            <a:ext cx="3660134" cy="2418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168" y="1552312"/>
            <a:ext cx="3616782" cy="2403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816" y="4148757"/>
            <a:ext cx="3605415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3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" y="1522411"/>
            <a:ext cx="9135534" cy="5032375"/>
            <a:chOff x="-1" y="888999"/>
            <a:chExt cx="9135534" cy="5032375"/>
          </a:xfrm>
        </p:grpSpPr>
        <p:pic>
          <p:nvPicPr>
            <p:cNvPr id="4" name="Picture 3" descr="plan_v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888999"/>
              <a:ext cx="9117179" cy="5032375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2895305" y="3276600"/>
              <a:ext cx="5952362" cy="1549400"/>
            </a:xfrm>
            <a:custGeom>
              <a:avLst/>
              <a:gdLst>
                <a:gd name="connsiteX0" fmla="*/ 5935428 w 6016786"/>
                <a:gd name="connsiteY0" fmla="*/ 0 h 1549400"/>
                <a:gd name="connsiteX1" fmla="*/ 5935428 w 6016786"/>
                <a:gd name="connsiteY1" fmla="*/ 0 h 1549400"/>
                <a:gd name="connsiteX2" fmla="*/ 5960828 w 6016786"/>
                <a:gd name="connsiteY2" fmla="*/ 93133 h 1549400"/>
                <a:gd name="connsiteX3" fmla="*/ 5969295 w 6016786"/>
                <a:gd name="connsiteY3" fmla="*/ 118533 h 1549400"/>
                <a:gd name="connsiteX4" fmla="*/ 5986228 w 6016786"/>
                <a:gd name="connsiteY4" fmla="*/ 186267 h 1549400"/>
                <a:gd name="connsiteX5" fmla="*/ 5994695 w 6016786"/>
                <a:gd name="connsiteY5" fmla="*/ 220133 h 1549400"/>
                <a:gd name="connsiteX6" fmla="*/ 6003162 w 6016786"/>
                <a:gd name="connsiteY6" fmla="*/ 254000 h 1549400"/>
                <a:gd name="connsiteX7" fmla="*/ 6003162 w 6016786"/>
                <a:gd name="connsiteY7" fmla="*/ 660400 h 1549400"/>
                <a:gd name="connsiteX8" fmla="*/ 5994695 w 6016786"/>
                <a:gd name="connsiteY8" fmla="*/ 685800 h 1549400"/>
                <a:gd name="connsiteX9" fmla="*/ 5960828 w 6016786"/>
                <a:gd name="connsiteY9" fmla="*/ 736600 h 1549400"/>
                <a:gd name="connsiteX10" fmla="*/ 5926962 w 6016786"/>
                <a:gd name="connsiteY10" fmla="*/ 812800 h 1549400"/>
                <a:gd name="connsiteX11" fmla="*/ 5918495 w 6016786"/>
                <a:gd name="connsiteY11" fmla="*/ 838200 h 1549400"/>
                <a:gd name="connsiteX12" fmla="*/ 5876162 w 6016786"/>
                <a:gd name="connsiteY12" fmla="*/ 922867 h 1549400"/>
                <a:gd name="connsiteX13" fmla="*/ 5859228 w 6016786"/>
                <a:gd name="connsiteY13" fmla="*/ 948267 h 1549400"/>
                <a:gd name="connsiteX14" fmla="*/ 5766095 w 6016786"/>
                <a:gd name="connsiteY14" fmla="*/ 1032933 h 1549400"/>
                <a:gd name="connsiteX15" fmla="*/ 5749162 w 6016786"/>
                <a:gd name="connsiteY15" fmla="*/ 1049867 h 1549400"/>
                <a:gd name="connsiteX16" fmla="*/ 5723762 w 6016786"/>
                <a:gd name="connsiteY16" fmla="*/ 1066800 h 1549400"/>
                <a:gd name="connsiteX17" fmla="*/ 5672962 w 6016786"/>
                <a:gd name="connsiteY17" fmla="*/ 1109133 h 1549400"/>
                <a:gd name="connsiteX18" fmla="*/ 5639095 w 6016786"/>
                <a:gd name="connsiteY18" fmla="*/ 1126067 h 1549400"/>
                <a:gd name="connsiteX19" fmla="*/ 5545962 w 6016786"/>
                <a:gd name="connsiteY19" fmla="*/ 1176867 h 1549400"/>
                <a:gd name="connsiteX20" fmla="*/ 5444362 w 6016786"/>
                <a:gd name="connsiteY20" fmla="*/ 1219200 h 1549400"/>
                <a:gd name="connsiteX21" fmla="*/ 5385095 w 6016786"/>
                <a:gd name="connsiteY21" fmla="*/ 1244600 h 1549400"/>
                <a:gd name="connsiteX22" fmla="*/ 5266562 w 6016786"/>
                <a:gd name="connsiteY22" fmla="*/ 1295400 h 1549400"/>
                <a:gd name="connsiteX23" fmla="*/ 5207295 w 6016786"/>
                <a:gd name="connsiteY23" fmla="*/ 1320800 h 1549400"/>
                <a:gd name="connsiteX24" fmla="*/ 5105695 w 6016786"/>
                <a:gd name="connsiteY24" fmla="*/ 1354667 h 1549400"/>
                <a:gd name="connsiteX25" fmla="*/ 5037962 w 6016786"/>
                <a:gd name="connsiteY25" fmla="*/ 1371600 h 1549400"/>
                <a:gd name="connsiteX26" fmla="*/ 4877095 w 6016786"/>
                <a:gd name="connsiteY26" fmla="*/ 1413933 h 1549400"/>
                <a:gd name="connsiteX27" fmla="*/ 4750095 w 6016786"/>
                <a:gd name="connsiteY27" fmla="*/ 1473200 h 1549400"/>
                <a:gd name="connsiteX28" fmla="*/ 4707762 w 6016786"/>
                <a:gd name="connsiteY28" fmla="*/ 1481667 h 1549400"/>
                <a:gd name="connsiteX29" fmla="*/ 4614628 w 6016786"/>
                <a:gd name="connsiteY29" fmla="*/ 1507067 h 1549400"/>
                <a:gd name="connsiteX30" fmla="*/ 3979628 w 6016786"/>
                <a:gd name="connsiteY30" fmla="*/ 1524000 h 1549400"/>
                <a:gd name="connsiteX31" fmla="*/ 3894962 w 6016786"/>
                <a:gd name="connsiteY31" fmla="*/ 1532467 h 1549400"/>
                <a:gd name="connsiteX32" fmla="*/ 3844162 w 6016786"/>
                <a:gd name="connsiteY32" fmla="*/ 1540933 h 1549400"/>
                <a:gd name="connsiteX33" fmla="*/ 3767962 w 6016786"/>
                <a:gd name="connsiteY33" fmla="*/ 1549400 h 1549400"/>
                <a:gd name="connsiteX34" fmla="*/ 2845095 w 6016786"/>
                <a:gd name="connsiteY34" fmla="*/ 1540933 h 1549400"/>
                <a:gd name="connsiteX35" fmla="*/ 2819695 w 6016786"/>
                <a:gd name="connsiteY35" fmla="*/ 1532467 h 1549400"/>
                <a:gd name="connsiteX36" fmla="*/ 2718095 w 6016786"/>
                <a:gd name="connsiteY36" fmla="*/ 1524000 h 1549400"/>
                <a:gd name="connsiteX37" fmla="*/ 2675762 w 6016786"/>
                <a:gd name="connsiteY37" fmla="*/ 1515533 h 1549400"/>
                <a:gd name="connsiteX38" fmla="*/ 2641895 w 6016786"/>
                <a:gd name="connsiteY38" fmla="*/ 1507067 h 1549400"/>
                <a:gd name="connsiteX39" fmla="*/ 2565695 w 6016786"/>
                <a:gd name="connsiteY39" fmla="*/ 1498600 h 1549400"/>
                <a:gd name="connsiteX40" fmla="*/ 2074628 w 6016786"/>
                <a:gd name="connsiteY40" fmla="*/ 1507067 h 1549400"/>
                <a:gd name="connsiteX41" fmla="*/ 1862962 w 6016786"/>
                <a:gd name="connsiteY41" fmla="*/ 1481667 h 1549400"/>
                <a:gd name="connsiteX42" fmla="*/ 1778295 w 6016786"/>
                <a:gd name="connsiteY42" fmla="*/ 1464733 h 1549400"/>
                <a:gd name="connsiteX43" fmla="*/ 1727495 w 6016786"/>
                <a:gd name="connsiteY43" fmla="*/ 1447800 h 1549400"/>
                <a:gd name="connsiteX44" fmla="*/ 1702095 w 6016786"/>
                <a:gd name="connsiteY44" fmla="*/ 1439333 h 1549400"/>
                <a:gd name="connsiteX45" fmla="*/ 1659762 w 6016786"/>
                <a:gd name="connsiteY45" fmla="*/ 1422400 h 1549400"/>
                <a:gd name="connsiteX46" fmla="*/ 1608962 w 6016786"/>
                <a:gd name="connsiteY46" fmla="*/ 1405467 h 1549400"/>
                <a:gd name="connsiteX47" fmla="*/ 1524295 w 6016786"/>
                <a:gd name="connsiteY47" fmla="*/ 1380067 h 1549400"/>
                <a:gd name="connsiteX48" fmla="*/ 1439628 w 6016786"/>
                <a:gd name="connsiteY48" fmla="*/ 1354667 h 1549400"/>
                <a:gd name="connsiteX49" fmla="*/ 999362 w 6016786"/>
                <a:gd name="connsiteY49" fmla="*/ 1329267 h 1549400"/>
                <a:gd name="connsiteX50" fmla="*/ 863895 w 6016786"/>
                <a:gd name="connsiteY50" fmla="*/ 1320800 h 1549400"/>
                <a:gd name="connsiteX51" fmla="*/ 736895 w 6016786"/>
                <a:gd name="connsiteY51" fmla="*/ 1303867 h 1549400"/>
                <a:gd name="connsiteX52" fmla="*/ 652228 w 6016786"/>
                <a:gd name="connsiteY52" fmla="*/ 1278467 h 1549400"/>
                <a:gd name="connsiteX53" fmla="*/ 559095 w 6016786"/>
                <a:gd name="connsiteY53" fmla="*/ 1253067 h 1549400"/>
                <a:gd name="connsiteX54" fmla="*/ 516762 w 6016786"/>
                <a:gd name="connsiteY54" fmla="*/ 1244600 h 1549400"/>
                <a:gd name="connsiteX55" fmla="*/ 432095 w 6016786"/>
                <a:gd name="connsiteY55" fmla="*/ 1227667 h 1549400"/>
                <a:gd name="connsiteX56" fmla="*/ 372828 w 6016786"/>
                <a:gd name="connsiteY56" fmla="*/ 1210733 h 1549400"/>
                <a:gd name="connsiteX57" fmla="*/ 322028 w 6016786"/>
                <a:gd name="connsiteY57" fmla="*/ 1193800 h 1549400"/>
                <a:gd name="connsiteX58" fmla="*/ 228895 w 6016786"/>
                <a:gd name="connsiteY58" fmla="*/ 1176867 h 1549400"/>
                <a:gd name="connsiteX59" fmla="*/ 135762 w 6016786"/>
                <a:gd name="connsiteY59" fmla="*/ 1159933 h 1549400"/>
                <a:gd name="connsiteX60" fmla="*/ 25695 w 6016786"/>
                <a:gd name="connsiteY60" fmla="*/ 1159933 h 1549400"/>
                <a:gd name="connsiteX61" fmla="*/ 8762 w 6016786"/>
                <a:gd name="connsiteY61" fmla="*/ 1176867 h 1549400"/>
                <a:gd name="connsiteX62" fmla="*/ 295 w 6016786"/>
                <a:gd name="connsiteY62" fmla="*/ 1244600 h 1549400"/>
                <a:gd name="connsiteX63" fmla="*/ 295 w 6016786"/>
                <a:gd name="connsiteY63" fmla="*/ 12446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16786" h="1549400">
                  <a:moveTo>
                    <a:pt x="5935428" y="0"/>
                  </a:moveTo>
                  <a:lnTo>
                    <a:pt x="5935428" y="0"/>
                  </a:lnTo>
                  <a:cubicBezTo>
                    <a:pt x="5943895" y="31044"/>
                    <a:pt x="5951988" y="62193"/>
                    <a:pt x="5960828" y="93133"/>
                  </a:cubicBezTo>
                  <a:cubicBezTo>
                    <a:pt x="5963280" y="101714"/>
                    <a:pt x="5966947" y="109923"/>
                    <a:pt x="5969295" y="118533"/>
                  </a:cubicBezTo>
                  <a:cubicBezTo>
                    <a:pt x="5975418" y="140986"/>
                    <a:pt x="5980584" y="163689"/>
                    <a:pt x="5986228" y="186267"/>
                  </a:cubicBezTo>
                  <a:lnTo>
                    <a:pt x="5994695" y="220133"/>
                  </a:lnTo>
                  <a:lnTo>
                    <a:pt x="6003162" y="254000"/>
                  </a:lnTo>
                  <a:cubicBezTo>
                    <a:pt x="6024492" y="424651"/>
                    <a:pt x="6017863" y="344321"/>
                    <a:pt x="6003162" y="660400"/>
                  </a:cubicBezTo>
                  <a:cubicBezTo>
                    <a:pt x="6002747" y="669315"/>
                    <a:pt x="5999029" y="677998"/>
                    <a:pt x="5994695" y="685800"/>
                  </a:cubicBezTo>
                  <a:cubicBezTo>
                    <a:pt x="5984811" y="703590"/>
                    <a:pt x="5960828" y="736600"/>
                    <a:pt x="5960828" y="736600"/>
                  </a:cubicBezTo>
                  <a:cubicBezTo>
                    <a:pt x="5917145" y="867651"/>
                    <a:pt x="5967211" y="732302"/>
                    <a:pt x="5926962" y="812800"/>
                  </a:cubicBezTo>
                  <a:cubicBezTo>
                    <a:pt x="5922971" y="820782"/>
                    <a:pt x="5921629" y="829844"/>
                    <a:pt x="5918495" y="838200"/>
                  </a:cubicBezTo>
                  <a:cubicBezTo>
                    <a:pt x="5900969" y="884937"/>
                    <a:pt x="5903406" y="879277"/>
                    <a:pt x="5876162" y="922867"/>
                  </a:cubicBezTo>
                  <a:cubicBezTo>
                    <a:pt x="5870769" y="931496"/>
                    <a:pt x="5866035" y="940703"/>
                    <a:pt x="5859228" y="948267"/>
                  </a:cubicBezTo>
                  <a:cubicBezTo>
                    <a:pt x="5784280" y="1031542"/>
                    <a:pt x="5825194" y="983683"/>
                    <a:pt x="5766095" y="1032933"/>
                  </a:cubicBezTo>
                  <a:cubicBezTo>
                    <a:pt x="5759963" y="1038043"/>
                    <a:pt x="5755395" y="1044880"/>
                    <a:pt x="5749162" y="1049867"/>
                  </a:cubicBezTo>
                  <a:cubicBezTo>
                    <a:pt x="5741216" y="1056224"/>
                    <a:pt x="5731579" y="1060286"/>
                    <a:pt x="5723762" y="1066800"/>
                  </a:cubicBezTo>
                  <a:cubicBezTo>
                    <a:pt x="5685552" y="1098641"/>
                    <a:pt x="5713096" y="1086199"/>
                    <a:pt x="5672962" y="1109133"/>
                  </a:cubicBezTo>
                  <a:cubicBezTo>
                    <a:pt x="5662003" y="1115395"/>
                    <a:pt x="5650128" y="1119937"/>
                    <a:pt x="5639095" y="1126067"/>
                  </a:cubicBezTo>
                  <a:cubicBezTo>
                    <a:pt x="5585579" y="1155799"/>
                    <a:pt x="5605670" y="1150330"/>
                    <a:pt x="5545962" y="1176867"/>
                  </a:cubicBezTo>
                  <a:cubicBezTo>
                    <a:pt x="5512435" y="1191768"/>
                    <a:pt x="5478176" y="1204963"/>
                    <a:pt x="5444362" y="1219200"/>
                  </a:cubicBezTo>
                  <a:lnTo>
                    <a:pt x="5385095" y="1244600"/>
                  </a:lnTo>
                  <a:lnTo>
                    <a:pt x="5266562" y="1295400"/>
                  </a:lnTo>
                  <a:cubicBezTo>
                    <a:pt x="5246806" y="1303867"/>
                    <a:pt x="5227686" y="1314003"/>
                    <a:pt x="5207295" y="1320800"/>
                  </a:cubicBezTo>
                  <a:cubicBezTo>
                    <a:pt x="5173428" y="1332089"/>
                    <a:pt x="5140328" y="1346009"/>
                    <a:pt x="5105695" y="1354667"/>
                  </a:cubicBezTo>
                  <a:cubicBezTo>
                    <a:pt x="5083117" y="1360311"/>
                    <a:pt x="5060253" y="1364913"/>
                    <a:pt x="5037962" y="1371600"/>
                  </a:cubicBezTo>
                  <a:cubicBezTo>
                    <a:pt x="4891862" y="1415430"/>
                    <a:pt x="4985995" y="1398377"/>
                    <a:pt x="4877095" y="1413933"/>
                  </a:cubicBezTo>
                  <a:cubicBezTo>
                    <a:pt x="4853186" y="1425888"/>
                    <a:pt x="4785913" y="1462454"/>
                    <a:pt x="4750095" y="1473200"/>
                  </a:cubicBezTo>
                  <a:cubicBezTo>
                    <a:pt x="4736311" y="1477335"/>
                    <a:pt x="4721873" y="1478845"/>
                    <a:pt x="4707762" y="1481667"/>
                  </a:cubicBezTo>
                  <a:cubicBezTo>
                    <a:pt x="4665916" y="1509564"/>
                    <a:pt x="4686899" y="1501045"/>
                    <a:pt x="4614628" y="1507067"/>
                  </a:cubicBezTo>
                  <a:cubicBezTo>
                    <a:pt x="4407643" y="1524315"/>
                    <a:pt x="4175850" y="1520674"/>
                    <a:pt x="3979628" y="1524000"/>
                  </a:cubicBezTo>
                  <a:cubicBezTo>
                    <a:pt x="3951406" y="1526822"/>
                    <a:pt x="3923106" y="1528949"/>
                    <a:pt x="3894962" y="1532467"/>
                  </a:cubicBezTo>
                  <a:cubicBezTo>
                    <a:pt x="3877928" y="1534596"/>
                    <a:pt x="3861178" y="1538664"/>
                    <a:pt x="3844162" y="1540933"/>
                  </a:cubicBezTo>
                  <a:cubicBezTo>
                    <a:pt x="3818830" y="1544311"/>
                    <a:pt x="3793362" y="1546578"/>
                    <a:pt x="3767962" y="1549400"/>
                  </a:cubicBezTo>
                  <a:lnTo>
                    <a:pt x="2845095" y="1540933"/>
                  </a:lnTo>
                  <a:cubicBezTo>
                    <a:pt x="2836172" y="1540774"/>
                    <a:pt x="2828541" y="1533646"/>
                    <a:pt x="2819695" y="1532467"/>
                  </a:cubicBezTo>
                  <a:cubicBezTo>
                    <a:pt x="2786009" y="1527976"/>
                    <a:pt x="2751962" y="1526822"/>
                    <a:pt x="2718095" y="1524000"/>
                  </a:cubicBezTo>
                  <a:cubicBezTo>
                    <a:pt x="2703984" y="1521178"/>
                    <a:pt x="2689810" y="1518655"/>
                    <a:pt x="2675762" y="1515533"/>
                  </a:cubicBezTo>
                  <a:cubicBezTo>
                    <a:pt x="2664403" y="1513009"/>
                    <a:pt x="2653396" y="1508836"/>
                    <a:pt x="2641895" y="1507067"/>
                  </a:cubicBezTo>
                  <a:cubicBezTo>
                    <a:pt x="2616636" y="1503181"/>
                    <a:pt x="2591095" y="1501422"/>
                    <a:pt x="2565695" y="1498600"/>
                  </a:cubicBezTo>
                  <a:lnTo>
                    <a:pt x="2074628" y="1507067"/>
                  </a:lnTo>
                  <a:cubicBezTo>
                    <a:pt x="1943981" y="1507067"/>
                    <a:pt x="1972225" y="1499878"/>
                    <a:pt x="1862962" y="1481667"/>
                  </a:cubicBezTo>
                  <a:cubicBezTo>
                    <a:pt x="1828630" y="1475945"/>
                    <a:pt x="1809873" y="1474206"/>
                    <a:pt x="1778295" y="1464733"/>
                  </a:cubicBezTo>
                  <a:cubicBezTo>
                    <a:pt x="1761198" y="1459604"/>
                    <a:pt x="1744428" y="1453444"/>
                    <a:pt x="1727495" y="1447800"/>
                  </a:cubicBezTo>
                  <a:cubicBezTo>
                    <a:pt x="1719028" y="1444978"/>
                    <a:pt x="1710381" y="1442648"/>
                    <a:pt x="1702095" y="1439333"/>
                  </a:cubicBezTo>
                  <a:cubicBezTo>
                    <a:pt x="1687984" y="1433689"/>
                    <a:pt x="1674045" y="1427594"/>
                    <a:pt x="1659762" y="1422400"/>
                  </a:cubicBezTo>
                  <a:cubicBezTo>
                    <a:pt x="1642987" y="1416300"/>
                    <a:pt x="1625895" y="1411111"/>
                    <a:pt x="1608962" y="1405467"/>
                  </a:cubicBezTo>
                  <a:cubicBezTo>
                    <a:pt x="1559826" y="1372709"/>
                    <a:pt x="1607621" y="1399296"/>
                    <a:pt x="1524295" y="1380067"/>
                  </a:cubicBezTo>
                  <a:cubicBezTo>
                    <a:pt x="1489750" y="1372095"/>
                    <a:pt x="1473018" y="1359220"/>
                    <a:pt x="1439628" y="1354667"/>
                  </a:cubicBezTo>
                  <a:cubicBezTo>
                    <a:pt x="1250317" y="1328852"/>
                    <a:pt x="1228449" y="1336004"/>
                    <a:pt x="999362" y="1329267"/>
                  </a:cubicBezTo>
                  <a:lnTo>
                    <a:pt x="863895" y="1320800"/>
                  </a:lnTo>
                  <a:cubicBezTo>
                    <a:pt x="804119" y="1316018"/>
                    <a:pt x="790410" y="1312785"/>
                    <a:pt x="736895" y="1303867"/>
                  </a:cubicBezTo>
                  <a:cubicBezTo>
                    <a:pt x="616172" y="1263625"/>
                    <a:pt x="741799" y="1304058"/>
                    <a:pt x="652228" y="1278467"/>
                  </a:cubicBezTo>
                  <a:cubicBezTo>
                    <a:pt x="595444" y="1262243"/>
                    <a:pt x="659752" y="1273199"/>
                    <a:pt x="559095" y="1253067"/>
                  </a:cubicBezTo>
                  <a:cubicBezTo>
                    <a:pt x="544984" y="1250245"/>
                    <a:pt x="530810" y="1247722"/>
                    <a:pt x="516762" y="1244600"/>
                  </a:cubicBezTo>
                  <a:cubicBezTo>
                    <a:pt x="440991" y="1227761"/>
                    <a:pt x="531623" y="1244254"/>
                    <a:pt x="432095" y="1227667"/>
                  </a:cubicBezTo>
                  <a:cubicBezTo>
                    <a:pt x="346762" y="1199222"/>
                    <a:pt x="479103" y="1242615"/>
                    <a:pt x="372828" y="1210733"/>
                  </a:cubicBezTo>
                  <a:cubicBezTo>
                    <a:pt x="355731" y="1205604"/>
                    <a:pt x="339634" y="1196735"/>
                    <a:pt x="322028" y="1193800"/>
                  </a:cubicBezTo>
                  <a:cubicBezTo>
                    <a:pt x="299397" y="1190028"/>
                    <a:pt x="252550" y="1182781"/>
                    <a:pt x="228895" y="1176867"/>
                  </a:cubicBezTo>
                  <a:cubicBezTo>
                    <a:pt x="150577" y="1157288"/>
                    <a:pt x="292232" y="1179493"/>
                    <a:pt x="135762" y="1159933"/>
                  </a:cubicBezTo>
                  <a:cubicBezTo>
                    <a:pt x="91024" y="1145022"/>
                    <a:pt x="95185" y="1142561"/>
                    <a:pt x="25695" y="1159933"/>
                  </a:cubicBezTo>
                  <a:cubicBezTo>
                    <a:pt x="17951" y="1161869"/>
                    <a:pt x="14406" y="1171222"/>
                    <a:pt x="8762" y="1176867"/>
                  </a:cubicBezTo>
                  <a:cubicBezTo>
                    <a:pt x="-2443" y="1221685"/>
                    <a:pt x="295" y="1199097"/>
                    <a:pt x="295" y="1244600"/>
                  </a:cubicBezTo>
                  <a:lnTo>
                    <a:pt x="295" y="12446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1532467" y="4038599"/>
              <a:ext cx="1371600" cy="440267"/>
            </a:xfrm>
            <a:custGeom>
              <a:avLst/>
              <a:gdLst>
                <a:gd name="connsiteX0" fmla="*/ 1371600 w 1371600"/>
                <a:gd name="connsiteY0" fmla="*/ 584200 h 584200"/>
                <a:gd name="connsiteX1" fmla="*/ 1371600 w 1371600"/>
                <a:gd name="connsiteY1" fmla="*/ 584200 h 584200"/>
                <a:gd name="connsiteX2" fmla="*/ 1312333 w 1371600"/>
                <a:gd name="connsiteY2" fmla="*/ 491066 h 584200"/>
                <a:gd name="connsiteX3" fmla="*/ 1278466 w 1371600"/>
                <a:gd name="connsiteY3" fmla="*/ 431800 h 584200"/>
                <a:gd name="connsiteX4" fmla="*/ 1210733 w 1371600"/>
                <a:gd name="connsiteY4" fmla="*/ 347133 h 584200"/>
                <a:gd name="connsiteX5" fmla="*/ 1176866 w 1371600"/>
                <a:gd name="connsiteY5" fmla="*/ 287866 h 584200"/>
                <a:gd name="connsiteX6" fmla="*/ 1126066 w 1371600"/>
                <a:gd name="connsiteY6" fmla="*/ 228600 h 584200"/>
                <a:gd name="connsiteX7" fmla="*/ 1092200 w 1371600"/>
                <a:gd name="connsiteY7" fmla="*/ 186266 h 584200"/>
                <a:gd name="connsiteX8" fmla="*/ 1024466 w 1371600"/>
                <a:gd name="connsiteY8" fmla="*/ 135466 h 584200"/>
                <a:gd name="connsiteX9" fmla="*/ 990600 w 1371600"/>
                <a:gd name="connsiteY9" fmla="*/ 101600 h 584200"/>
                <a:gd name="connsiteX10" fmla="*/ 922866 w 1371600"/>
                <a:gd name="connsiteY10" fmla="*/ 67733 h 584200"/>
                <a:gd name="connsiteX11" fmla="*/ 863600 w 1371600"/>
                <a:gd name="connsiteY11" fmla="*/ 42333 h 584200"/>
                <a:gd name="connsiteX12" fmla="*/ 821266 w 1371600"/>
                <a:gd name="connsiteY12" fmla="*/ 33866 h 584200"/>
                <a:gd name="connsiteX13" fmla="*/ 753533 w 1371600"/>
                <a:gd name="connsiteY13" fmla="*/ 16933 h 584200"/>
                <a:gd name="connsiteX14" fmla="*/ 702733 w 1371600"/>
                <a:gd name="connsiteY14" fmla="*/ 0 h 584200"/>
                <a:gd name="connsiteX15" fmla="*/ 558800 w 1371600"/>
                <a:gd name="connsiteY15" fmla="*/ 8466 h 584200"/>
                <a:gd name="connsiteX16" fmla="*/ 541866 w 1371600"/>
                <a:gd name="connsiteY16" fmla="*/ 25400 h 584200"/>
                <a:gd name="connsiteX17" fmla="*/ 516466 w 1371600"/>
                <a:gd name="connsiteY17" fmla="*/ 42333 h 584200"/>
                <a:gd name="connsiteX18" fmla="*/ 465666 w 1371600"/>
                <a:gd name="connsiteY18" fmla="*/ 84666 h 584200"/>
                <a:gd name="connsiteX19" fmla="*/ 448733 w 1371600"/>
                <a:gd name="connsiteY19" fmla="*/ 110066 h 584200"/>
                <a:gd name="connsiteX20" fmla="*/ 423333 w 1371600"/>
                <a:gd name="connsiteY20" fmla="*/ 127000 h 584200"/>
                <a:gd name="connsiteX21" fmla="*/ 414866 w 1371600"/>
                <a:gd name="connsiteY21" fmla="*/ 152400 h 584200"/>
                <a:gd name="connsiteX22" fmla="*/ 372533 w 1371600"/>
                <a:gd name="connsiteY22" fmla="*/ 211666 h 584200"/>
                <a:gd name="connsiteX23" fmla="*/ 338666 w 1371600"/>
                <a:gd name="connsiteY23" fmla="*/ 270933 h 584200"/>
                <a:gd name="connsiteX24" fmla="*/ 313266 w 1371600"/>
                <a:gd name="connsiteY24" fmla="*/ 313266 h 584200"/>
                <a:gd name="connsiteX25" fmla="*/ 304800 w 1371600"/>
                <a:gd name="connsiteY25" fmla="*/ 338666 h 584200"/>
                <a:gd name="connsiteX26" fmla="*/ 270933 w 1371600"/>
                <a:gd name="connsiteY26" fmla="*/ 355600 h 584200"/>
                <a:gd name="connsiteX27" fmla="*/ 245533 w 1371600"/>
                <a:gd name="connsiteY27" fmla="*/ 381000 h 584200"/>
                <a:gd name="connsiteX28" fmla="*/ 194733 w 1371600"/>
                <a:gd name="connsiteY28" fmla="*/ 414866 h 584200"/>
                <a:gd name="connsiteX29" fmla="*/ 177800 w 1371600"/>
                <a:gd name="connsiteY29" fmla="*/ 431800 h 584200"/>
                <a:gd name="connsiteX30" fmla="*/ 152400 w 1371600"/>
                <a:gd name="connsiteY30" fmla="*/ 440266 h 584200"/>
                <a:gd name="connsiteX31" fmla="*/ 127000 w 1371600"/>
                <a:gd name="connsiteY31" fmla="*/ 457200 h 584200"/>
                <a:gd name="connsiteX32" fmla="*/ 59266 w 1371600"/>
                <a:gd name="connsiteY32" fmla="*/ 508000 h 584200"/>
                <a:gd name="connsiteX33" fmla="*/ 0 w 1371600"/>
                <a:gd name="connsiteY33" fmla="*/ 533400 h 584200"/>
                <a:gd name="connsiteX34" fmla="*/ 0 w 1371600"/>
                <a:gd name="connsiteY34" fmla="*/ 5334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71600" h="584200">
                  <a:moveTo>
                    <a:pt x="1371600" y="584200"/>
                  </a:moveTo>
                  <a:lnTo>
                    <a:pt x="1371600" y="584200"/>
                  </a:lnTo>
                  <a:cubicBezTo>
                    <a:pt x="1351844" y="553155"/>
                    <a:pt x="1331521" y="522465"/>
                    <a:pt x="1312333" y="491066"/>
                  </a:cubicBezTo>
                  <a:cubicBezTo>
                    <a:pt x="1300468" y="471651"/>
                    <a:pt x="1291417" y="450508"/>
                    <a:pt x="1278466" y="431800"/>
                  </a:cubicBezTo>
                  <a:cubicBezTo>
                    <a:pt x="1241346" y="378182"/>
                    <a:pt x="1240238" y="393498"/>
                    <a:pt x="1210733" y="347133"/>
                  </a:cubicBezTo>
                  <a:cubicBezTo>
                    <a:pt x="1198517" y="327937"/>
                    <a:pt x="1189082" y="307062"/>
                    <a:pt x="1176866" y="287866"/>
                  </a:cubicBezTo>
                  <a:cubicBezTo>
                    <a:pt x="1148485" y="243268"/>
                    <a:pt x="1157877" y="264956"/>
                    <a:pt x="1126066" y="228600"/>
                  </a:cubicBezTo>
                  <a:cubicBezTo>
                    <a:pt x="1114166" y="215000"/>
                    <a:pt x="1105521" y="198477"/>
                    <a:pt x="1092200" y="186266"/>
                  </a:cubicBezTo>
                  <a:cubicBezTo>
                    <a:pt x="1071396" y="167195"/>
                    <a:pt x="1044422" y="155422"/>
                    <a:pt x="1024466" y="135466"/>
                  </a:cubicBezTo>
                  <a:cubicBezTo>
                    <a:pt x="1013177" y="124177"/>
                    <a:pt x="1003883" y="110456"/>
                    <a:pt x="990600" y="101600"/>
                  </a:cubicBezTo>
                  <a:cubicBezTo>
                    <a:pt x="969597" y="87598"/>
                    <a:pt x="945444" y="79022"/>
                    <a:pt x="922866" y="67733"/>
                  </a:cubicBezTo>
                  <a:cubicBezTo>
                    <a:pt x="898637" y="55618"/>
                    <a:pt x="888514" y="48562"/>
                    <a:pt x="863600" y="42333"/>
                  </a:cubicBezTo>
                  <a:cubicBezTo>
                    <a:pt x="849639" y="38843"/>
                    <a:pt x="835288" y="37102"/>
                    <a:pt x="821266" y="33866"/>
                  </a:cubicBezTo>
                  <a:cubicBezTo>
                    <a:pt x="798589" y="28633"/>
                    <a:pt x="775611" y="24292"/>
                    <a:pt x="753533" y="16933"/>
                  </a:cubicBezTo>
                  <a:lnTo>
                    <a:pt x="702733" y="0"/>
                  </a:lnTo>
                  <a:cubicBezTo>
                    <a:pt x="654755" y="2822"/>
                    <a:pt x="606272" y="970"/>
                    <a:pt x="558800" y="8466"/>
                  </a:cubicBezTo>
                  <a:cubicBezTo>
                    <a:pt x="550915" y="9711"/>
                    <a:pt x="548100" y="20413"/>
                    <a:pt x="541866" y="25400"/>
                  </a:cubicBezTo>
                  <a:cubicBezTo>
                    <a:pt x="533920" y="31757"/>
                    <a:pt x="524283" y="35819"/>
                    <a:pt x="516466" y="42333"/>
                  </a:cubicBezTo>
                  <a:cubicBezTo>
                    <a:pt x="451276" y="96658"/>
                    <a:pt x="528729" y="42625"/>
                    <a:pt x="465666" y="84666"/>
                  </a:cubicBezTo>
                  <a:cubicBezTo>
                    <a:pt x="460022" y="93133"/>
                    <a:pt x="455928" y="102871"/>
                    <a:pt x="448733" y="110066"/>
                  </a:cubicBezTo>
                  <a:cubicBezTo>
                    <a:pt x="441538" y="117261"/>
                    <a:pt x="429690" y="119054"/>
                    <a:pt x="423333" y="127000"/>
                  </a:cubicBezTo>
                  <a:cubicBezTo>
                    <a:pt x="417758" y="133969"/>
                    <a:pt x="419294" y="144651"/>
                    <a:pt x="414866" y="152400"/>
                  </a:cubicBezTo>
                  <a:cubicBezTo>
                    <a:pt x="399518" y="179258"/>
                    <a:pt x="385642" y="185449"/>
                    <a:pt x="372533" y="211666"/>
                  </a:cubicBezTo>
                  <a:cubicBezTo>
                    <a:pt x="340211" y="276310"/>
                    <a:pt x="400083" y="189043"/>
                    <a:pt x="338666" y="270933"/>
                  </a:cubicBezTo>
                  <a:cubicBezTo>
                    <a:pt x="314683" y="342886"/>
                    <a:pt x="348132" y="255157"/>
                    <a:pt x="313266" y="313266"/>
                  </a:cubicBezTo>
                  <a:cubicBezTo>
                    <a:pt x="308674" y="320919"/>
                    <a:pt x="311111" y="332355"/>
                    <a:pt x="304800" y="338666"/>
                  </a:cubicBezTo>
                  <a:cubicBezTo>
                    <a:pt x="295875" y="347591"/>
                    <a:pt x="281204" y="348264"/>
                    <a:pt x="270933" y="355600"/>
                  </a:cubicBezTo>
                  <a:cubicBezTo>
                    <a:pt x="261190" y="362560"/>
                    <a:pt x="254984" y="373649"/>
                    <a:pt x="245533" y="381000"/>
                  </a:cubicBezTo>
                  <a:cubicBezTo>
                    <a:pt x="229469" y="393494"/>
                    <a:pt x="209123" y="400475"/>
                    <a:pt x="194733" y="414866"/>
                  </a:cubicBezTo>
                  <a:cubicBezTo>
                    <a:pt x="189089" y="420511"/>
                    <a:pt x="184645" y="427693"/>
                    <a:pt x="177800" y="431800"/>
                  </a:cubicBezTo>
                  <a:cubicBezTo>
                    <a:pt x="170147" y="436392"/>
                    <a:pt x="160867" y="437444"/>
                    <a:pt x="152400" y="440266"/>
                  </a:cubicBezTo>
                  <a:cubicBezTo>
                    <a:pt x="143933" y="445911"/>
                    <a:pt x="134946" y="450843"/>
                    <a:pt x="127000" y="457200"/>
                  </a:cubicBezTo>
                  <a:cubicBezTo>
                    <a:pt x="98348" y="480122"/>
                    <a:pt x="109894" y="491124"/>
                    <a:pt x="59266" y="508000"/>
                  </a:cubicBezTo>
                  <a:cubicBezTo>
                    <a:pt x="4680" y="526195"/>
                    <a:pt x="21087" y="512311"/>
                    <a:pt x="0" y="533400"/>
                  </a:cubicBezTo>
                  <a:lnTo>
                    <a:pt x="0" y="53340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19397" y="4428061"/>
              <a:ext cx="9821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S.Roque</a:t>
              </a:r>
              <a:endParaRPr lang="en-US" sz="16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490133" y="3522133"/>
              <a:ext cx="1727200" cy="939800"/>
            </a:xfrm>
            <a:custGeom>
              <a:avLst/>
              <a:gdLst>
                <a:gd name="connsiteX0" fmla="*/ 0 w 1727200"/>
                <a:gd name="connsiteY0" fmla="*/ 939800 h 939800"/>
                <a:gd name="connsiteX1" fmla="*/ 0 w 1727200"/>
                <a:gd name="connsiteY1" fmla="*/ 939800 h 939800"/>
                <a:gd name="connsiteX2" fmla="*/ 59267 w 1727200"/>
                <a:gd name="connsiteY2" fmla="*/ 872067 h 939800"/>
                <a:gd name="connsiteX3" fmla="*/ 84667 w 1727200"/>
                <a:gd name="connsiteY3" fmla="*/ 846667 h 939800"/>
                <a:gd name="connsiteX4" fmla="*/ 118534 w 1727200"/>
                <a:gd name="connsiteY4" fmla="*/ 795867 h 939800"/>
                <a:gd name="connsiteX5" fmla="*/ 143934 w 1727200"/>
                <a:gd name="connsiteY5" fmla="*/ 753534 h 939800"/>
                <a:gd name="connsiteX6" fmla="*/ 152400 w 1727200"/>
                <a:gd name="connsiteY6" fmla="*/ 728134 h 939800"/>
                <a:gd name="connsiteX7" fmla="*/ 194734 w 1727200"/>
                <a:gd name="connsiteY7" fmla="*/ 694267 h 939800"/>
                <a:gd name="connsiteX8" fmla="*/ 228600 w 1727200"/>
                <a:gd name="connsiteY8" fmla="*/ 643467 h 939800"/>
                <a:gd name="connsiteX9" fmla="*/ 287867 w 1727200"/>
                <a:gd name="connsiteY9" fmla="*/ 575734 h 939800"/>
                <a:gd name="connsiteX10" fmla="*/ 355600 w 1727200"/>
                <a:gd name="connsiteY10" fmla="*/ 508000 h 939800"/>
                <a:gd name="connsiteX11" fmla="*/ 397934 w 1727200"/>
                <a:gd name="connsiteY11" fmla="*/ 474134 h 939800"/>
                <a:gd name="connsiteX12" fmla="*/ 448734 w 1727200"/>
                <a:gd name="connsiteY12" fmla="*/ 440267 h 939800"/>
                <a:gd name="connsiteX13" fmla="*/ 524934 w 1727200"/>
                <a:gd name="connsiteY13" fmla="*/ 381000 h 939800"/>
                <a:gd name="connsiteX14" fmla="*/ 558800 w 1727200"/>
                <a:gd name="connsiteY14" fmla="*/ 364067 h 939800"/>
                <a:gd name="connsiteX15" fmla="*/ 651934 w 1727200"/>
                <a:gd name="connsiteY15" fmla="*/ 304800 h 939800"/>
                <a:gd name="connsiteX16" fmla="*/ 702734 w 1727200"/>
                <a:gd name="connsiteY16" fmla="*/ 287867 h 939800"/>
                <a:gd name="connsiteX17" fmla="*/ 736600 w 1727200"/>
                <a:gd name="connsiteY17" fmla="*/ 279400 h 939800"/>
                <a:gd name="connsiteX18" fmla="*/ 795867 w 1727200"/>
                <a:gd name="connsiteY18" fmla="*/ 245534 h 939800"/>
                <a:gd name="connsiteX19" fmla="*/ 821267 w 1727200"/>
                <a:gd name="connsiteY19" fmla="*/ 237067 h 939800"/>
                <a:gd name="connsiteX20" fmla="*/ 889000 w 1727200"/>
                <a:gd name="connsiteY20" fmla="*/ 220134 h 939800"/>
                <a:gd name="connsiteX21" fmla="*/ 922867 w 1727200"/>
                <a:gd name="connsiteY21" fmla="*/ 211667 h 939800"/>
                <a:gd name="connsiteX22" fmla="*/ 956734 w 1727200"/>
                <a:gd name="connsiteY22" fmla="*/ 194734 h 939800"/>
                <a:gd name="connsiteX23" fmla="*/ 990600 w 1727200"/>
                <a:gd name="connsiteY23" fmla="*/ 186267 h 939800"/>
                <a:gd name="connsiteX24" fmla="*/ 1049867 w 1727200"/>
                <a:gd name="connsiteY24" fmla="*/ 169334 h 939800"/>
                <a:gd name="connsiteX25" fmla="*/ 1083734 w 1727200"/>
                <a:gd name="connsiteY25" fmla="*/ 152400 h 939800"/>
                <a:gd name="connsiteX26" fmla="*/ 1134534 w 1727200"/>
                <a:gd name="connsiteY26" fmla="*/ 143934 h 939800"/>
                <a:gd name="connsiteX27" fmla="*/ 1176867 w 1727200"/>
                <a:gd name="connsiteY27" fmla="*/ 135467 h 939800"/>
                <a:gd name="connsiteX28" fmla="*/ 1210734 w 1727200"/>
                <a:gd name="connsiteY28" fmla="*/ 127000 h 939800"/>
                <a:gd name="connsiteX29" fmla="*/ 1236134 w 1727200"/>
                <a:gd name="connsiteY29" fmla="*/ 118534 h 939800"/>
                <a:gd name="connsiteX30" fmla="*/ 1286934 w 1727200"/>
                <a:gd name="connsiteY30" fmla="*/ 110067 h 939800"/>
                <a:gd name="connsiteX31" fmla="*/ 1329267 w 1727200"/>
                <a:gd name="connsiteY31" fmla="*/ 101600 h 939800"/>
                <a:gd name="connsiteX32" fmla="*/ 1490134 w 1727200"/>
                <a:gd name="connsiteY32" fmla="*/ 76200 h 939800"/>
                <a:gd name="connsiteX33" fmla="*/ 1557867 w 1727200"/>
                <a:gd name="connsiteY33" fmla="*/ 59267 h 939800"/>
                <a:gd name="connsiteX34" fmla="*/ 1634067 w 1727200"/>
                <a:gd name="connsiteY34" fmla="*/ 33867 h 939800"/>
                <a:gd name="connsiteX35" fmla="*/ 1684867 w 1727200"/>
                <a:gd name="connsiteY35" fmla="*/ 16934 h 939800"/>
                <a:gd name="connsiteX36" fmla="*/ 1710267 w 1727200"/>
                <a:gd name="connsiteY36" fmla="*/ 8467 h 939800"/>
                <a:gd name="connsiteX37" fmla="*/ 1727200 w 1727200"/>
                <a:gd name="connsiteY37" fmla="*/ 0 h 939800"/>
                <a:gd name="connsiteX38" fmla="*/ 1727200 w 1727200"/>
                <a:gd name="connsiteY38" fmla="*/ 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27200" h="939800">
                  <a:moveTo>
                    <a:pt x="0" y="939800"/>
                  </a:moveTo>
                  <a:lnTo>
                    <a:pt x="0" y="939800"/>
                  </a:lnTo>
                  <a:cubicBezTo>
                    <a:pt x="19756" y="917222"/>
                    <a:pt x="39086" y="894266"/>
                    <a:pt x="59267" y="872067"/>
                  </a:cubicBezTo>
                  <a:cubicBezTo>
                    <a:pt x="67321" y="863207"/>
                    <a:pt x="77316" y="856118"/>
                    <a:pt x="84667" y="846667"/>
                  </a:cubicBezTo>
                  <a:cubicBezTo>
                    <a:pt x="97162" y="830603"/>
                    <a:pt x="118534" y="795867"/>
                    <a:pt x="118534" y="795867"/>
                  </a:cubicBezTo>
                  <a:cubicBezTo>
                    <a:pt x="142517" y="723914"/>
                    <a:pt x="109068" y="811643"/>
                    <a:pt x="143934" y="753534"/>
                  </a:cubicBezTo>
                  <a:cubicBezTo>
                    <a:pt x="148526" y="745881"/>
                    <a:pt x="147808" y="735787"/>
                    <a:pt x="152400" y="728134"/>
                  </a:cubicBezTo>
                  <a:cubicBezTo>
                    <a:pt x="160443" y="714729"/>
                    <a:pt x="183197" y="701958"/>
                    <a:pt x="194734" y="694267"/>
                  </a:cubicBezTo>
                  <a:cubicBezTo>
                    <a:pt x="212353" y="623784"/>
                    <a:pt x="187672" y="690242"/>
                    <a:pt x="228600" y="643467"/>
                  </a:cubicBezTo>
                  <a:cubicBezTo>
                    <a:pt x="297745" y="564445"/>
                    <a:pt x="230717" y="613833"/>
                    <a:pt x="287867" y="575734"/>
                  </a:cubicBezTo>
                  <a:cubicBezTo>
                    <a:pt x="328735" y="514433"/>
                    <a:pt x="303531" y="534036"/>
                    <a:pt x="355600" y="508000"/>
                  </a:cubicBezTo>
                  <a:cubicBezTo>
                    <a:pt x="404133" y="435204"/>
                    <a:pt x="339509" y="520874"/>
                    <a:pt x="397934" y="474134"/>
                  </a:cubicBezTo>
                  <a:cubicBezTo>
                    <a:pt x="451090" y="431609"/>
                    <a:pt x="370953" y="459713"/>
                    <a:pt x="448734" y="440267"/>
                  </a:cubicBezTo>
                  <a:cubicBezTo>
                    <a:pt x="476608" y="412393"/>
                    <a:pt x="484426" y="401254"/>
                    <a:pt x="524934" y="381000"/>
                  </a:cubicBezTo>
                  <a:cubicBezTo>
                    <a:pt x="536223" y="375356"/>
                    <a:pt x="548530" y="371403"/>
                    <a:pt x="558800" y="364067"/>
                  </a:cubicBezTo>
                  <a:cubicBezTo>
                    <a:pt x="618206" y="321634"/>
                    <a:pt x="539428" y="342301"/>
                    <a:pt x="651934" y="304800"/>
                  </a:cubicBezTo>
                  <a:cubicBezTo>
                    <a:pt x="668867" y="299156"/>
                    <a:pt x="685418" y="292196"/>
                    <a:pt x="702734" y="287867"/>
                  </a:cubicBezTo>
                  <a:cubicBezTo>
                    <a:pt x="714023" y="285045"/>
                    <a:pt x="725705" y="283486"/>
                    <a:pt x="736600" y="279400"/>
                  </a:cubicBezTo>
                  <a:cubicBezTo>
                    <a:pt x="795976" y="257134"/>
                    <a:pt x="746737" y="270099"/>
                    <a:pt x="795867" y="245534"/>
                  </a:cubicBezTo>
                  <a:cubicBezTo>
                    <a:pt x="803849" y="241543"/>
                    <a:pt x="812657" y="239415"/>
                    <a:pt x="821267" y="237067"/>
                  </a:cubicBezTo>
                  <a:cubicBezTo>
                    <a:pt x="843719" y="230944"/>
                    <a:pt x="866422" y="225778"/>
                    <a:pt x="889000" y="220134"/>
                  </a:cubicBezTo>
                  <a:cubicBezTo>
                    <a:pt x="900289" y="217312"/>
                    <a:pt x="912459" y="216871"/>
                    <a:pt x="922867" y="211667"/>
                  </a:cubicBezTo>
                  <a:cubicBezTo>
                    <a:pt x="934156" y="206023"/>
                    <a:pt x="944916" y="199166"/>
                    <a:pt x="956734" y="194734"/>
                  </a:cubicBezTo>
                  <a:cubicBezTo>
                    <a:pt x="967629" y="190648"/>
                    <a:pt x="979412" y="189464"/>
                    <a:pt x="990600" y="186267"/>
                  </a:cubicBezTo>
                  <a:cubicBezTo>
                    <a:pt x="1075574" y="161988"/>
                    <a:pt x="944060" y="195783"/>
                    <a:pt x="1049867" y="169334"/>
                  </a:cubicBezTo>
                  <a:cubicBezTo>
                    <a:pt x="1061156" y="163689"/>
                    <a:pt x="1071645" y="156027"/>
                    <a:pt x="1083734" y="152400"/>
                  </a:cubicBezTo>
                  <a:cubicBezTo>
                    <a:pt x="1100177" y="147467"/>
                    <a:pt x="1117644" y="147005"/>
                    <a:pt x="1134534" y="143934"/>
                  </a:cubicBezTo>
                  <a:cubicBezTo>
                    <a:pt x="1148692" y="141360"/>
                    <a:pt x="1162819" y="138589"/>
                    <a:pt x="1176867" y="135467"/>
                  </a:cubicBezTo>
                  <a:cubicBezTo>
                    <a:pt x="1188226" y="132943"/>
                    <a:pt x="1199545" y="130197"/>
                    <a:pt x="1210734" y="127000"/>
                  </a:cubicBezTo>
                  <a:cubicBezTo>
                    <a:pt x="1219315" y="124548"/>
                    <a:pt x="1227422" y="120470"/>
                    <a:pt x="1236134" y="118534"/>
                  </a:cubicBezTo>
                  <a:cubicBezTo>
                    <a:pt x="1252892" y="114810"/>
                    <a:pt x="1270044" y="113138"/>
                    <a:pt x="1286934" y="110067"/>
                  </a:cubicBezTo>
                  <a:cubicBezTo>
                    <a:pt x="1301092" y="107493"/>
                    <a:pt x="1315072" y="103966"/>
                    <a:pt x="1329267" y="101600"/>
                  </a:cubicBezTo>
                  <a:cubicBezTo>
                    <a:pt x="1378690" y="93363"/>
                    <a:pt x="1444262" y="87668"/>
                    <a:pt x="1490134" y="76200"/>
                  </a:cubicBezTo>
                  <a:cubicBezTo>
                    <a:pt x="1512712" y="70556"/>
                    <a:pt x="1535789" y="66626"/>
                    <a:pt x="1557867" y="59267"/>
                  </a:cubicBezTo>
                  <a:lnTo>
                    <a:pt x="1634067" y="33867"/>
                  </a:lnTo>
                  <a:lnTo>
                    <a:pt x="1684867" y="16934"/>
                  </a:lnTo>
                  <a:cubicBezTo>
                    <a:pt x="1693334" y="14112"/>
                    <a:pt x="1702285" y="12458"/>
                    <a:pt x="1710267" y="8467"/>
                  </a:cubicBezTo>
                  <a:lnTo>
                    <a:pt x="1727200" y="0"/>
                  </a:lnTo>
                  <a:lnTo>
                    <a:pt x="1727200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82913" y="1397000"/>
              <a:ext cx="2490687" cy="2116667"/>
            </a:xfrm>
            <a:custGeom>
              <a:avLst/>
              <a:gdLst>
                <a:gd name="connsiteX0" fmla="*/ 1000553 w 2439886"/>
                <a:gd name="connsiteY0" fmla="*/ 2116667 h 2116667"/>
                <a:gd name="connsiteX1" fmla="*/ 1000553 w 2439886"/>
                <a:gd name="connsiteY1" fmla="*/ 2116667 h 2116667"/>
                <a:gd name="connsiteX2" fmla="*/ 898953 w 2439886"/>
                <a:gd name="connsiteY2" fmla="*/ 2108200 h 2116667"/>
                <a:gd name="connsiteX3" fmla="*/ 831219 w 2439886"/>
                <a:gd name="connsiteY3" fmla="*/ 2082800 h 2116667"/>
                <a:gd name="connsiteX4" fmla="*/ 661886 w 2439886"/>
                <a:gd name="connsiteY4" fmla="*/ 2032000 h 2116667"/>
                <a:gd name="connsiteX5" fmla="*/ 501019 w 2439886"/>
                <a:gd name="connsiteY5" fmla="*/ 1998133 h 2116667"/>
                <a:gd name="connsiteX6" fmla="*/ 433286 w 2439886"/>
                <a:gd name="connsiteY6" fmla="*/ 1981200 h 2116667"/>
                <a:gd name="connsiteX7" fmla="*/ 374019 w 2439886"/>
                <a:gd name="connsiteY7" fmla="*/ 1955800 h 2116667"/>
                <a:gd name="connsiteX8" fmla="*/ 340153 w 2439886"/>
                <a:gd name="connsiteY8" fmla="*/ 1938867 h 2116667"/>
                <a:gd name="connsiteX9" fmla="*/ 289353 w 2439886"/>
                <a:gd name="connsiteY9" fmla="*/ 1930400 h 2116667"/>
                <a:gd name="connsiteX10" fmla="*/ 230086 w 2439886"/>
                <a:gd name="connsiteY10" fmla="*/ 1905000 h 2116667"/>
                <a:gd name="connsiteX11" fmla="*/ 162353 w 2439886"/>
                <a:gd name="connsiteY11" fmla="*/ 1879600 h 2116667"/>
                <a:gd name="connsiteX12" fmla="*/ 111553 w 2439886"/>
                <a:gd name="connsiteY12" fmla="*/ 1837267 h 2116667"/>
                <a:gd name="connsiteX13" fmla="*/ 69219 w 2439886"/>
                <a:gd name="connsiteY13" fmla="*/ 1803400 h 2116667"/>
                <a:gd name="connsiteX14" fmla="*/ 18419 w 2439886"/>
                <a:gd name="connsiteY14" fmla="*/ 1727200 h 2116667"/>
                <a:gd name="connsiteX15" fmla="*/ 9953 w 2439886"/>
                <a:gd name="connsiteY15" fmla="*/ 1549400 h 2116667"/>
                <a:gd name="connsiteX16" fmla="*/ 18419 w 2439886"/>
                <a:gd name="connsiteY16" fmla="*/ 1515533 h 2116667"/>
                <a:gd name="connsiteX17" fmla="*/ 69219 w 2439886"/>
                <a:gd name="connsiteY17" fmla="*/ 1464733 h 2116667"/>
                <a:gd name="connsiteX18" fmla="*/ 162353 w 2439886"/>
                <a:gd name="connsiteY18" fmla="*/ 1397000 h 2116667"/>
                <a:gd name="connsiteX19" fmla="*/ 213153 w 2439886"/>
                <a:gd name="connsiteY19" fmla="*/ 1371600 h 2116667"/>
                <a:gd name="connsiteX20" fmla="*/ 323219 w 2439886"/>
                <a:gd name="connsiteY20" fmla="*/ 1346200 h 2116667"/>
                <a:gd name="connsiteX21" fmla="*/ 357086 w 2439886"/>
                <a:gd name="connsiteY21" fmla="*/ 1337733 h 2116667"/>
                <a:gd name="connsiteX22" fmla="*/ 399419 w 2439886"/>
                <a:gd name="connsiteY22" fmla="*/ 1329267 h 2116667"/>
                <a:gd name="connsiteX23" fmla="*/ 433286 w 2439886"/>
                <a:gd name="connsiteY23" fmla="*/ 1320800 h 2116667"/>
                <a:gd name="connsiteX24" fmla="*/ 611086 w 2439886"/>
                <a:gd name="connsiteY24" fmla="*/ 1312333 h 2116667"/>
                <a:gd name="connsiteX25" fmla="*/ 839686 w 2439886"/>
                <a:gd name="connsiteY25" fmla="*/ 1295400 h 2116667"/>
                <a:gd name="connsiteX26" fmla="*/ 1025953 w 2439886"/>
                <a:gd name="connsiteY26" fmla="*/ 1261533 h 2116667"/>
                <a:gd name="connsiteX27" fmla="*/ 1076753 w 2439886"/>
                <a:gd name="connsiteY27" fmla="*/ 1253067 h 2116667"/>
                <a:gd name="connsiteX28" fmla="*/ 1152953 w 2439886"/>
                <a:gd name="connsiteY28" fmla="*/ 1236133 h 2116667"/>
                <a:gd name="connsiteX29" fmla="*/ 1212219 w 2439886"/>
                <a:gd name="connsiteY29" fmla="*/ 1227667 h 2116667"/>
                <a:gd name="connsiteX30" fmla="*/ 1322286 w 2439886"/>
                <a:gd name="connsiteY30" fmla="*/ 1202267 h 2116667"/>
                <a:gd name="connsiteX31" fmla="*/ 1398486 w 2439886"/>
                <a:gd name="connsiteY31" fmla="*/ 1176867 h 2116667"/>
                <a:gd name="connsiteX32" fmla="*/ 1466219 w 2439886"/>
                <a:gd name="connsiteY32" fmla="*/ 1159933 h 2116667"/>
                <a:gd name="connsiteX33" fmla="*/ 1508553 w 2439886"/>
                <a:gd name="connsiteY33" fmla="*/ 1143000 h 2116667"/>
                <a:gd name="connsiteX34" fmla="*/ 1576286 w 2439886"/>
                <a:gd name="connsiteY34" fmla="*/ 1126067 h 2116667"/>
                <a:gd name="connsiteX35" fmla="*/ 1610153 w 2439886"/>
                <a:gd name="connsiteY35" fmla="*/ 1109133 h 2116667"/>
                <a:gd name="connsiteX36" fmla="*/ 1652486 w 2439886"/>
                <a:gd name="connsiteY36" fmla="*/ 1092200 h 2116667"/>
                <a:gd name="connsiteX37" fmla="*/ 1711753 w 2439886"/>
                <a:gd name="connsiteY37" fmla="*/ 1066800 h 2116667"/>
                <a:gd name="connsiteX38" fmla="*/ 1728686 w 2439886"/>
                <a:gd name="connsiteY38" fmla="*/ 1041400 h 2116667"/>
                <a:gd name="connsiteX39" fmla="*/ 1754086 w 2439886"/>
                <a:gd name="connsiteY39" fmla="*/ 1032933 h 2116667"/>
                <a:gd name="connsiteX40" fmla="*/ 1787953 w 2439886"/>
                <a:gd name="connsiteY40" fmla="*/ 1016000 h 2116667"/>
                <a:gd name="connsiteX41" fmla="*/ 1838753 w 2439886"/>
                <a:gd name="connsiteY41" fmla="*/ 982133 h 2116667"/>
                <a:gd name="connsiteX42" fmla="*/ 1864153 w 2439886"/>
                <a:gd name="connsiteY42" fmla="*/ 965200 h 2116667"/>
                <a:gd name="connsiteX43" fmla="*/ 1889553 w 2439886"/>
                <a:gd name="connsiteY43" fmla="*/ 956733 h 2116667"/>
                <a:gd name="connsiteX44" fmla="*/ 1974219 w 2439886"/>
                <a:gd name="connsiteY44" fmla="*/ 897467 h 2116667"/>
                <a:gd name="connsiteX45" fmla="*/ 2008086 w 2439886"/>
                <a:gd name="connsiteY45" fmla="*/ 880533 h 2116667"/>
                <a:gd name="connsiteX46" fmla="*/ 2041953 w 2439886"/>
                <a:gd name="connsiteY46" fmla="*/ 855133 h 2116667"/>
                <a:gd name="connsiteX47" fmla="*/ 2101219 w 2439886"/>
                <a:gd name="connsiteY47" fmla="*/ 812800 h 2116667"/>
                <a:gd name="connsiteX48" fmla="*/ 2143553 w 2439886"/>
                <a:gd name="connsiteY48" fmla="*/ 778933 h 2116667"/>
                <a:gd name="connsiteX49" fmla="*/ 2177419 w 2439886"/>
                <a:gd name="connsiteY49" fmla="*/ 736600 h 2116667"/>
                <a:gd name="connsiteX50" fmla="*/ 2236686 w 2439886"/>
                <a:gd name="connsiteY50" fmla="*/ 668867 h 2116667"/>
                <a:gd name="connsiteX51" fmla="*/ 2262086 w 2439886"/>
                <a:gd name="connsiteY51" fmla="*/ 601133 h 2116667"/>
                <a:gd name="connsiteX52" fmla="*/ 2279019 w 2439886"/>
                <a:gd name="connsiteY52" fmla="*/ 550333 h 2116667"/>
                <a:gd name="connsiteX53" fmla="*/ 2287486 w 2439886"/>
                <a:gd name="connsiteY53" fmla="*/ 524933 h 2116667"/>
                <a:gd name="connsiteX54" fmla="*/ 2304419 w 2439886"/>
                <a:gd name="connsiteY54" fmla="*/ 448733 h 2116667"/>
                <a:gd name="connsiteX55" fmla="*/ 2338286 w 2439886"/>
                <a:gd name="connsiteY55" fmla="*/ 389467 h 2116667"/>
                <a:gd name="connsiteX56" fmla="*/ 2372153 w 2439886"/>
                <a:gd name="connsiteY56" fmla="*/ 355600 h 2116667"/>
                <a:gd name="connsiteX57" fmla="*/ 2380619 w 2439886"/>
                <a:gd name="connsiteY57" fmla="*/ 330200 h 2116667"/>
                <a:gd name="connsiteX58" fmla="*/ 2414486 w 2439886"/>
                <a:gd name="connsiteY58" fmla="*/ 296333 h 2116667"/>
                <a:gd name="connsiteX59" fmla="*/ 2422953 w 2439886"/>
                <a:gd name="connsiteY59" fmla="*/ 262467 h 2116667"/>
                <a:gd name="connsiteX60" fmla="*/ 2439886 w 2439886"/>
                <a:gd name="connsiteY60" fmla="*/ 211667 h 2116667"/>
                <a:gd name="connsiteX61" fmla="*/ 2431419 w 2439886"/>
                <a:gd name="connsiteY61" fmla="*/ 152400 h 2116667"/>
                <a:gd name="connsiteX62" fmla="*/ 2414486 w 2439886"/>
                <a:gd name="connsiteY62" fmla="*/ 127000 h 2116667"/>
                <a:gd name="connsiteX63" fmla="*/ 2363686 w 2439886"/>
                <a:gd name="connsiteY63" fmla="*/ 84667 h 2116667"/>
                <a:gd name="connsiteX64" fmla="*/ 2346753 w 2439886"/>
                <a:gd name="connsiteY64" fmla="*/ 67733 h 2116667"/>
                <a:gd name="connsiteX65" fmla="*/ 2321353 w 2439886"/>
                <a:gd name="connsiteY65" fmla="*/ 50800 h 2116667"/>
                <a:gd name="connsiteX66" fmla="*/ 2287486 w 2439886"/>
                <a:gd name="connsiteY66" fmla="*/ 16933 h 2116667"/>
                <a:gd name="connsiteX67" fmla="*/ 2262086 w 2439886"/>
                <a:gd name="connsiteY67" fmla="*/ 0 h 2116667"/>
                <a:gd name="connsiteX68" fmla="*/ 2262086 w 2439886"/>
                <a:gd name="connsiteY68" fmla="*/ 0 h 211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439886" h="2116667">
                  <a:moveTo>
                    <a:pt x="1000553" y="2116667"/>
                  </a:moveTo>
                  <a:lnTo>
                    <a:pt x="1000553" y="2116667"/>
                  </a:lnTo>
                  <a:cubicBezTo>
                    <a:pt x="966686" y="2113845"/>
                    <a:pt x="932277" y="2114865"/>
                    <a:pt x="898953" y="2108200"/>
                  </a:cubicBezTo>
                  <a:cubicBezTo>
                    <a:pt x="875308" y="2103471"/>
                    <a:pt x="854176" y="2090179"/>
                    <a:pt x="831219" y="2082800"/>
                  </a:cubicBezTo>
                  <a:cubicBezTo>
                    <a:pt x="775116" y="2064767"/>
                    <a:pt x="719671" y="2043557"/>
                    <a:pt x="661886" y="2032000"/>
                  </a:cubicBezTo>
                  <a:cubicBezTo>
                    <a:pt x="594404" y="2018504"/>
                    <a:pt x="566712" y="2013590"/>
                    <a:pt x="501019" y="1998133"/>
                  </a:cubicBezTo>
                  <a:cubicBezTo>
                    <a:pt x="478365" y="1992803"/>
                    <a:pt x="455364" y="1988559"/>
                    <a:pt x="433286" y="1981200"/>
                  </a:cubicBezTo>
                  <a:cubicBezTo>
                    <a:pt x="412895" y="1974403"/>
                    <a:pt x="393586" y="1964694"/>
                    <a:pt x="374019" y="1955800"/>
                  </a:cubicBezTo>
                  <a:cubicBezTo>
                    <a:pt x="362529" y="1950577"/>
                    <a:pt x="352242" y="1942494"/>
                    <a:pt x="340153" y="1938867"/>
                  </a:cubicBezTo>
                  <a:cubicBezTo>
                    <a:pt x="323710" y="1933934"/>
                    <a:pt x="306286" y="1933222"/>
                    <a:pt x="289353" y="1930400"/>
                  </a:cubicBezTo>
                  <a:cubicBezTo>
                    <a:pt x="269597" y="1921933"/>
                    <a:pt x="250042" y="1912983"/>
                    <a:pt x="230086" y="1905000"/>
                  </a:cubicBezTo>
                  <a:cubicBezTo>
                    <a:pt x="193452" y="1890346"/>
                    <a:pt x="207551" y="1902199"/>
                    <a:pt x="162353" y="1879600"/>
                  </a:cubicBezTo>
                  <a:cubicBezTo>
                    <a:pt x="133473" y="1865160"/>
                    <a:pt x="136520" y="1859113"/>
                    <a:pt x="111553" y="1837267"/>
                  </a:cubicBezTo>
                  <a:cubicBezTo>
                    <a:pt x="97953" y="1825367"/>
                    <a:pt x="81997" y="1816178"/>
                    <a:pt x="69219" y="1803400"/>
                  </a:cubicBezTo>
                  <a:cubicBezTo>
                    <a:pt x="51583" y="1785764"/>
                    <a:pt x="30510" y="1747352"/>
                    <a:pt x="18419" y="1727200"/>
                  </a:cubicBezTo>
                  <a:cubicBezTo>
                    <a:pt x="-5105" y="1633104"/>
                    <a:pt x="-3989" y="1667910"/>
                    <a:pt x="9953" y="1549400"/>
                  </a:cubicBezTo>
                  <a:cubicBezTo>
                    <a:pt x="11313" y="1537843"/>
                    <a:pt x="11746" y="1525066"/>
                    <a:pt x="18419" y="1515533"/>
                  </a:cubicBezTo>
                  <a:cubicBezTo>
                    <a:pt x="32152" y="1495914"/>
                    <a:pt x="50519" y="1479692"/>
                    <a:pt x="69219" y="1464733"/>
                  </a:cubicBezTo>
                  <a:cubicBezTo>
                    <a:pt x="104956" y="1436144"/>
                    <a:pt x="121843" y="1420631"/>
                    <a:pt x="162353" y="1397000"/>
                  </a:cubicBezTo>
                  <a:cubicBezTo>
                    <a:pt x="178706" y="1387461"/>
                    <a:pt x="195324" y="1377968"/>
                    <a:pt x="213153" y="1371600"/>
                  </a:cubicBezTo>
                  <a:cubicBezTo>
                    <a:pt x="247322" y="1359397"/>
                    <a:pt x="287453" y="1354148"/>
                    <a:pt x="323219" y="1346200"/>
                  </a:cubicBezTo>
                  <a:cubicBezTo>
                    <a:pt x="334578" y="1343676"/>
                    <a:pt x="345727" y="1340257"/>
                    <a:pt x="357086" y="1337733"/>
                  </a:cubicBezTo>
                  <a:cubicBezTo>
                    <a:pt x="371134" y="1334611"/>
                    <a:pt x="385371" y="1332389"/>
                    <a:pt x="399419" y="1329267"/>
                  </a:cubicBezTo>
                  <a:cubicBezTo>
                    <a:pt x="410778" y="1326743"/>
                    <a:pt x="421687" y="1321728"/>
                    <a:pt x="433286" y="1320800"/>
                  </a:cubicBezTo>
                  <a:cubicBezTo>
                    <a:pt x="492431" y="1316068"/>
                    <a:pt x="551839" y="1315535"/>
                    <a:pt x="611086" y="1312333"/>
                  </a:cubicBezTo>
                  <a:cubicBezTo>
                    <a:pt x="655473" y="1309934"/>
                    <a:pt x="785683" y="1302444"/>
                    <a:pt x="839686" y="1295400"/>
                  </a:cubicBezTo>
                  <a:cubicBezTo>
                    <a:pt x="969647" y="1278448"/>
                    <a:pt x="907643" y="1281250"/>
                    <a:pt x="1025953" y="1261533"/>
                  </a:cubicBezTo>
                  <a:cubicBezTo>
                    <a:pt x="1042886" y="1258711"/>
                    <a:pt x="1059919" y="1256434"/>
                    <a:pt x="1076753" y="1253067"/>
                  </a:cubicBezTo>
                  <a:cubicBezTo>
                    <a:pt x="1152878" y="1237842"/>
                    <a:pt x="1064212" y="1250923"/>
                    <a:pt x="1152953" y="1236133"/>
                  </a:cubicBezTo>
                  <a:cubicBezTo>
                    <a:pt x="1172637" y="1232852"/>
                    <a:pt x="1192464" y="1230489"/>
                    <a:pt x="1212219" y="1227667"/>
                  </a:cubicBezTo>
                  <a:cubicBezTo>
                    <a:pt x="1281951" y="1204422"/>
                    <a:pt x="1245349" y="1213257"/>
                    <a:pt x="1322286" y="1202267"/>
                  </a:cubicBezTo>
                  <a:cubicBezTo>
                    <a:pt x="1347686" y="1193800"/>
                    <a:pt x="1372512" y="1183361"/>
                    <a:pt x="1398486" y="1176867"/>
                  </a:cubicBezTo>
                  <a:cubicBezTo>
                    <a:pt x="1421064" y="1171222"/>
                    <a:pt x="1444611" y="1168576"/>
                    <a:pt x="1466219" y="1159933"/>
                  </a:cubicBezTo>
                  <a:cubicBezTo>
                    <a:pt x="1480330" y="1154289"/>
                    <a:pt x="1493996" y="1147367"/>
                    <a:pt x="1508553" y="1143000"/>
                  </a:cubicBezTo>
                  <a:cubicBezTo>
                    <a:pt x="1552709" y="1129753"/>
                    <a:pt x="1541530" y="1140962"/>
                    <a:pt x="1576286" y="1126067"/>
                  </a:cubicBezTo>
                  <a:cubicBezTo>
                    <a:pt x="1587887" y="1121095"/>
                    <a:pt x="1598619" y="1114259"/>
                    <a:pt x="1610153" y="1109133"/>
                  </a:cubicBezTo>
                  <a:cubicBezTo>
                    <a:pt x="1624041" y="1102960"/>
                    <a:pt x="1638598" y="1098372"/>
                    <a:pt x="1652486" y="1092200"/>
                  </a:cubicBezTo>
                  <a:cubicBezTo>
                    <a:pt x="1715262" y="1064300"/>
                    <a:pt x="1659582" y="1084191"/>
                    <a:pt x="1711753" y="1066800"/>
                  </a:cubicBezTo>
                  <a:cubicBezTo>
                    <a:pt x="1717397" y="1058333"/>
                    <a:pt x="1720740" y="1047757"/>
                    <a:pt x="1728686" y="1041400"/>
                  </a:cubicBezTo>
                  <a:cubicBezTo>
                    <a:pt x="1735655" y="1035825"/>
                    <a:pt x="1745883" y="1036449"/>
                    <a:pt x="1754086" y="1032933"/>
                  </a:cubicBezTo>
                  <a:cubicBezTo>
                    <a:pt x="1765687" y="1027961"/>
                    <a:pt x="1777130" y="1022494"/>
                    <a:pt x="1787953" y="1016000"/>
                  </a:cubicBezTo>
                  <a:cubicBezTo>
                    <a:pt x="1805404" y="1005529"/>
                    <a:pt x="1821820" y="993422"/>
                    <a:pt x="1838753" y="982133"/>
                  </a:cubicBezTo>
                  <a:cubicBezTo>
                    <a:pt x="1847220" y="976489"/>
                    <a:pt x="1854500" y="968418"/>
                    <a:pt x="1864153" y="965200"/>
                  </a:cubicBezTo>
                  <a:lnTo>
                    <a:pt x="1889553" y="956733"/>
                  </a:lnTo>
                  <a:cubicBezTo>
                    <a:pt x="1920432" y="933573"/>
                    <a:pt x="1939466" y="918319"/>
                    <a:pt x="1974219" y="897467"/>
                  </a:cubicBezTo>
                  <a:cubicBezTo>
                    <a:pt x="1985042" y="890973"/>
                    <a:pt x="1997383" y="887222"/>
                    <a:pt x="2008086" y="880533"/>
                  </a:cubicBezTo>
                  <a:cubicBezTo>
                    <a:pt x="2020052" y="873054"/>
                    <a:pt x="2030470" y="863335"/>
                    <a:pt x="2041953" y="855133"/>
                  </a:cubicBezTo>
                  <a:cubicBezTo>
                    <a:pt x="2072753" y="833133"/>
                    <a:pt x="2068006" y="840477"/>
                    <a:pt x="2101219" y="812800"/>
                  </a:cubicBezTo>
                  <a:cubicBezTo>
                    <a:pt x="2149475" y="772587"/>
                    <a:pt x="2080755" y="820800"/>
                    <a:pt x="2143553" y="778933"/>
                  </a:cubicBezTo>
                  <a:cubicBezTo>
                    <a:pt x="2162618" y="721734"/>
                    <a:pt x="2136178" y="783733"/>
                    <a:pt x="2177419" y="736600"/>
                  </a:cubicBezTo>
                  <a:cubicBezTo>
                    <a:pt x="2246564" y="657578"/>
                    <a:pt x="2179536" y="706966"/>
                    <a:pt x="2236686" y="668867"/>
                  </a:cubicBezTo>
                  <a:cubicBezTo>
                    <a:pt x="2266154" y="624665"/>
                    <a:pt x="2245185" y="663102"/>
                    <a:pt x="2262086" y="601133"/>
                  </a:cubicBezTo>
                  <a:cubicBezTo>
                    <a:pt x="2266782" y="583913"/>
                    <a:pt x="2273375" y="567266"/>
                    <a:pt x="2279019" y="550333"/>
                  </a:cubicBezTo>
                  <a:cubicBezTo>
                    <a:pt x="2281841" y="541866"/>
                    <a:pt x="2285550" y="533645"/>
                    <a:pt x="2287486" y="524933"/>
                  </a:cubicBezTo>
                  <a:cubicBezTo>
                    <a:pt x="2293130" y="499533"/>
                    <a:pt x="2296767" y="473602"/>
                    <a:pt x="2304419" y="448733"/>
                  </a:cubicBezTo>
                  <a:cubicBezTo>
                    <a:pt x="2308262" y="436245"/>
                    <a:pt x="2328576" y="400796"/>
                    <a:pt x="2338286" y="389467"/>
                  </a:cubicBezTo>
                  <a:cubicBezTo>
                    <a:pt x="2348676" y="377345"/>
                    <a:pt x="2372153" y="355600"/>
                    <a:pt x="2372153" y="355600"/>
                  </a:cubicBezTo>
                  <a:cubicBezTo>
                    <a:pt x="2374975" y="347133"/>
                    <a:pt x="2374308" y="336511"/>
                    <a:pt x="2380619" y="330200"/>
                  </a:cubicBezTo>
                  <a:cubicBezTo>
                    <a:pt x="2421260" y="289558"/>
                    <a:pt x="2396422" y="359552"/>
                    <a:pt x="2414486" y="296333"/>
                  </a:cubicBezTo>
                  <a:cubicBezTo>
                    <a:pt x="2417683" y="285145"/>
                    <a:pt x="2419609" y="273612"/>
                    <a:pt x="2422953" y="262467"/>
                  </a:cubicBezTo>
                  <a:cubicBezTo>
                    <a:pt x="2428082" y="245371"/>
                    <a:pt x="2439886" y="211667"/>
                    <a:pt x="2439886" y="211667"/>
                  </a:cubicBezTo>
                  <a:cubicBezTo>
                    <a:pt x="2437064" y="191911"/>
                    <a:pt x="2437153" y="171515"/>
                    <a:pt x="2431419" y="152400"/>
                  </a:cubicBezTo>
                  <a:cubicBezTo>
                    <a:pt x="2428495" y="142654"/>
                    <a:pt x="2421000" y="134817"/>
                    <a:pt x="2414486" y="127000"/>
                  </a:cubicBezTo>
                  <a:cubicBezTo>
                    <a:pt x="2384316" y="90796"/>
                    <a:pt x="2396988" y="111309"/>
                    <a:pt x="2363686" y="84667"/>
                  </a:cubicBezTo>
                  <a:cubicBezTo>
                    <a:pt x="2357453" y="79680"/>
                    <a:pt x="2352986" y="72720"/>
                    <a:pt x="2346753" y="67733"/>
                  </a:cubicBezTo>
                  <a:cubicBezTo>
                    <a:pt x="2338807" y="61376"/>
                    <a:pt x="2329079" y="57422"/>
                    <a:pt x="2321353" y="50800"/>
                  </a:cubicBezTo>
                  <a:cubicBezTo>
                    <a:pt x="2309231" y="40410"/>
                    <a:pt x="2300770" y="25789"/>
                    <a:pt x="2287486" y="16933"/>
                  </a:cubicBezTo>
                  <a:lnTo>
                    <a:pt x="2262086" y="0"/>
                  </a:lnTo>
                  <a:lnTo>
                    <a:pt x="2262086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529667" y="1347197"/>
              <a:ext cx="3412810" cy="2581336"/>
            </a:xfrm>
            <a:custGeom>
              <a:avLst/>
              <a:gdLst>
                <a:gd name="connsiteX0" fmla="*/ 0 w 3412810"/>
                <a:gd name="connsiteY0" fmla="*/ 24403 h 2581336"/>
                <a:gd name="connsiteX1" fmla="*/ 0 w 3412810"/>
                <a:gd name="connsiteY1" fmla="*/ 24403 h 2581336"/>
                <a:gd name="connsiteX2" fmla="*/ 609600 w 3412810"/>
                <a:gd name="connsiteY2" fmla="*/ 15936 h 2581336"/>
                <a:gd name="connsiteX3" fmla="*/ 812800 w 3412810"/>
                <a:gd name="connsiteY3" fmla="*/ 83670 h 2581336"/>
                <a:gd name="connsiteX4" fmla="*/ 982133 w 3412810"/>
                <a:gd name="connsiteY4" fmla="*/ 142936 h 2581336"/>
                <a:gd name="connsiteX5" fmla="*/ 1058333 w 3412810"/>
                <a:gd name="connsiteY5" fmla="*/ 193736 h 2581336"/>
                <a:gd name="connsiteX6" fmla="*/ 1083733 w 3412810"/>
                <a:gd name="connsiteY6" fmla="*/ 210670 h 2581336"/>
                <a:gd name="connsiteX7" fmla="*/ 1117600 w 3412810"/>
                <a:gd name="connsiteY7" fmla="*/ 253003 h 2581336"/>
                <a:gd name="connsiteX8" fmla="*/ 1202266 w 3412810"/>
                <a:gd name="connsiteY8" fmla="*/ 354603 h 2581336"/>
                <a:gd name="connsiteX9" fmla="*/ 1227666 w 3412810"/>
                <a:gd name="connsiteY9" fmla="*/ 388470 h 2581336"/>
                <a:gd name="connsiteX10" fmla="*/ 1253066 w 3412810"/>
                <a:gd name="connsiteY10" fmla="*/ 430803 h 2581336"/>
                <a:gd name="connsiteX11" fmla="*/ 1286933 w 3412810"/>
                <a:gd name="connsiteY11" fmla="*/ 473136 h 2581336"/>
                <a:gd name="connsiteX12" fmla="*/ 1312333 w 3412810"/>
                <a:gd name="connsiteY12" fmla="*/ 523936 h 2581336"/>
                <a:gd name="connsiteX13" fmla="*/ 1346200 w 3412810"/>
                <a:gd name="connsiteY13" fmla="*/ 574736 h 2581336"/>
                <a:gd name="connsiteX14" fmla="*/ 1363133 w 3412810"/>
                <a:gd name="connsiteY14" fmla="*/ 625536 h 2581336"/>
                <a:gd name="connsiteX15" fmla="*/ 1413933 w 3412810"/>
                <a:gd name="connsiteY15" fmla="*/ 727136 h 2581336"/>
                <a:gd name="connsiteX16" fmla="*/ 1439333 w 3412810"/>
                <a:gd name="connsiteY16" fmla="*/ 794870 h 2581336"/>
                <a:gd name="connsiteX17" fmla="*/ 1481666 w 3412810"/>
                <a:gd name="connsiteY17" fmla="*/ 896470 h 2581336"/>
                <a:gd name="connsiteX18" fmla="*/ 1498600 w 3412810"/>
                <a:gd name="connsiteY18" fmla="*/ 921870 h 2581336"/>
                <a:gd name="connsiteX19" fmla="*/ 1524000 w 3412810"/>
                <a:gd name="connsiteY19" fmla="*/ 981136 h 2581336"/>
                <a:gd name="connsiteX20" fmla="*/ 1557866 w 3412810"/>
                <a:gd name="connsiteY20" fmla="*/ 1074270 h 2581336"/>
                <a:gd name="connsiteX21" fmla="*/ 1608666 w 3412810"/>
                <a:gd name="connsiteY21" fmla="*/ 1167403 h 2581336"/>
                <a:gd name="connsiteX22" fmla="*/ 1634066 w 3412810"/>
                <a:gd name="connsiteY22" fmla="*/ 1226670 h 2581336"/>
                <a:gd name="connsiteX23" fmla="*/ 1659466 w 3412810"/>
                <a:gd name="connsiteY23" fmla="*/ 1260536 h 2581336"/>
                <a:gd name="connsiteX24" fmla="*/ 1676400 w 3412810"/>
                <a:gd name="connsiteY24" fmla="*/ 1294403 h 2581336"/>
                <a:gd name="connsiteX25" fmla="*/ 1701800 w 3412810"/>
                <a:gd name="connsiteY25" fmla="*/ 1319803 h 2581336"/>
                <a:gd name="connsiteX26" fmla="*/ 1727200 w 3412810"/>
                <a:gd name="connsiteY26" fmla="*/ 1353670 h 2581336"/>
                <a:gd name="connsiteX27" fmla="*/ 1761066 w 3412810"/>
                <a:gd name="connsiteY27" fmla="*/ 1379070 h 2581336"/>
                <a:gd name="connsiteX28" fmla="*/ 1786466 w 3412810"/>
                <a:gd name="connsiteY28" fmla="*/ 1412936 h 2581336"/>
                <a:gd name="connsiteX29" fmla="*/ 1828800 w 3412810"/>
                <a:gd name="connsiteY29" fmla="*/ 1446803 h 2581336"/>
                <a:gd name="connsiteX30" fmla="*/ 1854200 w 3412810"/>
                <a:gd name="connsiteY30" fmla="*/ 1455270 h 2581336"/>
                <a:gd name="connsiteX31" fmla="*/ 1862666 w 3412810"/>
                <a:gd name="connsiteY31" fmla="*/ 1480670 h 2581336"/>
                <a:gd name="connsiteX32" fmla="*/ 1905000 w 3412810"/>
                <a:gd name="connsiteY32" fmla="*/ 1539936 h 2581336"/>
                <a:gd name="connsiteX33" fmla="*/ 1947333 w 3412810"/>
                <a:gd name="connsiteY33" fmla="*/ 1599203 h 2581336"/>
                <a:gd name="connsiteX34" fmla="*/ 1981200 w 3412810"/>
                <a:gd name="connsiteY34" fmla="*/ 1624603 h 2581336"/>
                <a:gd name="connsiteX35" fmla="*/ 1998133 w 3412810"/>
                <a:gd name="connsiteY35" fmla="*/ 1650003 h 2581336"/>
                <a:gd name="connsiteX36" fmla="*/ 2015066 w 3412810"/>
                <a:gd name="connsiteY36" fmla="*/ 1683870 h 2581336"/>
                <a:gd name="connsiteX37" fmla="*/ 2048933 w 3412810"/>
                <a:gd name="connsiteY37" fmla="*/ 1700803 h 2581336"/>
                <a:gd name="connsiteX38" fmla="*/ 2108200 w 3412810"/>
                <a:gd name="connsiteY38" fmla="*/ 1777003 h 2581336"/>
                <a:gd name="connsiteX39" fmla="*/ 2142066 w 3412810"/>
                <a:gd name="connsiteY39" fmla="*/ 1827803 h 2581336"/>
                <a:gd name="connsiteX40" fmla="*/ 2159000 w 3412810"/>
                <a:gd name="connsiteY40" fmla="*/ 1844736 h 2581336"/>
                <a:gd name="connsiteX41" fmla="*/ 2175933 w 3412810"/>
                <a:gd name="connsiteY41" fmla="*/ 1870136 h 2581336"/>
                <a:gd name="connsiteX42" fmla="*/ 2192866 w 3412810"/>
                <a:gd name="connsiteY42" fmla="*/ 1904003 h 2581336"/>
                <a:gd name="connsiteX43" fmla="*/ 2235200 w 3412810"/>
                <a:gd name="connsiteY43" fmla="*/ 1946336 h 2581336"/>
                <a:gd name="connsiteX44" fmla="*/ 2252133 w 3412810"/>
                <a:gd name="connsiteY44" fmla="*/ 1971736 h 2581336"/>
                <a:gd name="connsiteX45" fmla="*/ 2260600 w 3412810"/>
                <a:gd name="connsiteY45" fmla="*/ 1997136 h 2581336"/>
                <a:gd name="connsiteX46" fmla="*/ 2277533 w 3412810"/>
                <a:gd name="connsiteY46" fmla="*/ 2014070 h 2581336"/>
                <a:gd name="connsiteX47" fmla="*/ 2336800 w 3412810"/>
                <a:gd name="connsiteY47" fmla="*/ 2081803 h 2581336"/>
                <a:gd name="connsiteX48" fmla="*/ 2362200 w 3412810"/>
                <a:gd name="connsiteY48" fmla="*/ 2107203 h 2581336"/>
                <a:gd name="connsiteX49" fmla="*/ 2387600 w 3412810"/>
                <a:gd name="connsiteY49" fmla="*/ 2158003 h 2581336"/>
                <a:gd name="connsiteX50" fmla="*/ 2413000 w 3412810"/>
                <a:gd name="connsiteY50" fmla="*/ 2174936 h 2581336"/>
                <a:gd name="connsiteX51" fmla="*/ 2463800 w 3412810"/>
                <a:gd name="connsiteY51" fmla="*/ 2208803 h 2581336"/>
                <a:gd name="connsiteX52" fmla="*/ 2497666 w 3412810"/>
                <a:gd name="connsiteY52" fmla="*/ 2259603 h 2581336"/>
                <a:gd name="connsiteX53" fmla="*/ 2540000 w 3412810"/>
                <a:gd name="connsiteY53" fmla="*/ 2293470 h 2581336"/>
                <a:gd name="connsiteX54" fmla="*/ 2582333 w 3412810"/>
                <a:gd name="connsiteY54" fmla="*/ 2327336 h 2581336"/>
                <a:gd name="connsiteX55" fmla="*/ 2650066 w 3412810"/>
                <a:gd name="connsiteY55" fmla="*/ 2378136 h 2581336"/>
                <a:gd name="connsiteX56" fmla="*/ 2675466 w 3412810"/>
                <a:gd name="connsiteY56" fmla="*/ 2386603 h 2581336"/>
                <a:gd name="connsiteX57" fmla="*/ 2726266 w 3412810"/>
                <a:gd name="connsiteY57" fmla="*/ 2420470 h 2581336"/>
                <a:gd name="connsiteX58" fmla="*/ 2768600 w 3412810"/>
                <a:gd name="connsiteY58" fmla="*/ 2454336 h 2581336"/>
                <a:gd name="connsiteX59" fmla="*/ 2853266 w 3412810"/>
                <a:gd name="connsiteY59" fmla="*/ 2471270 h 2581336"/>
                <a:gd name="connsiteX60" fmla="*/ 2904066 w 3412810"/>
                <a:gd name="connsiteY60" fmla="*/ 2488203 h 2581336"/>
                <a:gd name="connsiteX61" fmla="*/ 2929466 w 3412810"/>
                <a:gd name="connsiteY61" fmla="*/ 2496670 h 2581336"/>
                <a:gd name="connsiteX62" fmla="*/ 2946400 w 3412810"/>
                <a:gd name="connsiteY62" fmla="*/ 2513603 h 2581336"/>
                <a:gd name="connsiteX63" fmla="*/ 2980266 w 3412810"/>
                <a:gd name="connsiteY63" fmla="*/ 2522070 h 2581336"/>
                <a:gd name="connsiteX64" fmla="*/ 3031066 w 3412810"/>
                <a:gd name="connsiteY64" fmla="*/ 2539003 h 2581336"/>
                <a:gd name="connsiteX65" fmla="*/ 3107266 w 3412810"/>
                <a:gd name="connsiteY65" fmla="*/ 2564403 h 2581336"/>
                <a:gd name="connsiteX66" fmla="*/ 3132666 w 3412810"/>
                <a:gd name="connsiteY66" fmla="*/ 2572870 h 2581336"/>
                <a:gd name="connsiteX67" fmla="*/ 3234266 w 3412810"/>
                <a:gd name="connsiteY67" fmla="*/ 2581336 h 2581336"/>
                <a:gd name="connsiteX68" fmla="*/ 3352800 w 3412810"/>
                <a:gd name="connsiteY68" fmla="*/ 2572870 h 2581336"/>
                <a:gd name="connsiteX69" fmla="*/ 3369733 w 3412810"/>
                <a:gd name="connsiteY69" fmla="*/ 2555936 h 2581336"/>
                <a:gd name="connsiteX70" fmla="*/ 3403600 w 3412810"/>
                <a:gd name="connsiteY70" fmla="*/ 2513603 h 2581336"/>
                <a:gd name="connsiteX71" fmla="*/ 3412066 w 3412810"/>
                <a:gd name="connsiteY71" fmla="*/ 2445870 h 2581336"/>
                <a:gd name="connsiteX72" fmla="*/ 3412066 w 3412810"/>
                <a:gd name="connsiteY72" fmla="*/ 2445870 h 258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412810" h="2581336">
                  <a:moveTo>
                    <a:pt x="0" y="24403"/>
                  </a:moveTo>
                  <a:lnTo>
                    <a:pt x="0" y="24403"/>
                  </a:lnTo>
                  <a:cubicBezTo>
                    <a:pt x="253496" y="-2280"/>
                    <a:pt x="262762" y="-9947"/>
                    <a:pt x="609600" y="15936"/>
                  </a:cubicBezTo>
                  <a:cubicBezTo>
                    <a:pt x="673365" y="20695"/>
                    <a:pt x="752112" y="62251"/>
                    <a:pt x="812800" y="83670"/>
                  </a:cubicBezTo>
                  <a:cubicBezTo>
                    <a:pt x="877382" y="106464"/>
                    <a:pt x="915033" y="102676"/>
                    <a:pt x="982133" y="142936"/>
                  </a:cubicBezTo>
                  <a:cubicBezTo>
                    <a:pt x="1053699" y="185876"/>
                    <a:pt x="996610" y="149648"/>
                    <a:pt x="1058333" y="193736"/>
                  </a:cubicBezTo>
                  <a:cubicBezTo>
                    <a:pt x="1066613" y="199651"/>
                    <a:pt x="1076538" y="203475"/>
                    <a:pt x="1083733" y="210670"/>
                  </a:cubicBezTo>
                  <a:cubicBezTo>
                    <a:pt x="1096511" y="223448"/>
                    <a:pt x="1105700" y="239403"/>
                    <a:pt x="1117600" y="253003"/>
                  </a:cubicBezTo>
                  <a:cubicBezTo>
                    <a:pt x="1207265" y="355476"/>
                    <a:pt x="1024090" y="122972"/>
                    <a:pt x="1202266" y="354603"/>
                  </a:cubicBezTo>
                  <a:cubicBezTo>
                    <a:pt x="1210870" y="365788"/>
                    <a:pt x="1220406" y="376370"/>
                    <a:pt x="1227666" y="388470"/>
                  </a:cubicBezTo>
                  <a:cubicBezTo>
                    <a:pt x="1236133" y="402581"/>
                    <a:pt x="1243629" y="417322"/>
                    <a:pt x="1253066" y="430803"/>
                  </a:cubicBezTo>
                  <a:cubicBezTo>
                    <a:pt x="1263429" y="445607"/>
                    <a:pt x="1277231" y="457890"/>
                    <a:pt x="1286933" y="473136"/>
                  </a:cubicBezTo>
                  <a:cubicBezTo>
                    <a:pt x="1297097" y="489108"/>
                    <a:pt x="1302794" y="507583"/>
                    <a:pt x="1312333" y="523936"/>
                  </a:cubicBezTo>
                  <a:cubicBezTo>
                    <a:pt x="1322588" y="541515"/>
                    <a:pt x="1334911" y="557803"/>
                    <a:pt x="1346200" y="574736"/>
                  </a:cubicBezTo>
                  <a:cubicBezTo>
                    <a:pt x="1351844" y="591669"/>
                    <a:pt x="1355884" y="609225"/>
                    <a:pt x="1363133" y="625536"/>
                  </a:cubicBezTo>
                  <a:cubicBezTo>
                    <a:pt x="1378511" y="660137"/>
                    <a:pt x="1404749" y="690403"/>
                    <a:pt x="1413933" y="727136"/>
                  </a:cubicBezTo>
                  <a:cubicBezTo>
                    <a:pt x="1428863" y="786853"/>
                    <a:pt x="1413507" y="735838"/>
                    <a:pt x="1439333" y="794870"/>
                  </a:cubicBezTo>
                  <a:cubicBezTo>
                    <a:pt x="1454038" y="828483"/>
                    <a:pt x="1461314" y="865943"/>
                    <a:pt x="1481666" y="896470"/>
                  </a:cubicBezTo>
                  <a:cubicBezTo>
                    <a:pt x="1487311" y="904937"/>
                    <a:pt x="1494049" y="912769"/>
                    <a:pt x="1498600" y="921870"/>
                  </a:cubicBezTo>
                  <a:cubicBezTo>
                    <a:pt x="1508212" y="941094"/>
                    <a:pt x="1516284" y="961075"/>
                    <a:pt x="1524000" y="981136"/>
                  </a:cubicBezTo>
                  <a:cubicBezTo>
                    <a:pt x="1546724" y="1040217"/>
                    <a:pt x="1533466" y="1020589"/>
                    <a:pt x="1557866" y="1074270"/>
                  </a:cubicBezTo>
                  <a:cubicBezTo>
                    <a:pt x="1625237" y="1222488"/>
                    <a:pt x="1543441" y="1036952"/>
                    <a:pt x="1608666" y="1167403"/>
                  </a:cubicBezTo>
                  <a:cubicBezTo>
                    <a:pt x="1618278" y="1186627"/>
                    <a:pt x="1623774" y="1207801"/>
                    <a:pt x="1634066" y="1226670"/>
                  </a:cubicBezTo>
                  <a:cubicBezTo>
                    <a:pt x="1640823" y="1239058"/>
                    <a:pt x="1651987" y="1248570"/>
                    <a:pt x="1659466" y="1260536"/>
                  </a:cubicBezTo>
                  <a:cubicBezTo>
                    <a:pt x="1666156" y="1271239"/>
                    <a:pt x="1669064" y="1284132"/>
                    <a:pt x="1676400" y="1294403"/>
                  </a:cubicBezTo>
                  <a:cubicBezTo>
                    <a:pt x="1683360" y="1304146"/>
                    <a:pt x="1694008" y="1310712"/>
                    <a:pt x="1701800" y="1319803"/>
                  </a:cubicBezTo>
                  <a:cubicBezTo>
                    <a:pt x="1710983" y="1330517"/>
                    <a:pt x="1717222" y="1343692"/>
                    <a:pt x="1727200" y="1353670"/>
                  </a:cubicBezTo>
                  <a:cubicBezTo>
                    <a:pt x="1737178" y="1363648"/>
                    <a:pt x="1751088" y="1369092"/>
                    <a:pt x="1761066" y="1379070"/>
                  </a:cubicBezTo>
                  <a:cubicBezTo>
                    <a:pt x="1771044" y="1389048"/>
                    <a:pt x="1777432" y="1402096"/>
                    <a:pt x="1786466" y="1412936"/>
                  </a:cubicBezTo>
                  <a:cubicBezTo>
                    <a:pt x="1797717" y="1426437"/>
                    <a:pt x="1813174" y="1438990"/>
                    <a:pt x="1828800" y="1446803"/>
                  </a:cubicBezTo>
                  <a:cubicBezTo>
                    <a:pt x="1836782" y="1450794"/>
                    <a:pt x="1845733" y="1452448"/>
                    <a:pt x="1854200" y="1455270"/>
                  </a:cubicBezTo>
                  <a:cubicBezTo>
                    <a:pt x="1857022" y="1463737"/>
                    <a:pt x="1858675" y="1472688"/>
                    <a:pt x="1862666" y="1480670"/>
                  </a:cubicBezTo>
                  <a:cubicBezTo>
                    <a:pt x="1869316" y="1493970"/>
                    <a:pt x="1898610" y="1530990"/>
                    <a:pt x="1905000" y="1539936"/>
                  </a:cubicBezTo>
                  <a:cubicBezTo>
                    <a:pt x="1917020" y="1556763"/>
                    <a:pt x="1933496" y="1585366"/>
                    <a:pt x="1947333" y="1599203"/>
                  </a:cubicBezTo>
                  <a:cubicBezTo>
                    <a:pt x="1957311" y="1609181"/>
                    <a:pt x="1969911" y="1616136"/>
                    <a:pt x="1981200" y="1624603"/>
                  </a:cubicBezTo>
                  <a:cubicBezTo>
                    <a:pt x="1986844" y="1633070"/>
                    <a:pt x="1993085" y="1641168"/>
                    <a:pt x="1998133" y="1650003"/>
                  </a:cubicBezTo>
                  <a:cubicBezTo>
                    <a:pt x="2004395" y="1660962"/>
                    <a:pt x="2006141" y="1674945"/>
                    <a:pt x="2015066" y="1683870"/>
                  </a:cubicBezTo>
                  <a:cubicBezTo>
                    <a:pt x="2023991" y="1692795"/>
                    <a:pt x="2037644" y="1695159"/>
                    <a:pt x="2048933" y="1700803"/>
                  </a:cubicBezTo>
                  <a:cubicBezTo>
                    <a:pt x="2068689" y="1726203"/>
                    <a:pt x="2090351" y="1750229"/>
                    <a:pt x="2108200" y="1777003"/>
                  </a:cubicBezTo>
                  <a:cubicBezTo>
                    <a:pt x="2119489" y="1793936"/>
                    <a:pt x="2127675" y="1813413"/>
                    <a:pt x="2142066" y="1827803"/>
                  </a:cubicBezTo>
                  <a:cubicBezTo>
                    <a:pt x="2147711" y="1833447"/>
                    <a:pt x="2154013" y="1838503"/>
                    <a:pt x="2159000" y="1844736"/>
                  </a:cubicBezTo>
                  <a:cubicBezTo>
                    <a:pt x="2165357" y="1852682"/>
                    <a:pt x="2170885" y="1861301"/>
                    <a:pt x="2175933" y="1870136"/>
                  </a:cubicBezTo>
                  <a:cubicBezTo>
                    <a:pt x="2182195" y="1881095"/>
                    <a:pt x="2185117" y="1894040"/>
                    <a:pt x="2192866" y="1904003"/>
                  </a:cubicBezTo>
                  <a:cubicBezTo>
                    <a:pt x="2205118" y="1919755"/>
                    <a:pt x="2224130" y="1929731"/>
                    <a:pt x="2235200" y="1946336"/>
                  </a:cubicBezTo>
                  <a:cubicBezTo>
                    <a:pt x="2240844" y="1954803"/>
                    <a:pt x="2247582" y="1962635"/>
                    <a:pt x="2252133" y="1971736"/>
                  </a:cubicBezTo>
                  <a:cubicBezTo>
                    <a:pt x="2256124" y="1979718"/>
                    <a:pt x="2256008" y="1989483"/>
                    <a:pt x="2260600" y="1997136"/>
                  </a:cubicBezTo>
                  <a:cubicBezTo>
                    <a:pt x="2264707" y="2003981"/>
                    <a:pt x="2272546" y="2007837"/>
                    <a:pt x="2277533" y="2014070"/>
                  </a:cubicBezTo>
                  <a:cubicBezTo>
                    <a:pt x="2333531" y="2084070"/>
                    <a:pt x="2232367" y="1977372"/>
                    <a:pt x="2336800" y="2081803"/>
                  </a:cubicBezTo>
                  <a:lnTo>
                    <a:pt x="2362200" y="2107203"/>
                  </a:lnTo>
                  <a:cubicBezTo>
                    <a:pt x="2369086" y="2127863"/>
                    <a:pt x="2371185" y="2141589"/>
                    <a:pt x="2387600" y="2158003"/>
                  </a:cubicBezTo>
                  <a:cubicBezTo>
                    <a:pt x="2394795" y="2165198"/>
                    <a:pt x="2405183" y="2168422"/>
                    <a:pt x="2413000" y="2174936"/>
                  </a:cubicBezTo>
                  <a:cubicBezTo>
                    <a:pt x="2455282" y="2210171"/>
                    <a:pt x="2419162" y="2193923"/>
                    <a:pt x="2463800" y="2208803"/>
                  </a:cubicBezTo>
                  <a:cubicBezTo>
                    <a:pt x="2475089" y="2225736"/>
                    <a:pt x="2480733" y="2248314"/>
                    <a:pt x="2497666" y="2259603"/>
                  </a:cubicBezTo>
                  <a:cubicBezTo>
                    <a:pt x="2516526" y="2272176"/>
                    <a:pt x="2526212" y="2276235"/>
                    <a:pt x="2540000" y="2293470"/>
                  </a:cubicBezTo>
                  <a:cubicBezTo>
                    <a:pt x="2567852" y="2328285"/>
                    <a:pt x="2542045" y="2313908"/>
                    <a:pt x="2582333" y="2327336"/>
                  </a:cubicBezTo>
                  <a:cubicBezTo>
                    <a:pt x="2602392" y="2347396"/>
                    <a:pt x="2621341" y="2368561"/>
                    <a:pt x="2650066" y="2378136"/>
                  </a:cubicBezTo>
                  <a:cubicBezTo>
                    <a:pt x="2658533" y="2380958"/>
                    <a:pt x="2667664" y="2382269"/>
                    <a:pt x="2675466" y="2386603"/>
                  </a:cubicBezTo>
                  <a:cubicBezTo>
                    <a:pt x="2693256" y="2396487"/>
                    <a:pt x="2711875" y="2406080"/>
                    <a:pt x="2726266" y="2420470"/>
                  </a:cubicBezTo>
                  <a:cubicBezTo>
                    <a:pt x="2742016" y="2436219"/>
                    <a:pt x="2747239" y="2443656"/>
                    <a:pt x="2768600" y="2454336"/>
                  </a:cubicBezTo>
                  <a:cubicBezTo>
                    <a:pt x="2792245" y="2466158"/>
                    <a:pt x="2831422" y="2468149"/>
                    <a:pt x="2853266" y="2471270"/>
                  </a:cubicBezTo>
                  <a:lnTo>
                    <a:pt x="2904066" y="2488203"/>
                  </a:lnTo>
                  <a:lnTo>
                    <a:pt x="2929466" y="2496670"/>
                  </a:lnTo>
                  <a:cubicBezTo>
                    <a:pt x="2935111" y="2502314"/>
                    <a:pt x="2939260" y="2510033"/>
                    <a:pt x="2946400" y="2513603"/>
                  </a:cubicBezTo>
                  <a:cubicBezTo>
                    <a:pt x="2956808" y="2518807"/>
                    <a:pt x="2969121" y="2518726"/>
                    <a:pt x="2980266" y="2522070"/>
                  </a:cubicBezTo>
                  <a:cubicBezTo>
                    <a:pt x="2997362" y="2527199"/>
                    <a:pt x="3014133" y="2533359"/>
                    <a:pt x="3031066" y="2539003"/>
                  </a:cubicBezTo>
                  <a:lnTo>
                    <a:pt x="3107266" y="2564403"/>
                  </a:lnTo>
                  <a:cubicBezTo>
                    <a:pt x="3115733" y="2567225"/>
                    <a:pt x="3123772" y="2572129"/>
                    <a:pt x="3132666" y="2572870"/>
                  </a:cubicBezTo>
                  <a:lnTo>
                    <a:pt x="3234266" y="2581336"/>
                  </a:lnTo>
                  <a:cubicBezTo>
                    <a:pt x="3273777" y="2578514"/>
                    <a:pt x="3313866" y="2580170"/>
                    <a:pt x="3352800" y="2572870"/>
                  </a:cubicBezTo>
                  <a:cubicBezTo>
                    <a:pt x="3360646" y="2571399"/>
                    <a:pt x="3364746" y="2562169"/>
                    <a:pt x="3369733" y="2555936"/>
                  </a:cubicBezTo>
                  <a:cubicBezTo>
                    <a:pt x="3412445" y="2502545"/>
                    <a:pt x="3362721" y="2554479"/>
                    <a:pt x="3403600" y="2513603"/>
                  </a:cubicBezTo>
                  <a:cubicBezTo>
                    <a:pt x="3416528" y="2474816"/>
                    <a:pt x="3412066" y="2497128"/>
                    <a:pt x="3412066" y="2445870"/>
                  </a:cubicBezTo>
                  <a:lnTo>
                    <a:pt x="3412066" y="244587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014133" y="3843867"/>
              <a:ext cx="4953000" cy="1684866"/>
            </a:xfrm>
            <a:custGeom>
              <a:avLst/>
              <a:gdLst>
                <a:gd name="connsiteX0" fmla="*/ 4953000 w 4953000"/>
                <a:gd name="connsiteY0" fmla="*/ 0 h 1684866"/>
                <a:gd name="connsiteX1" fmla="*/ 4953000 w 4953000"/>
                <a:gd name="connsiteY1" fmla="*/ 0 h 1684866"/>
                <a:gd name="connsiteX2" fmla="*/ 4902200 w 4953000"/>
                <a:gd name="connsiteY2" fmla="*/ 59266 h 1684866"/>
                <a:gd name="connsiteX3" fmla="*/ 4741334 w 4953000"/>
                <a:gd name="connsiteY3" fmla="*/ 186266 h 1684866"/>
                <a:gd name="connsiteX4" fmla="*/ 4690534 w 4953000"/>
                <a:gd name="connsiteY4" fmla="*/ 228600 h 1684866"/>
                <a:gd name="connsiteX5" fmla="*/ 4648200 w 4953000"/>
                <a:gd name="connsiteY5" fmla="*/ 270933 h 1684866"/>
                <a:gd name="connsiteX6" fmla="*/ 4538134 w 4953000"/>
                <a:gd name="connsiteY6" fmla="*/ 338666 h 1684866"/>
                <a:gd name="connsiteX7" fmla="*/ 4445000 w 4953000"/>
                <a:gd name="connsiteY7" fmla="*/ 414866 h 1684866"/>
                <a:gd name="connsiteX8" fmla="*/ 4368800 w 4953000"/>
                <a:gd name="connsiteY8" fmla="*/ 457200 h 1684866"/>
                <a:gd name="connsiteX9" fmla="*/ 4334934 w 4953000"/>
                <a:gd name="connsiteY9" fmla="*/ 474133 h 1684866"/>
                <a:gd name="connsiteX10" fmla="*/ 4309534 w 4953000"/>
                <a:gd name="connsiteY10" fmla="*/ 499533 h 1684866"/>
                <a:gd name="connsiteX11" fmla="*/ 4267200 w 4953000"/>
                <a:gd name="connsiteY11" fmla="*/ 516466 h 1684866"/>
                <a:gd name="connsiteX12" fmla="*/ 4233334 w 4953000"/>
                <a:gd name="connsiteY12" fmla="*/ 541866 h 1684866"/>
                <a:gd name="connsiteX13" fmla="*/ 4199467 w 4953000"/>
                <a:gd name="connsiteY13" fmla="*/ 550333 h 1684866"/>
                <a:gd name="connsiteX14" fmla="*/ 4140200 w 4953000"/>
                <a:gd name="connsiteY14" fmla="*/ 567266 h 1684866"/>
                <a:gd name="connsiteX15" fmla="*/ 4064000 w 4953000"/>
                <a:gd name="connsiteY15" fmla="*/ 609600 h 1684866"/>
                <a:gd name="connsiteX16" fmla="*/ 3928534 w 4953000"/>
                <a:gd name="connsiteY16" fmla="*/ 660400 h 1684866"/>
                <a:gd name="connsiteX17" fmla="*/ 3886200 w 4953000"/>
                <a:gd name="connsiteY17" fmla="*/ 694266 h 1684866"/>
                <a:gd name="connsiteX18" fmla="*/ 3852334 w 4953000"/>
                <a:gd name="connsiteY18" fmla="*/ 711200 h 1684866"/>
                <a:gd name="connsiteX19" fmla="*/ 3818467 w 4953000"/>
                <a:gd name="connsiteY19" fmla="*/ 745066 h 1684866"/>
                <a:gd name="connsiteX20" fmla="*/ 3793067 w 4953000"/>
                <a:gd name="connsiteY20" fmla="*/ 762000 h 1684866"/>
                <a:gd name="connsiteX21" fmla="*/ 3725334 w 4953000"/>
                <a:gd name="connsiteY21" fmla="*/ 795866 h 1684866"/>
                <a:gd name="connsiteX22" fmla="*/ 3708400 w 4953000"/>
                <a:gd name="connsiteY22" fmla="*/ 812800 h 1684866"/>
                <a:gd name="connsiteX23" fmla="*/ 3623734 w 4953000"/>
                <a:gd name="connsiteY23" fmla="*/ 846666 h 1684866"/>
                <a:gd name="connsiteX24" fmla="*/ 3539067 w 4953000"/>
                <a:gd name="connsiteY24" fmla="*/ 905933 h 1684866"/>
                <a:gd name="connsiteX25" fmla="*/ 3505200 w 4953000"/>
                <a:gd name="connsiteY25" fmla="*/ 931333 h 1684866"/>
                <a:gd name="connsiteX26" fmla="*/ 3454400 w 4953000"/>
                <a:gd name="connsiteY26" fmla="*/ 956733 h 1684866"/>
                <a:gd name="connsiteX27" fmla="*/ 3412067 w 4953000"/>
                <a:gd name="connsiteY27" fmla="*/ 982133 h 1684866"/>
                <a:gd name="connsiteX28" fmla="*/ 3327400 w 4953000"/>
                <a:gd name="connsiteY28" fmla="*/ 1016000 h 1684866"/>
                <a:gd name="connsiteX29" fmla="*/ 3285067 w 4953000"/>
                <a:gd name="connsiteY29" fmla="*/ 1041400 h 1684866"/>
                <a:gd name="connsiteX30" fmla="*/ 3234267 w 4953000"/>
                <a:gd name="connsiteY30" fmla="*/ 1058333 h 1684866"/>
                <a:gd name="connsiteX31" fmla="*/ 3166534 w 4953000"/>
                <a:gd name="connsiteY31" fmla="*/ 1092200 h 1684866"/>
                <a:gd name="connsiteX32" fmla="*/ 3132667 w 4953000"/>
                <a:gd name="connsiteY32" fmla="*/ 1100666 h 1684866"/>
                <a:gd name="connsiteX33" fmla="*/ 3090334 w 4953000"/>
                <a:gd name="connsiteY33" fmla="*/ 1109133 h 1684866"/>
                <a:gd name="connsiteX34" fmla="*/ 3039534 w 4953000"/>
                <a:gd name="connsiteY34" fmla="*/ 1126066 h 1684866"/>
                <a:gd name="connsiteX35" fmla="*/ 3014134 w 4953000"/>
                <a:gd name="connsiteY35" fmla="*/ 1143000 h 1684866"/>
                <a:gd name="connsiteX36" fmla="*/ 2912534 w 4953000"/>
                <a:gd name="connsiteY36" fmla="*/ 1168400 h 1684866"/>
                <a:gd name="connsiteX37" fmla="*/ 2861734 w 4953000"/>
                <a:gd name="connsiteY37" fmla="*/ 1185333 h 1684866"/>
                <a:gd name="connsiteX38" fmla="*/ 2785534 w 4953000"/>
                <a:gd name="connsiteY38" fmla="*/ 1202266 h 1684866"/>
                <a:gd name="connsiteX39" fmla="*/ 2717800 w 4953000"/>
                <a:gd name="connsiteY39" fmla="*/ 1227666 h 1684866"/>
                <a:gd name="connsiteX40" fmla="*/ 2683934 w 4953000"/>
                <a:gd name="connsiteY40" fmla="*/ 1244600 h 1684866"/>
                <a:gd name="connsiteX41" fmla="*/ 2641600 w 4953000"/>
                <a:gd name="connsiteY41" fmla="*/ 1253066 h 1684866"/>
                <a:gd name="connsiteX42" fmla="*/ 2607734 w 4953000"/>
                <a:gd name="connsiteY42" fmla="*/ 1261533 h 1684866"/>
                <a:gd name="connsiteX43" fmla="*/ 2540000 w 4953000"/>
                <a:gd name="connsiteY43" fmla="*/ 1286933 h 1684866"/>
                <a:gd name="connsiteX44" fmla="*/ 2506134 w 4953000"/>
                <a:gd name="connsiteY44" fmla="*/ 1303866 h 1684866"/>
                <a:gd name="connsiteX45" fmla="*/ 2463800 w 4953000"/>
                <a:gd name="connsiteY45" fmla="*/ 1312333 h 1684866"/>
                <a:gd name="connsiteX46" fmla="*/ 2387600 w 4953000"/>
                <a:gd name="connsiteY46" fmla="*/ 1337733 h 1684866"/>
                <a:gd name="connsiteX47" fmla="*/ 2269067 w 4953000"/>
                <a:gd name="connsiteY47" fmla="*/ 1371600 h 1684866"/>
                <a:gd name="connsiteX48" fmla="*/ 2175934 w 4953000"/>
                <a:gd name="connsiteY48" fmla="*/ 1405466 h 1684866"/>
                <a:gd name="connsiteX49" fmla="*/ 2099734 w 4953000"/>
                <a:gd name="connsiteY49" fmla="*/ 1422400 h 1684866"/>
                <a:gd name="connsiteX50" fmla="*/ 1955800 w 4953000"/>
                <a:gd name="connsiteY50" fmla="*/ 1456266 h 1684866"/>
                <a:gd name="connsiteX51" fmla="*/ 1930400 w 4953000"/>
                <a:gd name="connsiteY51" fmla="*/ 1464733 h 1684866"/>
                <a:gd name="connsiteX52" fmla="*/ 1845734 w 4953000"/>
                <a:gd name="connsiteY52" fmla="*/ 1481666 h 1684866"/>
                <a:gd name="connsiteX53" fmla="*/ 1811867 w 4953000"/>
                <a:gd name="connsiteY53" fmla="*/ 1490133 h 1684866"/>
                <a:gd name="connsiteX54" fmla="*/ 1752600 w 4953000"/>
                <a:gd name="connsiteY54" fmla="*/ 1507066 h 1684866"/>
                <a:gd name="connsiteX55" fmla="*/ 1701800 w 4953000"/>
                <a:gd name="connsiteY55" fmla="*/ 1515533 h 1684866"/>
                <a:gd name="connsiteX56" fmla="*/ 1608667 w 4953000"/>
                <a:gd name="connsiteY56" fmla="*/ 1540933 h 1684866"/>
                <a:gd name="connsiteX57" fmla="*/ 1515534 w 4953000"/>
                <a:gd name="connsiteY57" fmla="*/ 1557866 h 1684866"/>
                <a:gd name="connsiteX58" fmla="*/ 1439334 w 4953000"/>
                <a:gd name="connsiteY58" fmla="*/ 1583266 h 1684866"/>
                <a:gd name="connsiteX59" fmla="*/ 1405467 w 4953000"/>
                <a:gd name="connsiteY59" fmla="*/ 1591733 h 1684866"/>
                <a:gd name="connsiteX60" fmla="*/ 1303867 w 4953000"/>
                <a:gd name="connsiteY60" fmla="*/ 1625600 h 1684866"/>
                <a:gd name="connsiteX61" fmla="*/ 1193800 w 4953000"/>
                <a:gd name="connsiteY61" fmla="*/ 1642533 h 1684866"/>
                <a:gd name="connsiteX62" fmla="*/ 1168400 w 4953000"/>
                <a:gd name="connsiteY62" fmla="*/ 1651000 h 1684866"/>
                <a:gd name="connsiteX63" fmla="*/ 973667 w 4953000"/>
                <a:gd name="connsiteY63" fmla="*/ 1667933 h 1684866"/>
                <a:gd name="connsiteX64" fmla="*/ 897467 w 4953000"/>
                <a:gd name="connsiteY64" fmla="*/ 1676400 h 1684866"/>
                <a:gd name="connsiteX65" fmla="*/ 762000 w 4953000"/>
                <a:gd name="connsiteY65" fmla="*/ 1684866 h 1684866"/>
                <a:gd name="connsiteX66" fmla="*/ 186267 w 4953000"/>
                <a:gd name="connsiteY66" fmla="*/ 1676400 h 1684866"/>
                <a:gd name="connsiteX67" fmla="*/ 127000 w 4953000"/>
                <a:gd name="connsiteY67" fmla="*/ 1659466 h 1684866"/>
                <a:gd name="connsiteX68" fmla="*/ 101600 w 4953000"/>
                <a:gd name="connsiteY68" fmla="*/ 1642533 h 1684866"/>
                <a:gd name="connsiteX69" fmla="*/ 50800 w 4953000"/>
                <a:gd name="connsiteY69" fmla="*/ 1625600 h 1684866"/>
                <a:gd name="connsiteX70" fmla="*/ 33867 w 4953000"/>
                <a:gd name="connsiteY70" fmla="*/ 1608666 h 1684866"/>
                <a:gd name="connsiteX71" fmla="*/ 8467 w 4953000"/>
                <a:gd name="connsiteY71" fmla="*/ 1591733 h 1684866"/>
                <a:gd name="connsiteX72" fmla="*/ 0 w 4953000"/>
                <a:gd name="connsiteY72" fmla="*/ 1566333 h 1684866"/>
                <a:gd name="connsiteX73" fmla="*/ 8467 w 4953000"/>
                <a:gd name="connsiteY73" fmla="*/ 1490133 h 1684866"/>
                <a:gd name="connsiteX74" fmla="*/ 16934 w 4953000"/>
                <a:gd name="connsiteY74" fmla="*/ 1447800 h 1684866"/>
                <a:gd name="connsiteX75" fmla="*/ 16934 w 4953000"/>
                <a:gd name="connsiteY75" fmla="*/ 1447800 h 168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953000" h="1684866">
                  <a:moveTo>
                    <a:pt x="4953000" y="0"/>
                  </a:moveTo>
                  <a:lnTo>
                    <a:pt x="4953000" y="0"/>
                  </a:lnTo>
                  <a:cubicBezTo>
                    <a:pt x="4936067" y="19755"/>
                    <a:pt x="4921116" y="41400"/>
                    <a:pt x="4902200" y="59266"/>
                  </a:cubicBezTo>
                  <a:cubicBezTo>
                    <a:pt x="4804023" y="151989"/>
                    <a:pt x="4824317" y="122432"/>
                    <a:pt x="4741334" y="186266"/>
                  </a:cubicBezTo>
                  <a:cubicBezTo>
                    <a:pt x="4723863" y="199706"/>
                    <a:pt x="4706844" y="213773"/>
                    <a:pt x="4690534" y="228600"/>
                  </a:cubicBezTo>
                  <a:cubicBezTo>
                    <a:pt x="4675768" y="242024"/>
                    <a:pt x="4663645" y="258296"/>
                    <a:pt x="4648200" y="270933"/>
                  </a:cubicBezTo>
                  <a:cubicBezTo>
                    <a:pt x="4580424" y="326386"/>
                    <a:pt x="4612883" y="284681"/>
                    <a:pt x="4538134" y="338666"/>
                  </a:cubicBezTo>
                  <a:cubicBezTo>
                    <a:pt x="4505616" y="362151"/>
                    <a:pt x="4480876" y="396927"/>
                    <a:pt x="4445000" y="414866"/>
                  </a:cubicBezTo>
                  <a:cubicBezTo>
                    <a:pt x="4363784" y="455476"/>
                    <a:pt x="4464503" y="404032"/>
                    <a:pt x="4368800" y="457200"/>
                  </a:cubicBezTo>
                  <a:cubicBezTo>
                    <a:pt x="4357767" y="463329"/>
                    <a:pt x="4345204" y="466797"/>
                    <a:pt x="4334934" y="474133"/>
                  </a:cubicBezTo>
                  <a:cubicBezTo>
                    <a:pt x="4325191" y="481093"/>
                    <a:pt x="4319688" y="493187"/>
                    <a:pt x="4309534" y="499533"/>
                  </a:cubicBezTo>
                  <a:cubicBezTo>
                    <a:pt x="4296646" y="507588"/>
                    <a:pt x="4280486" y="509085"/>
                    <a:pt x="4267200" y="516466"/>
                  </a:cubicBezTo>
                  <a:cubicBezTo>
                    <a:pt x="4254865" y="523319"/>
                    <a:pt x="4245955" y="535555"/>
                    <a:pt x="4233334" y="541866"/>
                  </a:cubicBezTo>
                  <a:cubicBezTo>
                    <a:pt x="4222926" y="547070"/>
                    <a:pt x="4210693" y="547271"/>
                    <a:pt x="4199467" y="550333"/>
                  </a:cubicBezTo>
                  <a:cubicBezTo>
                    <a:pt x="4179645" y="555739"/>
                    <a:pt x="4159509" y="560244"/>
                    <a:pt x="4140200" y="567266"/>
                  </a:cubicBezTo>
                  <a:cubicBezTo>
                    <a:pt x="4103174" y="580730"/>
                    <a:pt x="4102086" y="591827"/>
                    <a:pt x="4064000" y="609600"/>
                  </a:cubicBezTo>
                  <a:cubicBezTo>
                    <a:pt x="4013387" y="633219"/>
                    <a:pt x="3978441" y="643764"/>
                    <a:pt x="3928534" y="660400"/>
                  </a:cubicBezTo>
                  <a:cubicBezTo>
                    <a:pt x="3914423" y="671689"/>
                    <a:pt x="3901236" y="684242"/>
                    <a:pt x="3886200" y="694266"/>
                  </a:cubicBezTo>
                  <a:cubicBezTo>
                    <a:pt x="3875698" y="701267"/>
                    <a:pt x="3862431" y="703627"/>
                    <a:pt x="3852334" y="711200"/>
                  </a:cubicBezTo>
                  <a:cubicBezTo>
                    <a:pt x="3839562" y="720779"/>
                    <a:pt x="3830588" y="734676"/>
                    <a:pt x="3818467" y="745066"/>
                  </a:cubicBezTo>
                  <a:cubicBezTo>
                    <a:pt x="3810741" y="751688"/>
                    <a:pt x="3802000" y="757127"/>
                    <a:pt x="3793067" y="762000"/>
                  </a:cubicBezTo>
                  <a:cubicBezTo>
                    <a:pt x="3770907" y="774087"/>
                    <a:pt x="3743183" y="778017"/>
                    <a:pt x="3725334" y="795866"/>
                  </a:cubicBezTo>
                  <a:cubicBezTo>
                    <a:pt x="3719689" y="801511"/>
                    <a:pt x="3715042" y="808372"/>
                    <a:pt x="3708400" y="812800"/>
                  </a:cubicBezTo>
                  <a:cubicBezTo>
                    <a:pt x="3683485" y="829410"/>
                    <a:pt x="3651271" y="837487"/>
                    <a:pt x="3623734" y="846666"/>
                  </a:cubicBezTo>
                  <a:cubicBezTo>
                    <a:pt x="3536799" y="916214"/>
                    <a:pt x="3625809" y="848105"/>
                    <a:pt x="3539067" y="905933"/>
                  </a:cubicBezTo>
                  <a:cubicBezTo>
                    <a:pt x="3527326" y="913760"/>
                    <a:pt x="3517300" y="924073"/>
                    <a:pt x="3505200" y="931333"/>
                  </a:cubicBezTo>
                  <a:cubicBezTo>
                    <a:pt x="3488966" y="941073"/>
                    <a:pt x="3471020" y="947667"/>
                    <a:pt x="3454400" y="956733"/>
                  </a:cubicBezTo>
                  <a:cubicBezTo>
                    <a:pt x="3439953" y="964613"/>
                    <a:pt x="3426979" y="975174"/>
                    <a:pt x="3412067" y="982133"/>
                  </a:cubicBezTo>
                  <a:cubicBezTo>
                    <a:pt x="3384522" y="994987"/>
                    <a:pt x="3353465" y="1000361"/>
                    <a:pt x="3327400" y="1016000"/>
                  </a:cubicBezTo>
                  <a:cubicBezTo>
                    <a:pt x="3313289" y="1024467"/>
                    <a:pt x="3300048" y="1034590"/>
                    <a:pt x="3285067" y="1041400"/>
                  </a:cubicBezTo>
                  <a:cubicBezTo>
                    <a:pt x="3268818" y="1048786"/>
                    <a:pt x="3250673" y="1051302"/>
                    <a:pt x="3234267" y="1058333"/>
                  </a:cubicBezTo>
                  <a:cubicBezTo>
                    <a:pt x="3211065" y="1068277"/>
                    <a:pt x="3191023" y="1086078"/>
                    <a:pt x="3166534" y="1092200"/>
                  </a:cubicBezTo>
                  <a:cubicBezTo>
                    <a:pt x="3155245" y="1095022"/>
                    <a:pt x="3144026" y="1098142"/>
                    <a:pt x="3132667" y="1100666"/>
                  </a:cubicBezTo>
                  <a:cubicBezTo>
                    <a:pt x="3118619" y="1103788"/>
                    <a:pt x="3104217" y="1105347"/>
                    <a:pt x="3090334" y="1109133"/>
                  </a:cubicBezTo>
                  <a:cubicBezTo>
                    <a:pt x="3073114" y="1113829"/>
                    <a:pt x="3039534" y="1126066"/>
                    <a:pt x="3039534" y="1126066"/>
                  </a:cubicBezTo>
                  <a:cubicBezTo>
                    <a:pt x="3031067" y="1131711"/>
                    <a:pt x="3023697" y="1139522"/>
                    <a:pt x="3014134" y="1143000"/>
                  </a:cubicBezTo>
                  <a:cubicBezTo>
                    <a:pt x="2921102" y="1176830"/>
                    <a:pt x="2975982" y="1147251"/>
                    <a:pt x="2912534" y="1168400"/>
                  </a:cubicBezTo>
                  <a:cubicBezTo>
                    <a:pt x="2895601" y="1174044"/>
                    <a:pt x="2879050" y="1181004"/>
                    <a:pt x="2861734" y="1185333"/>
                  </a:cubicBezTo>
                  <a:cubicBezTo>
                    <a:pt x="2813906" y="1197290"/>
                    <a:pt x="2839278" y="1191518"/>
                    <a:pt x="2785534" y="1202266"/>
                  </a:cubicBezTo>
                  <a:cubicBezTo>
                    <a:pt x="2691239" y="1249415"/>
                    <a:pt x="2810028" y="1193080"/>
                    <a:pt x="2717800" y="1227666"/>
                  </a:cubicBezTo>
                  <a:cubicBezTo>
                    <a:pt x="2705982" y="1232098"/>
                    <a:pt x="2695908" y="1240609"/>
                    <a:pt x="2683934" y="1244600"/>
                  </a:cubicBezTo>
                  <a:cubicBezTo>
                    <a:pt x="2670282" y="1249151"/>
                    <a:pt x="2655648" y="1249944"/>
                    <a:pt x="2641600" y="1253066"/>
                  </a:cubicBezTo>
                  <a:cubicBezTo>
                    <a:pt x="2630241" y="1255590"/>
                    <a:pt x="2619023" y="1258711"/>
                    <a:pt x="2607734" y="1261533"/>
                  </a:cubicBezTo>
                  <a:cubicBezTo>
                    <a:pt x="2555564" y="1296312"/>
                    <a:pt x="2613237" y="1262521"/>
                    <a:pt x="2540000" y="1286933"/>
                  </a:cubicBezTo>
                  <a:cubicBezTo>
                    <a:pt x="2528027" y="1290924"/>
                    <a:pt x="2518107" y="1299875"/>
                    <a:pt x="2506134" y="1303866"/>
                  </a:cubicBezTo>
                  <a:cubicBezTo>
                    <a:pt x="2492482" y="1308417"/>
                    <a:pt x="2477684" y="1308547"/>
                    <a:pt x="2463800" y="1312333"/>
                  </a:cubicBezTo>
                  <a:cubicBezTo>
                    <a:pt x="2370601" y="1337751"/>
                    <a:pt x="2446900" y="1320790"/>
                    <a:pt x="2387600" y="1337733"/>
                  </a:cubicBezTo>
                  <a:cubicBezTo>
                    <a:pt x="2348089" y="1349022"/>
                    <a:pt x="2307220" y="1356339"/>
                    <a:pt x="2269067" y="1371600"/>
                  </a:cubicBezTo>
                  <a:cubicBezTo>
                    <a:pt x="2228669" y="1387759"/>
                    <a:pt x="2219415" y="1392422"/>
                    <a:pt x="2175934" y="1405466"/>
                  </a:cubicBezTo>
                  <a:cubicBezTo>
                    <a:pt x="2152019" y="1412641"/>
                    <a:pt x="2123906" y="1417565"/>
                    <a:pt x="2099734" y="1422400"/>
                  </a:cubicBezTo>
                  <a:cubicBezTo>
                    <a:pt x="2011159" y="1466688"/>
                    <a:pt x="2084079" y="1437941"/>
                    <a:pt x="1955800" y="1456266"/>
                  </a:cubicBezTo>
                  <a:cubicBezTo>
                    <a:pt x="1946965" y="1457528"/>
                    <a:pt x="1939096" y="1462726"/>
                    <a:pt x="1930400" y="1464733"/>
                  </a:cubicBezTo>
                  <a:cubicBezTo>
                    <a:pt x="1902356" y="1471205"/>
                    <a:pt x="1873656" y="1474685"/>
                    <a:pt x="1845734" y="1481666"/>
                  </a:cubicBezTo>
                  <a:cubicBezTo>
                    <a:pt x="1834445" y="1484488"/>
                    <a:pt x="1823093" y="1487071"/>
                    <a:pt x="1811867" y="1490133"/>
                  </a:cubicBezTo>
                  <a:cubicBezTo>
                    <a:pt x="1792045" y="1495539"/>
                    <a:pt x="1772620" y="1502446"/>
                    <a:pt x="1752600" y="1507066"/>
                  </a:cubicBezTo>
                  <a:cubicBezTo>
                    <a:pt x="1735873" y="1510926"/>
                    <a:pt x="1718634" y="1512166"/>
                    <a:pt x="1701800" y="1515533"/>
                  </a:cubicBezTo>
                  <a:cubicBezTo>
                    <a:pt x="1664194" y="1523055"/>
                    <a:pt x="1650531" y="1531272"/>
                    <a:pt x="1608667" y="1540933"/>
                  </a:cubicBezTo>
                  <a:cubicBezTo>
                    <a:pt x="1577977" y="1548015"/>
                    <a:pt x="1545944" y="1549177"/>
                    <a:pt x="1515534" y="1557866"/>
                  </a:cubicBezTo>
                  <a:cubicBezTo>
                    <a:pt x="1489790" y="1565221"/>
                    <a:pt x="1465309" y="1576772"/>
                    <a:pt x="1439334" y="1583266"/>
                  </a:cubicBezTo>
                  <a:cubicBezTo>
                    <a:pt x="1428045" y="1586088"/>
                    <a:pt x="1416363" y="1587647"/>
                    <a:pt x="1405467" y="1591733"/>
                  </a:cubicBezTo>
                  <a:cubicBezTo>
                    <a:pt x="1345136" y="1614357"/>
                    <a:pt x="1394259" y="1614302"/>
                    <a:pt x="1303867" y="1625600"/>
                  </a:cubicBezTo>
                  <a:cubicBezTo>
                    <a:pt x="1262736" y="1630741"/>
                    <a:pt x="1232589" y="1632835"/>
                    <a:pt x="1193800" y="1642533"/>
                  </a:cubicBezTo>
                  <a:cubicBezTo>
                    <a:pt x="1185142" y="1644698"/>
                    <a:pt x="1177181" y="1649404"/>
                    <a:pt x="1168400" y="1651000"/>
                  </a:cubicBezTo>
                  <a:cubicBezTo>
                    <a:pt x="1108355" y="1661917"/>
                    <a:pt x="1030532" y="1663194"/>
                    <a:pt x="973667" y="1667933"/>
                  </a:cubicBezTo>
                  <a:cubicBezTo>
                    <a:pt x="948199" y="1670055"/>
                    <a:pt x="922942" y="1674362"/>
                    <a:pt x="897467" y="1676400"/>
                  </a:cubicBezTo>
                  <a:cubicBezTo>
                    <a:pt x="852367" y="1680008"/>
                    <a:pt x="807156" y="1682044"/>
                    <a:pt x="762000" y="1684866"/>
                  </a:cubicBezTo>
                  <a:lnTo>
                    <a:pt x="186267" y="1676400"/>
                  </a:lnTo>
                  <a:cubicBezTo>
                    <a:pt x="180522" y="1676240"/>
                    <a:pt x="135231" y="1663581"/>
                    <a:pt x="127000" y="1659466"/>
                  </a:cubicBezTo>
                  <a:cubicBezTo>
                    <a:pt x="117899" y="1654915"/>
                    <a:pt x="110899" y="1646666"/>
                    <a:pt x="101600" y="1642533"/>
                  </a:cubicBezTo>
                  <a:cubicBezTo>
                    <a:pt x="85289" y="1635284"/>
                    <a:pt x="50800" y="1625600"/>
                    <a:pt x="50800" y="1625600"/>
                  </a:cubicBezTo>
                  <a:cubicBezTo>
                    <a:pt x="45156" y="1619955"/>
                    <a:pt x="40100" y="1613653"/>
                    <a:pt x="33867" y="1608666"/>
                  </a:cubicBezTo>
                  <a:cubicBezTo>
                    <a:pt x="25921" y="1602309"/>
                    <a:pt x="14824" y="1599679"/>
                    <a:pt x="8467" y="1591733"/>
                  </a:cubicBezTo>
                  <a:cubicBezTo>
                    <a:pt x="2892" y="1584764"/>
                    <a:pt x="2822" y="1574800"/>
                    <a:pt x="0" y="1566333"/>
                  </a:cubicBezTo>
                  <a:cubicBezTo>
                    <a:pt x="2822" y="1540933"/>
                    <a:pt x="4265" y="1515342"/>
                    <a:pt x="8467" y="1490133"/>
                  </a:cubicBezTo>
                  <a:cubicBezTo>
                    <a:pt x="18719" y="1428624"/>
                    <a:pt x="16934" y="1493108"/>
                    <a:pt x="16934" y="1447800"/>
                  </a:cubicBezTo>
                  <a:lnTo>
                    <a:pt x="16934" y="144780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383780" y="4478867"/>
              <a:ext cx="1630353" cy="838245"/>
            </a:xfrm>
            <a:custGeom>
              <a:avLst/>
              <a:gdLst>
                <a:gd name="connsiteX0" fmla="*/ 1630353 w 1630353"/>
                <a:gd name="connsiteY0" fmla="*/ 821266 h 838245"/>
                <a:gd name="connsiteX1" fmla="*/ 1630353 w 1630353"/>
                <a:gd name="connsiteY1" fmla="*/ 821266 h 838245"/>
                <a:gd name="connsiteX2" fmla="*/ 1376353 w 1630353"/>
                <a:gd name="connsiteY2" fmla="*/ 829733 h 838245"/>
                <a:gd name="connsiteX3" fmla="*/ 1198553 w 1630353"/>
                <a:gd name="connsiteY3" fmla="*/ 838200 h 838245"/>
                <a:gd name="connsiteX4" fmla="*/ 622820 w 1630353"/>
                <a:gd name="connsiteY4" fmla="*/ 821266 h 838245"/>
                <a:gd name="connsiteX5" fmla="*/ 504287 w 1630353"/>
                <a:gd name="connsiteY5" fmla="*/ 795866 h 838245"/>
                <a:gd name="connsiteX6" fmla="*/ 334953 w 1630353"/>
                <a:gd name="connsiteY6" fmla="*/ 753533 h 838245"/>
                <a:gd name="connsiteX7" fmla="*/ 267220 w 1630353"/>
                <a:gd name="connsiteY7" fmla="*/ 745066 h 838245"/>
                <a:gd name="connsiteX8" fmla="*/ 174087 w 1630353"/>
                <a:gd name="connsiteY8" fmla="*/ 711200 h 838245"/>
                <a:gd name="connsiteX9" fmla="*/ 97887 w 1630353"/>
                <a:gd name="connsiteY9" fmla="*/ 677333 h 838245"/>
                <a:gd name="connsiteX10" fmla="*/ 55553 w 1630353"/>
                <a:gd name="connsiteY10" fmla="*/ 635000 h 838245"/>
                <a:gd name="connsiteX11" fmla="*/ 30153 w 1630353"/>
                <a:gd name="connsiteY11" fmla="*/ 618066 h 838245"/>
                <a:gd name="connsiteX12" fmla="*/ 13220 w 1630353"/>
                <a:gd name="connsiteY12" fmla="*/ 541866 h 838245"/>
                <a:gd name="connsiteX13" fmla="*/ 47087 w 1630353"/>
                <a:gd name="connsiteY13" fmla="*/ 279400 h 838245"/>
                <a:gd name="connsiteX14" fmla="*/ 80953 w 1630353"/>
                <a:gd name="connsiteY14" fmla="*/ 211666 h 838245"/>
                <a:gd name="connsiteX15" fmla="*/ 97887 w 1630353"/>
                <a:gd name="connsiteY15" fmla="*/ 152400 h 838245"/>
                <a:gd name="connsiteX16" fmla="*/ 106353 w 1630353"/>
                <a:gd name="connsiteY16" fmla="*/ 127000 h 838245"/>
                <a:gd name="connsiteX17" fmla="*/ 123287 w 1630353"/>
                <a:gd name="connsiteY17" fmla="*/ 110066 h 838245"/>
                <a:gd name="connsiteX18" fmla="*/ 114820 w 1630353"/>
                <a:gd name="connsiteY18" fmla="*/ 16933 h 838245"/>
                <a:gd name="connsiteX19" fmla="*/ 89420 w 1630353"/>
                <a:gd name="connsiteY19" fmla="*/ 0 h 838245"/>
                <a:gd name="connsiteX20" fmla="*/ 89420 w 1630353"/>
                <a:gd name="connsiteY20" fmla="*/ 0 h 83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30353" h="838245">
                  <a:moveTo>
                    <a:pt x="1630353" y="821266"/>
                  </a:moveTo>
                  <a:lnTo>
                    <a:pt x="1630353" y="821266"/>
                  </a:lnTo>
                  <a:lnTo>
                    <a:pt x="1376353" y="829733"/>
                  </a:lnTo>
                  <a:cubicBezTo>
                    <a:pt x="1317065" y="832058"/>
                    <a:pt x="1257883" y="838867"/>
                    <a:pt x="1198553" y="838200"/>
                  </a:cubicBezTo>
                  <a:cubicBezTo>
                    <a:pt x="1006571" y="836043"/>
                    <a:pt x="814731" y="826911"/>
                    <a:pt x="622820" y="821266"/>
                  </a:cubicBezTo>
                  <a:cubicBezTo>
                    <a:pt x="583309" y="812799"/>
                    <a:pt x="543579" y="805296"/>
                    <a:pt x="504287" y="795866"/>
                  </a:cubicBezTo>
                  <a:cubicBezTo>
                    <a:pt x="420976" y="775871"/>
                    <a:pt x="414324" y="767540"/>
                    <a:pt x="334953" y="753533"/>
                  </a:cubicBezTo>
                  <a:cubicBezTo>
                    <a:pt x="312546" y="749579"/>
                    <a:pt x="289798" y="747888"/>
                    <a:pt x="267220" y="745066"/>
                  </a:cubicBezTo>
                  <a:cubicBezTo>
                    <a:pt x="166055" y="716163"/>
                    <a:pt x="244612" y="742545"/>
                    <a:pt x="174087" y="711200"/>
                  </a:cubicBezTo>
                  <a:cubicBezTo>
                    <a:pt x="160455" y="705141"/>
                    <a:pt x="111781" y="688139"/>
                    <a:pt x="97887" y="677333"/>
                  </a:cubicBezTo>
                  <a:cubicBezTo>
                    <a:pt x="82134" y="665081"/>
                    <a:pt x="72157" y="646070"/>
                    <a:pt x="55553" y="635000"/>
                  </a:cubicBezTo>
                  <a:lnTo>
                    <a:pt x="30153" y="618066"/>
                  </a:lnTo>
                  <a:cubicBezTo>
                    <a:pt x="21423" y="591875"/>
                    <a:pt x="13220" y="571664"/>
                    <a:pt x="13220" y="541866"/>
                  </a:cubicBezTo>
                  <a:cubicBezTo>
                    <a:pt x="13220" y="301728"/>
                    <a:pt x="-32879" y="359366"/>
                    <a:pt x="47087" y="279400"/>
                  </a:cubicBezTo>
                  <a:cubicBezTo>
                    <a:pt x="66544" y="221027"/>
                    <a:pt x="51399" y="241222"/>
                    <a:pt x="80953" y="211666"/>
                  </a:cubicBezTo>
                  <a:cubicBezTo>
                    <a:pt x="101247" y="150785"/>
                    <a:pt x="76632" y="226792"/>
                    <a:pt x="97887" y="152400"/>
                  </a:cubicBezTo>
                  <a:cubicBezTo>
                    <a:pt x="100339" y="143819"/>
                    <a:pt x="101761" y="134653"/>
                    <a:pt x="106353" y="127000"/>
                  </a:cubicBezTo>
                  <a:cubicBezTo>
                    <a:pt x="110460" y="120155"/>
                    <a:pt x="117642" y="115711"/>
                    <a:pt x="123287" y="110066"/>
                  </a:cubicBezTo>
                  <a:cubicBezTo>
                    <a:pt x="120465" y="79022"/>
                    <a:pt x="123987" y="46727"/>
                    <a:pt x="114820" y="16933"/>
                  </a:cubicBezTo>
                  <a:cubicBezTo>
                    <a:pt x="111827" y="7207"/>
                    <a:pt x="89420" y="0"/>
                    <a:pt x="89420" y="0"/>
                  </a:cubicBezTo>
                  <a:lnTo>
                    <a:pt x="89420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737600" y="3166534"/>
              <a:ext cx="397933" cy="101600"/>
            </a:xfrm>
            <a:custGeom>
              <a:avLst/>
              <a:gdLst>
                <a:gd name="connsiteX0" fmla="*/ 0 w 397933"/>
                <a:gd name="connsiteY0" fmla="*/ 101600 h 101600"/>
                <a:gd name="connsiteX1" fmla="*/ 0 w 397933"/>
                <a:gd name="connsiteY1" fmla="*/ 101600 h 101600"/>
                <a:gd name="connsiteX2" fmla="*/ 67733 w 397933"/>
                <a:gd name="connsiteY2" fmla="*/ 59266 h 101600"/>
                <a:gd name="connsiteX3" fmla="*/ 118533 w 397933"/>
                <a:gd name="connsiteY3" fmla="*/ 42333 h 101600"/>
                <a:gd name="connsiteX4" fmla="*/ 169333 w 397933"/>
                <a:gd name="connsiteY4" fmla="*/ 25400 h 101600"/>
                <a:gd name="connsiteX5" fmla="*/ 220133 w 397933"/>
                <a:gd name="connsiteY5" fmla="*/ 16933 h 101600"/>
                <a:gd name="connsiteX6" fmla="*/ 397933 w 397933"/>
                <a:gd name="connsiteY6" fmla="*/ 0 h 101600"/>
                <a:gd name="connsiteX7" fmla="*/ 397933 w 397933"/>
                <a:gd name="connsiteY7" fmla="*/ 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933" h="101600">
                  <a:moveTo>
                    <a:pt x="0" y="101600"/>
                  </a:moveTo>
                  <a:lnTo>
                    <a:pt x="0" y="101600"/>
                  </a:lnTo>
                  <a:cubicBezTo>
                    <a:pt x="22578" y="87489"/>
                    <a:pt x="43919" y="71173"/>
                    <a:pt x="67733" y="59266"/>
                  </a:cubicBezTo>
                  <a:cubicBezTo>
                    <a:pt x="83698" y="51284"/>
                    <a:pt x="101600" y="47977"/>
                    <a:pt x="118533" y="42333"/>
                  </a:cubicBezTo>
                  <a:cubicBezTo>
                    <a:pt x="118540" y="42331"/>
                    <a:pt x="169325" y="25401"/>
                    <a:pt x="169333" y="25400"/>
                  </a:cubicBezTo>
                  <a:cubicBezTo>
                    <a:pt x="186266" y="22578"/>
                    <a:pt x="203017" y="18250"/>
                    <a:pt x="220133" y="16933"/>
                  </a:cubicBezTo>
                  <a:cubicBezTo>
                    <a:pt x="398508" y="3211"/>
                    <a:pt x="349148" y="48785"/>
                    <a:pt x="397933" y="0"/>
                  </a:cubicBezTo>
                  <a:lnTo>
                    <a:pt x="397933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22375" y="322082"/>
            <a:ext cx="774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Week 1: </a:t>
            </a:r>
            <a:r>
              <a:rPr lang="en-US" dirty="0" err="1" smtClean="0"/>
              <a:t>Trevi</a:t>
            </a:r>
            <a:r>
              <a:rPr lang="en-US" dirty="0" smtClean="0"/>
              <a:t> coming from Sta. Maria to </a:t>
            </a:r>
            <a:r>
              <a:rPr lang="en-US" dirty="0" err="1" smtClean="0"/>
              <a:t>Horta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uggested changes to allow other boats to visit </a:t>
            </a:r>
            <a:r>
              <a:rPr lang="en-US" dirty="0" err="1" smtClean="0"/>
              <a:t>Angra</a:t>
            </a:r>
            <a:r>
              <a:rPr lang="en-US" dirty="0" smtClean="0"/>
              <a:t>, </a:t>
            </a:r>
            <a:r>
              <a:rPr lang="en-US" dirty="0" err="1" smtClean="0"/>
              <a:t>Velas</a:t>
            </a:r>
            <a:r>
              <a:rPr lang="en-US" dirty="0" smtClean="0"/>
              <a:t> and </a:t>
            </a:r>
            <a:r>
              <a:rPr lang="en-US" dirty="0" err="1" smtClean="0"/>
              <a:t>Graciosa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Allows short last day from S. </a:t>
            </a:r>
            <a:r>
              <a:rPr lang="en-US" dirty="0" err="1" smtClean="0"/>
              <a:t>Roque</a:t>
            </a:r>
            <a:r>
              <a:rPr lang="en-US" dirty="0" smtClean="0"/>
              <a:t> (Pico) – similar distances to Jens’ plan</a:t>
            </a:r>
          </a:p>
          <a:p>
            <a:r>
              <a:rPr lang="en-US" dirty="0" smtClean="0"/>
              <a:t>Week 2: all together from </a:t>
            </a:r>
            <a:r>
              <a:rPr lang="en-US" dirty="0" err="1" smtClean="0"/>
              <a:t>Horta</a:t>
            </a:r>
            <a:r>
              <a:rPr lang="en-US" dirty="0" smtClean="0"/>
              <a:t> and back to </a:t>
            </a:r>
            <a:r>
              <a:rPr lang="en-US" dirty="0" err="1" smtClean="0"/>
              <a:t>Horta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92125" y="492125"/>
            <a:ext cx="73025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2125" y="1311275"/>
            <a:ext cx="730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68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052" y="3058078"/>
            <a:ext cx="4081737" cy="1940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26"/>
            <a:ext cx="8686800" cy="53022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Ports:</a:t>
            </a:r>
          </a:p>
          <a:p>
            <a:pPr lvl="1"/>
            <a:r>
              <a:rPr lang="en-US" dirty="0" err="1" smtClean="0"/>
              <a:t>Horta</a:t>
            </a:r>
            <a:r>
              <a:rPr lang="en-US" dirty="0"/>
              <a:t> </a:t>
            </a:r>
            <a:r>
              <a:rPr lang="en-US" dirty="0" smtClean="0"/>
              <a:t>– well protected Marina and popular crossroads of the Atlantic</a:t>
            </a:r>
          </a:p>
          <a:p>
            <a:pPr lvl="2"/>
            <a:r>
              <a:rPr lang="en-US" dirty="0" smtClean="0"/>
              <a:t>Approach fine by day or night</a:t>
            </a:r>
          </a:p>
          <a:p>
            <a:pPr lvl="2"/>
            <a:r>
              <a:rPr lang="en-US" dirty="0" smtClean="0"/>
              <a:t>A must: make painting on marina wall to  signal YCC cruise!</a:t>
            </a:r>
          </a:p>
          <a:p>
            <a:r>
              <a:rPr lang="en-US" dirty="0" smtClean="0"/>
              <a:t>Anchorages:</a:t>
            </a:r>
          </a:p>
          <a:p>
            <a:pPr lvl="1"/>
            <a:r>
              <a:rPr lang="en-US" dirty="0" err="1" smtClean="0"/>
              <a:t>Almoxarife</a:t>
            </a:r>
            <a:r>
              <a:rPr lang="en-US" dirty="0" smtClean="0"/>
              <a:t> beach – 2nm north of </a:t>
            </a:r>
            <a:r>
              <a:rPr lang="en-US" dirty="0" err="1" smtClean="0"/>
              <a:t>Horta</a:t>
            </a:r>
            <a:r>
              <a:rPr lang="en-US" dirty="0" smtClean="0"/>
              <a:t>; exposed to the east</a:t>
            </a:r>
          </a:p>
          <a:p>
            <a:r>
              <a:rPr lang="en-US" dirty="0" smtClean="0"/>
              <a:t>Places to see:</a:t>
            </a:r>
          </a:p>
          <a:p>
            <a:pPr lvl="1"/>
            <a:r>
              <a:rPr lang="en-US" dirty="0" smtClean="0"/>
              <a:t>By taxi:</a:t>
            </a:r>
          </a:p>
          <a:p>
            <a:pPr lvl="2"/>
            <a:r>
              <a:rPr lang="en-US" dirty="0" smtClean="0"/>
              <a:t>Lunar landscape of </a:t>
            </a:r>
            <a:r>
              <a:rPr lang="en-US" dirty="0" err="1" smtClean="0"/>
              <a:t>Capelinhos</a:t>
            </a:r>
            <a:r>
              <a:rPr lang="en-US" dirty="0" smtClean="0"/>
              <a:t> volcano and visitor </a:t>
            </a:r>
            <a:r>
              <a:rPr lang="en-US" dirty="0" err="1" smtClean="0"/>
              <a:t>centre</a:t>
            </a:r>
            <a:r>
              <a:rPr lang="en-US" dirty="0" smtClean="0"/>
              <a:t> – the latest Azores volcano (1957)</a:t>
            </a:r>
          </a:p>
          <a:p>
            <a:pPr lvl="2"/>
            <a:r>
              <a:rPr lang="en-US" dirty="0" err="1" smtClean="0"/>
              <a:t>Caldeira</a:t>
            </a:r>
            <a:r>
              <a:rPr lang="en-US" dirty="0" smtClean="0"/>
              <a:t> – the </a:t>
            </a:r>
            <a:r>
              <a:rPr lang="en-US" dirty="0" err="1" smtClean="0"/>
              <a:t>volcan’s</a:t>
            </a:r>
            <a:r>
              <a:rPr lang="en-US" dirty="0" smtClean="0"/>
              <a:t> crater in the center of the island</a:t>
            </a:r>
          </a:p>
          <a:p>
            <a:pPr lvl="1"/>
            <a:r>
              <a:rPr lang="en-US" dirty="0" smtClean="0"/>
              <a:t>By the port:</a:t>
            </a:r>
          </a:p>
          <a:p>
            <a:pPr lvl="2"/>
            <a:r>
              <a:rPr lang="en-US" dirty="0" smtClean="0"/>
              <a:t>Several companies at the port offer diving and whale watching trips</a:t>
            </a:r>
          </a:p>
          <a:p>
            <a:pPr lvl="2"/>
            <a:r>
              <a:rPr lang="en-US" dirty="0" smtClean="0"/>
              <a:t>Porto </a:t>
            </a:r>
            <a:r>
              <a:rPr lang="en-US" dirty="0" err="1" smtClean="0"/>
              <a:t>Pim</a:t>
            </a:r>
            <a:r>
              <a:rPr lang="en-US" dirty="0" smtClean="0"/>
              <a:t> and </a:t>
            </a:r>
            <a:r>
              <a:rPr lang="en-US" dirty="0"/>
              <a:t>Monte da </a:t>
            </a:r>
            <a:r>
              <a:rPr lang="en-US" dirty="0" err="1"/>
              <a:t>Guia</a:t>
            </a:r>
            <a:r>
              <a:rPr lang="en-US" dirty="0"/>
              <a:t> – a </a:t>
            </a:r>
            <a:r>
              <a:rPr lang="en-US" dirty="0" smtClean="0"/>
              <a:t>lovely beach and a little </a:t>
            </a:r>
            <a:r>
              <a:rPr lang="en-US" dirty="0"/>
              <a:t>old volcano crater </a:t>
            </a:r>
            <a:endParaRPr lang="en-US" dirty="0" smtClean="0"/>
          </a:p>
          <a:p>
            <a:pPr lvl="2"/>
            <a:r>
              <a:rPr lang="en-US" dirty="0" smtClean="0"/>
              <a:t>Peter’s Café Sport – a gin at Peter’s as the Sun sets is indispensible</a:t>
            </a:r>
          </a:p>
          <a:p>
            <a:r>
              <a:rPr lang="en-US" dirty="0" smtClean="0"/>
              <a:t>Restaurants:</a:t>
            </a:r>
          </a:p>
          <a:p>
            <a:pPr lvl="1"/>
            <a:r>
              <a:rPr lang="en-US" dirty="0" err="1" smtClean="0"/>
              <a:t>Areínha</a:t>
            </a:r>
            <a:r>
              <a:rPr lang="en-US" dirty="0" smtClean="0"/>
              <a:t> </a:t>
            </a:r>
            <a:r>
              <a:rPr lang="en-US" dirty="0" err="1" smtClean="0"/>
              <a:t>Velha</a:t>
            </a:r>
            <a:r>
              <a:rPr lang="en-US" dirty="0" smtClean="0"/>
              <a:t>, owned by </a:t>
            </a:r>
            <a:r>
              <a:rPr lang="en-US" dirty="0" err="1" smtClean="0"/>
              <a:t>Genuíno</a:t>
            </a:r>
            <a:r>
              <a:rPr lang="en-US" dirty="0" smtClean="0"/>
              <a:t> </a:t>
            </a:r>
            <a:r>
              <a:rPr lang="en-US" dirty="0" err="1" smtClean="0"/>
              <a:t>Madruga</a:t>
            </a:r>
            <a:r>
              <a:rPr lang="en-US" dirty="0" smtClean="0"/>
              <a:t>, fisherman and solo round-the-world sailor – Porto </a:t>
            </a:r>
            <a:r>
              <a:rPr lang="en-US" dirty="0" err="1" smtClean="0"/>
              <a:t>Pim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86" y="0"/>
            <a:ext cx="2794513" cy="150252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408552" y="767948"/>
            <a:ext cx="457754" cy="443047"/>
          </a:xfrm>
          <a:custGeom>
            <a:avLst/>
            <a:gdLst>
              <a:gd name="connsiteX0" fmla="*/ 236260 w 457754"/>
              <a:gd name="connsiteY0" fmla="*/ 0 h 443047"/>
              <a:gd name="connsiteX1" fmla="*/ 236260 w 457754"/>
              <a:gd name="connsiteY1" fmla="*/ 0 h 443047"/>
              <a:gd name="connsiteX2" fmla="*/ 118130 w 457754"/>
              <a:gd name="connsiteY2" fmla="*/ 59073 h 443047"/>
              <a:gd name="connsiteX3" fmla="*/ 103364 w 457754"/>
              <a:gd name="connsiteY3" fmla="*/ 103378 h 443047"/>
              <a:gd name="connsiteX4" fmla="*/ 44299 w 457754"/>
              <a:gd name="connsiteY4" fmla="*/ 177219 h 443047"/>
              <a:gd name="connsiteX5" fmla="*/ 0 w 457754"/>
              <a:gd name="connsiteY5" fmla="*/ 265829 h 443047"/>
              <a:gd name="connsiteX6" fmla="*/ 14767 w 457754"/>
              <a:gd name="connsiteY6" fmla="*/ 398743 h 443047"/>
              <a:gd name="connsiteX7" fmla="*/ 59065 w 457754"/>
              <a:gd name="connsiteY7" fmla="*/ 428279 h 443047"/>
              <a:gd name="connsiteX8" fmla="*/ 206728 w 457754"/>
              <a:gd name="connsiteY8" fmla="*/ 443047 h 443047"/>
              <a:gd name="connsiteX9" fmla="*/ 310092 w 457754"/>
              <a:gd name="connsiteY9" fmla="*/ 428279 h 443047"/>
              <a:gd name="connsiteX10" fmla="*/ 413455 w 457754"/>
              <a:gd name="connsiteY10" fmla="*/ 310133 h 443047"/>
              <a:gd name="connsiteX11" fmla="*/ 428222 w 457754"/>
              <a:gd name="connsiteY11" fmla="*/ 265829 h 443047"/>
              <a:gd name="connsiteX12" fmla="*/ 457754 w 457754"/>
              <a:gd name="connsiteY12" fmla="*/ 221524 h 443047"/>
              <a:gd name="connsiteX13" fmla="*/ 442988 w 457754"/>
              <a:gd name="connsiteY13" fmla="*/ 103378 h 443047"/>
              <a:gd name="connsiteX14" fmla="*/ 369157 w 457754"/>
              <a:gd name="connsiteY14" fmla="*/ 44305 h 443047"/>
              <a:gd name="connsiteX15" fmla="*/ 162429 w 457754"/>
              <a:gd name="connsiteY15" fmla="*/ 14769 h 443047"/>
              <a:gd name="connsiteX16" fmla="*/ 162429 w 457754"/>
              <a:gd name="connsiteY16" fmla="*/ 14769 h 44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754" h="443047">
                <a:moveTo>
                  <a:pt x="236260" y="0"/>
                </a:moveTo>
                <a:lnTo>
                  <a:pt x="236260" y="0"/>
                </a:lnTo>
                <a:cubicBezTo>
                  <a:pt x="196883" y="19691"/>
                  <a:pt x="152880" y="32042"/>
                  <a:pt x="118130" y="59073"/>
                </a:cubicBezTo>
                <a:cubicBezTo>
                  <a:pt x="105843" y="68631"/>
                  <a:pt x="110325" y="89454"/>
                  <a:pt x="103364" y="103378"/>
                </a:cubicBezTo>
                <a:cubicBezTo>
                  <a:pt x="73062" y="163992"/>
                  <a:pt x="80928" y="131427"/>
                  <a:pt x="44299" y="177219"/>
                </a:cubicBezTo>
                <a:cubicBezTo>
                  <a:pt x="11586" y="218115"/>
                  <a:pt x="15596" y="219037"/>
                  <a:pt x="0" y="265829"/>
                </a:cubicBezTo>
                <a:cubicBezTo>
                  <a:pt x="4922" y="310134"/>
                  <a:pt x="-465" y="356849"/>
                  <a:pt x="14767" y="398743"/>
                </a:cubicBezTo>
                <a:cubicBezTo>
                  <a:pt x="20831" y="415422"/>
                  <a:pt x="41772" y="424288"/>
                  <a:pt x="59065" y="428279"/>
                </a:cubicBezTo>
                <a:cubicBezTo>
                  <a:pt x="107264" y="439403"/>
                  <a:pt x="157507" y="438124"/>
                  <a:pt x="206728" y="443047"/>
                </a:cubicBezTo>
                <a:cubicBezTo>
                  <a:pt x="241183" y="438124"/>
                  <a:pt x="276756" y="438281"/>
                  <a:pt x="310092" y="428279"/>
                </a:cubicBezTo>
                <a:cubicBezTo>
                  <a:pt x="354758" y="414878"/>
                  <a:pt x="402883" y="341852"/>
                  <a:pt x="413455" y="310133"/>
                </a:cubicBezTo>
                <a:cubicBezTo>
                  <a:pt x="418377" y="295365"/>
                  <a:pt x="421261" y="279753"/>
                  <a:pt x="428222" y="265829"/>
                </a:cubicBezTo>
                <a:cubicBezTo>
                  <a:pt x="436159" y="249954"/>
                  <a:pt x="447910" y="236292"/>
                  <a:pt x="457754" y="221524"/>
                </a:cubicBezTo>
                <a:cubicBezTo>
                  <a:pt x="452832" y="182142"/>
                  <a:pt x="454391" y="141393"/>
                  <a:pt x="442988" y="103378"/>
                </a:cubicBezTo>
                <a:cubicBezTo>
                  <a:pt x="438268" y="87644"/>
                  <a:pt x="377413" y="47975"/>
                  <a:pt x="369157" y="44305"/>
                </a:cubicBezTo>
                <a:cubicBezTo>
                  <a:pt x="274694" y="2316"/>
                  <a:pt x="271857" y="14769"/>
                  <a:pt x="162429" y="14769"/>
                </a:cubicBezTo>
                <a:lnTo>
                  <a:pt x="162429" y="14769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8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4876800"/>
            <a:ext cx="3721100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São Jorge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42599"/>
            <a:ext cx="9143999" cy="540310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Ports:</a:t>
            </a:r>
          </a:p>
          <a:p>
            <a:pPr lvl="1"/>
            <a:r>
              <a:rPr lang="en-US" dirty="0" err="1" smtClean="0"/>
              <a:t>Velas</a:t>
            </a:r>
            <a:r>
              <a:rPr lang="en-US" dirty="0" smtClean="0"/>
              <a:t> – main town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mall but very good </a:t>
            </a:r>
            <a:r>
              <a:rPr lang="en-US" dirty="0"/>
              <a:t>Marina </a:t>
            </a:r>
            <a:r>
              <a:rPr lang="en-US" dirty="0" smtClean="0"/>
              <a:t>according to </a:t>
            </a:r>
            <a:r>
              <a:rPr lang="en-US" dirty="0" err="1" smtClean="0"/>
              <a:t>Sailazores</a:t>
            </a:r>
            <a:endParaRPr lang="en-US" dirty="0" smtClean="0"/>
          </a:p>
          <a:p>
            <a:pPr lvl="2"/>
            <a:r>
              <a:rPr lang="en-US" dirty="0" smtClean="0"/>
              <a:t>Approach: ok by day or night</a:t>
            </a:r>
          </a:p>
          <a:p>
            <a:pPr lvl="1"/>
            <a:r>
              <a:rPr lang="en-US" dirty="0" err="1" smtClean="0"/>
              <a:t>Calheta</a:t>
            </a:r>
            <a:r>
              <a:rPr lang="en-US" dirty="0" smtClean="0"/>
              <a:t> – small quiet port half way the S </a:t>
            </a:r>
            <a:r>
              <a:rPr lang="en-US" dirty="0"/>
              <a:t>c</a:t>
            </a:r>
            <a:r>
              <a:rPr lang="en-US" dirty="0" smtClean="0"/>
              <a:t>oast</a:t>
            </a:r>
          </a:p>
          <a:p>
            <a:pPr lvl="1"/>
            <a:r>
              <a:rPr lang="en-US" dirty="0" smtClean="0"/>
              <a:t>Protected from NW to E</a:t>
            </a:r>
          </a:p>
          <a:p>
            <a:r>
              <a:rPr lang="en-US" dirty="0" smtClean="0"/>
              <a:t>Anchorages:</a:t>
            </a:r>
          </a:p>
          <a:p>
            <a:pPr lvl="1"/>
            <a:r>
              <a:rPr lang="en-US" dirty="0" err="1" smtClean="0"/>
              <a:t>Urzelina</a:t>
            </a:r>
            <a:r>
              <a:rPr lang="en-US" dirty="0" smtClean="0"/>
              <a:t> – good weather anchorage; protected from NW to SE</a:t>
            </a:r>
          </a:p>
          <a:p>
            <a:pPr lvl="2"/>
            <a:r>
              <a:rPr lang="en-US" dirty="0" smtClean="0"/>
              <a:t>half-way between </a:t>
            </a:r>
            <a:r>
              <a:rPr lang="en-US" dirty="0" err="1" smtClean="0"/>
              <a:t>Velas</a:t>
            </a:r>
            <a:r>
              <a:rPr lang="en-US" dirty="0" smtClean="0"/>
              <a:t> and </a:t>
            </a:r>
            <a:r>
              <a:rPr lang="en-US" dirty="0" err="1" smtClean="0"/>
              <a:t>Calheta</a:t>
            </a:r>
            <a:endParaRPr lang="en-US" dirty="0" smtClean="0"/>
          </a:p>
          <a:p>
            <a:pPr lvl="1"/>
            <a:r>
              <a:rPr lang="en-US" dirty="0" err="1" smtClean="0"/>
              <a:t>Fajã</a:t>
            </a:r>
            <a:r>
              <a:rPr lang="en-US" dirty="0" smtClean="0"/>
              <a:t> do </a:t>
            </a:r>
            <a:r>
              <a:rPr lang="en-US" dirty="0" err="1" smtClean="0"/>
              <a:t>Ouvidor</a:t>
            </a:r>
            <a:r>
              <a:rPr lang="en-US" dirty="0" smtClean="0"/>
              <a:t> – only anchorage in north coast; good for weak S wind</a:t>
            </a:r>
          </a:p>
          <a:p>
            <a:r>
              <a:rPr lang="en-US" dirty="0" smtClean="0"/>
              <a:t>Places </a:t>
            </a:r>
            <a:r>
              <a:rPr lang="en-US" dirty="0"/>
              <a:t>to see:</a:t>
            </a:r>
          </a:p>
          <a:p>
            <a:pPr lvl="1"/>
            <a:r>
              <a:rPr lang="en-US" dirty="0"/>
              <a:t>By taxi</a:t>
            </a:r>
            <a:r>
              <a:rPr lang="en-US" dirty="0" smtClean="0"/>
              <a:t>:</a:t>
            </a:r>
          </a:p>
          <a:p>
            <a:pPr lvl="2"/>
            <a:r>
              <a:rPr lang="en-US" dirty="0" err="1" smtClean="0"/>
              <a:t>Fajãs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b="1" dirty="0" smtClean="0"/>
              <a:t>do Santo Cristo </a:t>
            </a:r>
            <a:r>
              <a:rPr lang="en-US" dirty="0" smtClean="0"/>
              <a:t>and do </a:t>
            </a:r>
            <a:r>
              <a:rPr lang="en-US" dirty="0" err="1" smtClean="0"/>
              <a:t>Ouvidor</a:t>
            </a:r>
            <a:r>
              <a:rPr lang="en-US" dirty="0" smtClean="0"/>
              <a:t>) – villages by the sea; access on foot from top of cliffs</a:t>
            </a:r>
            <a:endParaRPr lang="en-US" dirty="0"/>
          </a:p>
          <a:p>
            <a:pPr lvl="1"/>
            <a:r>
              <a:rPr lang="en-US" dirty="0" smtClean="0"/>
              <a:t>By </a:t>
            </a:r>
            <a:r>
              <a:rPr lang="en-US" dirty="0"/>
              <a:t>the port</a:t>
            </a:r>
            <a:r>
              <a:rPr lang="en-US" dirty="0" smtClean="0"/>
              <a:t>:</a:t>
            </a:r>
          </a:p>
          <a:p>
            <a:pPr lvl="2"/>
            <a:r>
              <a:rPr lang="en-US" dirty="0"/>
              <a:t>Try the local cheese!</a:t>
            </a:r>
          </a:p>
          <a:p>
            <a:pPr lvl="2"/>
            <a:r>
              <a:rPr lang="en-US" dirty="0" err="1" smtClean="0"/>
              <a:t>Sta</a:t>
            </a:r>
            <a:r>
              <a:rPr lang="en-US" dirty="0" smtClean="0"/>
              <a:t> </a:t>
            </a:r>
            <a:r>
              <a:rPr lang="en-US" dirty="0" err="1" smtClean="0"/>
              <a:t>Catarina</a:t>
            </a:r>
            <a:r>
              <a:rPr lang="en-US" dirty="0" smtClean="0"/>
              <a:t> cannery in </a:t>
            </a:r>
            <a:r>
              <a:rPr lang="en-US" dirty="0" err="1" smtClean="0"/>
              <a:t>Velas</a:t>
            </a:r>
            <a:r>
              <a:rPr lang="en-US" dirty="0" smtClean="0"/>
              <a:t> – good canned fish to take home</a:t>
            </a:r>
          </a:p>
          <a:p>
            <a:r>
              <a:rPr lang="en-US" dirty="0" smtClean="0"/>
              <a:t>Restaurants:</a:t>
            </a:r>
          </a:p>
          <a:p>
            <a:pPr lvl="1"/>
            <a:r>
              <a:rPr lang="en-US" dirty="0" err="1" smtClean="0"/>
              <a:t>Fornos</a:t>
            </a:r>
            <a:r>
              <a:rPr lang="en-US" dirty="0" smtClean="0"/>
              <a:t> de Lava – fish </a:t>
            </a:r>
            <a:r>
              <a:rPr lang="en-US" i="1" dirty="0" err="1" smtClean="0"/>
              <a:t>cataplana</a:t>
            </a:r>
            <a:r>
              <a:rPr lang="en-US" dirty="0" smtClean="0"/>
              <a:t> or veal with cheese crust</a:t>
            </a:r>
          </a:p>
          <a:p>
            <a:pPr lvl="1"/>
            <a:r>
              <a:rPr lang="en-US" dirty="0" smtClean="0"/>
              <a:t>Café </a:t>
            </a:r>
            <a:r>
              <a:rPr lang="en-US" dirty="0" err="1" smtClean="0"/>
              <a:t>Gambão</a:t>
            </a:r>
            <a:r>
              <a:rPr lang="en-US" dirty="0" smtClean="0"/>
              <a:t> – try the traditional </a:t>
            </a:r>
            <a:r>
              <a:rPr lang="en-US" i="1" dirty="0" err="1" smtClean="0"/>
              <a:t>espécie</a:t>
            </a:r>
            <a:r>
              <a:rPr lang="en-US" dirty="0" smtClean="0"/>
              <a:t> cake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86" y="0"/>
            <a:ext cx="2794513" cy="1502529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995208" y="531657"/>
            <a:ext cx="1236969" cy="710942"/>
          </a:xfrm>
          <a:custGeom>
            <a:avLst/>
            <a:gdLst>
              <a:gd name="connsiteX0" fmla="*/ 1229593 w 1236969"/>
              <a:gd name="connsiteY0" fmla="*/ 472583 h 710942"/>
              <a:gd name="connsiteX1" fmla="*/ 1229593 w 1236969"/>
              <a:gd name="connsiteY1" fmla="*/ 472583 h 710942"/>
              <a:gd name="connsiteX2" fmla="*/ 1111463 w 1236969"/>
              <a:gd name="connsiteY2" fmla="*/ 428278 h 710942"/>
              <a:gd name="connsiteX3" fmla="*/ 1052398 w 1236969"/>
              <a:gd name="connsiteY3" fmla="*/ 369205 h 710942"/>
              <a:gd name="connsiteX4" fmla="*/ 1008099 w 1236969"/>
              <a:gd name="connsiteY4" fmla="*/ 354437 h 710942"/>
              <a:gd name="connsiteX5" fmla="*/ 919502 w 1236969"/>
              <a:gd name="connsiteY5" fmla="*/ 295364 h 710942"/>
              <a:gd name="connsiteX6" fmla="*/ 830904 w 1236969"/>
              <a:gd name="connsiteY6" fmla="*/ 251060 h 710942"/>
              <a:gd name="connsiteX7" fmla="*/ 742307 w 1236969"/>
              <a:gd name="connsiteY7" fmla="*/ 206755 h 710942"/>
              <a:gd name="connsiteX8" fmla="*/ 712774 w 1236969"/>
              <a:gd name="connsiteY8" fmla="*/ 162450 h 710942"/>
              <a:gd name="connsiteX9" fmla="*/ 668475 w 1236969"/>
              <a:gd name="connsiteY9" fmla="*/ 147682 h 710942"/>
              <a:gd name="connsiteX10" fmla="*/ 550345 w 1236969"/>
              <a:gd name="connsiteY10" fmla="*/ 118145 h 710942"/>
              <a:gd name="connsiteX11" fmla="*/ 461748 w 1236969"/>
              <a:gd name="connsiteY11" fmla="*/ 88609 h 710942"/>
              <a:gd name="connsiteX12" fmla="*/ 417449 w 1236969"/>
              <a:gd name="connsiteY12" fmla="*/ 73841 h 710942"/>
              <a:gd name="connsiteX13" fmla="*/ 373150 w 1236969"/>
              <a:gd name="connsiteY13" fmla="*/ 44304 h 710942"/>
              <a:gd name="connsiteX14" fmla="*/ 314086 w 1236969"/>
              <a:gd name="connsiteY14" fmla="*/ 29536 h 710942"/>
              <a:gd name="connsiteX15" fmla="*/ 166423 w 1236969"/>
              <a:gd name="connsiteY15" fmla="*/ 0 h 710942"/>
              <a:gd name="connsiteX16" fmla="*/ 33527 w 1236969"/>
              <a:gd name="connsiteY16" fmla="*/ 14768 h 710942"/>
              <a:gd name="connsiteX17" fmla="*/ 3994 w 1236969"/>
              <a:gd name="connsiteY17" fmla="*/ 44304 h 710942"/>
              <a:gd name="connsiteX18" fmla="*/ 92592 w 1236969"/>
              <a:gd name="connsiteY18" fmla="*/ 265828 h 710942"/>
              <a:gd name="connsiteX19" fmla="*/ 181189 w 1236969"/>
              <a:gd name="connsiteY19" fmla="*/ 339669 h 710942"/>
              <a:gd name="connsiteX20" fmla="*/ 240254 w 1236969"/>
              <a:gd name="connsiteY20" fmla="*/ 398742 h 710942"/>
              <a:gd name="connsiteX21" fmla="*/ 299319 w 1236969"/>
              <a:gd name="connsiteY21" fmla="*/ 457815 h 710942"/>
              <a:gd name="connsiteX22" fmla="*/ 328852 w 1236969"/>
              <a:gd name="connsiteY22" fmla="*/ 487351 h 710942"/>
              <a:gd name="connsiteX23" fmla="*/ 417449 w 1236969"/>
              <a:gd name="connsiteY23" fmla="*/ 531656 h 710942"/>
              <a:gd name="connsiteX24" fmla="*/ 520813 w 1236969"/>
              <a:gd name="connsiteY24" fmla="*/ 561193 h 710942"/>
              <a:gd name="connsiteX25" fmla="*/ 565112 w 1236969"/>
              <a:gd name="connsiteY25" fmla="*/ 575961 h 710942"/>
              <a:gd name="connsiteX26" fmla="*/ 668475 w 1236969"/>
              <a:gd name="connsiteY26" fmla="*/ 605497 h 710942"/>
              <a:gd name="connsiteX27" fmla="*/ 698008 w 1236969"/>
              <a:gd name="connsiteY27" fmla="*/ 635034 h 710942"/>
              <a:gd name="connsiteX28" fmla="*/ 934268 w 1236969"/>
              <a:gd name="connsiteY28" fmla="*/ 694107 h 710942"/>
              <a:gd name="connsiteX29" fmla="*/ 1008099 w 1236969"/>
              <a:gd name="connsiteY29" fmla="*/ 708875 h 710942"/>
              <a:gd name="connsiteX30" fmla="*/ 1214827 w 1236969"/>
              <a:gd name="connsiteY30" fmla="*/ 664570 h 710942"/>
              <a:gd name="connsiteX31" fmla="*/ 1229593 w 1236969"/>
              <a:gd name="connsiteY31" fmla="*/ 620265 h 710942"/>
              <a:gd name="connsiteX32" fmla="*/ 1229593 w 1236969"/>
              <a:gd name="connsiteY32" fmla="*/ 472583 h 71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36969" h="710942">
                <a:moveTo>
                  <a:pt x="1229593" y="472583"/>
                </a:moveTo>
                <a:lnTo>
                  <a:pt x="1229593" y="472583"/>
                </a:lnTo>
                <a:cubicBezTo>
                  <a:pt x="1190216" y="457815"/>
                  <a:pt x="1147788" y="449470"/>
                  <a:pt x="1111463" y="428278"/>
                </a:cubicBezTo>
                <a:cubicBezTo>
                  <a:pt x="1087412" y="414246"/>
                  <a:pt x="1078814" y="378011"/>
                  <a:pt x="1052398" y="369205"/>
                </a:cubicBezTo>
                <a:cubicBezTo>
                  <a:pt x="1037632" y="364282"/>
                  <a:pt x="1021705" y="361997"/>
                  <a:pt x="1008099" y="354437"/>
                </a:cubicBezTo>
                <a:cubicBezTo>
                  <a:pt x="977072" y="337197"/>
                  <a:pt x="953175" y="306590"/>
                  <a:pt x="919502" y="295364"/>
                </a:cubicBezTo>
                <a:cubicBezTo>
                  <a:pt x="808163" y="258247"/>
                  <a:pt x="945396" y="308314"/>
                  <a:pt x="830904" y="251060"/>
                </a:cubicBezTo>
                <a:cubicBezTo>
                  <a:pt x="708639" y="189919"/>
                  <a:pt x="869254" y="291398"/>
                  <a:pt x="742307" y="206755"/>
                </a:cubicBezTo>
                <a:cubicBezTo>
                  <a:pt x="732463" y="191987"/>
                  <a:pt x="726633" y="173538"/>
                  <a:pt x="712774" y="162450"/>
                </a:cubicBezTo>
                <a:cubicBezTo>
                  <a:pt x="700620" y="152726"/>
                  <a:pt x="683492" y="151778"/>
                  <a:pt x="668475" y="147682"/>
                </a:cubicBezTo>
                <a:cubicBezTo>
                  <a:pt x="629317" y="137001"/>
                  <a:pt x="588851" y="130982"/>
                  <a:pt x="550345" y="118145"/>
                </a:cubicBezTo>
                <a:lnTo>
                  <a:pt x="461748" y="88609"/>
                </a:lnTo>
                <a:lnTo>
                  <a:pt x="417449" y="73841"/>
                </a:lnTo>
                <a:cubicBezTo>
                  <a:pt x="402683" y="63995"/>
                  <a:pt x="389462" y="51296"/>
                  <a:pt x="373150" y="44304"/>
                </a:cubicBezTo>
                <a:cubicBezTo>
                  <a:pt x="354497" y="36309"/>
                  <a:pt x="333986" y="33516"/>
                  <a:pt x="314086" y="29536"/>
                </a:cubicBezTo>
                <a:cubicBezTo>
                  <a:pt x="133054" y="-6675"/>
                  <a:pt x="303619" y="34303"/>
                  <a:pt x="166423" y="0"/>
                </a:cubicBezTo>
                <a:cubicBezTo>
                  <a:pt x="122124" y="4923"/>
                  <a:pt x="76527" y="3039"/>
                  <a:pt x="33527" y="14768"/>
                </a:cubicBezTo>
                <a:cubicBezTo>
                  <a:pt x="20095" y="18432"/>
                  <a:pt x="5150" y="30429"/>
                  <a:pt x="3994" y="44304"/>
                </a:cubicBezTo>
                <a:cubicBezTo>
                  <a:pt x="-8626" y="195767"/>
                  <a:pt x="5485" y="178709"/>
                  <a:pt x="92592" y="265828"/>
                </a:cubicBezTo>
                <a:cubicBezTo>
                  <a:pt x="246208" y="419465"/>
                  <a:pt x="37282" y="216303"/>
                  <a:pt x="181189" y="339669"/>
                </a:cubicBezTo>
                <a:cubicBezTo>
                  <a:pt x="202330" y="357792"/>
                  <a:pt x="220566" y="379051"/>
                  <a:pt x="240254" y="398742"/>
                </a:cubicBezTo>
                <a:lnTo>
                  <a:pt x="299319" y="457815"/>
                </a:lnTo>
                <a:cubicBezTo>
                  <a:pt x="309163" y="467660"/>
                  <a:pt x="315644" y="482947"/>
                  <a:pt x="328852" y="487351"/>
                </a:cubicBezTo>
                <a:cubicBezTo>
                  <a:pt x="440205" y="524476"/>
                  <a:pt x="302940" y="474395"/>
                  <a:pt x="417449" y="531656"/>
                </a:cubicBezTo>
                <a:cubicBezTo>
                  <a:pt x="441048" y="543457"/>
                  <a:pt x="498739" y="554885"/>
                  <a:pt x="520813" y="561193"/>
                </a:cubicBezTo>
                <a:cubicBezTo>
                  <a:pt x="535779" y="565470"/>
                  <a:pt x="550146" y="571684"/>
                  <a:pt x="565112" y="575961"/>
                </a:cubicBezTo>
                <a:cubicBezTo>
                  <a:pt x="694892" y="613045"/>
                  <a:pt x="562270" y="570090"/>
                  <a:pt x="668475" y="605497"/>
                </a:cubicBezTo>
                <a:cubicBezTo>
                  <a:pt x="678319" y="615343"/>
                  <a:pt x="685555" y="628807"/>
                  <a:pt x="698008" y="635034"/>
                </a:cubicBezTo>
                <a:cubicBezTo>
                  <a:pt x="758546" y="665307"/>
                  <a:pt x="878108" y="682873"/>
                  <a:pt x="934268" y="694107"/>
                </a:cubicBezTo>
                <a:lnTo>
                  <a:pt x="1008099" y="708875"/>
                </a:lnTo>
                <a:cubicBezTo>
                  <a:pt x="1071117" y="703623"/>
                  <a:pt x="1173467" y="733513"/>
                  <a:pt x="1214827" y="664570"/>
                </a:cubicBezTo>
                <a:cubicBezTo>
                  <a:pt x="1222835" y="651221"/>
                  <a:pt x="1224671" y="635033"/>
                  <a:pt x="1229593" y="620265"/>
                </a:cubicBezTo>
                <a:cubicBezTo>
                  <a:pt x="1246191" y="487466"/>
                  <a:pt x="1229593" y="497197"/>
                  <a:pt x="1229593" y="47258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38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045" y="1722448"/>
            <a:ext cx="36322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045" y="4296108"/>
            <a:ext cx="3650954" cy="2561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Terceira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Ports:</a:t>
            </a:r>
          </a:p>
          <a:p>
            <a:pPr lvl="1"/>
            <a:r>
              <a:rPr lang="en-US" dirty="0" err="1" smtClean="0"/>
              <a:t>Angra</a:t>
            </a:r>
            <a:r>
              <a:rPr lang="en-US" dirty="0" smtClean="0"/>
              <a:t> </a:t>
            </a:r>
            <a:r>
              <a:rPr lang="en-US" dirty="0"/>
              <a:t>do </a:t>
            </a:r>
            <a:r>
              <a:rPr lang="en-US" dirty="0" err="1" smtClean="0"/>
              <a:t>Heroísmo</a:t>
            </a:r>
            <a:r>
              <a:rPr lang="en-US" dirty="0"/>
              <a:t> </a:t>
            </a:r>
            <a:r>
              <a:rPr lang="en-US" dirty="0" smtClean="0"/>
              <a:t>– good </a:t>
            </a:r>
            <a:r>
              <a:rPr lang="en-US" dirty="0"/>
              <a:t>marina in  a beautiful town</a:t>
            </a:r>
          </a:p>
          <a:p>
            <a:pPr lvl="2"/>
            <a:r>
              <a:rPr lang="en-US" dirty="0" smtClean="0"/>
              <a:t>Approach</a:t>
            </a:r>
            <a:r>
              <a:rPr lang="en-US" dirty="0"/>
              <a:t>: ok by day or night</a:t>
            </a:r>
          </a:p>
          <a:p>
            <a:pPr lvl="1"/>
            <a:r>
              <a:rPr lang="en-US" dirty="0"/>
              <a:t>Praia da Vitoria – good </a:t>
            </a:r>
            <a:r>
              <a:rPr lang="en-US" dirty="0" smtClean="0"/>
              <a:t>marina</a:t>
            </a:r>
          </a:p>
          <a:p>
            <a:pPr lvl="2"/>
            <a:r>
              <a:rPr lang="en-US" dirty="0" smtClean="0"/>
              <a:t>Approach ok by day or night</a:t>
            </a:r>
          </a:p>
          <a:p>
            <a:pPr lvl="1"/>
            <a:r>
              <a:rPr lang="en-US" dirty="0" smtClean="0"/>
              <a:t>São </a:t>
            </a:r>
            <a:r>
              <a:rPr lang="en-US" dirty="0" err="1" smtClean="0"/>
              <a:t>Mateus</a:t>
            </a:r>
            <a:r>
              <a:rPr lang="en-US" dirty="0" smtClean="0"/>
              <a:t> da </a:t>
            </a:r>
            <a:r>
              <a:rPr lang="en-US" dirty="0" err="1" smtClean="0"/>
              <a:t>Calheta</a:t>
            </a:r>
            <a:r>
              <a:rPr lang="en-US" dirty="0" smtClean="0"/>
              <a:t> – fishing port a few miles W of </a:t>
            </a:r>
            <a:r>
              <a:rPr lang="en-US" dirty="0" err="1" smtClean="0"/>
              <a:t>Angra</a:t>
            </a:r>
            <a:endParaRPr lang="en-US" dirty="0" smtClean="0"/>
          </a:p>
          <a:p>
            <a:pPr lvl="2"/>
            <a:r>
              <a:rPr lang="en-US" dirty="0" smtClean="0"/>
              <a:t>Anchor by day</a:t>
            </a:r>
            <a:endParaRPr lang="en-US" dirty="0"/>
          </a:p>
          <a:p>
            <a:r>
              <a:rPr lang="en-US" dirty="0" smtClean="0"/>
              <a:t>Anchorages:</a:t>
            </a:r>
          </a:p>
          <a:p>
            <a:pPr lvl="1"/>
            <a:r>
              <a:rPr lang="en-US" dirty="0" err="1" smtClean="0"/>
              <a:t>Cais</a:t>
            </a:r>
            <a:r>
              <a:rPr lang="en-US" dirty="0" smtClean="0"/>
              <a:t> do </a:t>
            </a:r>
            <a:r>
              <a:rPr lang="en-US" dirty="0" err="1" smtClean="0"/>
              <a:t>castelo</a:t>
            </a:r>
            <a:r>
              <a:rPr lang="en-US" dirty="0" smtClean="0"/>
              <a:t> – by </a:t>
            </a:r>
            <a:r>
              <a:rPr lang="en-US" dirty="0" err="1" smtClean="0"/>
              <a:t>Angra</a:t>
            </a:r>
            <a:r>
              <a:rPr lang="en-US" dirty="0" smtClean="0"/>
              <a:t>, good for East wind</a:t>
            </a:r>
            <a:endParaRPr lang="en-US" dirty="0"/>
          </a:p>
          <a:p>
            <a:r>
              <a:rPr lang="en-US" dirty="0"/>
              <a:t>Places to see:</a:t>
            </a:r>
          </a:p>
          <a:p>
            <a:pPr lvl="1"/>
            <a:r>
              <a:rPr lang="en-US" dirty="0"/>
              <a:t>By taxi</a:t>
            </a:r>
            <a:r>
              <a:rPr lang="en-US" dirty="0" smtClean="0"/>
              <a:t>:</a:t>
            </a:r>
          </a:p>
          <a:p>
            <a:pPr lvl="2"/>
            <a:r>
              <a:rPr lang="en-US" dirty="0" err="1" smtClean="0"/>
              <a:t>Algar</a:t>
            </a:r>
            <a:r>
              <a:rPr lang="en-US" dirty="0" smtClean="0"/>
              <a:t> do </a:t>
            </a:r>
            <a:r>
              <a:rPr lang="en-US" dirty="0" err="1" smtClean="0"/>
              <a:t>Carvão</a:t>
            </a:r>
            <a:r>
              <a:rPr lang="en-US" dirty="0" smtClean="0"/>
              <a:t> volcanic caves – essentially the inside of an inactive volcano</a:t>
            </a:r>
            <a:endParaRPr lang="en-US" dirty="0"/>
          </a:p>
          <a:p>
            <a:pPr lvl="1"/>
            <a:r>
              <a:rPr lang="en-US" dirty="0"/>
              <a:t>By the port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Marinas in </a:t>
            </a:r>
            <a:r>
              <a:rPr lang="en-US" dirty="0" err="1" smtClean="0"/>
              <a:t>Angra</a:t>
            </a:r>
            <a:r>
              <a:rPr lang="en-US" dirty="0" smtClean="0"/>
              <a:t> do </a:t>
            </a:r>
            <a:r>
              <a:rPr lang="en-US" dirty="0" err="1" smtClean="0"/>
              <a:t>Heroísmo</a:t>
            </a:r>
            <a:r>
              <a:rPr lang="en-US" dirty="0" smtClean="0"/>
              <a:t> and Praia da </a:t>
            </a:r>
            <a:r>
              <a:rPr lang="en-US" dirty="0" err="1" smtClean="0"/>
              <a:t>Vitória</a:t>
            </a:r>
            <a:r>
              <a:rPr lang="en-US" dirty="0" smtClean="0"/>
              <a:t> are in the town </a:t>
            </a:r>
            <a:r>
              <a:rPr lang="en-US" dirty="0" err="1" smtClean="0"/>
              <a:t>centre</a:t>
            </a:r>
            <a:endParaRPr lang="en-US" dirty="0" smtClean="0"/>
          </a:p>
          <a:p>
            <a:pPr lvl="2"/>
            <a:r>
              <a:rPr lang="en-US" dirty="0" err="1" smtClean="0"/>
              <a:t>Angra</a:t>
            </a:r>
            <a:r>
              <a:rPr lang="en-US" dirty="0" smtClean="0"/>
              <a:t>: visit old town </a:t>
            </a:r>
            <a:r>
              <a:rPr lang="en-US" dirty="0" err="1" smtClean="0"/>
              <a:t>centre</a:t>
            </a:r>
            <a:r>
              <a:rPr lang="en-US" dirty="0" smtClean="0"/>
              <a:t>, Cathedral, forts of St. John the Baptist and St. Sebastian, Alto da </a:t>
            </a:r>
            <a:r>
              <a:rPr lang="en-US" dirty="0" err="1" smtClean="0"/>
              <a:t>Memória</a:t>
            </a:r>
            <a:r>
              <a:rPr lang="en-US" dirty="0" smtClean="0"/>
              <a:t> (Memory Hill) viewpoint</a:t>
            </a:r>
            <a:endParaRPr lang="en-US" dirty="0"/>
          </a:p>
          <a:p>
            <a:r>
              <a:rPr lang="en-US" dirty="0" smtClean="0"/>
              <a:t>Restaurants &amp; food:</a:t>
            </a:r>
          </a:p>
          <a:p>
            <a:pPr lvl="1"/>
            <a:r>
              <a:rPr lang="en-US" dirty="0" err="1" smtClean="0"/>
              <a:t>Angra</a:t>
            </a:r>
            <a:r>
              <a:rPr lang="en-US" dirty="0" smtClean="0"/>
              <a:t>: </a:t>
            </a:r>
            <a:r>
              <a:rPr lang="en-US" dirty="0" err="1" smtClean="0"/>
              <a:t>alcatra</a:t>
            </a:r>
            <a:r>
              <a:rPr lang="en-US" dirty="0" smtClean="0"/>
              <a:t> (beef) Terceira fashion; Dona </a:t>
            </a:r>
            <a:r>
              <a:rPr lang="en-US" dirty="0" err="1" smtClean="0"/>
              <a:t>Amélia</a:t>
            </a:r>
            <a:r>
              <a:rPr lang="en-US" dirty="0" smtClean="0"/>
              <a:t> cake (O </a:t>
            </a:r>
            <a:r>
              <a:rPr lang="en-US" dirty="0" err="1" smtClean="0"/>
              <a:t>Forno</a:t>
            </a:r>
            <a:r>
              <a:rPr lang="en-US" dirty="0" smtClean="0"/>
              <a:t> </a:t>
            </a:r>
            <a:r>
              <a:rPr lang="en-US" dirty="0" err="1" smtClean="0"/>
              <a:t>pâtisserie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Praia da </a:t>
            </a:r>
            <a:r>
              <a:rPr lang="en-US" dirty="0" err="1" smtClean="0"/>
              <a:t>Vitória</a:t>
            </a:r>
            <a:r>
              <a:rPr lang="en-US" dirty="0" smtClean="0"/>
              <a:t>: O </a:t>
            </a:r>
            <a:r>
              <a:rPr lang="en-US" dirty="0" err="1" smtClean="0"/>
              <a:t>Pescador</a:t>
            </a:r>
            <a:r>
              <a:rPr lang="en-US" dirty="0" smtClean="0"/>
              <a:t> (fish dishes)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6" y="40474"/>
            <a:ext cx="2794513" cy="150252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20010936">
            <a:off x="8450870" y="488119"/>
            <a:ext cx="656650" cy="572380"/>
          </a:xfrm>
          <a:custGeom>
            <a:avLst/>
            <a:gdLst>
              <a:gd name="connsiteX0" fmla="*/ 472520 w 945039"/>
              <a:gd name="connsiteY0" fmla="*/ 103378 h 531656"/>
              <a:gd name="connsiteX1" fmla="*/ 472520 w 945039"/>
              <a:gd name="connsiteY1" fmla="*/ 103378 h 531656"/>
              <a:gd name="connsiteX2" fmla="*/ 354390 w 945039"/>
              <a:gd name="connsiteY2" fmla="*/ 44305 h 531656"/>
              <a:gd name="connsiteX3" fmla="*/ 265792 w 945039"/>
              <a:gd name="connsiteY3" fmla="*/ 0 h 531656"/>
              <a:gd name="connsiteX4" fmla="*/ 73831 w 945039"/>
              <a:gd name="connsiteY4" fmla="*/ 29536 h 531656"/>
              <a:gd name="connsiteX5" fmla="*/ 44298 w 945039"/>
              <a:gd name="connsiteY5" fmla="*/ 59073 h 531656"/>
              <a:gd name="connsiteX6" fmla="*/ 14766 w 945039"/>
              <a:gd name="connsiteY6" fmla="*/ 147682 h 531656"/>
              <a:gd name="connsiteX7" fmla="*/ 0 w 945039"/>
              <a:gd name="connsiteY7" fmla="*/ 191987 h 531656"/>
              <a:gd name="connsiteX8" fmla="*/ 44298 w 945039"/>
              <a:gd name="connsiteY8" fmla="*/ 354438 h 531656"/>
              <a:gd name="connsiteX9" fmla="*/ 73831 w 945039"/>
              <a:gd name="connsiteY9" fmla="*/ 383974 h 531656"/>
              <a:gd name="connsiteX10" fmla="*/ 132896 w 945039"/>
              <a:gd name="connsiteY10" fmla="*/ 398742 h 531656"/>
              <a:gd name="connsiteX11" fmla="*/ 265792 w 945039"/>
              <a:gd name="connsiteY11" fmla="*/ 457815 h 531656"/>
              <a:gd name="connsiteX12" fmla="*/ 354390 w 945039"/>
              <a:gd name="connsiteY12" fmla="*/ 487352 h 531656"/>
              <a:gd name="connsiteX13" fmla="*/ 398688 w 945039"/>
              <a:gd name="connsiteY13" fmla="*/ 502120 h 531656"/>
              <a:gd name="connsiteX14" fmla="*/ 502052 w 945039"/>
              <a:gd name="connsiteY14" fmla="*/ 531656 h 531656"/>
              <a:gd name="connsiteX15" fmla="*/ 856442 w 945039"/>
              <a:gd name="connsiteY15" fmla="*/ 516888 h 531656"/>
              <a:gd name="connsiteX16" fmla="*/ 930273 w 945039"/>
              <a:gd name="connsiteY16" fmla="*/ 443047 h 531656"/>
              <a:gd name="connsiteX17" fmla="*/ 945039 w 945039"/>
              <a:gd name="connsiteY17" fmla="*/ 398742 h 531656"/>
              <a:gd name="connsiteX18" fmla="*/ 871208 w 945039"/>
              <a:gd name="connsiteY18" fmla="*/ 295365 h 531656"/>
              <a:gd name="connsiteX19" fmla="*/ 841676 w 945039"/>
              <a:gd name="connsiteY19" fmla="*/ 265828 h 531656"/>
              <a:gd name="connsiteX20" fmla="*/ 782611 w 945039"/>
              <a:gd name="connsiteY20" fmla="*/ 236292 h 531656"/>
              <a:gd name="connsiteX21" fmla="*/ 738312 w 945039"/>
              <a:gd name="connsiteY21" fmla="*/ 206755 h 531656"/>
              <a:gd name="connsiteX22" fmla="*/ 694013 w 945039"/>
              <a:gd name="connsiteY22" fmla="*/ 191987 h 531656"/>
              <a:gd name="connsiteX23" fmla="*/ 649714 w 945039"/>
              <a:gd name="connsiteY23" fmla="*/ 162451 h 531656"/>
              <a:gd name="connsiteX24" fmla="*/ 561117 w 945039"/>
              <a:gd name="connsiteY24" fmla="*/ 132914 h 531656"/>
              <a:gd name="connsiteX25" fmla="*/ 457753 w 945039"/>
              <a:gd name="connsiteY25" fmla="*/ 103378 h 531656"/>
              <a:gd name="connsiteX26" fmla="*/ 413455 w 945039"/>
              <a:gd name="connsiteY26" fmla="*/ 103378 h 531656"/>
              <a:gd name="connsiteX27" fmla="*/ 413455 w 945039"/>
              <a:gd name="connsiteY27" fmla="*/ 103378 h 53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45039" h="531656">
                <a:moveTo>
                  <a:pt x="472520" y="103378"/>
                </a:moveTo>
                <a:lnTo>
                  <a:pt x="472520" y="103378"/>
                </a:lnTo>
                <a:cubicBezTo>
                  <a:pt x="433143" y="83687"/>
                  <a:pt x="392140" y="66958"/>
                  <a:pt x="354390" y="44305"/>
                </a:cubicBezTo>
                <a:cubicBezTo>
                  <a:pt x="260357" y="-12122"/>
                  <a:pt x="411464" y="36422"/>
                  <a:pt x="265792" y="0"/>
                </a:cubicBezTo>
                <a:cubicBezTo>
                  <a:pt x="257267" y="853"/>
                  <a:pt x="116402" y="3990"/>
                  <a:pt x="73831" y="29536"/>
                </a:cubicBezTo>
                <a:cubicBezTo>
                  <a:pt x="61893" y="36700"/>
                  <a:pt x="54142" y="49227"/>
                  <a:pt x="44298" y="59073"/>
                </a:cubicBezTo>
                <a:lnTo>
                  <a:pt x="14766" y="147682"/>
                </a:lnTo>
                <a:lnTo>
                  <a:pt x="0" y="191987"/>
                </a:lnTo>
                <a:cubicBezTo>
                  <a:pt x="12698" y="293583"/>
                  <a:pt x="-5337" y="292386"/>
                  <a:pt x="44298" y="354438"/>
                </a:cubicBezTo>
                <a:cubicBezTo>
                  <a:pt x="52995" y="365310"/>
                  <a:pt x="61378" y="377747"/>
                  <a:pt x="73831" y="383974"/>
                </a:cubicBezTo>
                <a:cubicBezTo>
                  <a:pt x="91982" y="393051"/>
                  <a:pt x="113208" y="393819"/>
                  <a:pt x="132896" y="398742"/>
                </a:cubicBezTo>
                <a:cubicBezTo>
                  <a:pt x="203097" y="445549"/>
                  <a:pt x="160356" y="422665"/>
                  <a:pt x="265792" y="457815"/>
                </a:cubicBezTo>
                <a:lnTo>
                  <a:pt x="354390" y="487352"/>
                </a:lnTo>
                <a:cubicBezTo>
                  <a:pt x="369156" y="492275"/>
                  <a:pt x="383588" y="498345"/>
                  <a:pt x="398688" y="502120"/>
                </a:cubicBezTo>
                <a:cubicBezTo>
                  <a:pt x="472853" y="520664"/>
                  <a:pt x="438500" y="510470"/>
                  <a:pt x="502052" y="531656"/>
                </a:cubicBezTo>
                <a:lnTo>
                  <a:pt x="856442" y="516888"/>
                </a:lnTo>
                <a:cubicBezTo>
                  <a:pt x="890527" y="509835"/>
                  <a:pt x="930273" y="443047"/>
                  <a:pt x="930273" y="443047"/>
                </a:cubicBezTo>
                <a:cubicBezTo>
                  <a:pt x="935195" y="428279"/>
                  <a:pt x="945039" y="414309"/>
                  <a:pt x="945039" y="398742"/>
                </a:cubicBezTo>
                <a:cubicBezTo>
                  <a:pt x="945039" y="351595"/>
                  <a:pt x="899117" y="323278"/>
                  <a:pt x="871208" y="295365"/>
                </a:cubicBezTo>
                <a:cubicBezTo>
                  <a:pt x="861364" y="285519"/>
                  <a:pt x="854129" y="272055"/>
                  <a:pt x="841676" y="265828"/>
                </a:cubicBezTo>
                <a:cubicBezTo>
                  <a:pt x="821988" y="255983"/>
                  <a:pt x="801723" y="247214"/>
                  <a:pt x="782611" y="236292"/>
                </a:cubicBezTo>
                <a:cubicBezTo>
                  <a:pt x="767202" y="227486"/>
                  <a:pt x="754186" y="214693"/>
                  <a:pt x="738312" y="206755"/>
                </a:cubicBezTo>
                <a:cubicBezTo>
                  <a:pt x="724390" y="199793"/>
                  <a:pt x="707935" y="198949"/>
                  <a:pt x="694013" y="191987"/>
                </a:cubicBezTo>
                <a:cubicBezTo>
                  <a:pt x="678139" y="184049"/>
                  <a:pt x="665932" y="169660"/>
                  <a:pt x="649714" y="162451"/>
                </a:cubicBezTo>
                <a:cubicBezTo>
                  <a:pt x="621267" y="149806"/>
                  <a:pt x="590649" y="142760"/>
                  <a:pt x="561117" y="132914"/>
                </a:cubicBezTo>
                <a:cubicBezTo>
                  <a:pt x="529564" y="122395"/>
                  <a:pt x="490198" y="108014"/>
                  <a:pt x="457753" y="103378"/>
                </a:cubicBezTo>
                <a:cubicBezTo>
                  <a:pt x="443135" y="101290"/>
                  <a:pt x="428221" y="103378"/>
                  <a:pt x="413455" y="103378"/>
                </a:cubicBezTo>
                <a:lnTo>
                  <a:pt x="413455" y="10337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6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031999"/>
            <a:ext cx="3877733" cy="4094164"/>
          </a:xfrm>
        </p:spPr>
        <p:txBody>
          <a:bodyPr>
            <a:normAutofit/>
          </a:bodyPr>
          <a:lstStyle/>
          <a:p>
            <a:r>
              <a:rPr lang="en-US" dirty="0" smtClean="0"/>
              <a:t>The Azores</a:t>
            </a:r>
          </a:p>
          <a:p>
            <a:r>
              <a:rPr lang="en-US" dirty="0"/>
              <a:t>Night out in Lisbon</a:t>
            </a:r>
          </a:p>
          <a:p>
            <a:r>
              <a:rPr lang="en-US" dirty="0" smtClean="0"/>
              <a:t>Weather &amp; Tides</a:t>
            </a:r>
          </a:p>
          <a:p>
            <a:r>
              <a:rPr lang="en-US" dirty="0" smtClean="0"/>
              <a:t>Recommendations</a:t>
            </a:r>
          </a:p>
          <a:p>
            <a:r>
              <a:rPr lang="en-US" dirty="0" err="1" smtClean="0"/>
              <a:t>Harbours</a:t>
            </a:r>
            <a:endParaRPr lang="en-US" dirty="0" smtClean="0"/>
          </a:p>
          <a:p>
            <a:r>
              <a:rPr lang="en-US" dirty="0" smtClean="0"/>
              <a:t>Possible routes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334933" y="2031999"/>
            <a:ext cx="4679232" cy="3755571"/>
            <a:chOff x="4007568" y="2031999"/>
            <a:chExt cx="4679232" cy="37555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7568" y="2031999"/>
              <a:ext cx="4679232" cy="3755571"/>
            </a:xfrm>
            <a:prstGeom prst="rect">
              <a:avLst/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4334933" y="4326448"/>
              <a:ext cx="1828800" cy="321752"/>
            </a:xfrm>
            <a:custGeom>
              <a:avLst/>
              <a:gdLst>
                <a:gd name="connsiteX0" fmla="*/ 1828800 w 1828800"/>
                <a:gd name="connsiteY0" fmla="*/ 321752 h 321752"/>
                <a:gd name="connsiteX1" fmla="*/ 922867 w 1828800"/>
                <a:gd name="connsiteY1" fmla="*/ 19 h 321752"/>
                <a:gd name="connsiteX2" fmla="*/ 0 w 1828800"/>
                <a:gd name="connsiteY2" fmla="*/ 304819 h 32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321752">
                  <a:moveTo>
                    <a:pt x="1828800" y="321752"/>
                  </a:moveTo>
                  <a:cubicBezTo>
                    <a:pt x="1528233" y="162296"/>
                    <a:pt x="1227667" y="2841"/>
                    <a:pt x="922867" y="19"/>
                  </a:cubicBezTo>
                  <a:cubicBezTo>
                    <a:pt x="618067" y="-2803"/>
                    <a:pt x="0" y="304819"/>
                    <a:pt x="0" y="304819"/>
                  </a:cubicBezTo>
                </a:path>
              </a:pathLst>
            </a:custGeom>
            <a:ln w="12700" cmpd="sng">
              <a:solidFill>
                <a:srgbClr val="FF0000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000000"/>
                  </a:solidFill>
                </a:ln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>
            <a:off x="5594350" y="4648200"/>
            <a:ext cx="896748" cy="40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597400" y="4648200"/>
            <a:ext cx="996950" cy="406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41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03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99" y="5139345"/>
            <a:ext cx="2288000" cy="1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US" dirty="0" smtClean="0"/>
              <a:t>Pico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930398"/>
            <a:ext cx="6349487" cy="101900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Ports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Lajes</a:t>
            </a:r>
            <a:r>
              <a:rPr lang="en-US" dirty="0"/>
              <a:t> – </a:t>
            </a:r>
            <a:r>
              <a:rPr lang="en-US" dirty="0" smtClean="0"/>
              <a:t>South coast – small marina, a </a:t>
            </a:r>
            <a:r>
              <a:rPr lang="en-US" dirty="0" smtClean="0"/>
              <a:t>bit </a:t>
            </a:r>
            <a:r>
              <a:rPr lang="en-US" dirty="0" smtClean="0"/>
              <a:t>shallow; </a:t>
            </a:r>
            <a:r>
              <a:rPr lang="en-US" dirty="0"/>
              <a:t>narrow channel partially obstructed by </a:t>
            </a:r>
            <a:r>
              <a:rPr lang="en-US" dirty="0" smtClean="0"/>
              <a:t>rocks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-12770" y="1502529"/>
            <a:ext cx="9156768" cy="3636815"/>
          </a:xfrm>
        </p:spPr>
        <p:txBody>
          <a:bodyPr>
            <a:normAutofit fontScale="55000" lnSpcReduction="20000"/>
          </a:bodyPr>
          <a:lstStyle/>
          <a:p>
            <a:pPr lvl="2"/>
            <a:r>
              <a:rPr lang="en-US" dirty="0" smtClean="0"/>
              <a:t>Approach</a:t>
            </a:r>
            <a:r>
              <a:rPr lang="en-US" dirty="0"/>
              <a:t>: ok by day but difficult by night – marina entrance partially obstructed by rocks after a recent </a:t>
            </a:r>
            <a:r>
              <a:rPr lang="en-US" dirty="0" smtClean="0"/>
              <a:t>storm</a:t>
            </a:r>
          </a:p>
          <a:p>
            <a:pPr lvl="1"/>
            <a:r>
              <a:rPr lang="en-US" dirty="0" err="1" smtClean="0"/>
              <a:t>Madalena</a:t>
            </a:r>
            <a:r>
              <a:rPr lang="en-US" dirty="0" smtClean="0"/>
              <a:t> </a:t>
            </a:r>
            <a:r>
              <a:rPr lang="en-US" dirty="0"/>
              <a:t>– West, facing </a:t>
            </a:r>
            <a:r>
              <a:rPr lang="en-US" dirty="0" err="1"/>
              <a:t>Horta</a:t>
            </a:r>
            <a:r>
              <a:rPr lang="en-US" dirty="0"/>
              <a:t> in Faial (15mins away by ferry) – ferry port and small commercial </a:t>
            </a:r>
            <a:r>
              <a:rPr lang="en-US" dirty="0" err="1"/>
              <a:t>harbour</a:t>
            </a:r>
            <a:endParaRPr lang="en-US" dirty="0"/>
          </a:p>
          <a:p>
            <a:pPr lvl="2"/>
            <a:r>
              <a:rPr lang="en-US" dirty="0"/>
              <a:t>Approach good from N or NW: if approaching from south of the (very obvious) </a:t>
            </a:r>
            <a:r>
              <a:rPr lang="en-US" dirty="0" err="1"/>
              <a:t>Madalena</a:t>
            </a:r>
            <a:r>
              <a:rPr lang="en-US" dirty="0"/>
              <a:t> rocks, make sure to stay close to them to avoid a sandbank; anchor on sand in south part of the </a:t>
            </a:r>
            <a:r>
              <a:rPr lang="en-US" dirty="0" err="1"/>
              <a:t>harbour</a:t>
            </a:r>
            <a:r>
              <a:rPr lang="en-US" dirty="0"/>
              <a:t>; watch out for the ferry</a:t>
            </a:r>
          </a:p>
          <a:p>
            <a:pPr lvl="1"/>
            <a:r>
              <a:rPr lang="en-US" dirty="0"/>
              <a:t>São </a:t>
            </a:r>
            <a:r>
              <a:rPr lang="en-US" dirty="0" err="1"/>
              <a:t>Roque</a:t>
            </a:r>
            <a:r>
              <a:rPr lang="en-US" dirty="0"/>
              <a:t> – north coast; fishing and commercial port on the north side of Pico</a:t>
            </a:r>
          </a:p>
          <a:p>
            <a:pPr lvl="2"/>
            <a:r>
              <a:rPr lang="en-US" dirty="0"/>
              <a:t>Approach stay 200m clear of </a:t>
            </a:r>
            <a:r>
              <a:rPr lang="en-US" dirty="0" err="1"/>
              <a:t>Baixo</a:t>
            </a:r>
            <a:r>
              <a:rPr lang="en-US" dirty="0"/>
              <a:t> do </a:t>
            </a:r>
            <a:r>
              <a:rPr lang="en-US" dirty="0" err="1"/>
              <a:t>Cais</a:t>
            </a:r>
            <a:r>
              <a:rPr lang="en-US" dirty="0"/>
              <a:t> rocks; by night approach between 130</a:t>
            </a:r>
            <a:r>
              <a:rPr lang="en-US" baseline="30000" dirty="0"/>
              <a:t>o</a:t>
            </a:r>
            <a:r>
              <a:rPr lang="en-US" dirty="0"/>
              <a:t> and  295o from the light at end of pier (Fl.G.3s) and stay at least 50m away from pier; moor to buoy or anchor (11-15m depth, rocky bottom) inside port</a:t>
            </a:r>
          </a:p>
          <a:p>
            <a:r>
              <a:rPr lang="en-US" dirty="0" smtClean="0"/>
              <a:t>Anchorages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Calheta</a:t>
            </a:r>
            <a:r>
              <a:rPr lang="en-US" dirty="0"/>
              <a:t> dos </a:t>
            </a:r>
            <a:r>
              <a:rPr lang="en-US" dirty="0" err="1"/>
              <a:t>Nesquim</a:t>
            </a:r>
            <a:r>
              <a:rPr lang="en-US" dirty="0"/>
              <a:t> – south coast – small day anchorage but open to south; watch for some rocks as approaching</a:t>
            </a:r>
          </a:p>
          <a:p>
            <a:pPr lvl="1"/>
            <a:r>
              <a:rPr lang="en-US" dirty="0"/>
              <a:t>Santa Cruz das </a:t>
            </a:r>
            <a:r>
              <a:rPr lang="en-US" dirty="0" err="1"/>
              <a:t>Ribeiras</a:t>
            </a:r>
            <a:r>
              <a:rPr lang="en-US" dirty="0"/>
              <a:t> – south coast – small port; seems open to swell from East; anchor by 5m  on sand and rocks</a:t>
            </a:r>
          </a:p>
          <a:p>
            <a:r>
              <a:rPr lang="en-US" dirty="0"/>
              <a:t>Places to see:</a:t>
            </a:r>
          </a:p>
          <a:p>
            <a:pPr lvl="1"/>
            <a:r>
              <a:rPr lang="en-US" dirty="0"/>
              <a:t>By car/taxi:</a:t>
            </a:r>
          </a:p>
          <a:p>
            <a:pPr lvl="2"/>
            <a:r>
              <a:rPr lang="en-US" dirty="0"/>
              <a:t>Vineyards enclosed in lava walls (</a:t>
            </a:r>
            <a:r>
              <a:rPr lang="en-US" dirty="0" err="1"/>
              <a:t>Lagido</a:t>
            </a:r>
            <a:r>
              <a:rPr lang="en-US" dirty="0"/>
              <a:t> de Santa </a:t>
            </a:r>
            <a:r>
              <a:rPr lang="en-US" dirty="0" err="1"/>
              <a:t>Luzia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Gruta</a:t>
            </a:r>
            <a:r>
              <a:rPr lang="en-US" dirty="0"/>
              <a:t> das Torres – Lava tunnel which carried lava down from the Pico volcano – 450m open of a total 5km explored length!</a:t>
            </a:r>
          </a:p>
          <a:p>
            <a:pPr lvl="1"/>
            <a:r>
              <a:rPr lang="en-US" dirty="0"/>
              <a:t>By the port:</a:t>
            </a:r>
          </a:p>
          <a:p>
            <a:pPr lvl="2"/>
            <a:r>
              <a:rPr lang="en-US" dirty="0"/>
              <a:t>Wine museum in </a:t>
            </a:r>
            <a:r>
              <a:rPr lang="en-US" dirty="0" err="1"/>
              <a:t>Madalena</a:t>
            </a:r>
            <a:r>
              <a:rPr lang="en-US" dirty="0"/>
              <a:t> – 15mins from the port – closed </a:t>
            </a:r>
            <a:r>
              <a:rPr lang="en-US" dirty="0" err="1"/>
              <a:t>mondays</a:t>
            </a:r>
            <a:r>
              <a:rPr lang="en-US" dirty="0"/>
              <a:t> and holidays</a:t>
            </a:r>
          </a:p>
          <a:p>
            <a:pPr lvl="2"/>
            <a:r>
              <a:rPr lang="en-US" dirty="0" err="1"/>
              <a:t>Whalemen</a:t>
            </a:r>
            <a:r>
              <a:rPr lang="en-US" dirty="0"/>
              <a:t> museum in </a:t>
            </a:r>
            <a:r>
              <a:rPr lang="en-US" dirty="0" err="1"/>
              <a:t>Lajes</a:t>
            </a:r>
            <a:r>
              <a:rPr lang="en-US" dirty="0"/>
              <a:t> – very good museum documenting whaling in small boats done here until the 70’s</a:t>
            </a:r>
          </a:p>
          <a:p>
            <a:r>
              <a:rPr lang="en-US" dirty="0"/>
              <a:t>Restaurants &amp; food:</a:t>
            </a:r>
          </a:p>
          <a:p>
            <a:pPr lvl="1"/>
            <a:r>
              <a:rPr lang="en-US" dirty="0" err="1"/>
              <a:t>Ancoradouro</a:t>
            </a:r>
            <a:r>
              <a:rPr lang="en-US" dirty="0"/>
              <a:t> – fish and seafood – a reference in Pico – 15mins from port in </a:t>
            </a:r>
            <a:r>
              <a:rPr lang="en-US" dirty="0" err="1"/>
              <a:t>Madalena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86" y="0"/>
            <a:ext cx="2794513" cy="150252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777709" y="930399"/>
            <a:ext cx="945039" cy="531656"/>
          </a:xfrm>
          <a:custGeom>
            <a:avLst/>
            <a:gdLst>
              <a:gd name="connsiteX0" fmla="*/ 472520 w 945039"/>
              <a:gd name="connsiteY0" fmla="*/ 103378 h 531656"/>
              <a:gd name="connsiteX1" fmla="*/ 472520 w 945039"/>
              <a:gd name="connsiteY1" fmla="*/ 103378 h 531656"/>
              <a:gd name="connsiteX2" fmla="*/ 354390 w 945039"/>
              <a:gd name="connsiteY2" fmla="*/ 44305 h 531656"/>
              <a:gd name="connsiteX3" fmla="*/ 265792 w 945039"/>
              <a:gd name="connsiteY3" fmla="*/ 0 h 531656"/>
              <a:gd name="connsiteX4" fmla="*/ 73831 w 945039"/>
              <a:gd name="connsiteY4" fmla="*/ 29536 h 531656"/>
              <a:gd name="connsiteX5" fmla="*/ 44298 w 945039"/>
              <a:gd name="connsiteY5" fmla="*/ 59073 h 531656"/>
              <a:gd name="connsiteX6" fmla="*/ 14766 w 945039"/>
              <a:gd name="connsiteY6" fmla="*/ 147682 h 531656"/>
              <a:gd name="connsiteX7" fmla="*/ 0 w 945039"/>
              <a:gd name="connsiteY7" fmla="*/ 191987 h 531656"/>
              <a:gd name="connsiteX8" fmla="*/ 44298 w 945039"/>
              <a:gd name="connsiteY8" fmla="*/ 354438 h 531656"/>
              <a:gd name="connsiteX9" fmla="*/ 73831 w 945039"/>
              <a:gd name="connsiteY9" fmla="*/ 383974 h 531656"/>
              <a:gd name="connsiteX10" fmla="*/ 132896 w 945039"/>
              <a:gd name="connsiteY10" fmla="*/ 398742 h 531656"/>
              <a:gd name="connsiteX11" fmla="*/ 265792 w 945039"/>
              <a:gd name="connsiteY11" fmla="*/ 457815 h 531656"/>
              <a:gd name="connsiteX12" fmla="*/ 354390 w 945039"/>
              <a:gd name="connsiteY12" fmla="*/ 487352 h 531656"/>
              <a:gd name="connsiteX13" fmla="*/ 398688 w 945039"/>
              <a:gd name="connsiteY13" fmla="*/ 502120 h 531656"/>
              <a:gd name="connsiteX14" fmla="*/ 502052 w 945039"/>
              <a:gd name="connsiteY14" fmla="*/ 531656 h 531656"/>
              <a:gd name="connsiteX15" fmla="*/ 856442 w 945039"/>
              <a:gd name="connsiteY15" fmla="*/ 516888 h 531656"/>
              <a:gd name="connsiteX16" fmla="*/ 930273 w 945039"/>
              <a:gd name="connsiteY16" fmla="*/ 443047 h 531656"/>
              <a:gd name="connsiteX17" fmla="*/ 945039 w 945039"/>
              <a:gd name="connsiteY17" fmla="*/ 398742 h 531656"/>
              <a:gd name="connsiteX18" fmla="*/ 871208 w 945039"/>
              <a:gd name="connsiteY18" fmla="*/ 295365 h 531656"/>
              <a:gd name="connsiteX19" fmla="*/ 841676 w 945039"/>
              <a:gd name="connsiteY19" fmla="*/ 265828 h 531656"/>
              <a:gd name="connsiteX20" fmla="*/ 782611 w 945039"/>
              <a:gd name="connsiteY20" fmla="*/ 236292 h 531656"/>
              <a:gd name="connsiteX21" fmla="*/ 738312 w 945039"/>
              <a:gd name="connsiteY21" fmla="*/ 206755 h 531656"/>
              <a:gd name="connsiteX22" fmla="*/ 694013 w 945039"/>
              <a:gd name="connsiteY22" fmla="*/ 191987 h 531656"/>
              <a:gd name="connsiteX23" fmla="*/ 649714 w 945039"/>
              <a:gd name="connsiteY23" fmla="*/ 162451 h 531656"/>
              <a:gd name="connsiteX24" fmla="*/ 561117 w 945039"/>
              <a:gd name="connsiteY24" fmla="*/ 132914 h 531656"/>
              <a:gd name="connsiteX25" fmla="*/ 457753 w 945039"/>
              <a:gd name="connsiteY25" fmla="*/ 103378 h 531656"/>
              <a:gd name="connsiteX26" fmla="*/ 413455 w 945039"/>
              <a:gd name="connsiteY26" fmla="*/ 103378 h 531656"/>
              <a:gd name="connsiteX27" fmla="*/ 413455 w 945039"/>
              <a:gd name="connsiteY27" fmla="*/ 103378 h 53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45039" h="531656">
                <a:moveTo>
                  <a:pt x="472520" y="103378"/>
                </a:moveTo>
                <a:lnTo>
                  <a:pt x="472520" y="103378"/>
                </a:lnTo>
                <a:cubicBezTo>
                  <a:pt x="433143" y="83687"/>
                  <a:pt x="392140" y="66958"/>
                  <a:pt x="354390" y="44305"/>
                </a:cubicBezTo>
                <a:cubicBezTo>
                  <a:pt x="260357" y="-12122"/>
                  <a:pt x="411464" y="36422"/>
                  <a:pt x="265792" y="0"/>
                </a:cubicBezTo>
                <a:cubicBezTo>
                  <a:pt x="257267" y="853"/>
                  <a:pt x="116402" y="3990"/>
                  <a:pt x="73831" y="29536"/>
                </a:cubicBezTo>
                <a:cubicBezTo>
                  <a:pt x="61893" y="36700"/>
                  <a:pt x="54142" y="49227"/>
                  <a:pt x="44298" y="59073"/>
                </a:cubicBezTo>
                <a:lnTo>
                  <a:pt x="14766" y="147682"/>
                </a:lnTo>
                <a:lnTo>
                  <a:pt x="0" y="191987"/>
                </a:lnTo>
                <a:cubicBezTo>
                  <a:pt x="12698" y="293583"/>
                  <a:pt x="-5337" y="292386"/>
                  <a:pt x="44298" y="354438"/>
                </a:cubicBezTo>
                <a:cubicBezTo>
                  <a:pt x="52995" y="365310"/>
                  <a:pt x="61378" y="377747"/>
                  <a:pt x="73831" y="383974"/>
                </a:cubicBezTo>
                <a:cubicBezTo>
                  <a:pt x="91982" y="393051"/>
                  <a:pt x="113208" y="393819"/>
                  <a:pt x="132896" y="398742"/>
                </a:cubicBezTo>
                <a:cubicBezTo>
                  <a:pt x="203097" y="445549"/>
                  <a:pt x="160356" y="422665"/>
                  <a:pt x="265792" y="457815"/>
                </a:cubicBezTo>
                <a:lnTo>
                  <a:pt x="354390" y="487352"/>
                </a:lnTo>
                <a:cubicBezTo>
                  <a:pt x="369156" y="492275"/>
                  <a:pt x="383588" y="498345"/>
                  <a:pt x="398688" y="502120"/>
                </a:cubicBezTo>
                <a:cubicBezTo>
                  <a:pt x="472853" y="520664"/>
                  <a:pt x="438500" y="510470"/>
                  <a:pt x="502052" y="531656"/>
                </a:cubicBezTo>
                <a:lnTo>
                  <a:pt x="856442" y="516888"/>
                </a:lnTo>
                <a:cubicBezTo>
                  <a:pt x="890527" y="509835"/>
                  <a:pt x="930273" y="443047"/>
                  <a:pt x="930273" y="443047"/>
                </a:cubicBezTo>
                <a:cubicBezTo>
                  <a:pt x="935195" y="428279"/>
                  <a:pt x="945039" y="414309"/>
                  <a:pt x="945039" y="398742"/>
                </a:cubicBezTo>
                <a:cubicBezTo>
                  <a:pt x="945039" y="351595"/>
                  <a:pt x="899117" y="323278"/>
                  <a:pt x="871208" y="295365"/>
                </a:cubicBezTo>
                <a:cubicBezTo>
                  <a:pt x="861364" y="285519"/>
                  <a:pt x="854129" y="272055"/>
                  <a:pt x="841676" y="265828"/>
                </a:cubicBezTo>
                <a:cubicBezTo>
                  <a:pt x="821988" y="255983"/>
                  <a:pt x="801723" y="247214"/>
                  <a:pt x="782611" y="236292"/>
                </a:cubicBezTo>
                <a:cubicBezTo>
                  <a:pt x="767202" y="227486"/>
                  <a:pt x="754186" y="214693"/>
                  <a:pt x="738312" y="206755"/>
                </a:cubicBezTo>
                <a:cubicBezTo>
                  <a:pt x="724390" y="199793"/>
                  <a:pt x="707935" y="198949"/>
                  <a:pt x="694013" y="191987"/>
                </a:cubicBezTo>
                <a:cubicBezTo>
                  <a:pt x="678139" y="184049"/>
                  <a:pt x="665932" y="169660"/>
                  <a:pt x="649714" y="162451"/>
                </a:cubicBezTo>
                <a:cubicBezTo>
                  <a:pt x="621267" y="149806"/>
                  <a:pt x="590649" y="142760"/>
                  <a:pt x="561117" y="132914"/>
                </a:cubicBezTo>
                <a:cubicBezTo>
                  <a:pt x="529564" y="122395"/>
                  <a:pt x="490198" y="108014"/>
                  <a:pt x="457753" y="103378"/>
                </a:cubicBezTo>
                <a:cubicBezTo>
                  <a:pt x="443135" y="101290"/>
                  <a:pt x="428221" y="103378"/>
                  <a:pt x="413455" y="103378"/>
                </a:cubicBezTo>
                <a:lnTo>
                  <a:pt x="413455" y="10337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028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9345"/>
            <a:ext cx="2291538" cy="1718654"/>
          </a:xfrm>
          <a:prstGeom prst="rect">
            <a:avLst/>
          </a:prstGeom>
        </p:spPr>
      </p:pic>
      <p:pic>
        <p:nvPicPr>
          <p:cNvPr id="9" name="Picture 8" descr="IMG_076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00" y="5139345"/>
            <a:ext cx="2287999" cy="1715999"/>
          </a:xfrm>
          <a:prstGeom prst="rect">
            <a:avLst/>
          </a:prstGeom>
        </p:spPr>
      </p:pic>
      <p:pic>
        <p:nvPicPr>
          <p:cNvPr id="6" name="Picture 5" descr="IMG_051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38" y="5139346"/>
            <a:ext cx="2287997" cy="17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9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Graciosa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61" y="1417638"/>
            <a:ext cx="8889283" cy="522806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Ports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Vila da Praia (</a:t>
            </a:r>
            <a:r>
              <a:rPr lang="en-US" dirty="0" err="1" smtClean="0"/>
              <a:t>S.Mateus</a:t>
            </a:r>
            <a:r>
              <a:rPr lang="en-US" dirty="0" smtClean="0"/>
              <a:t>) – small town with a fishing and commercial port on the eastern coast; seems to be the only well-sheltered </a:t>
            </a:r>
            <a:r>
              <a:rPr lang="en-US" dirty="0" err="1" smtClean="0"/>
              <a:t>harbour</a:t>
            </a:r>
            <a:r>
              <a:rPr lang="en-US" dirty="0" smtClean="0"/>
              <a:t> in the island; not a marina!</a:t>
            </a:r>
          </a:p>
          <a:p>
            <a:pPr lvl="1"/>
            <a:r>
              <a:rPr lang="en-US" dirty="0" smtClean="0"/>
              <a:t>Approach – the port is just in front of </a:t>
            </a:r>
            <a:r>
              <a:rPr lang="en-US" dirty="0"/>
              <a:t>the small (500m </a:t>
            </a:r>
            <a:r>
              <a:rPr lang="en-US" dirty="0" smtClean="0"/>
              <a:t>long) </a:t>
            </a:r>
            <a:r>
              <a:rPr lang="en-US" dirty="0" err="1" smtClean="0"/>
              <a:t>Ilha</a:t>
            </a:r>
            <a:r>
              <a:rPr lang="en-US" dirty="0" smtClean="0"/>
              <a:t> da Praia island; leave coast and little island clear by 300-500m and avoid the </a:t>
            </a:r>
            <a:r>
              <a:rPr lang="en-US" dirty="0" err="1" smtClean="0"/>
              <a:t>Baixa</a:t>
            </a:r>
            <a:r>
              <a:rPr lang="en-US" dirty="0" smtClean="0"/>
              <a:t> dos </a:t>
            </a:r>
            <a:r>
              <a:rPr lang="en-US" dirty="0" err="1" smtClean="0"/>
              <a:t>Remedios</a:t>
            </a:r>
            <a:r>
              <a:rPr lang="en-US" dirty="0" smtClean="0"/>
              <a:t> bank if approaching from S; by night follow alignment lights at 307</a:t>
            </a:r>
            <a:r>
              <a:rPr lang="en-US" baseline="30000" dirty="0" smtClean="0"/>
              <a:t>o</a:t>
            </a:r>
            <a:r>
              <a:rPr lang="en-US" dirty="0"/>
              <a:t> </a:t>
            </a:r>
            <a:r>
              <a:rPr lang="en-US" dirty="0" smtClean="0"/>
              <a:t>until the pier is at the beam</a:t>
            </a:r>
            <a:endParaRPr lang="en-US" dirty="0"/>
          </a:p>
          <a:p>
            <a:r>
              <a:rPr lang="en-US" dirty="0" smtClean="0"/>
              <a:t>Anchorages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Santa Cruz – anchor at </a:t>
            </a:r>
            <a:r>
              <a:rPr lang="en-US" dirty="0" err="1" smtClean="0"/>
              <a:t>Cais</a:t>
            </a:r>
            <a:r>
              <a:rPr lang="en-US" dirty="0" smtClean="0"/>
              <a:t> do </a:t>
            </a:r>
            <a:r>
              <a:rPr lang="en-US" dirty="0" err="1" smtClean="0"/>
              <a:t>Freire</a:t>
            </a:r>
            <a:r>
              <a:rPr lang="en-US" dirty="0" smtClean="0"/>
              <a:t> or at </a:t>
            </a:r>
            <a:r>
              <a:rPr lang="en-US" dirty="0" err="1" smtClean="0"/>
              <a:t>Cais</a:t>
            </a:r>
            <a:r>
              <a:rPr lang="en-US" dirty="0" smtClean="0"/>
              <a:t> da Barra – both seem little better than bays open to E with poor rocky bottoms – better leave the boat in Vila da Praia and visit by taxi </a:t>
            </a:r>
            <a:endParaRPr lang="en-US" dirty="0"/>
          </a:p>
          <a:p>
            <a:r>
              <a:rPr lang="en-US" dirty="0"/>
              <a:t>Places to see:</a:t>
            </a:r>
          </a:p>
          <a:p>
            <a:pPr lvl="1"/>
            <a:r>
              <a:rPr lang="en-US" dirty="0"/>
              <a:t>By car/taxi</a:t>
            </a:r>
            <a:r>
              <a:rPr lang="en-US" dirty="0" smtClean="0"/>
              <a:t>:</a:t>
            </a:r>
          </a:p>
          <a:p>
            <a:pPr lvl="2"/>
            <a:r>
              <a:rPr lang="en-US" dirty="0" err="1" smtClean="0"/>
              <a:t>Furna</a:t>
            </a:r>
            <a:r>
              <a:rPr lang="en-US" dirty="0" smtClean="0"/>
              <a:t> do </a:t>
            </a:r>
            <a:r>
              <a:rPr lang="en-US" dirty="0" err="1" smtClean="0"/>
              <a:t>enxofre</a:t>
            </a:r>
            <a:r>
              <a:rPr lang="en-US" dirty="0" smtClean="0"/>
              <a:t> – rare geological phenomena in a crater at the islands SW end with bubbling </a:t>
            </a:r>
            <a:endParaRPr lang="en-US" dirty="0"/>
          </a:p>
          <a:p>
            <a:pPr lvl="2"/>
            <a:r>
              <a:rPr lang="en-US" dirty="0" smtClean="0"/>
              <a:t>Visit Santa Cruz – the town </a:t>
            </a:r>
            <a:r>
              <a:rPr lang="en-US" dirty="0" smtClean="0"/>
              <a:t>seems pretty; the main church is partly from the XVI and partly from the XVIII centuries</a:t>
            </a:r>
            <a:endParaRPr lang="en-US" dirty="0" smtClean="0"/>
          </a:p>
          <a:p>
            <a:r>
              <a:rPr lang="en-US" smtClean="0"/>
              <a:t>Restaurants </a:t>
            </a:r>
            <a:r>
              <a:rPr lang="en-US" dirty="0"/>
              <a:t>&amp; food:</a:t>
            </a:r>
          </a:p>
          <a:p>
            <a:pPr lvl="1"/>
            <a:r>
              <a:rPr lang="en-US" dirty="0" smtClean="0"/>
              <a:t>Could not find much information; better ask </a:t>
            </a:r>
            <a:r>
              <a:rPr lang="en-US" dirty="0" err="1" smtClean="0"/>
              <a:t>Sailazores</a:t>
            </a:r>
            <a:r>
              <a:rPr lang="en-US" dirty="0" smtClean="0"/>
              <a:t> people upon arrival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486" y="0"/>
            <a:ext cx="2794513" cy="150252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7397892" y="0"/>
            <a:ext cx="472520" cy="274638"/>
          </a:xfrm>
          <a:custGeom>
            <a:avLst/>
            <a:gdLst>
              <a:gd name="connsiteX0" fmla="*/ 0 w 365756"/>
              <a:gd name="connsiteY0" fmla="*/ 29536 h 206755"/>
              <a:gd name="connsiteX1" fmla="*/ 0 w 365756"/>
              <a:gd name="connsiteY1" fmla="*/ 29536 h 206755"/>
              <a:gd name="connsiteX2" fmla="*/ 118130 w 365756"/>
              <a:gd name="connsiteY2" fmla="*/ 162451 h 206755"/>
              <a:gd name="connsiteX3" fmla="*/ 177195 w 365756"/>
              <a:gd name="connsiteY3" fmla="*/ 177219 h 206755"/>
              <a:gd name="connsiteX4" fmla="*/ 265792 w 365756"/>
              <a:gd name="connsiteY4" fmla="*/ 206755 h 206755"/>
              <a:gd name="connsiteX5" fmla="*/ 339624 w 365756"/>
              <a:gd name="connsiteY5" fmla="*/ 59073 h 206755"/>
              <a:gd name="connsiteX6" fmla="*/ 310091 w 365756"/>
              <a:gd name="connsiteY6" fmla="*/ 29536 h 206755"/>
              <a:gd name="connsiteX7" fmla="*/ 221494 w 365756"/>
              <a:gd name="connsiteY7" fmla="*/ 0 h 206755"/>
              <a:gd name="connsiteX8" fmla="*/ 0 w 365756"/>
              <a:gd name="connsiteY8" fmla="*/ 29536 h 20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56" h="206755">
                <a:moveTo>
                  <a:pt x="0" y="29536"/>
                </a:moveTo>
                <a:lnTo>
                  <a:pt x="0" y="29536"/>
                </a:lnTo>
                <a:cubicBezTo>
                  <a:pt x="37636" y="82234"/>
                  <a:pt x="58092" y="136717"/>
                  <a:pt x="118130" y="162451"/>
                </a:cubicBezTo>
                <a:cubicBezTo>
                  <a:pt x="136783" y="170446"/>
                  <a:pt x="157757" y="171387"/>
                  <a:pt x="177195" y="177219"/>
                </a:cubicBezTo>
                <a:cubicBezTo>
                  <a:pt x="207012" y="186165"/>
                  <a:pt x="265792" y="206755"/>
                  <a:pt x="265792" y="206755"/>
                </a:cubicBezTo>
                <a:cubicBezTo>
                  <a:pt x="381473" y="187473"/>
                  <a:pt x="382840" y="217553"/>
                  <a:pt x="339624" y="59073"/>
                </a:cubicBezTo>
                <a:cubicBezTo>
                  <a:pt x="335961" y="45641"/>
                  <a:pt x="322544" y="35763"/>
                  <a:pt x="310091" y="29536"/>
                </a:cubicBezTo>
                <a:cubicBezTo>
                  <a:pt x="282248" y="15613"/>
                  <a:pt x="221494" y="0"/>
                  <a:pt x="221494" y="0"/>
                </a:cubicBezTo>
                <a:cubicBezTo>
                  <a:pt x="35" y="15820"/>
                  <a:pt x="36916" y="24613"/>
                  <a:pt x="0" y="29536"/>
                </a:cubicBez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61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n_v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23" y="1316914"/>
            <a:ext cx="4459407" cy="24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0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507" y="3841577"/>
            <a:ext cx="3818053" cy="2573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439"/>
            <a:ext cx="8229600" cy="1062737"/>
          </a:xfrm>
        </p:spPr>
        <p:txBody>
          <a:bodyPr>
            <a:normAutofit/>
          </a:bodyPr>
          <a:lstStyle/>
          <a:p>
            <a:r>
              <a:rPr lang="en-US" dirty="0" smtClean="0"/>
              <a:t>A bit of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172496"/>
            <a:ext cx="9144000" cy="252446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Possibly known by the Phoenicians and the Carthaginian since VI century </a:t>
            </a:r>
            <a:r>
              <a:rPr lang="en-US" dirty="0" err="1" smtClean="0"/>
              <a:t>b.c.</a:t>
            </a:r>
            <a:endParaRPr lang="en-US" dirty="0" smtClean="0"/>
          </a:p>
          <a:p>
            <a:r>
              <a:rPr lang="en-US" dirty="0" smtClean="0"/>
              <a:t>Reference to nine islands NW from the Canaries by </a:t>
            </a:r>
            <a:r>
              <a:rPr lang="en-US" dirty="0" err="1" smtClean="0"/>
              <a:t>Sherif</a:t>
            </a:r>
            <a:r>
              <a:rPr lang="en-US" dirty="0" smtClean="0"/>
              <a:t> Mohamed al </a:t>
            </a:r>
            <a:r>
              <a:rPr lang="en-US" dirty="0" err="1" smtClean="0"/>
              <a:t>Edrisi</a:t>
            </a:r>
            <a:r>
              <a:rPr lang="en-US" dirty="0" smtClean="0"/>
              <a:t> in 1154 </a:t>
            </a:r>
          </a:p>
          <a:p>
            <a:r>
              <a:rPr lang="en-US" dirty="0" smtClean="0"/>
              <a:t>Unpopulated when (re-)discovered by the Portuguese in 1432</a:t>
            </a:r>
          </a:p>
          <a:p>
            <a:pPr lvl="1"/>
            <a:r>
              <a:rPr lang="en-US" dirty="0" smtClean="0"/>
              <a:t>Captain </a:t>
            </a:r>
            <a:r>
              <a:rPr lang="en-US" dirty="0" err="1" smtClean="0"/>
              <a:t>Gonçalo</a:t>
            </a:r>
            <a:r>
              <a:rPr lang="en-US" dirty="0" smtClean="0"/>
              <a:t> Velho Cabral just missed it </a:t>
            </a:r>
            <a:r>
              <a:rPr lang="en-US" dirty="0"/>
              <a:t>one year </a:t>
            </a:r>
            <a:r>
              <a:rPr lang="en-US" dirty="0" smtClean="0"/>
              <a:t>before, when discovering the “</a:t>
            </a:r>
            <a:r>
              <a:rPr lang="en-US" dirty="0" err="1" smtClean="0"/>
              <a:t>Formigas</a:t>
            </a:r>
            <a:r>
              <a:rPr lang="en-US" dirty="0" smtClean="0"/>
              <a:t>” rocks, a mere 20nm from Santa Maria</a:t>
            </a:r>
          </a:p>
          <a:p>
            <a:pPr lvl="1"/>
            <a:r>
              <a:rPr lang="en-US" dirty="0" smtClean="0"/>
              <a:t>São Miguel known by 1439</a:t>
            </a:r>
          </a:p>
          <a:p>
            <a:pPr lvl="1"/>
            <a:r>
              <a:rPr lang="en-US" dirty="0" smtClean="0"/>
              <a:t>The “central group” – Terceira, </a:t>
            </a:r>
            <a:r>
              <a:rPr lang="en-US" dirty="0" err="1" smtClean="0"/>
              <a:t>Graciosa</a:t>
            </a:r>
            <a:r>
              <a:rPr lang="en-US" dirty="0" smtClean="0"/>
              <a:t>, São Jorge, Pico and Faial – in 1450</a:t>
            </a:r>
          </a:p>
          <a:p>
            <a:pPr lvl="1"/>
            <a:r>
              <a:rPr lang="en-US" dirty="0" smtClean="0"/>
              <a:t>Flores and </a:t>
            </a:r>
            <a:r>
              <a:rPr lang="en-US" dirty="0" err="1" smtClean="0"/>
              <a:t>Corvo</a:t>
            </a:r>
            <a:r>
              <a:rPr lang="en-US" dirty="0" smtClean="0"/>
              <a:t> discovered in 1452</a:t>
            </a:r>
          </a:p>
          <a:p>
            <a:r>
              <a:rPr lang="en-US" dirty="0" err="1" smtClean="0"/>
              <a:t>Colonised</a:t>
            </a:r>
            <a:r>
              <a:rPr lang="en-US" dirty="0" smtClean="0"/>
              <a:t> by emigrants from Portugal but also Flanders, Brittany, Scotland, Ireland and Italy </a:t>
            </a:r>
          </a:p>
          <a:p>
            <a:pPr lvl="1"/>
            <a:r>
              <a:rPr lang="en-US" dirty="0" smtClean="0"/>
              <a:t>Economy based on agriculture but also on artisanal whaling until 1981 when it became forbidden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" y="3618561"/>
            <a:ext cx="5048208" cy="323943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Christopher Columbus stopped in Santa Maria in 1493 returning from America</a:t>
            </a:r>
          </a:p>
          <a:p>
            <a:r>
              <a:rPr lang="en-US" dirty="0" smtClean="0"/>
              <a:t>In </a:t>
            </a:r>
            <a:r>
              <a:rPr lang="en-US" dirty="0"/>
              <a:t>1498 </a:t>
            </a:r>
            <a:r>
              <a:rPr lang="en-US" dirty="0" err="1"/>
              <a:t>João</a:t>
            </a:r>
            <a:r>
              <a:rPr lang="en-US" dirty="0"/>
              <a:t> </a:t>
            </a:r>
            <a:r>
              <a:rPr lang="en-US" dirty="0" err="1"/>
              <a:t>Fernandes</a:t>
            </a:r>
            <a:r>
              <a:rPr lang="en-US" dirty="0"/>
              <a:t> Labrador left Terceira to </a:t>
            </a:r>
            <a:r>
              <a:rPr lang="en-US" dirty="0" smtClean="0"/>
              <a:t>map out the </a:t>
            </a:r>
            <a:r>
              <a:rPr lang="en-US" dirty="0"/>
              <a:t>Labrador</a:t>
            </a:r>
          </a:p>
          <a:p>
            <a:r>
              <a:rPr lang="en-US" dirty="0"/>
              <a:t>Vasco da Gama stopped in </a:t>
            </a:r>
            <a:r>
              <a:rPr lang="en-US" dirty="0" smtClean="0"/>
              <a:t>Terceira </a:t>
            </a:r>
            <a:r>
              <a:rPr lang="en-US" dirty="0"/>
              <a:t>on his way back from India in </a:t>
            </a:r>
            <a:r>
              <a:rPr lang="en-US" dirty="0" smtClean="0"/>
              <a:t>1499</a:t>
            </a:r>
          </a:p>
          <a:p>
            <a:r>
              <a:rPr lang="en-US" dirty="0" smtClean="0"/>
              <a:t>A frequent port of call since then</a:t>
            </a:r>
          </a:p>
          <a:p>
            <a:pPr lvl="1"/>
            <a:r>
              <a:rPr lang="en-US" dirty="0" smtClean="0"/>
              <a:t>Herman Melville writes in 1851 about whalers from Nantucket stopping in the Azores in search of provisions and crewmen</a:t>
            </a:r>
            <a:endParaRPr lang="en-US" dirty="0"/>
          </a:p>
          <a:p>
            <a:r>
              <a:rPr lang="en-US" dirty="0" smtClean="0"/>
              <a:t>In 1976 became a </a:t>
            </a:r>
            <a:r>
              <a:rPr lang="en-US" dirty="0" err="1" smtClean="0"/>
              <a:t>portuguese</a:t>
            </a:r>
            <a:r>
              <a:rPr lang="en-US" dirty="0" smtClean="0"/>
              <a:t> Autonomous Region with its Regional Government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09" y="3759681"/>
            <a:ext cx="3841029" cy="27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8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Geography and geology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6" y="1190625"/>
            <a:ext cx="8461374" cy="467776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Nine volcanoes formed at the junction between the </a:t>
            </a:r>
            <a:r>
              <a:rPr lang="en-US" dirty="0" err="1" smtClean="0"/>
              <a:t>eurasian</a:t>
            </a:r>
            <a:r>
              <a:rPr lang="en-US" dirty="0" smtClean="0"/>
              <a:t> and the </a:t>
            </a:r>
            <a:r>
              <a:rPr lang="en-US" dirty="0" err="1" smtClean="0"/>
              <a:t>african</a:t>
            </a:r>
            <a:r>
              <a:rPr lang="en-US" dirty="0" smtClean="0"/>
              <a:t> tectonic plates</a:t>
            </a:r>
          </a:p>
          <a:p>
            <a:pPr lvl="1"/>
            <a:r>
              <a:rPr lang="en-US" dirty="0" smtClean="0"/>
              <a:t>Age between 8 million years (</a:t>
            </a:r>
            <a:r>
              <a:rPr lang="en-US" dirty="0" err="1" smtClean="0"/>
              <a:t>Sta.Maria</a:t>
            </a:r>
            <a:r>
              <a:rPr lang="en-US" dirty="0" smtClean="0"/>
              <a:t>) and 270 thousand years (Pico)</a:t>
            </a:r>
          </a:p>
          <a:p>
            <a:pPr lvl="1"/>
            <a:r>
              <a:rPr lang="en-US" dirty="0" smtClean="0"/>
              <a:t>Many interesting geological curiosities: lava tubes, volcano craters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ava rock is a traditional construction material here</a:t>
            </a:r>
          </a:p>
          <a:p>
            <a:r>
              <a:rPr lang="en-US" dirty="0"/>
              <a:t>Being a set of volcanic islands, there are only few places to drop the anchor, all </a:t>
            </a:r>
            <a:r>
              <a:rPr lang="en-US" dirty="0" smtClean="0"/>
              <a:t>unprotected, also quite some distance between islands</a:t>
            </a:r>
            <a:endParaRPr lang="en-US" dirty="0"/>
          </a:p>
          <a:p>
            <a:pPr lvl="1"/>
            <a:r>
              <a:rPr lang="en-US" dirty="0"/>
              <a:t>Advice from </a:t>
            </a:r>
            <a:r>
              <a:rPr lang="en-US" dirty="0" err="1"/>
              <a:t>Sailazores</a:t>
            </a:r>
            <a:r>
              <a:rPr lang="en-US" dirty="0"/>
              <a:t> is to spend nights in a </a:t>
            </a:r>
            <a:r>
              <a:rPr lang="en-US" dirty="0" smtClean="0"/>
              <a:t>marina</a:t>
            </a:r>
          </a:p>
          <a:p>
            <a:r>
              <a:rPr lang="en-US" dirty="0" smtClean="0"/>
              <a:t>In second week we are likely to stay in the “central group”:</a:t>
            </a:r>
          </a:p>
          <a:p>
            <a:pPr lvl="1"/>
            <a:r>
              <a:rPr lang="en-US" dirty="0" err="1"/>
              <a:t>Graciosa</a:t>
            </a:r>
            <a:endParaRPr lang="en-US" dirty="0"/>
          </a:p>
          <a:p>
            <a:pPr lvl="1"/>
            <a:r>
              <a:rPr lang="en-US" dirty="0"/>
              <a:t>Terceira</a:t>
            </a:r>
          </a:p>
          <a:p>
            <a:pPr lvl="1"/>
            <a:r>
              <a:rPr lang="en-US" dirty="0"/>
              <a:t>São Jorge</a:t>
            </a:r>
          </a:p>
          <a:p>
            <a:pPr lvl="1"/>
            <a:r>
              <a:rPr lang="en-US" dirty="0"/>
              <a:t>Pico</a:t>
            </a:r>
          </a:p>
          <a:p>
            <a:pPr lvl="1"/>
            <a:r>
              <a:rPr lang="en-US" dirty="0" smtClean="0"/>
              <a:t>Faial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482" y="3969744"/>
            <a:ext cx="5457200" cy="280469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348888" y="4110477"/>
            <a:ext cx="2743592" cy="1411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348888" y="4486795"/>
            <a:ext cx="4468135" cy="7526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48888" y="4778375"/>
            <a:ext cx="2163518" cy="461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73250" y="5429250"/>
            <a:ext cx="1620107" cy="4608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1873250" y="5127626"/>
            <a:ext cx="2545090" cy="660602"/>
          </a:xfrm>
          <a:custGeom>
            <a:avLst/>
            <a:gdLst>
              <a:gd name="connsiteX0" fmla="*/ 0 w 2006742"/>
              <a:gd name="connsiteY0" fmla="*/ 0 h 470397"/>
              <a:gd name="connsiteX1" fmla="*/ 1567767 w 2006742"/>
              <a:gd name="connsiteY1" fmla="*/ 94080 h 470397"/>
              <a:gd name="connsiteX2" fmla="*/ 2006742 w 2006742"/>
              <a:gd name="connsiteY2" fmla="*/ 470397 h 47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6742" h="470397">
                <a:moveTo>
                  <a:pt x="0" y="0"/>
                </a:moveTo>
                <a:cubicBezTo>
                  <a:pt x="616655" y="7840"/>
                  <a:pt x="1233310" y="15680"/>
                  <a:pt x="1567767" y="94080"/>
                </a:cubicBezTo>
                <a:cubicBezTo>
                  <a:pt x="1902224" y="172480"/>
                  <a:pt x="2006742" y="470397"/>
                  <a:pt x="2006742" y="470397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7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-1"/>
            <a:ext cx="2782094" cy="2086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13350" cy="1143000"/>
          </a:xfrm>
        </p:spPr>
        <p:txBody>
          <a:bodyPr/>
          <a:lstStyle/>
          <a:p>
            <a:r>
              <a:rPr lang="en-US" dirty="0" smtClean="0"/>
              <a:t>Fauna and flora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555750"/>
            <a:ext cx="6051550" cy="53022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Whales and dolphins! </a:t>
            </a:r>
          </a:p>
          <a:p>
            <a:pPr lvl="1"/>
            <a:r>
              <a:rPr lang="en-US" dirty="0"/>
              <a:t>Several </a:t>
            </a:r>
            <a:r>
              <a:rPr lang="en-US" dirty="0" smtClean="0"/>
              <a:t>species: </a:t>
            </a:r>
            <a:r>
              <a:rPr lang="en-US" dirty="0" err="1" smtClean="0"/>
              <a:t>roaz</a:t>
            </a:r>
            <a:r>
              <a:rPr lang="en-US" dirty="0" smtClean="0"/>
              <a:t>, </a:t>
            </a:r>
            <a:r>
              <a:rPr lang="en-US" dirty="0" err="1" smtClean="0"/>
              <a:t>comum</a:t>
            </a:r>
            <a:r>
              <a:rPr lang="en-US" dirty="0" smtClean="0"/>
              <a:t>, </a:t>
            </a:r>
            <a:r>
              <a:rPr lang="en-US" dirty="0" err="1" smtClean="0"/>
              <a:t>pintado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 – can be seen in family groups </a:t>
            </a:r>
            <a:endParaRPr lang="en-US" dirty="0"/>
          </a:p>
          <a:p>
            <a:pPr lvl="1"/>
            <a:r>
              <a:rPr lang="en-US" dirty="0" smtClean="0"/>
              <a:t>Sperm whales (yes… Moby </a:t>
            </a:r>
            <a:r>
              <a:rPr lang="en-US" dirty="0"/>
              <a:t>D</a:t>
            </a:r>
            <a:r>
              <a:rPr lang="en-US" dirty="0" smtClean="0"/>
              <a:t>ick!) – usually females with youngsters and old males stay around the islands while young males go travel the world</a:t>
            </a:r>
          </a:p>
          <a:p>
            <a:r>
              <a:rPr lang="en-US" dirty="0" smtClean="0"/>
              <a:t>Birds:</a:t>
            </a:r>
          </a:p>
          <a:p>
            <a:pPr lvl="1"/>
            <a:r>
              <a:rPr lang="en-US" dirty="0" err="1" smtClean="0"/>
              <a:t>Cagarra</a:t>
            </a:r>
            <a:r>
              <a:rPr lang="en-US" dirty="0" smtClean="0"/>
              <a:t>,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Pardela</a:t>
            </a:r>
            <a:r>
              <a:rPr lang="en-US" dirty="0" smtClean="0"/>
              <a:t> (</a:t>
            </a:r>
            <a:r>
              <a:rPr lang="en-US" dirty="0" err="1" smtClean="0"/>
              <a:t>Calonectris</a:t>
            </a:r>
            <a:r>
              <a:rPr lang="en-US" dirty="0" smtClean="0"/>
              <a:t>,  </a:t>
            </a:r>
            <a:r>
              <a:rPr lang="en-US" dirty="0" err="1" smtClean="0"/>
              <a:t>Procellariidae</a:t>
            </a:r>
            <a:r>
              <a:rPr lang="en-US" dirty="0" smtClean="0"/>
              <a:t> family) – migratory sea birds; spend most of life at sea, coming always to the same island to hatch; largest world concentration in the Azores</a:t>
            </a:r>
          </a:p>
          <a:p>
            <a:pPr lvl="1"/>
            <a:r>
              <a:rPr lang="en-US" dirty="0" smtClean="0"/>
              <a:t>Azores </a:t>
            </a:r>
            <a:r>
              <a:rPr lang="en-US" dirty="0"/>
              <a:t>bat (</a:t>
            </a:r>
            <a:r>
              <a:rPr lang="en-US" dirty="0" err="1"/>
              <a:t>Nyctalus</a:t>
            </a:r>
            <a:r>
              <a:rPr lang="en-US" dirty="0"/>
              <a:t> </a:t>
            </a:r>
            <a:r>
              <a:rPr lang="en-US" dirty="0" err="1"/>
              <a:t>azoreum</a:t>
            </a:r>
            <a:r>
              <a:rPr lang="en-US" dirty="0" smtClean="0"/>
              <a:t>) endemic from the Azores islands – only bat species which hunts by day</a:t>
            </a:r>
          </a:p>
          <a:p>
            <a:r>
              <a:rPr lang="en-US" dirty="0" smtClean="0"/>
              <a:t>Flora:</a:t>
            </a:r>
          </a:p>
          <a:p>
            <a:pPr lvl="1"/>
            <a:r>
              <a:rPr lang="en-US" dirty="0" smtClean="0"/>
              <a:t>More than 60 endemic species originating </a:t>
            </a:r>
            <a:r>
              <a:rPr lang="en-US" dirty="0"/>
              <a:t>from </a:t>
            </a:r>
            <a:r>
              <a:rPr lang="en-US" dirty="0" smtClean="0"/>
              <a:t>the </a:t>
            </a:r>
            <a:r>
              <a:rPr lang="en-US" dirty="0" err="1"/>
              <a:t>Terciary</a:t>
            </a:r>
            <a:r>
              <a:rPr lang="en-US" dirty="0"/>
              <a:t> </a:t>
            </a:r>
            <a:r>
              <a:rPr lang="en-US" dirty="0" smtClean="0"/>
              <a:t> (20M years) and isolated from outside world</a:t>
            </a:r>
            <a:endParaRPr lang="en-US" dirty="0"/>
          </a:p>
          <a:p>
            <a:pPr lvl="1"/>
            <a:r>
              <a:rPr lang="en-US" dirty="0" err="1"/>
              <a:t>Laurissilva</a:t>
            </a:r>
            <a:r>
              <a:rPr lang="en-US" dirty="0"/>
              <a:t> </a:t>
            </a:r>
            <a:r>
              <a:rPr lang="en-US" dirty="0" smtClean="0"/>
              <a:t>forest includes trees and bushes, some are living fossils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1" y="5056188"/>
            <a:ext cx="2782092" cy="1854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1417638"/>
            <a:ext cx="2782093" cy="1854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2" y="3201460"/>
            <a:ext cx="2782092" cy="185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 to the Azores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5718"/>
            <a:ext cx="6032500" cy="5642282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/>
              <a:t>Spirito’s</a:t>
            </a:r>
            <a:r>
              <a:rPr lang="en-US" dirty="0" smtClean="0"/>
              <a:t> crew spending one night in Lisbon:</a:t>
            </a:r>
          </a:p>
          <a:p>
            <a:pPr lvl="1"/>
            <a:r>
              <a:rPr lang="en-US" dirty="0"/>
              <a:t>TP0953 </a:t>
            </a:r>
            <a:r>
              <a:rPr lang="en-US" dirty="0" smtClean="0"/>
              <a:t> GVA 04 Sep 18h15 to LIS 04 Sep </a:t>
            </a:r>
            <a:r>
              <a:rPr lang="en-US" dirty="0"/>
              <a:t>19h45</a:t>
            </a:r>
          </a:p>
          <a:p>
            <a:pPr lvl="1"/>
            <a:r>
              <a:rPr lang="en-US" dirty="0" smtClean="0"/>
              <a:t>TP1843  LIS 05 Sep 08h00 to HOR 05 Sep </a:t>
            </a:r>
            <a:r>
              <a:rPr lang="en-US" dirty="0"/>
              <a:t>09h40</a:t>
            </a:r>
          </a:p>
          <a:p>
            <a:r>
              <a:rPr lang="en-US" dirty="0" smtClean="0"/>
              <a:t>Propose </a:t>
            </a:r>
            <a:r>
              <a:rPr lang="en-US" dirty="0"/>
              <a:t>to go out in </a:t>
            </a:r>
            <a:r>
              <a:rPr lang="en-US" dirty="0" smtClean="0"/>
              <a:t>Lisbon:</a:t>
            </a:r>
          </a:p>
          <a:p>
            <a:pPr lvl="1"/>
            <a:r>
              <a:rPr lang="en-US" dirty="0" smtClean="0"/>
              <a:t>Dinner suggestions: </a:t>
            </a:r>
          </a:p>
          <a:p>
            <a:pPr lvl="1"/>
            <a:r>
              <a:rPr lang="en-US" dirty="0" err="1" smtClean="0"/>
              <a:t>Atira-te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Rio </a:t>
            </a:r>
            <a:r>
              <a:rPr lang="en-US" dirty="0"/>
              <a:t>(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www.atirateaorio.pt</a:t>
            </a:r>
            <a:r>
              <a:rPr lang="en-US" dirty="0" smtClean="0"/>
              <a:t>) in </a:t>
            </a:r>
            <a:r>
              <a:rPr lang="en-US" dirty="0" err="1" smtClean="0"/>
              <a:t>Cacilhas</a:t>
            </a:r>
            <a:r>
              <a:rPr lang="en-US" dirty="0" smtClean="0"/>
              <a:t> across the Tagus</a:t>
            </a:r>
          </a:p>
          <a:p>
            <a:pPr lvl="2"/>
            <a:r>
              <a:rPr lang="en-US" dirty="0" smtClean="0"/>
              <a:t>A bit expensive for Lisbon (not Geneva…) but glorious view and good food</a:t>
            </a:r>
          </a:p>
          <a:p>
            <a:pPr lvl="2"/>
            <a:r>
              <a:rPr lang="en-US" dirty="0" smtClean="0"/>
              <a:t>Cross by ferry from </a:t>
            </a:r>
            <a:r>
              <a:rPr lang="en-US" dirty="0" err="1" smtClean="0"/>
              <a:t>Cais</a:t>
            </a:r>
            <a:r>
              <a:rPr lang="en-US" dirty="0" smtClean="0"/>
              <a:t> do </a:t>
            </a:r>
            <a:r>
              <a:rPr lang="en-US" dirty="0" err="1" smtClean="0"/>
              <a:t>Sodré</a:t>
            </a:r>
            <a:r>
              <a:rPr lang="en-US" dirty="0" smtClean="0"/>
              <a:t>, walk 500m along pier towards river mouth </a:t>
            </a:r>
          </a:p>
          <a:p>
            <a:pPr lvl="1"/>
            <a:r>
              <a:rPr lang="en-US" dirty="0" smtClean="0"/>
              <a:t>Casa do </a:t>
            </a:r>
            <a:r>
              <a:rPr lang="en-US" dirty="0" err="1" smtClean="0"/>
              <a:t>Alentejo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www.casadoalentejo.pt</a:t>
            </a:r>
            <a:r>
              <a:rPr lang="en-US" dirty="0" smtClean="0"/>
              <a:t>)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raditional food from southern Portugal</a:t>
            </a:r>
          </a:p>
          <a:p>
            <a:pPr lvl="2"/>
            <a:r>
              <a:rPr lang="en-US" dirty="0" smtClean="0"/>
              <a:t>In a small 17</a:t>
            </a:r>
            <a:r>
              <a:rPr lang="en-US" baseline="30000" dirty="0" smtClean="0"/>
              <a:t>th</a:t>
            </a:r>
            <a:r>
              <a:rPr lang="en-US" dirty="0" smtClean="0"/>
              <a:t> century palace hidden in </a:t>
            </a:r>
            <a:r>
              <a:rPr lang="en-US" dirty="0" err="1" smtClean="0"/>
              <a:t>Baixa’s</a:t>
            </a:r>
            <a:r>
              <a:rPr lang="en-US" dirty="0" smtClean="0"/>
              <a:t> popular historical district</a:t>
            </a:r>
          </a:p>
          <a:p>
            <a:pPr lvl="1"/>
            <a:r>
              <a:rPr lang="en-US" dirty="0" smtClean="0"/>
              <a:t>Followed by a visit to lively </a:t>
            </a:r>
            <a:r>
              <a:rPr lang="en-US" dirty="0" err="1" smtClean="0"/>
              <a:t>Bairro</a:t>
            </a:r>
            <a:r>
              <a:rPr lang="en-US" dirty="0" smtClean="0"/>
              <a:t> Alto bar area and </a:t>
            </a:r>
            <a:r>
              <a:rPr lang="en-US" dirty="0" err="1" smtClean="0"/>
              <a:t>Tasca</a:t>
            </a:r>
            <a:r>
              <a:rPr lang="en-US" dirty="0" smtClean="0"/>
              <a:t> do Chico for </a:t>
            </a:r>
            <a:r>
              <a:rPr lang="en-US" dirty="0" err="1" smtClean="0"/>
              <a:t>Fado</a:t>
            </a:r>
            <a:endParaRPr lang="en-US" dirty="0" smtClean="0"/>
          </a:p>
          <a:p>
            <a:pPr lvl="1"/>
            <a:r>
              <a:rPr lang="en-US" dirty="0"/>
              <a:t>Or go to </a:t>
            </a:r>
            <a:r>
              <a:rPr lang="en-US" dirty="0" smtClean="0"/>
              <a:t>a restaurant </a:t>
            </a:r>
            <a:r>
              <a:rPr lang="en-US" dirty="0"/>
              <a:t>where </a:t>
            </a:r>
            <a:r>
              <a:rPr lang="en-US" dirty="0" err="1"/>
              <a:t>Fado</a:t>
            </a:r>
            <a:r>
              <a:rPr lang="en-US" dirty="0"/>
              <a:t> is </a:t>
            </a:r>
            <a:r>
              <a:rPr lang="en-US" dirty="0" smtClean="0"/>
              <a:t>sung</a:t>
            </a:r>
            <a:r>
              <a:rPr lang="en-US" dirty="0"/>
              <a:t> </a:t>
            </a:r>
            <a:r>
              <a:rPr lang="en-US" dirty="0" smtClean="0"/>
              <a:t>(wide selection), e.g.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://www.clube-de-</a:t>
            </a:r>
            <a:r>
              <a:rPr lang="en-US" dirty="0" smtClean="0">
                <a:hlinkClick r:id="rId4"/>
              </a:rPr>
              <a:t>fado.com</a:t>
            </a:r>
            <a:r>
              <a:rPr lang="en-US" dirty="0" smtClean="0"/>
              <a:t> (a bit expensive, but seems nice)</a:t>
            </a:r>
          </a:p>
          <a:p>
            <a:r>
              <a:rPr lang="en-US" dirty="0" smtClean="0"/>
              <a:t>From airport to city: </a:t>
            </a:r>
          </a:p>
          <a:p>
            <a:pPr lvl="1"/>
            <a:r>
              <a:rPr lang="en-US" dirty="0" smtClean="0"/>
              <a:t>Lisbon airport very close to city</a:t>
            </a:r>
          </a:p>
          <a:p>
            <a:pPr lvl="1"/>
            <a:r>
              <a:rPr lang="en-US" dirty="0" smtClean="0"/>
              <a:t>Taxis are cheap but </a:t>
            </a:r>
            <a:r>
              <a:rPr lang="en-US" b="1" dirty="0" smtClean="0"/>
              <a:t>make sure</a:t>
            </a:r>
            <a:r>
              <a:rPr lang="en-US" dirty="0" smtClean="0"/>
              <a:t> counter is running! 10-15 euros to city </a:t>
            </a:r>
            <a:r>
              <a:rPr lang="en-US" dirty="0" err="1" smtClean="0"/>
              <a:t>centre</a:t>
            </a:r>
            <a:endParaRPr lang="en-US" dirty="0" smtClean="0"/>
          </a:p>
          <a:p>
            <a:pPr lvl="1"/>
            <a:r>
              <a:rPr lang="en-US" dirty="0" err="1" smtClean="0"/>
              <a:t>Aerobus</a:t>
            </a:r>
            <a:r>
              <a:rPr lang="en-US" dirty="0" smtClean="0"/>
              <a:t>: </a:t>
            </a:r>
            <a:r>
              <a:rPr lang="en-US" dirty="0"/>
              <a:t> €3.50 (10% discount when bought online and printed)not valid for other public transport</a:t>
            </a:r>
            <a:endParaRPr lang="en-US" dirty="0" smtClean="0"/>
          </a:p>
          <a:p>
            <a:pPr lvl="2"/>
            <a:r>
              <a:rPr lang="en-US" dirty="0" smtClean="0"/>
              <a:t>Line </a:t>
            </a:r>
            <a:r>
              <a:rPr lang="en-US" dirty="0"/>
              <a:t>1 </a:t>
            </a:r>
            <a:r>
              <a:rPr lang="en-US" dirty="0" smtClean="0"/>
              <a:t>(every 20min) to </a:t>
            </a:r>
            <a:r>
              <a:rPr lang="en-US" dirty="0"/>
              <a:t>the city center (</a:t>
            </a:r>
            <a:r>
              <a:rPr lang="en-US" dirty="0" err="1"/>
              <a:t>Rossio</a:t>
            </a:r>
            <a:r>
              <a:rPr lang="en-US" dirty="0"/>
              <a:t>, </a:t>
            </a:r>
            <a:r>
              <a:rPr lang="en-US" dirty="0" err="1"/>
              <a:t>Praça</a:t>
            </a:r>
            <a:r>
              <a:rPr lang="en-US" dirty="0"/>
              <a:t> do </a:t>
            </a:r>
            <a:r>
              <a:rPr lang="en-US" dirty="0" err="1"/>
              <a:t>Comércio</a:t>
            </a:r>
            <a:r>
              <a:rPr lang="en-US" dirty="0"/>
              <a:t>, and railway/ferry terminal at </a:t>
            </a:r>
            <a:r>
              <a:rPr lang="en-US" dirty="0" err="1"/>
              <a:t>Cais</a:t>
            </a:r>
            <a:r>
              <a:rPr lang="en-US" dirty="0"/>
              <a:t> do </a:t>
            </a:r>
            <a:r>
              <a:rPr lang="en-US" dirty="0" err="1"/>
              <a:t>Sodré</a:t>
            </a:r>
            <a:r>
              <a:rPr lang="en-US" dirty="0"/>
              <a:t>). </a:t>
            </a:r>
            <a:r>
              <a:rPr lang="en-US" dirty="0" smtClean="0"/>
              <a:t>First trip from </a:t>
            </a:r>
            <a:r>
              <a:rPr lang="en-US" dirty="0" err="1" smtClean="0"/>
              <a:t>Cais</a:t>
            </a:r>
            <a:r>
              <a:rPr lang="en-US" dirty="0" smtClean="0"/>
              <a:t> do </a:t>
            </a:r>
            <a:r>
              <a:rPr lang="en-US" dirty="0" err="1" smtClean="0"/>
              <a:t>Sodré</a:t>
            </a:r>
            <a:r>
              <a:rPr lang="en-US" dirty="0" smtClean="0"/>
              <a:t> to airport at 7:45 am</a:t>
            </a:r>
          </a:p>
          <a:p>
            <a:pPr lvl="2"/>
            <a:r>
              <a:rPr lang="en-US" dirty="0" smtClean="0"/>
              <a:t>Line </a:t>
            </a:r>
            <a:r>
              <a:rPr lang="en-US" dirty="0"/>
              <a:t>2 </a:t>
            </a:r>
            <a:r>
              <a:rPr lang="en-US" dirty="0" smtClean="0"/>
              <a:t>(every 30min) to </a:t>
            </a:r>
            <a:r>
              <a:rPr lang="en-US" dirty="0"/>
              <a:t>the </a:t>
            </a:r>
            <a:r>
              <a:rPr lang="en-US" dirty="0" err="1"/>
              <a:t>Oriente</a:t>
            </a:r>
            <a:r>
              <a:rPr lang="en-US" dirty="0"/>
              <a:t> bus/railway terminals with 30min </a:t>
            </a:r>
            <a:r>
              <a:rPr lang="en-US" dirty="0" smtClean="0"/>
              <a:t>intervals</a:t>
            </a:r>
          </a:p>
          <a:p>
            <a:pPr lvl="2"/>
            <a:r>
              <a:rPr lang="en-US" dirty="0" smtClean="0"/>
              <a:t>Line </a:t>
            </a:r>
            <a:r>
              <a:rPr lang="en-US" dirty="0"/>
              <a:t>3 </a:t>
            </a:r>
            <a:r>
              <a:rPr lang="en-US" dirty="0" smtClean="0"/>
              <a:t>(every 30min) </a:t>
            </a:r>
            <a:r>
              <a:rPr lang="en-US" dirty="0"/>
              <a:t>to the central bus station at </a:t>
            </a:r>
            <a:r>
              <a:rPr lang="en-US" dirty="0" err="1"/>
              <a:t>Sete</a:t>
            </a:r>
            <a:r>
              <a:rPr lang="en-US" dirty="0"/>
              <a:t> Rios </a:t>
            </a:r>
            <a:r>
              <a:rPr lang="en-US" dirty="0" smtClean="0"/>
              <a:t>via </a:t>
            </a:r>
            <a:r>
              <a:rPr lang="en-US" dirty="0" err="1"/>
              <a:t>Entrecampos</a:t>
            </a:r>
            <a:r>
              <a:rPr lang="en-US" dirty="0"/>
              <a:t> train </a:t>
            </a:r>
            <a:r>
              <a:rPr lang="en-US" dirty="0" smtClean="0"/>
              <a:t>station</a:t>
            </a:r>
            <a:endParaRPr lang="en-US" dirty="0"/>
          </a:p>
          <a:p>
            <a:pPr lvl="1"/>
            <a:r>
              <a:rPr lang="en-US" dirty="0" smtClean="0"/>
              <a:t>Metro (subway): from airport</a:t>
            </a:r>
          </a:p>
          <a:p>
            <a:pPr lvl="1"/>
            <a:r>
              <a:rPr lang="en-US" dirty="0"/>
              <a:t>€1.90 </a:t>
            </a:r>
            <a:r>
              <a:rPr lang="en-US" dirty="0" smtClean="0"/>
              <a:t>single trip to </a:t>
            </a:r>
            <a:r>
              <a:rPr lang="en-US" dirty="0"/>
              <a:t>any place in the </a:t>
            </a:r>
            <a:r>
              <a:rPr lang="en-US" dirty="0" err="1" smtClean="0"/>
              <a:t>centre</a:t>
            </a:r>
            <a:r>
              <a:rPr lang="en-US" dirty="0" smtClean="0"/>
              <a:t>; daily pass €</a:t>
            </a:r>
            <a:r>
              <a:rPr lang="en-US" dirty="0"/>
              <a:t>6.00 (plus €0.50 for the reusable card) </a:t>
            </a:r>
            <a:r>
              <a:rPr lang="en-US" dirty="0" smtClean="0"/>
              <a:t>valid </a:t>
            </a:r>
            <a:r>
              <a:rPr lang="en-US" dirty="0"/>
              <a:t>for 24 hours after first </a:t>
            </a:r>
            <a:r>
              <a:rPr lang="en-US" dirty="0" smtClean="0"/>
              <a:t>activation; </a:t>
            </a:r>
            <a:r>
              <a:rPr lang="en-US" dirty="0"/>
              <a:t>good on all public transportation (metro, bus, </a:t>
            </a:r>
            <a:r>
              <a:rPr lang="en-US" dirty="0" err="1" smtClean="0"/>
              <a:t>electrico</a:t>
            </a:r>
            <a:r>
              <a:rPr lang="en-US" dirty="0" smtClean="0"/>
              <a:t>); count 30mins to </a:t>
            </a:r>
            <a:r>
              <a:rPr lang="en-US" dirty="0" err="1" smtClean="0"/>
              <a:t>centre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0" y="3836671"/>
            <a:ext cx="2905124" cy="2442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499" y="1326842"/>
            <a:ext cx="2905125" cy="20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8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49" y="1158876"/>
            <a:ext cx="8753475" cy="54927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Three yachts rented from </a:t>
            </a:r>
            <a:r>
              <a:rPr lang="en-US" dirty="0" err="1" smtClean="0"/>
              <a:t>Sailazores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www.sailazores.pt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One week (</a:t>
            </a:r>
            <a:r>
              <a:rPr lang="en-US" dirty="0" err="1" smtClean="0"/>
              <a:t>Horta</a:t>
            </a:r>
            <a:r>
              <a:rPr lang="en-US" dirty="0" smtClean="0"/>
              <a:t>, Faial; 5 – 12 September):</a:t>
            </a:r>
          </a:p>
          <a:p>
            <a:pPr lvl="1"/>
            <a:r>
              <a:rPr lang="en-US" dirty="0" err="1" smtClean="0"/>
              <a:t>Trevi</a:t>
            </a:r>
            <a:r>
              <a:rPr lang="en-US" dirty="0" smtClean="0"/>
              <a:t>: </a:t>
            </a:r>
            <a:r>
              <a:rPr lang="en-US" dirty="0" err="1"/>
              <a:t>Dufour</a:t>
            </a:r>
            <a:r>
              <a:rPr lang="en-US" dirty="0"/>
              <a:t> </a:t>
            </a:r>
            <a:r>
              <a:rPr lang="en-US" dirty="0" err="1"/>
              <a:t>Grand’Large</a:t>
            </a:r>
            <a:r>
              <a:rPr lang="en-US" dirty="0"/>
              <a:t> </a:t>
            </a:r>
            <a:r>
              <a:rPr lang="en-US" dirty="0" smtClean="0"/>
              <a:t>450 </a:t>
            </a:r>
            <a:r>
              <a:rPr lang="en-US" dirty="0"/>
              <a:t>(2011)</a:t>
            </a:r>
          </a:p>
          <a:p>
            <a:pPr lvl="2"/>
            <a:r>
              <a:rPr lang="en-US" dirty="0"/>
              <a:t>Skipper: Michel </a:t>
            </a:r>
            <a:r>
              <a:rPr lang="en-US" dirty="0" err="1"/>
              <a:t>Chevallier</a:t>
            </a:r>
            <a:endParaRPr lang="en-US" dirty="0"/>
          </a:p>
          <a:p>
            <a:pPr lvl="1"/>
            <a:r>
              <a:rPr lang="en-US" dirty="0" err="1"/>
              <a:t>Spirito</a:t>
            </a:r>
            <a:r>
              <a:rPr lang="en-US" dirty="0"/>
              <a:t>: </a:t>
            </a:r>
            <a:r>
              <a:rPr lang="en-US" dirty="0" err="1"/>
              <a:t>Dufour</a:t>
            </a:r>
            <a:r>
              <a:rPr lang="en-US" dirty="0"/>
              <a:t> </a:t>
            </a:r>
            <a:r>
              <a:rPr lang="en-US" dirty="0" err="1"/>
              <a:t>Grand’Large</a:t>
            </a:r>
            <a:r>
              <a:rPr lang="en-US" dirty="0"/>
              <a:t> 405 (2013)</a:t>
            </a:r>
          </a:p>
          <a:p>
            <a:pPr lvl="2"/>
            <a:r>
              <a:rPr lang="en-US" dirty="0"/>
              <a:t>Skipper: Manfred </a:t>
            </a:r>
            <a:r>
              <a:rPr lang="en-US" dirty="0" err="1"/>
              <a:t>Willenbrock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Two weeks (29 August to 12 September):</a:t>
            </a:r>
          </a:p>
          <a:p>
            <a:pPr lvl="1"/>
            <a:r>
              <a:rPr lang="en-US" dirty="0" smtClean="0"/>
              <a:t>From Ponta </a:t>
            </a:r>
            <a:r>
              <a:rPr lang="en-US" dirty="0"/>
              <a:t>Delgada, </a:t>
            </a:r>
            <a:r>
              <a:rPr lang="en-US" dirty="0" err="1" smtClean="0"/>
              <a:t>S.Miguel</a:t>
            </a:r>
            <a:r>
              <a:rPr lang="en-US" dirty="0" smtClean="0"/>
              <a:t> to </a:t>
            </a:r>
            <a:r>
              <a:rPr lang="en-US" dirty="0" err="1" smtClean="0"/>
              <a:t>Horta</a:t>
            </a:r>
            <a:r>
              <a:rPr lang="en-US" dirty="0" smtClean="0"/>
              <a:t>, Faial</a:t>
            </a:r>
            <a:endParaRPr lang="en-US" dirty="0"/>
          </a:p>
          <a:p>
            <a:pPr lvl="1"/>
            <a:r>
              <a:rPr lang="en-US" dirty="0" smtClean="0"/>
              <a:t>Primo: </a:t>
            </a:r>
            <a:r>
              <a:rPr lang="en-US" dirty="0" err="1"/>
              <a:t>Dufour</a:t>
            </a:r>
            <a:r>
              <a:rPr lang="en-US" dirty="0"/>
              <a:t> </a:t>
            </a:r>
            <a:r>
              <a:rPr lang="en-US" dirty="0" err="1"/>
              <a:t>Grand’Large</a:t>
            </a:r>
            <a:r>
              <a:rPr lang="en-US" dirty="0"/>
              <a:t> 450 (2014)</a:t>
            </a:r>
          </a:p>
          <a:p>
            <a:pPr lvl="2"/>
            <a:r>
              <a:rPr lang="en-US" dirty="0"/>
              <a:t>Skipper: Michel </a:t>
            </a:r>
            <a:r>
              <a:rPr lang="en-US" dirty="0" err="1"/>
              <a:t>Cornevin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Boats are practically </a:t>
            </a:r>
            <a:r>
              <a:rPr lang="en-US" dirty="0"/>
              <a:t>new and seem well </a:t>
            </a:r>
            <a:r>
              <a:rPr lang="en-US" dirty="0" smtClean="0"/>
              <a:t>equipped</a:t>
            </a:r>
          </a:p>
          <a:p>
            <a:r>
              <a:rPr lang="en-US" dirty="0" smtClean="0"/>
              <a:t>Marina </a:t>
            </a:r>
            <a:r>
              <a:rPr lang="en-US" dirty="0"/>
              <a:t>fees </a:t>
            </a:r>
            <a:r>
              <a:rPr lang="en-US" dirty="0" smtClean="0"/>
              <a:t>at departure port are included</a:t>
            </a:r>
          </a:p>
          <a:p>
            <a:r>
              <a:rPr lang="en-US" dirty="0" err="1" smtClean="0"/>
              <a:t>Sailazores</a:t>
            </a:r>
            <a:r>
              <a:rPr lang="en-US" dirty="0" smtClean="0"/>
              <a:t> do a briefing on the first day to explain routes, ports,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Standard equipment: </a:t>
            </a:r>
          </a:p>
          <a:p>
            <a:pPr lvl="1"/>
            <a:r>
              <a:rPr lang="en-US" dirty="0" smtClean="0"/>
              <a:t>Furling </a:t>
            </a:r>
            <a:r>
              <a:rPr lang="en-US" dirty="0"/>
              <a:t>genoa; </a:t>
            </a:r>
            <a:r>
              <a:rPr lang="en-US" dirty="0" smtClean="0"/>
              <a:t>Bimini</a:t>
            </a:r>
            <a:r>
              <a:rPr lang="en-US" dirty="0"/>
              <a:t>; </a:t>
            </a:r>
            <a:r>
              <a:rPr lang="en-US" dirty="0" err="1"/>
              <a:t>Sprayhood</a:t>
            </a:r>
            <a:r>
              <a:rPr lang="en-US" dirty="0" smtClean="0"/>
              <a:t>; Electric </a:t>
            </a:r>
            <a:r>
              <a:rPr lang="en-US" dirty="0"/>
              <a:t>windlass; Autopilot; GPS; VHF; AIS;</a:t>
            </a:r>
          </a:p>
          <a:p>
            <a:pPr lvl="1"/>
            <a:r>
              <a:rPr lang="en-US" dirty="0" err="1"/>
              <a:t>Hotwater</a:t>
            </a:r>
            <a:r>
              <a:rPr lang="en-US" dirty="0"/>
              <a:t>; Head and cockpit shower; </a:t>
            </a:r>
            <a:r>
              <a:rPr lang="en-US" dirty="0" smtClean="0"/>
              <a:t>Oven</a:t>
            </a:r>
            <a:r>
              <a:rPr lang="en-US" dirty="0"/>
              <a:t>; Microwave; </a:t>
            </a:r>
            <a:r>
              <a:rPr lang="en-US" dirty="0" smtClean="0"/>
              <a:t>Electric </a:t>
            </a:r>
            <a:r>
              <a:rPr lang="en-US" dirty="0"/>
              <a:t>fridge; Ice box; LCD w/ DVD and/or USB, CD</a:t>
            </a:r>
            <a:r>
              <a:rPr lang="en-US" dirty="0" smtClean="0"/>
              <a:t>, radio </a:t>
            </a:r>
            <a:r>
              <a:rPr lang="en-US" dirty="0"/>
              <a:t>and iPod plug, 4 speakers; B</a:t>
            </a:r>
            <a:r>
              <a:rPr lang="en-US" dirty="0" smtClean="0"/>
              <a:t>inoculars (</a:t>
            </a:r>
            <a:r>
              <a:rPr lang="en-US" dirty="0"/>
              <a:t>100 euros deposit, fully refundable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Linen and </a:t>
            </a:r>
            <a:r>
              <a:rPr lang="en-US" dirty="0" smtClean="0"/>
              <a:t>towels provided; kitchen equipment (including corkscrew!)</a:t>
            </a:r>
          </a:p>
          <a:p>
            <a:pPr lvl="1"/>
            <a:r>
              <a:rPr lang="en-US" dirty="0" smtClean="0"/>
              <a:t>Snorkeling gear (4 x); Inflatable </a:t>
            </a:r>
            <a:r>
              <a:rPr lang="en-US" dirty="0"/>
              <a:t>dingy with outboard engine; </a:t>
            </a:r>
            <a:r>
              <a:rPr lang="en-US" dirty="0" err="1" smtClean="0"/>
              <a:t>Liferaft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125" y="1528763"/>
            <a:ext cx="3667300" cy="27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7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0064"/>
          </a:xfrm>
        </p:spPr>
        <p:txBody>
          <a:bodyPr/>
          <a:lstStyle/>
          <a:p>
            <a:r>
              <a:rPr lang="en-US" dirty="0" smtClean="0"/>
              <a:t>Weather in September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85" y="1214702"/>
            <a:ext cx="8686799" cy="298020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Average air temperature: 23 (high) 19 (low)</a:t>
            </a:r>
          </a:p>
          <a:p>
            <a:r>
              <a:rPr lang="en-US" dirty="0" smtClean="0"/>
              <a:t>Average precipitation: 80mm (Geneva 100mm)</a:t>
            </a:r>
          </a:p>
          <a:p>
            <a:r>
              <a:rPr lang="en-US" dirty="0"/>
              <a:t>Average </a:t>
            </a:r>
            <a:r>
              <a:rPr lang="en-US" dirty="0" smtClean="0"/>
              <a:t>days with rain: 17 (4 seasons each day…)</a:t>
            </a:r>
            <a:endParaRPr lang="en-US" dirty="0"/>
          </a:p>
          <a:p>
            <a:r>
              <a:rPr lang="en-US" dirty="0" smtClean="0"/>
              <a:t>Wind: </a:t>
            </a:r>
          </a:p>
          <a:p>
            <a:pPr lvl="1"/>
            <a:r>
              <a:rPr lang="en-US" dirty="0" smtClean="0"/>
              <a:t>Average speed/direction: 9kts from NE</a:t>
            </a:r>
          </a:p>
          <a:p>
            <a:pPr lvl="1"/>
            <a:r>
              <a:rPr lang="en-US" dirty="0" smtClean="0"/>
              <a:t>Probability of &gt;= 4Bft: 30%</a:t>
            </a:r>
          </a:p>
          <a:p>
            <a:pPr lvl="1"/>
            <a:r>
              <a:rPr lang="en-US" dirty="0" smtClean="0"/>
              <a:t>Route choice may depend on actual wind direction (island shadow)</a:t>
            </a:r>
          </a:p>
          <a:p>
            <a:pPr lvl="1"/>
            <a:r>
              <a:rPr lang="en-US" dirty="0" err="1" smtClean="0"/>
              <a:t>Catabatic</a:t>
            </a:r>
            <a:r>
              <a:rPr lang="en-US" dirty="0" smtClean="0"/>
              <a:t> winds possible near island cliffs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://www.windfinder.com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www.weatherbase.com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5" y="4194904"/>
            <a:ext cx="8686800" cy="22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1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034" y="1323560"/>
            <a:ext cx="5998141" cy="532472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area “Azores” (</a:t>
            </a:r>
            <a:r>
              <a:rPr lang="en-US" dirty="0" err="1" smtClean="0"/>
              <a:t>Pt</a:t>
            </a:r>
            <a:r>
              <a:rPr lang="en-US" dirty="0" smtClean="0"/>
              <a:t> area 5)</a:t>
            </a:r>
          </a:p>
          <a:p>
            <a:r>
              <a:rPr lang="en-US" dirty="0" smtClean="0"/>
              <a:t>Coastal radio: Ch. 16, 25, 26, 28 (24h/24)</a:t>
            </a:r>
          </a:p>
          <a:p>
            <a:r>
              <a:rPr lang="en-US" dirty="0" smtClean="0"/>
              <a:t>VHF – coastal waters:</a:t>
            </a:r>
          </a:p>
          <a:p>
            <a:pPr lvl="1"/>
            <a:r>
              <a:rPr lang="en-US" dirty="0"/>
              <a:t>Weather </a:t>
            </a:r>
            <a:r>
              <a:rPr lang="en-US" dirty="0" smtClean="0"/>
              <a:t>report, forecasts, navigation warnings</a:t>
            </a:r>
          </a:p>
          <a:p>
            <a:pPr lvl="1"/>
            <a:r>
              <a:rPr lang="en-US" dirty="0" smtClean="0"/>
              <a:t>Within 20nm of Faial, </a:t>
            </a:r>
            <a:r>
              <a:rPr lang="en-US" dirty="0" err="1" smtClean="0"/>
              <a:t>Graciosa</a:t>
            </a:r>
            <a:r>
              <a:rPr lang="en-US" dirty="0" smtClean="0"/>
              <a:t>, Pico, São Jorge, Terceira: </a:t>
            </a:r>
            <a:r>
              <a:rPr lang="en-US" dirty="0"/>
              <a:t>C</a:t>
            </a:r>
            <a:r>
              <a:rPr lang="en-US" dirty="0" smtClean="0"/>
              <a:t>h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/>
              <a:t>11 at 09:00 and 21:00</a:t>
            </a:r>
          </a:p>
          <a:p>
            <a:pPr lvl="1"/>
            <a:r>
              <a:rPr lang="en-US" dirty="0" smtClean="0"/>
              <a:t>Within 20nm of Flores: </a:t>
            </a:r>
            <a:r>
              <a:rPr lang="en-US" dirty="0"/>
              <a:t>C</a:t>
            </a:r>
            <a:r>
              <a:rPr lang="en-US" dirty="0" smtClean="0"/>
              <a:t>h</a:t>
            </a:r>
            <a:r>
              <a:rPr lang="en-US" dirty="0"/>
              <a:t>. 11 at </a:t>
            </a:r>
            <a:r>
              <a:rPr lang="en-US" dirty="0" smtClean="0"/>
              <a:t>10:</a:t>
            </a:r>
            <a:r>
              <a:rPr lang="en-US" dirty="0"/>
              <a:t>00 and </a:t>
            </a:r>
            <a:r>
              <a:rPr lang="en-US" dirty="0" smtClean="0"/>
              <a:t>19:</a:t>
            </a:r>
            <a:r>
              <a:rPr lang="en-US" dirty="0"/>
              <a:t>00</a:t>
            </a:r>
            <a:endParaRPr lang="en-US" dirty="0" smtClean="0"/>
          </a:p>
          <a:p>
            <a:pPr lvl="1"/>
            <a:r>
              <a:rPr lang="en-US" dirty="0" smtClean="0"/>
              <a:t>In </a:t>
            </a:r>
            <a:r>
              <a:rPr lang="en-US" dirty="0" err="1" smtClean="0"/>
              <a:t>english</a:t>
            </a:r>
            <a:r>
              <a:rPr lang="en-US" dirty="0" smtClean="0"/>
              <a:t> and </a:t>
            </a:r>
            <a:r>
              <a:rPr lang="en-US" dirty="0" err="1" smtClean="0"/>
              <a:t>portuguese</a:t>
            </a:r>
            <a:r>
              <a:rPr lang="en-US" dirty="0" smtClean="0"/>
              <a:t> </a:t>
            </a:r>
          </a:p>
          <a:p>
            <a:r>
              <a:rPr lang="en-US" dirty="0" smtClean="0"/>
              <a:t>Radio (LW):</a:t>
            </a:r>
          </a:p>
          <a:p>
            <a:pPr lvl="1"/>
            <a:r>
              <a:rPr lang="en-US" dirty="0" err="1" smtClean="0"/>
              <a:t>Horta</a:t>
            </a:r>
            <a:r>
              <a:rPr lang="en-US" dirty="0" smtClean="0"/>
              <a:t> </a:t>
            </a:r>
            <a:r>
              <a:rPr lang="en-US" dirty="0"/>
              <a:t>(518kHz)</a:t>
            </a:r>
            <a:r>
              <a:rPr lang="en-US" dirty="0" smtClean="0"/>
              <a:t>: every 4h from 00:50 in </a:t>
            </a:r>
            <a:r>
              <a:rPr lang="en-US" dirty="0" err="1" smtClean="0"/>
              <a:t>english</a:t>
            </a:r>
            <a:endParaRPr lang="en-US" dirty="0" smtClean="0"/>
          </a:p>
          <a:p>
            <a:pPr lvl="1"/>
            <a:r>
              <a:rPr lang="en-US" dirty="0" smtClean="0"/>
              <a:t>Las Palmas </a:t>
            </a:r>
            <a:r>
              <a:rPr lang="en-US" dirty="0"/>
              <a:t>(518kHz)</a:t>
            </a:r>
            <a:r>
              <a:rPr lang="en-US" dirty="0" smtClean="0"/>
              <a:t>: every 4h from 01:20 in </a:t>
            </a:r>
            <a:r>
              <a:rPr lang="en-US" dirty="0" err="1" smtClean="0"/>
              <a:t>english</a:t>
            </a:r>
            <a:r>
              <a:rPr lang="en-US" dirty="0" smtClean="0"/>
              <a:t>;</a:t>
            </a:r>
            <a:r>
              <a:rPr lang="en-US" dirty="0"/>
              <a:t> </a:t>
            </a:r>
            <a:r>
              <a:rPr lang="en-US" dirty="0" smtClean="0"/>
              <a:t>weather reports at 09:20, 13:20, 17:20</a:t>
            </a:r>
          </a:p>
          <a:p>
            <a:pPr lvl="1"/>
            <a:r>
              <a:rPr lang="en-US" dirty="0" smtClean="0"/>
              <a:t>BBC4 (198kHz): 05:20, 12:01, 17:54 (UTC+1) </a:t>
            </a:r>
          </a:p>
          <a:p>
            <a:r>
              <a:rPr lang="en-US" dirty="0" smtClean="0"/>
              <a:t>NAVTEX:</a:t>
            </a:r>
          </a:p>
          <a:p>
            <a:pPr lvl="1"/>
            <a:r>
              <a:rPr lang="en-US" dirty="0" smtClean="0"/>
              <a:t>Identification letters F (518kHz, </a:t>
            </a:r>
            <a:r>
              <a:rPr lang="en-US" dirty="0" err="1" smtClean="0"/>
              <a:t>english</a:t>
            </a:r>
            <a:r>
              <a:rPr lang="en-US" dirty="0" smtClean="0"/>
              <a:t>) and J (490kHz, </a:t>
            </a:r>
            <a:r>
              <a:rPr lang="en-US" dirty="0" err="1" smtClean="0"/>
              <a:t>portuguese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Horta</a:t>
            </a:r>
            <a:r>
              <a:rPr lang="en-US" dirty="0" smtClean="0"/>
              <a:t> station (NAVAREA 11)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://weather.gmdss.org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88822" y="2711091"/>
            <a:ext cx="2770410" cy="360098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NAVTEX</a:t>
            </a:r>
            <a:r>
              <a:rPr lang="en-US" sz="12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WEATHER 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BULLETIN FOR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SHIPPING FOR THE ATLANTIC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ZONES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LIMITED BY MERIDIANS 40W-22W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AND BY PARALLELS 30N-45N.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NO WARNINGS.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WEATHER SUMMARY AT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251200UTC</a:t>
            </a:r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: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urier"/>
                <a:cs typeface="Courier"/>
              </a:rPr>
              <a:t>…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5 - ACORES: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NW 3 TO 4 SOMETIMES 5, VEER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S QUAD AND INCR TO 5 TO 6 IN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W.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GOOD VIS, BECMG MOD TO POOR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IN W.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NW WAVES 2 TO 3 M, BECMG S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AND INCR TO 2.5 TO 4 M IN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FAR 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880" y="1119721"/>
            <a:ext cx="3052120" cy="14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4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31672</TotalTime>
  <Words>3114</Words>
  <Application>Microsoft Macintosh PowerPoint</Application>
  <PresentationFormat>On-screen Show (4:3)</PresentationFormat>
  <Paragraphs>318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 Black </vt:lpstr>
      <vt:lpstr>YCC Azores Cruise 2015</vt:lpstr>
      <vt:lpstr>Overview</vt:lpstr>
      <vt:lpstr>A bit of history</vt:lpstr>
      <vt:lpstr>Geography and geology</vt:lpstr>
      <vt:lpstr>Fauna and flora</vt:lpstr>
      <vt:lpstr>Travel to the Azores</vt:lpstr>
      <vt:lpstr>Our boats</vt:lpstr>
      <vt:lpstr>Weather in September</vt:lpstr>
      <vt:lpstr>Weather forecasts</vt:lpstr>
      <vt:lpstr>Tides &amp; Navigation</vt:lpstr>
      <vt:lpstr>Customs and procedures</vt:lpstr>
      <vt:lpstr>Possible routes</vt:lpstr>
      <vt:lpstr>Suggested Itinerary - I</vt:lpstr>
      <vt:lpstr>More advice from Sailazores (phone)</vt:lpstr>
      <vt:lpstr>Suggested Itinerary - II</vt:lpstr>
      <vt:lpstr>PowerPoint Presentation</vt:lpstr>
      <vt:lpstr>Faial</vt:lpstr>
      <vt:lpstr>São Jorge</vt:lpstr>
      <vt:lpstr>Terceira</vt:lpstr>
      <vt:lpstr>Pico</vt:lpstr>
      <vt:lpstr>Graciosa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94</cp:revision>
  <dcterms:created xsi:type="dcterms:W3CDTF">2015-04-25T01:44:56Z</dcterms:created>
  <dcterms:modified xsi:type="dcterms:W3CDTF">2015-06-08T22:31:12Z</dcterms:modified>
</cp:coreProperties>
</file>