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3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4.xml" ContentType="application/vnd.openxmlformats-officedocument.presentationml.tags+xml"/>
  <Override PartName="/ppt/notesSlides/notesSlide30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83"/>
  </p:notesMasterIdLst>
  <p:handoutMasterIdLst>
    <p:handoutMasterId r:id="rId84"/>
  </p:handoutMasterIdLst>
  <p:sldIdLst>
    <p:sldId id="501" r:id="rId2"/>
    <p:sldId id="630" r:id="rId3"/>
    <p:sldId id="321" r:id="rId4"/>
    <p:sldId id="522" r:id="rId5"/>
    <p:sldId id="609" r:id="rId6"/>
    <p:sldId id="632" r:id="rId7"/>
    <p:sldId id="625" r:id="rId8"/>
    <p:sldId id="626" r:id="rId9"/>
    <p:sldId id="627" r:id="rId10"/>
    <p:sldId id="634" r:id="rId11"/>
    <p:sldId id="628" r:id="rId12"/>
    <p:sldId id="443" r:id="rId13"/>
    <p:sldId id="528" r:id="rId14"/>
    <p:sldId id="633" r:id="rId15"/>
    <p:sldId id="573" r:id="rId16"/>
    <p:sldId id="574" r:id="rId17"/>
    <p:sldId id="661" r:id="rId18"/>
    <p:sldId id="575" r:id="rId19"/>
    <p:sldId id="576" r:id="rId20"/>
    <p:sldId id="579" r:id="rId21"/>
    <p:sldId id="581" r:id="rId22"/>
    <p:sldId id="580" r:id="rId23"/>
    <p:sldId id="582" r:id="rId24"/>
    <p:sldId id="584" r:id="rId25"/>
    <p:sldId id="524" r:id="rId26"/>
    <p:sldId id="454" r:id="rId27"/>
    <p:sldId id="335" r:id="rId28"/>
    <p:sldId id="610" r:id="rId29"/>
    <p:sldId id="453" r:id="rId30"/>
    <p:sldId id="437" r:id="rId31"/>
    <p:sldId id="456" r:id="rId32"/>
    <p:sldId id="527" r:id="rId33"/>
    <p:sldId id="345" r:id="rId34"/>
    <p:sldId id="637" r:id="rId35"/>
    <p:sldId id="662" r:id="rId36"/>
    <p:sldId id="364" r:id="rId37"/>
    <p:sldId id="462" r:id="rId38"/>
    <p:sldId id="507" r:id="rId39"/>
    <p:sldId id="508" r:id="rId40"/>
    <p:sldId id="509" r:id="rId41"/>
    <p:sldId id="511" r:id="rId42"/>
    <p:sldId id="512" r:id="rId43"/>
    <p:sldId id="513" r:id="rId44"/>
    <p:sldId id="515" r:id="rId45"/>
    <p:sldId id="520" r:id="rId46"/>
    <p:sldId id="665" r:id="rId47"/>
    <p:sldId id="671" r:id="rId48"/>
    <p:sldId id="672" r:id="rId49"/>
    <p:sldId id="666" r:id="rId50"/>
    <p:sldId id="647" r:id="rId51"/>
    <p:sldId id="668" r:id="rId52"/>
    <p:sldId id="669" r:id="rId53"/>
    <p:sldId id="463" r:id="rId54"/>
    <p:sldId id="612" r:id="rId55"/>
    <p:sldId id="478" r:id="rId56"/>
    <p:sldId id="331" r:id="rId57"/>
    <p:sldId id="636" r:id="rId58"/>
    <p:sldId id="539" r:id="rId59"/>
    <p:sldId id="529" r:id="rId60"/>
    <p:sldId id="554" r:id="rId61"/>
    <p:sldId id="670" r:id="rId62"/>
    <p:sldId id="676" r:id="rId63"/>
    <p:sldId id="488" r:id="rId64"/>
    <p:sldId id="542" r:id="rId65"/>
    <p:sldId id="553" r:id="rId66"/>
    <p:sldId id="664" r:id="rId67"/>
    <p:sldId id="673" r:id="rId68"/>
    <p:sldId id="569" r:id="rId69"/>
    <p:sldId id="570" r:id="rId70"/>
    <p:sldId id="572" r:id="rId71"/>
    <p:sldId id="386" r:id="rId72"/>
    <p:sldId id="387" r:id="rId73"/>
    <p:sldId id="680" r:id="rId74"/>
    <p:sldId id="677" r:id="rId75"/>
    <p:sldId id="684" r:id="rId76"/>
    <p:sldId id="681" r:id="rId77"/>
    <p:sldId id="682" r:id="rId78"/>
    <p:sldId id="674" r:id="rId79"/>
    <p:sldId id="675" r:id="rId80"/>
    <p:sldId id="531" r:id="rId81"/>
    <p:sldId id="629" r:id="rId8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7"/>
    <p:restoredTop sz="88440" autoAdjust="0"/>
  </p:normalViewPr>
  <p:slideViewPr>
    <p:cSldViewPr snapToGrid="0" snapToObjects="1">
      <p:cViewPr varScale="1">
        <p:scale>
          <a:sx n="112" d="100"/>
          <a:sy n="112" d="100"/>
        </p:scale>
        <p:origin x="188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0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handoutMaster" Target="handoutMasters/handout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552589-1871-B341-905B-3B8003F096E7}" type="datetimeFigureOut">
              <a:rPr lang="en-US" smtClean="0"/>
              <a:t>11/29/23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EA28A-862B-9A4F-8E01-AC3D1DDAC1D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7798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ADB74D-11EA-1B4A-9554-C567BFF33928}" type="datetimeFigureOut">
              <a:rPr lang="en-US" smtClean="0"/>
              <a:t>11/29/23</a:t>
            </a:fld>
            <a:endParaRPr lang="pt-P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6804-BC12-2E47-A5D0-09CBBB24ADDC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9800822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thought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knew</a:t>
            </a:r>
            <a:r>
              <a:rPr lang="pt-PT" dirty="0"/>
              <a:t> – teoria e </a:t>
            </a:r>
            <a:r>
              <a:rPr lang="pt-PT" dirty="0" err="1"/>
              <a:t>pre</a:t>
            </a:r>
            <a:r>
              <a:rPr lang="pt-PT" dirty="0"/>
              <a:t>-LHC data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baseline="0" dirty="0"/>
              <a:t> – experimental </a:t>
            </a:r>
            <a:r>
              <a:rPr lang="pt-PT" baseline="0" dirty="0" err="1"/>
              <a:t>aspects</a:t>
            </a:r>
            <a:endParaRPr lang="pt-PT" dirty="0"/>
          </a:p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–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a </a:t>
            </a:r>
            <a:r>
              <a:rPr lang="pt-PT" dirty="0" err="1"/>
              <a:t>Higgs</a:t>
            </a:r>
            <a:r>
              <a:rPr lang="pt-PT" baseline="0" dirty="0"/>
              <a:t> </a:t>
            </a:r>
            <a:r>
              <a:rPr lang="pt-PT" baseline="0" dirty="0" err="1"/>
              <a:t>boson</a:t>
            </a:r>
            <a:endParaRPr lang="pt-PT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All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</a:t>
            </a:r>
            <a:r>
              <a:rPr lang="pt-PT" dirty="0" err="1"/>
              <a:t>found</a:t>
            </a:r>
            <a:r>
              <a:rPr lang="pt-PT" dirty="0"/>
              <a:t> </a:t>
            </a:r>
            <a:r>
              <a:rPr lang="pt-PT" dirty="0" err="1"/>
              <a:t>out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meantime</a:t>
            </a:r>
            <a:r>
              <a:rPr lang="pt-PT" dirty="0"/>
              <a:t> – </a:t>
            </a:r>
            <a:r>
              <a:rPr lang="pt-PT" dirty="0" err="1"/>
              <a:t>mass</a:t>
            </a:r>
            <a:r>
              <a:rPr lang="pt-PT" dirty="0"/>
              <a:t>, spin,</a:t>
            </a:r>
            <a:r>
              <a:rPr lang="pt-PT" baseline="0" dirty="0"/>
              <a:t> </a:t>
            </a:r>
            <a:r>
              <a:rPr lang="pt-PT" baseline="0" dirty="0" err="1"/>
              <a:t>parity</a:t>
            </a:r>
            <a:r>
              <a:rPr lang="pt-PT" baseline="0" dirty="0"/>
              <a:t>, cross </a:t>
            </a:r>
            <a:r>
              <a:rPr lang="pt-PT" baseline="0" dirty="0" err="1"/>
              <a:t>sections</a:t>
            </a:r>
            <a:endParaRPr lang="pt-PT" dirty="0"/>
          </a:p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don’t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...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think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know</a:t>
            </a:r>
            <a:r>
              <a:rPr lang="pt-PT" dirty="0"/>
              <a:t> – teoria e</a:t>
            </a:r>
            <a:r>
              <a:rPr lang="pt-PT" baseline="0" dirty="0"/>
              <a:t> </a:t>
            </a:r>
            <a:r>
              <a:rPr lang="pt-PT" dirty="0"/>
              <a:t>o</a:t>
            </a:r>
            <a:r>
              <a:rPr lang="pt-PT" baseline="0" dirty="0"/>
              <a:t> BSM </a:t>
            </a:r>
            <a:r>
              <a:rPr lang="pt-PT" baseline="0" dirty="0" err="1"/>
              <a:t>Higgs</a:t>
            </a:r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67153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Peter </a:t>
            </a:r>
            <a:r>
              <a:rPr lang="pt-PT" dirty="0" err="1"/>
              <a:t>Ware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(</a:t>
            </a:r>
            <a:r>
              <a:rPr lang="pt-PT" dirty="0" err="1"/>
              <a:t>born</a:t>
            </a:r>
            <a:r>
              <a:rPr lang="pt-PT" dirty="0"/>
              <a:t> 29 </a:t>
            </a:r>
            <a:r>
              <a:rPr lang="pt-PT" dirty="0" err="1"/>
              <a:t>May</a:t>
            </a:r>
            <a:r>
              <a:rPr lang="pt-PT" dirty="0"/>
              <a:t> 1929)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British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, </a:t>
            </a:r>
            <a:r>
              <a:rPr lang="pt-PT" dirty="0" err="1"/>
              <a:t>emeritus</a:t>
            </a:r>
            <a:r>
              <a:rPr lang="pt-PT" dirty="0"/>
              <a:t> professor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Edinburgh.</a:t>
            </a:r>
            <a:r>
              <a:rPr lang="pt-PT" baseline="0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1960s,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</a:t>
            </a:r>
            <a:r>
              <a:rPr lang="pt-PT" dirty="0" err="1"/>
              <a:t>broken</a:t>
            </a:r>
            <a:r>
              <a:rPr lang="pt-PT" dirty="0"/>
              <a:t> </a:t>
            </a:r>
            <a:r>
              <a:rPr lang="pt-PT" dirty="0" err="1"/>
              <a:t>symmetry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could</a:t>
            </a:r>
            <a:r>
              <a:rPr lang="pt-PT" dirty="0"/>
              <a:t> </a:t>
            </a:r>
            <a:r>
              <a:rPr lang="pt-PT" dirty="0" err="1"/>
              <a:t>explain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origin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mass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elementary</a:t>
            </a:r>
            <a:r>
              <a:rPr lang="pt-PT" dirty="0"/>
              <a:t> </a:t>
            </a:r>
            <a:r>
              <a:rPr lang="pt-PT" dirty="0" err="1"/>
              <a:t>particles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general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W </a:t>
            </a:r>
            <a:r>
              <a:rPr lang="pt-PT" dirty="0" err="1"/>
              <a:t>and</a:t>
            </a:r>
            <a:r>
              <a:rPr lang="pt-PT" dirty="0"/>
              <a:t> Z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particular. </a:t>
            </a:r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so-called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mechanism</a:t>
            </a:r>
            <a:r>
              <a:rPr lang="pt-PT" dirty="0"/>
              <a:t>,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physicists</a:t>
            </a:r>
            <a:r>
              <a:rPr lang="pt-PT" dirty="0"/>
              <a:t> </a:t>
            </a:r>
            <a:r>
              <a:rPr lang="pt-PT" dirty="0" err="1"/>
              <a:t>besides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same</a:t>
            </a:r>
            <a:r>
              <a:rPr lang="pt-PT" dirty="0"/>
              <a:t> time, </a:t>
            </a:r>
            <a:r>
              <a:rPr lang="pt-PT" dirty="0" err="1"/>
              <a:t>predicts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existence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a </a:t>
            </a:r>
            <a:r>
              <a:rPr lang="pt-PT" dirty="0" err="1"/>
              <a:t>new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detection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became</a:t>
            </a:r>
            <a:r>
              <a:rPr lang="pt-PT" dirty="0"/>
              <a:t> </a:t>
            </a:r>
            <a:r>
              <a:rPr lang="pt-PT" dirty="0" err="1"/>
              <a:t>one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great</a:t>
            </a:r>
            <a:r>
              <a:rPr lang="pt-PT" dirty="0"/>
              <a:t> </a:t>
            </a:r>
            <a:r>
              <a:rPr lang="pt-PT" dirty="0" err="1"/>
              <a:t>goals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Robert </a:t>
            </a:r>
            <a:r>
              <a:rPr lang="pt-PT" dirty="0" err="1"/>
              <a:t>Brout</a:t>
            </a:r>
            <a:r>
              <a:rPr lang="pt-PT" dirty="0"/>
              <a:t> (1928 –2011) </a:t>
            </a:r>
            <a:r>
              <a:rPr lang="pt-PT" dirty="0" err="1"/>
              <a:t>was</a:t>
            </a:r>
            <a:r>
              <a:rPr lang="pt-PT" dirty="0"/>
              <a:t> a </a:t>
            </a:r>
            <a:r>
              <a:rPr lang="pt-PT" dirty="0" err="1"/>
              <a:t>Belgian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who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significant</a:t>
            </a:r>
            <a:r>
              <a:rPr lang="pt-PT" dirty="0"/>
              <a:t> </a:t>
            </a:r>
            <a:r>
              <a:rPr lang="pt-PT" dirty="0" err="1"/>
              <a:t>contributions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elementary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a Professor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Université</a:t>
            </a:r>
            <a:r>
              <a:rPr lang="pt-PT" dirty="0"/>
              <a:t> Libre de </a:t>
            </a:r>
            <a:r>
              <a:rPr lang="pt-PT" dirty="0" err="1"/>
              <a:t>Bruxelles</a:t>
            </a:r>
            <a:r>
              <a:rPr lang="pt-PT" dirty="0"/>
              <a:t>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had</a:t>
            </a:r>
            <a:r>
              <a:rPr lang="pt-PT" dirty="0"/>
              <a:t> </a:t>
            </a:r>
            <a:r>
              <a:rPr lang="pt-PT" dirty="0" err="1"/>
              <a:t>created</a:t>
            </a:r>
            <a:r>
              <a:rPr lang="pt-PT" dirty="0"/>
              <a:t>, </a:t>
            </a:r>
            <a:r>
              <a:rPr lang="pt-PT" dirty="0" err="1"/>
              <a:t>together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François </a:t>
            </a:r>
            <a:r>
              <a:rPr lang="pt-PT" dirty="0" err="1"/>
              <a:t>Englert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Service</a:t>
            </a:r>
            <a:r>
              <a:rPr lang="pt-PT" dirty="0"/>
              <a:t> de </a:t>
            </a:r>
            <a:r>
              <a:rPr lang="pt-PT" dirty="0" err="1"/>
              <a:t>Physique</a:t>
            </a:r>
            <a:r>
              <a:rPr lang="pt-PT" dirty="0"/>
              <a:t> </a:t>
            </a:r>
            <a:r>
              <a:rPr lang="pt-PT" dirty="0" err="1"/>
              <a:t>Théorique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François </a:t>
            </a:r>
            <a:r>
              <a:rPr lang="pt-PT" dirty="0" err="1"/>
              <a:t>Baron</a:t>
            </a:r>
            <a:r>
              <a:rPr lang="pt-PT" dirty="0"/>
              <a:t> </a:t>
            </a:r>
            <a:r>
              <a:rPr lang="pt-PT" dirty="0" err="1"/>
              <a:t>Englert</a:t>
            </a:r>
            <a:r>
              <a:rPr lang="pt-PT" dirty="0"/>
              <a:t> (</a:t>
            </a:r>
            <a:r>
              <a:rPr lang="pt-PT" dirty="0" err="1"/>
              <a:t>born</a:t>
            </a:r>
            <a:r>
              <a:rPr lang="pt-PT" dirty="0"/>
              <a:t> 1932) </a:t>
            </a:r>
            <a:r>
              <a:rPr lang="pt-PT" dirty="0" err="1"/>
              <a:t>is</a:t>
            </a:r>
            <a:r>
              <a:rPr lang="pt-PT" dirty="0"/>
              <a:t> a </a:t>
            </a:r>
            <a:r>
              <a:rPr lang="pt-PT" dirty="0" err="1"/>
              <a:t>Belgian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2013 Nobel </a:t>
            </a:r>
            <a:r>
              <a:rPr lang="pt-PT" dirty="0" err="1"/>
              <a:t>prize</a:t>
            </a:r>
            <a:r>
              <a:rPr lang="pt-PT" dirty="0"/>
              <a:t> </a:t>
            </a:r>
            <a:r>
              <a:rPr lang="pt-PT" dirty="0" err="1"/>
              <a:t>laureate</a:t>
            </a:r>
            <a:r>
              <a:rPr lang="pt-PT" dirty="0"/>
              <a:t> (</a:t>
            </a:r>
            <a:r>
              <a:rPr lang="pt-PT" dirty="0" err="1"/>
              <a:t>shared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Peter </a:t>
            </a:r>
            <a:r>
              <a:rPr lang="pt-PT" dirty="0" err="1"/>
              <a:t>Higgs</a:t>
            </a:r>
            <a:r>
              <a:rPr lang="pt-PT" dirty="0"/>
              <a:t>).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Professor </a:t>
            </a:r>
            <a:r>
              <a:rPr lang="pt-PT" dirty="0" err="1"/>
              <a:t>emeritus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Université</a:t>
            </a:r>
            <a:r>
              <a:rPr lang="pt-PT" dirty="0"/>
              <a:t> libre de </a:t>
            </a:r>
            <a:r>
              <a:rPr lang="pt-PT" dirty="0" err="1"/>
              <a:t>Bruxelles</a:t>
            </a:r>
            <a:r>
              <a:rPr lang="pt-PT" dirty="0"/>
              <a:t> (ULB) </a:t>
            </a:r>
            <a:r>
              <a:rPr lang="pt-PT" dirty="0" err="1"/>
              <a:t>where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member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Service</a:t>
            </a:r>
            <a:r>
              <a:rPr lang="pt-PT" dirty="0"/>
              <a:t> de </a:t>
            </a:r>
            <a:r>
              <a:rPr lang="pt-PT" dirty="0" err="1"/>
              <a:t>Physique</a:t>
            </a:r>
            <a:r>
              <a:rPr lang="pt-PT" dirty="0"/>
              <a:t> </a:t>
            </a:r>
            <a:r>
              <a:rPr lang="pt-PT" dirty="0" err="1"/>
              <a:t>Théorique</a:t>
            </a:r>
            <a:r>
              <a:rPr lang="pt-PT" dirty="0"/>
              <a:t>.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also</a:t>
            </a:r>
            <a:r>
              <a:rPr lang="pt-PT" dirty="0"/>
              <a:t> a </a:t>
            </a:r>
            <a:r>
              <a:rPr lang="pt-PT" dirty="0" err="1"/>
              <a:t>Sackler</a:t>
            </a:r>
            <a:r>
              <a:rPr lang="pt-PT" dirty="0"/>
              <a:t> Professor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Special</a:t>
            </a:r>
            <a:r>
              <a:rPr lang="pt-PT" dirty="0"/>
              <a:t> </a:t>
            </a:r>
            <a:r>
              <a:rPr lang="pt-PT" dirty="0" err="1"/>
              <a:t>Appointment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School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Astronomy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Tel</a:t>
            </a:r>
            <a:r>
              <a:rPr lang="pt-PT" dirty="0"/>
              <a:t> </a:t>
            </a:r>
            <a:r>
              <a:rPr lang="pt-PT" dirty="0" err="1"/>
              <a:t>Aviv</a:t>
            </a:r>
            <a:r>
              <a:rPr lang="pt-PT" dirty="0"/>
              <a:t>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a </a:t>
            </a:r>
            <a:r>
              <a:rPr lang="pt-PT" dirty="0" err="1"/>
              <a:t>member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Institute</a:t>
            </a:r>
            <a:r>
              <a:rPr lang="pt-PT" dirty="0"/>
              <a:t> for Quantum </a:t>
            </a:r>
            <a:r>
              <a:rPr lang="pt-PT" dirty="0" err="1"/>
              <a:t>Studies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Chapman </a:t>
            </a:r>
            <a:r>
              <a:rPr lang="pt-PT" dirty="0" err="1"/>
              <a:t>University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California</a:t>
            </a:r>
            <a:r>
              <a:rPr lang="pt-PT" dirty="0"/>
              <a:t>. 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01686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2800" dirty="0"/>
              <a:t>Quebra da simetria electrofraca após o </a:t>
            </a:r>
            <a:r>
              <a:rPr lang="pt-PT" sz="2800" dirty="0" err="1"/>
              <a:t>Big</a:t>
            </a:r>
            <a:r>
              <a:rPr lang="pt-PT" sz="2800" dirty="0"/>
              <a:t> </a:t>
            </a:r>
            <a:r>
              <a:rPr lang="pt-PT" sz="2800" dirty="0" err="1"/>
              <a:t>Bang</a:t>
            </a:r>
            <a:r>
              <a:rPr lang="pt-PT" sz="2800" dirty="0"/>
              <a:t>: quando a densidade de energia baixou,</a:t>
            </a:r>
            <a:r>
              <a:rPr lang="pt-PT" sz="2800" baseline="0" dirty="0"/>
              <a:t> as próprias forças fundamentais mudaram</a:t>
            </a:r>
            <a:endParaRPr lang="pt-PT" sz="2800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b="1" dirty="0"/>
              <a:t>No fim ficamos</a:t>
            </a:r>
            <a:r>
              <a:rPr lang="pt-PT" b="1" baseline="0" dirty="0"/>
              <a:t> com W e Z com massa, fotão na mesma sem massa, e resta-nos um bosão de </a:t>
            </a:r>
            <a:r>
              <a:rPr lang="pt-PT" b="1" baseline="0" dirty="0" err="1"/>
              <a:t>Higgs</a:t>
            </a:r>
            <a:r>
              <a:rPr lang="pt-PT" b="1" baseline="0" dirty="0"/>
              <a:t>; mas as </a:t>
            </a:r>
            <a:r>
              <a:rPr lang="pt-PT" b="1" baseline="0" dirty="0" err="1"/>
              <a:t>proprias</a:t>
            </a:r>
            <a:r>
              <a:rPr lang="pt-PT" b="1" baseline="0" dirty="0"/>
              <a:t> forças mudam!</a:t>
            </a:r>
            <a:endParaRPr lang="pt-PT" b="1" dirty="0"/>
          </a:p>
          <a:p>
            <a:endParaRPr lang="pt-PT" dirty="0"/>
          </a:p>
          <a:p>
            <a:r>
              <a:rPr lang="en-US" sz="1100" dirty="0">
                <a:solidFill>
                  <a:srgbClr val="000000"/>
                </a:solidFill>
              </a:rPr>
              <a:t>In the Standard Model with no Higgs mechanism, interactions are symmetric and particles do not have mass </a:t>
            </a:r>
          </a:p>
          <a:p>
            <a:r>
              <a:rPr lang="en-US" sz="1100" dirty="0">
                <a:solidFill>
                  <a:srgbClr val="000000"/>
                </a:solidFill>
              </a:rPr>
              <a:t>Electroweak symmetry is broken:</a:t>
            </a:r>
            <a:r>
              <a:rPr lang="en-US" sz="1100" baseline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Photon does not have mass</a:t>
            </a:r>
            <a:r>
              <a:rPr lang="en-US" baseline="0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W, Z have a large mass</a:t>
            </a:r>
          </a:p>
          <a:p>
            <a:r>
              <a:rPr lang="en-US" sz="1200" dirty="0">
                <a:solidFill>
                  <a:srgbClr val="BE0204"/>
                </a:solidFill>
              </a:rPr>
              <a:t>Higgs mechanism: mass of W and Z results from the  Higgs mechanism;</a:t>
            </a:r>
            <a:r>
              <a:rPr lang="en-US" sz="1200" baseline="0" dirty="0">
                <a:solidFill>
                  <a:srgbClr val="BE0204"/>
                </a:solidFill>
              </a:rPr>
              <a:t> </a:t>
            </a:r>
            <a:r>
              <a:rPr lang="en-US" sz="1200" dirty="0">
                <a:solidFill>
                  <a:srgbClr val="BE0204"/>
                </a:solidFill>
              </a:rPr>
              <a:t>Masses of fermions come from a direct interaction with the Higgs field 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251267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LHC </a:t>
            </a:r>
            <a:r>
              <a:rPr lang="pt-PT" dirty="0" err="1"/>
              <a:t>Running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2x</a:t>
            </a:r>
            <a:r>
              <a:rPr lang="pt-PT" baseline="0" dirty="0"/>
              <a:t> design </a:t>
            </a:r>
            <a:r>
              <a:rPr lang="pt-PT" baseline="0" dirty="0" err="1"/>
              <a:t>luminosity</a:t>
            </a:r>
            <a:endParaRPr lang="pt-PT" baseline="0" dirty="0"/>
          </a:p>
          <a:p>
            <a:r>
              <a:rPr lang="pt-PT" baseline="0" dirty="0" err="1"/>
              <a:t>Expect</a:t>
            </a:r>
            <a:r>
              <a:rPr lang="pt-PT" baseline="0" dirty="0"/>
              <a:t> 150/pb </a:t>
            </a:r>
            <a:r>
              <a:rPr lang="pt-PT" baseline="0" dirty="0" err="1"/>
              <a:t>by</a:t>
            </a:r>
            <a:r>
              <a:rPr lang="pt-PT" baseline="0" dirty="0"/>
              <a:t> </a:t>
            </a:r>
            <a:r>
              <a:rPr lang="pt-PT" baseline="0" dirty="0" err="1"/>
              <a:t>end</a:t>
            </a:r>
            <a:r>
              <a:rPr lang="pt-PT" baseline="0" dirty="0"/>
              <a:t> </a:t>
            </a:r>
            <a:r>
              <a:rPr lang="pt-PT" baseline="0" dirty="0" err="1"/>
              <a:t>of</a:t>
            </a:r>
            <a:r>
              <a:rPr lang="pt-PT" baseline="0" dirty="0"/>
              <a:t> </a:t>
            </a:r>
            <a:r>
              <a:rPr lang="pt-PT" baseline="0" dirty="0" err="1"/>
              <a:t>this</a:t>
            </a:r>
            <a:r>
              <a:rPr lang="pt-PT" baseline="0" dirty="0"/>
              <a:t> </a:t>
            </a:r>
            <a:r>
              <a:rPr lang="pt-PT" baseline="0" dirty="0" err="1"/>
              <a:t>year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46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35331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lang="pt-PT" dirty="0"/>
              <a:t>15 </a:t>
            </a:r>
            <a:r>
              <a:rPr lang="pt-PT" dirty="0" err="1"/>
              <a:t>years</a:t>
            </a:r>
            <a:r>
              <a:rPr lang="pt-PT" dirty="0"/>
              <a:t> to </a:t>
            </a:r>
            <a:r>
              <a:rPr lang="pt-PT" dirty="0" err="1"/>
              <a:t>develop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build</a:t>
            </a:r>
            <a:r>
              <a:rPr lang="pt-PT" dirty="0"/>
              <a:t>; 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sz="1200" b="1" baseline="300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 / </a:t>
            </a:r>
            <a:r>
              <a:rPr lang="en-US" sz="1200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experiência</a:t>
            </a:r>
            <a:r>
              <a:rPr lang="en-US" sz="12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;</a:t>
            </a:r>
            <a:r>
              <a:rPr lang="en-US" sz="1200" baseline="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developed worldwide computing grid to treat data</a:t>
            </a:r>
            <a:endParaRPr lang="pt-PT" dirty="0"/>
          </a:p>
          <a:p>
            <a:r>
              <a:rPr lang="pt-PT" dirty="0"/>
              <a:t>Cerca de 1000 estudantes de pós-graduação por experiência</a:t>
            </a:r>
            <a:r>
              <a:rPr lang="pt-PT" baseline="0" dirty="0"/>
              <a:t> - </a:t>
            </a:r>
            <a:r>
              <a:rPr lang="pt-PT" dirty="0" err="1"/>
              <a:t>training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next</a:t>
            </a:r>
            <a:r>
              <a:rPr lang="pt-PT" dirty="0"/>
              <a:t> </a:t>
            </a:r>
            <a:r>
              <a:rPr lang="pt-PT" dirty="0" err="1"/>
              <a:t>generation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baseline="0" dirty="0"/>
              <a:t> </a:t>
            </a:r>
            <a:r>
              <a:rPr lang="pt-PT" baseline="0" dirty="0" err="1"/>
              <a:t>researchers</a:t>
            </a:r>
            <a:r>
              <a:rPr lang="pt-PT" dirty="0"/>
              <a:t>; </a:t>
            </a:r>
          </a:p>
          <a:p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computing</a:t>
            </a:r>
            <a:r>
              <a:rPr lang="pt-PT" dirty="0"/>
              <a:t> </a:t>
            </a:r>
            <a:r>
              <a:rPr lang="pt-PT" dirty="0" err="1"/>
              <a:t>Grid</a:t>
            </a:r>
            <a:r>
              <a:rPr lang="pt-PT" dirty="0"/>
              <a:t>,</a:t>
            </a:r>
            <a:r>
              <a:rPr lang="pt-PT" baseline="0" dirty="0"/>
              <a:t> data </a:t>
            </a:r>
            <a:r>
              <a:rPr lang="pt-PT" baseline="0" dirty="0" err="1"/>
              <a:t>analysis</a:t>
            </a:r>
            <a:r>
              <a:rPr lang="pt-PT" baseline="0" dirty="0"/>
              <a:t> </a:t>
            </a:r>
            <a:r>
              <a:rPr lang="pt-PT" baseline="0" dirty="0" err="1"/>
              <a:t>techniques</a:t>
            </a:r>
            <a:r>
              <a:rPr lang="pt-PT" baseline="0" dirty="0"/>
              <a:t>, </a:t>
            </a:r>
            <a:r>
              <a:rPr lang="pt-PT" baseline="0" dirty="0" err="1"/>
              <a:t>etc</a:t>
            </a:r>
            <a:r>
              <a:rPr lang="pt-PT" baseline="0" dirty="0"/>
              <a:t>; </a:t>
            </a:r>
            <a:r>
              <a:rPr lang="pt-PT" dirty="0" err="1"/>
              <a:t>training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engineers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tech</a:t>
            </a:r>
            <a:r>
              <a:rPr lang="pt-PT" dirty="0"/>
              <a:t>. </a:t>
            </a:r>
            <a:r>
              <a:rPr lang="pt-PT" dirty="0" err="1"/>
              <a:t>transfer</a:t>
            </a:r>
            <a:r>
              <a:rPr lang="pt-PT" dirty="0"/>
              <a:t>; </a:t>
            </a:r>
          </a:p>
          <a:p>
            <a:pPr marL="0" marR="0" indent="0" algn="l" defTabSz="44926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endParaRPr lang="en-US" sz="1200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679120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3525" cy="4006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Alignment</a:t>
            </a:r>
            <a:r>
              <a:rPr lang="pt-PT" dirty="0"/>
              <a:t> to ~30</a:t>
            </a:r>
            <a:r>
              <a:rPr lang="pt-PT" baseline="0" dirty="0"/>
              <a:t> </a:t>
            </a:r>
            <a:r>
              <a:rPr lang="pt-PT" baseline="0" dirty="0" err="1"/>
              <a:t>micron</a:t>
            </a:r>
            <a:endParaRPr lang="pt-PT" baseline="0" dirty="0"/>
          </a:p>
          <a:p>
            <a:r>
              <a:rPr lang="pt-PT" baseline="0" dirty="0" err="1"/>
              <a:t>Beams</a:t>
            </a:r>
            <a:r>
              <a:rPr lang="pt-PT" baseline="0" dirty="0"/>
              <a:t> cross </a:t>
            </a:r>
            <a:r>
              <a:rPr lang="pt-PT" baseline="0" dirty="0" err="1"/>
              <a:t>every</a:t>
            </a:r>
            <a:r>
              <a:rPr lang="pt-PT" baseline="0" dirty="0"/>
              <a:t> 25 </a:t>
            </a:r>
            <a:r>
              <a:rPr lang="pt-PT" baseline="0" dirty="0" err="1"/>
              <a:t>ns</a:t>
            </a:r>
            <a:r>
              <a:rPr lang="pt-PT" baseline="0" dirty="0"/>
              <a:t> (7m)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6052A507-D315-1C4E-9797-D88D24F72476}" type="slidenum">
              <a:rPr lang="pt-PT" smtClean="0"/>
              <a:pPr>
                <a:defRPr/>
              </a:pPr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84419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twiki.cern.ch</a:t>
            </a:r>
            <a:r>
              <a:rPr lang="pt-PT" dirty="0"/>
              <a:t>/</a:t>
            </a:r>
            <a:r>
              <a:rPr lang="pt-PT" dirty="0" err="1"/>
              <a:t>twiki</a:t>
            </a:r>
            <a:r>
              <a:rPr lang="pt-PT" dirty="0"/>
              <a:t>/bin/</a:t>
            </a:r>
            <a:r>
              <a:rPr lang="pt-PT" dirty="0" err="1"/>
              <a:t>view</a:t>
            </a:r>
            <a:r>
              <a:rPr lang="pt-PT" dirty="0"/>
              <a:t>/</a:t>
            </a:r>
            <a:r>
              <a:rPr lang="pt-PT" dirty="0" err="1"/>
              <a:t>LHCPhysics</a:t>
            </a:r>
            <a:r>
              <a:rPr lang="pt-PT" dirty="0"/>
              <a:t>/</a:t>
            </a:r>
            <a:r>
              <a:rPr lang="pt-PT" dirty="0" err="1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twiki.cern.ch</a:t>
            </a:r>
            <a:r>
              <a:rPr lang="pt-PT" dirty="0"/>
              <a:t>/</a:t>
            </a:r>
            <a:r>
              <a:rPr lang="pt-PT" dirty="0" err="1"/>
              <a:t>twiki</a:t>
            </a:r>
            <a:r>
              <a:rPr lang="pt-PT" dirty="0"/>
              <a:t>/bin/</a:t>
            </a:r>
            <a:r>
              <a:rPr lang="pt-PT" dirty="0" err="1"/>
              <a:t>view</a:t>
            </a:r>
            <a:r>
              <a:rPr lang="pt-PT" dirty="0"/>
              <a:t>/</a:t>
            </a:r>
            <a:r>
              <a:rPr lang="pt-PT" dirty="0" err="1"/>
              <a:t>LHCPhysics</a:t>
            </a:r>
            <a:r>
              <a:rPr lang="pt-PT" dirty="0"/>
              <a:t>/</a:t>
            </a:r>
            <a:r>
              <a:rPr lang="pt-PT" dirty="0" err="1"/>
              <a:t>LHCHXSWG#Latest_plots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961465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The weighting of events is similar to what is used in the final significance extraction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69CD74B-FFC3-4798-8381-CB06BDF34A09}" type="slidenum">
              <a:rPr 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54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987503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Particulas</a:t>
            </a:r>
            <a:r>
              <a:rPr lang="pt-PT" dirty="0"/>
              <a:t> fundamentais conhecidas; forças a que elas reagem; Z tem massa alta ao contrario de </a:t>
            </a:r>
            <a:r>
              <a:rPr lang="pt-PT" dirty="0" err="1"/>
              <a:t>gamma</a:t>
            </a:r>
            <a:r>
              <a:rPr lang="pt-PT" dirty="0"/>
              <a:t> e </a:t>
            </a:r>
            <a:r>
              <a:rPr lang="pt-PT" dirty="0" err="1"/>
              <a:t>gluoes</a:t>
            </a:r>
            <a:r>
              <a:rPr lang="pt-PT" dirty="0"/>
              <a:t>; </a:t>
            </a:r>
            <a:r>
              <a:rPr lang="pt-PT" dirty="0" err="1"/>
              <a:t>Higgs</a:t>
            </a:r>
            <a:r>
              <a:rPr lang="pt-PT" dirty="0"/>
              <a:t> pedra basilar do </a:t>
            </a:r>
            <a:r>
              <a:rPr lang="pt-PT" dirty="0" err="1"/>
              <a:t>edificio</a:t>
            </a:r>
            <a:r>
              <a:rPr lang="pt-PT" dirty="0"/>
              <a:t>; dá massa mas só pequena</a:t>
            </a:r>
            <a:r>
              <a:rPr lang="pt-PT" baseline="0" dirty="0"/>
              <a:t> fração nos</a:t>
            </a:r>
            <a:r>
              <a:rPr lang="pt-PT" dirty="0"/>
              <a:t> </a:t>
            </a:r>
            <a:r>
              <a:rPr lang="pt-PT" dirty="0" err="1"/>
              <a:t>hadroes</a:t>
            </a:r>
            <a:r>
              <a:rPr lang="pt-PT" dirty="0"/>
              <a:t>;</a:t>
            </a:r>
            <a:r>
              <a:rPr lang="pt-PT" baseline="0" dirty="0"/>
              <a:t>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113126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59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84275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63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20180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>
                <a:sym typeface="Wingdings"/>
              </a:rPr>
              <a:t>https</a:t>
            </a:r>
            <a:r>
              <a:rPr lang="pt-PT" dirty="0">
                <a:sym typeface="Wingdings"/>
              </a:rPr>
              <a:t>://</a:t>
            </a:r>
            <a:r>
              <a:rPr lang="pt-PT" dirty="0" err="1">
                <a:sym typeface="Wingdings"/>
              </a:rPr>
              <a:t>atlas.web.cern.ch</a:t>
            </a:r>
            <a:r>
              <a:rPr lang="pt-PT" dirty="0">
                <a:sym typeface="Wingdings"/>
              </a:rPr>
              <a:t>/Atlas/GROUPS/PHYSICS/PAPERS/HIGG-2016-33/  </a:t>
            </a:r>
            <a:r>
              <a:rPr lang="pt-PT" b="1" dirty="0">
                <a:sym typeface="Wingdings"/>
              </a:rPr>
              <a:t>1 </a:t>
            </a:r>
            <a:r>
              <a:rPr lang="pt-PT" b="1" dirty="0" err="1">
                <a:sym typeface="Wingdings"/>
              </a:rPr>
              <a:t>June</a:t>
            </a:r>
            <a:r>
              <a:rPr lang="pt-PT" b="1" dirty="0">
                <a:sym typeface="Wingdings"/>
              </a:rPr>
              <a:t> 2018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 err="1"/>
              <a:t>http</a:t>
            </a:r>
            <a:r>
              <a:rPr lang="pt-PT" dirty="0"/>
              <a:t>://</a:t>
            </a:r>
            <a:r>
              <a:rPr lang="pt-PT" dirty="0" err="1"/>
              <a:t>cms-results.web.cern.ch</a:t>
            </a:r>
            <a:r>
              <a:rPr lang="pt-PT" dirty="0"/>
              <a:t>/</a:t>
            </a:r>
            <a:r>
              <a:rPr lang="pt-PT" dirty="0" err="1"/>
              <a:t>cms-results</a:t>
            </a:r>
            <a:r>
              <a:rPr lang="pt-PT" dirty="0"/>
              <a:t>/</a:t>
            </a:r>
            <a:r>
              <a:rPr lang="pt-PT" dirty="0" err="1"/>
              <a:t>public-results</a:t>
            </a:r>
            <a:r>
              <a:rPr lang="pt-PT" dirty="0"/>
              <a:t>/</a:t>
            </a:r>
            <a:r>
              <a:rPr lang="pt-PT" dirty="0" err="1"/>
              <a:t>publications</a:t>
            </a:r>
            <a:r>
              <a:rPr lang="pt-PT" dirty="0"/>
              <a:t>/HIG-16-040/</a:t>
            </a:r>
            <a:r>
              <a:rPr lang="pt-PT" dirty="0" err="1"/>
              <a:t>index.html</a:t>
            </a:r>
            <a:r>
              <a:rPr lang="pt-PT" dirty="0"/>
              <a:t> </a:t>
            </a:r>
            <a:r>
              <a:rPr lang="pt-PT" dirty="0">
                <a:sym typeface="Wingdings"/>
              </a:rPr>
              <a:t> </a:t>
            </a:r>
            <a:r>
              <a:rPr lang="pt-P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8 </a:t>
            </a:r>
            <a:r>
              <a:rPr lang="pt-P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April</a:t>
            </a:r>
            <a:r>
              <a:rPr lang="pt-P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2018</a:t>
            </a:r>
            <a:endParaRPr lang="pt-PT" b="1" dirty="0">
              <a:sym typeface="Wingding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dirty="0">
                <a:sym typeface="Wingdings"/>
              </a:rPr>
              <a:t> </a:t>
            </a:r>
            <a:r>
              <a:rPr lang="en-US" dirty="0"/>
              <a:t>Both use </a:t>
            </a:r>
            <a:r>
              <a:rPr lang="pt-PT" dirty="0"/>
              <a:t>36.1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2015+2016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838473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/Atlas/GROUPS/PHYSICS/PAPERS/HIGG-2017-06/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 Aug.2018</a:t>
            </a:r>
          </a:p>
          <a:p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above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125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GeV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off-shell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Higgs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substantial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cross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LHC [13–16],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due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phase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space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vector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bosons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(V = W; Z)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endParaRPr lang="pt-PT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top quark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decay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products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become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on-shell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with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increasing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energy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scale</a:t>
            </a:r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349394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505955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/Atlas/GROUPS/PHYSICS/CONFNOTES/ATLAS-CONF-2018-039/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25 </a:t>
            </a:r>
            <a:r>
              <a:rPr lang="pt-PT" b="1" dirty="0" err="1">
                <a:sym typeface="Wingdings"/>
              </a:rPr>
              <a:t>July</a:t>
            </a:r>
            <a:r>
              <a:rPr lang="pt-PT" b="1" dirty="0">
                <a:sym typeface="Wingdings"/>
              </a:rPr>
              <a:t> 2018</a:t>
            </a:r>
          </a:p>
          <a:p>
            <a:r>
              <a:rPr lang="pt-PT" dirty="0"/>
              <a:t>VR </a:t>
            </a:r>
            <a:r>
              <a:rPr lang="pt-PT" dirty="0" err="1"/>
              <a:t>jets</a:t>
            </a:r>
            <a:r>
              <a:rPr lang="pt-PT" dirty="0"/>
              <a:t>: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reconstructed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algorithm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radius</a:t>
            </a:r>
            <a:r>
              <a:rPr lang="pt-PT" dirty="0"/>
              <a:t> </a:t>
            </a:r>
            <a:r>
              <a:rPr lang="pt-PT" dirty="0" err="1"/>
              <a:t>parameter</a:t>
            </a:r>
            <a:r>
              <a:rPr lang="pt-PT" dirty="0"/>
              <a:t> </a:t>
            </a:r>
            <a:r>
              <a:rPr lang="pt-PT" dirty="0" err="1"/>
              <a:t>decreases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baseline="0" dirty="0"/>
              <a:t> </a:t>
            </a:r>
            <a:r>
              <a:rPr lang="pt-PT" dirty="0" err="1"/>
              <a:t>increasing</a:t>
            </a:r>
            <a:r>
              <a:rPr lang="pt-PT" dirty="0"/>
              <a:t> </a:t>
            </a:r>
            <a:r>
              <a:rPr lang="pt-PT" dirty="0" err="1"/>
              <a:t>jet</a:t>
            </a:r>
            <a:r>
              <a:rPr lang="pt-PT" dirty="0"/>
              <a:t> </a:t>
            </a:r>
            <a:r>
              <a:rPr lang="pt-PT" dirty="0" err="1"/>
              <a:t>transverse</a:t>
            </a:r>
            <a:r>
              <a:rPr lang="pt-PT" dirty="0"/>
              <a:t> </a:t>
            </a:r>
            <a:r>
              <a:rPr lang="pt-PT" dirty="0" err="1"/>
              <a:t>momentum</a:t>
            </a:r>
            <a:r>
              <a:rPr lang="pt-PT" dirty="0"/>
              <a:t> (</a:t>
            </a:r>
            <a:r>
              <a:rPr lang="pt-PT" dirty="0" err="1"/>
              <a:t>pT</a:t>
            </a:r>
            <a:r>
              <a:rPr lang="pt-PT" dirty="0"/>
              <a:t>)</a:t>
            </a:r>
          </a:p>
          <a:p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missing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transverse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momentum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either</a:t>
            </a:r>
            <a:r>
              <a:rPr lang="pt-P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small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single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large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radius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jet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containing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two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</a:t>
            </a:r>
            <a:r>
              <a:rPr lang="pt-PT" sz="1200" i="1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tagged</a:t>
            </a:r>
            <a:r>
              <a:rPr lang="pt-PT" sz="120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i="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subjets</a:t>
            </a:r>
            <a:endParaRPr lang="pt-PT" sz="1200" i="0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69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399052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/Atlas/GROUPS/PHYSICS/CONFNOTES/ATLAS-CONF-2018-026/ </a:t>
            </a:r>
            <a:r>
              <a:rPr lang="pt-PT" dirty="0">
                <a:sym typeface="Wingdings"/>
              </a:rPr>
              <a:t> </a:t>
            </a:r>
            <a:r>
              <a:rPr lang="pt-PT" b="1" dirty="0">
                <a:sym typeface="Wingdings"/>
              </a:rPr>
              <a:t>2 </a:t>
            </a:r>
            <a:r>
              <a:rPr lang="pt-PT" b="1" dirty="0" err="1">
                <a:sym typeface="Wingdings"/>
              </a:rPr>
              <a:t>Jul</a:t>
            </a:r>
            <a:r>
              <a:rPr lang="pt-PT" b="1" dirty="0">
                <a:sym typeface="Wingdings"/>
              </a:rPr>
              <a:t> 2018</a:t>
            </a:r>
          </a:p>
          <a:p>
            <a:r>
              <a:rPr lang="pt-PT" dirty="0" err="1"/>
              <a:t>https</a:t>
            </a:r>
            <a:r>
              <a:rPr lang="pt-PT" dirty="0"/>
              <a:t>://</a:t>
            </a:r>
            <a:r>
              <a:rPr lang="pt-PT" dirty="0" err="1"/>
              <a:t>atlas.web.cern.ch</a:t>
            </a:r>
            <a:r>
              <a:rPr lang="pt-PT" dirty="0"/>
              <a:t>/Atlas/GROUPS/PHYSICS/</a:t>
            </a:r>
            <a:r>
              <a:rPr lang="pt-PT" dirty="0" err="1"/>
              <a:t>CombinedSummaryPlots</a:t>
            </a:r>
            <a:r>
              <a:rPr lang="pt-PT" dirty="0"/>
              <a:t>/HIGGS/ATLAS_HIGGS6100_HH_Summary/ATLAS_HIGGS6100_HH_Summary.png</a:t>
            </a:r>
          </a:p>
          <a:p>
            <a:r>
              <a:rPr lang="pt-PT" b="0" dirty="0" err="1"/>
              <a:t>https</a:t>
            </a:r>
            <a:r>
              <a:rPr lang="pt-PT" b="0" dirty="0"/>
              <a:t>://</a:t>
            </a:r>
            <a:r>
              <a:rPr lang="pt-PT" b="0" dirty="0" err="1"/>
              <a:t>atlas.web.cern.ch</a:t>
            </a:r>
            <a:r>
              <a:rPr lang="pt-PT" b="0" dirty="0"/>
              <a:t>/Atlas/GROUPS/PHYSICS/CONFNOTES/ATLAS-CONF-2018-043/</a:t>
            </a:r>
          </a:p>
          <a:p>
            <a:endParaRPr lang="pt-PT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40616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Porque é que interessa? </a:t>
            </a:r>
          </a:p>
          <a:p>
            <a:r>
              <a:rPr lang="pt-PT" dirty="0"/>
              <a:t>O </a:t>
            </a:r>
            <a:r>
              <a:rPr lang="pt-PT" dirty="0" err="1"/>
              <a:t>Higgs</a:t>
            </a:r>
            <a:r>
              <a:rPr lang="pt-PT" dirty="0"/>
              <a:t> desintegra-se sobretudo em quarks</a:t>
            </a:r>
            <a:r>
              <a:rPr lang="pt-PT" baseline="0" dirty="0"/>
              <a:t> </a:t>
            </a:r>
            <a:r>
              <a:rPr lang="pt-PT" baseline="0" dirty="0" err="1"/>
              <a:t>bottom</a:t>
            </a:r>
            <a:r>
              <a:rPr lang="pt-PT" baseline="0" dirty="0"/>
              <a:t>. Se vemos isto há menos espaço para </a:t>
            </a:r>
            <a:r>
              <a:rPr lang="pt-PT" baseline="0"/>
              <a:t>nova física!</a:t>
            </a:r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87C4AD-02AB-B94B-ADAC-1B00D578CFCB}" type="slidenum">
              <a:rPr lang="pt-PT" smtClean="0">
                <a:solidFill>
                  <a:prstClr val="black"/>
                </a:solidFill>
                <a:latin typeface="Calibri"/>
              </a:rPr>
              <a:pPr/>
              <a:t>73</a:t>
            </a:fld>
            <a:endParaRPr lang="pt-PT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72710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2nd </a:t>
            </a:r>
            <a:r>
              <a:rPr lang="pt-PT" dirty="0" err="1"/>
              <a:t>term</a:t>
            </a:r>
            <a:r>
              <a:rPr lang="pt-PT" baseline="0" dirty="0"/>
              <a:t> </a:t>
            </a:r>
            <a:r>
              <a:rPr lang="pt-PT" baseline="0" dirty="0" err="1"/>
              <a:t>is</a:t>
            </a:r>
            <a:r>
              <a:rPr lang="pt-PT" baseline="0" dirty="0"/>
              <a:t> </a:t>
            </a:r>
            <a:r>
              <a:rPr lang="pt-PT" baseline="0" dirty="0" err="1"/>
              <a:t>interference</a:t>
            </a:r>
            <a:r>
              <a:rPr lang="pt-PT" baseline="0" dirty="0"/>
              <a:t> </a:t>
            </a:r>
            <a:r>
              <a:rPr lang="pt-PT" baseline="0" dirty="0" err="1"/>
              <a:t>between</a:t>
            </a:r>
            <a:r>
              <a:rPr lang="pt-PT" baseline="0" dirty="0"/>
              <a:t> CP-</a:t>
            </a:r>
            <a:r>
              <a:rPr lang="pt-PT" baseline="0" dirty="0" err="1"/>
              <a:t>even</a:t>
            </a:r>
            <a:r>
              <a:rPr lang="pt-PT" baseline="0" dirty="0"/>
              <a:t> </a:t>
            </a:r>
            <a:r>
              <a:rPr lang="pt-PT" baseline="0" dirty="0" err="1"/>
              <a:t>and</a:t>
            </a:r>
            <a:r>
              <a:rPr lang="pt-PT" baseline="0" dirty="0"/>
              <a:t> CP-</a:t>
            </a:r>
            <a:r>
              <a:rPr lang="pt-PT" baseline="0" dirty="0" err="1"/>
              <a:t>odd</a:t>
            </a:r>
            <a:r>
              <a:rPr lang="pt-PT" baseline="0" dirty="0"/>
              <a:t> </a:t>
            </a:r>
            <a:r>
              <a:rPr lang="mr-IN" baseline="0" dirty="0"/>
              <a:t>–</a:t>
            </a:r>
            <a:r>
              <a:rPr lang="pt-PT" baseline="0" dirty="0"/>
              <a:t> </a:t>
            </a:r>
            <a:r>
              <a:rPr lang="pt-PT" baseline="0" dirty="0" err="1"/>
              <a:t>is</a:t>
            </a:r>
            <a:r>
              <a:rPr lang="pt-PT" baseline="0" dirty="0"/>
              <a:t> zero for CP-</a:t>
            </a:r>
            <a:r>
              <a:rPr lang="pt-PT" baseline="0" dirty="0" err="1"/>
              <a:t>even</a:t>
            </a:r>
            <a:r>
              <a:rPr lang="pt-PT" baseline="0" dirty="0"/>
              <a:t> </a:t>
            </a:r>
            <a:r>
              <a:rPr lang="pt-PT" baseline="0" dirty="0" err="1"/>
              <a:t>effective</a:t>
            </a:r>
            <a:r>
              <a:rPr lang="pt-PT" baseline="0" dirty="0"/>
              <a:t> </a:t>
            </a:r>
            <a:r>
              <a:rPr lang="pt-PT" baseline="0" dirty="0" err="1"/>
              <a:t>operators</a:t>
            </a:r>
            <a:r>
              <a:rPr lang="pt-PT" baseline="0" dirty="0"/>
              <a:t> </a:t>
            </a:r>
          </a:p>
          <a:p>
            <a:r>
              <a:rPr lang="en-GB" dirty="0"/>
              <a:t>3</a:t>
            </a:r>
            <a:r>
              <a:rPr lang="en-GB" baseline="30000" dirty="0"/>
              <a:t>rd</a:t>
            </a:r>
            <a:r>
              <a:rPr lang="en-GB" dirty="0"/>
              <a:t> term is CP-even but affects rates </a:t>
            </a:r>
            <a:r>
              <a:rPr lang="mr-IN" dirty="0"/>
              <a:t>–</a:t>
            </a:r>
            <a:r>
              <a:rPr lang="en-GB" dirty="0"/>
              <a:t> cannot be distinguished from other BSM rate enhancements</a:t>
            </a:r>
          </a:p>
          <a:p>
            <a:r>
              <a:rPr lang="en-GB" dirty="0" err="1"/>
              <a:t>MadGraph</a:t>
            </a:r>
            <a:r>
              <a:rPr lang="en-GB" dirty="0"/>
              <a:t>: </a:t>
            </a:r>
            <a:r>
              <a:rPr lang="en-GB" sz="1200" dirty="0"/>
              <a:t>, </a:t>
            </a:r>
            <a:r>
              <a:rPr lang="de-DE" sz="1200" dirty="0"/>
              <a:t>arXiv:1405.0301 [</a:t>
            </a:r>
            <a:r>
              <a:rPr lang="de-DE" sz="1200" dirty="0" err="1"/>
              <a:t>hep-ph</a:t>
            </a:r>
            <a:r>
              <a:rPr lang="de-DE" sz="1200" dirty="0"/>
              <a:t>]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465045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Reco BDT </a:t>
            </a:r>
            <a:r>
              <a:rPr lang="pt-PT" dirty="0" err="1"/>
              <a:t>trained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baseline="0" dirty="0"/>
              <a:t> </a:t>
            </a:r>
            <a:r>
              <a:rPr lang="pt-PT" baseline="0" dirty="0" err="1"/>
              <a:t>signal</a:t>
            </a:r>
            <a:endParaRPr lang="pt-PT" baseline="0" dirty="0"/>
          </a:p>
          <a:p>
            <a:pPr lvl="1"/>
            <a:r>
              <a:rPr lang="en-GB" b="1" dirty="0" err="1"/>
              <a:t>Lep</a:t>
            </a:r>
            <a:r>
              <a:rPr lang="en-GB" dirty="0"/>
              <a:t>:  target 1 or 2 semi-</a:t>
            </a:r>
            <a:r>
              <a:rPr lang="en-GB" dirty="0" err="1"/>
              <a:t>leptonic</a:t>
            </a:r>
            <a:r>
              <a:rPr lang="en-GB" dirty="0"/>
              <a:t> top decays</a:t>
            </a:r>
          </a:p>
          <a:p>
            <a:pPr lvl="2"/>
            <a:r>
              <a:rPr lang="en-GB" dirty="0"/>
              <a:t>2 leptons: no top reconstruction</a:t>
            </a:r>
          </a:p>
          <a:p>
            <a:pPr lvl="2"/>
            <a:r>
              <a:rPr lang="en-GB" dirty="0"/>
              <a:t>1 lepton: build W candidate (</a:t>
            </a:r>
            <a:r>
              <a:rPr lang="en-GB" dirty="0" err="1"/>
              <a:t>lep+E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Had</a:t>
            </a:r>
            <a:r>
              <a:rPr lang="en-GB" dirty="0"/>
              <a:t>:  target </a:t>
            </a:r>
            <a:r>
              <a:rPr lang="en-GB" dirty="0" err="1"/>
              <a:t>hadronic</a:t>
            </a:r>
            <a:r>
              <a:rPr lang="en-GB" dirty="0"/>
              <a:t> top decays</a:t>
            </a:r>
          </a:p>
          <a:p>
            <a:pPr lvl="1"/>
            <a:r>
              <a:rPr lang="en-GB" dirty="0"/>
              <a:t>	reconstruct 1 or 2 tops from jets</a:t>
            </a:r>
          </a:p>
          <a:p>
            <a:pPr lvl="0"/>
            <a:r>
              <a:rPr lang="en-GB" dirty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Reco BDT </a:t>
            </a:r>
            <a:r>
              <a:rPr lang="pt-PT" dirty="0" err="1"/>
              <a:t>trained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ttH</a:t>
            </a:r>
            <a:r>
              <a:rPr lang="pt-PT" baseline="0" dirty="0"/>
              <a:t> </a:t>
            </a:r>
            <a:r>
              <a:rPr lang="pt-PT" baseline="0" dirty="0" err="1"/>
              <a:t>signal</a:t>
            </a:r>
            <a:endParaRPr lang="pt-PT" baseline="0" dirty="0"/>
          </a:p>
          <a:p>
            <a:pPr lvl="1"/>
            <a:r>
              <a:rPr lang="en-GB" b="1" dirty="0" err="1"/>
              <a:t>Lep</a:t>
            </a:r>
            <a:r>
              <a:rPr lang="en-GB" dirty="0"/>
              <a:t>:  target 1 or 2 semi-</a:t>
            </a:r>
            <a:r>
              <a:rPr lang="en-GB" dirty="0" err="1"/>
              <a:t>leptonic</a:t>
            </a:r>
            <a:r>
              <a:rPr lang="en-GB" dirty="0"/>
              <a:t> top decays</a:t>
            </a:r>
          </a:p>
          <a:p>
            <a:pPr lvl="2"/>
            <a:r>
              <a:rPr lang="en-GB" dirty="0"/>
              <a:t>2 leptons: no top reconstruction</a:t>
            </a:r>
          </a:p>
          <a:p>
            <a:pPr lvl="2"/>
            <a:r>
              <a:rPr lang="en-GB" dirty="0"/>
              <a:t>1 lepton: build W candidate (</a:t>
            </a:r>
            <a:r>
              <a:rPr lang="en-GB" dirty="0" err="1"/>
              <a:t>lep+E</a:t>
            </a:r>
            <a:r>
              <a:rPr lang="en-GB" baseline="-25000" dirty="0" err="1"/>
              <a:t>T</a:t>
            </a:r>
            <a:r>
              <a:rPr lang="en-GB" baseline="30000" dirty="0" err="1"/>
              <a:t>miss</a:t>
            </a:r>
            <a:r>
              <a:rPr lang="en-GB" dirty="0"/>
              <a:t>)and then top candidate from W + BDT-favoured jet</a:t>
            </a: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Had</a:t>
            </a:r>
            <a:r>
              <a:rPr lang="en-GB" dirty="0"/>
              <a:t>:  target </a:t>
            </a:r>
            <a:r>
              <a:rPr lang="en-GB" dirty="0" err="1"/>
              <a:t>hadronic</a:t>
            </a:r>
            <a:r>
              <a:rPr lang="en-GB" dirty="0"/>
              <a:t> top decays</a:t>
            </a:r>
          </a:p>
          <a:p>
            <a:pPr lvl="1"/>
            <a:r>
              <a:rPr lang="en-GB" dirty="0"/>
              <a:t>	reconstruct 1 or 2 tops from jets</a:t>
            </a:r>
          </a:p>
          <a:p>
            <a:pPr lvl="0"/>
            <a:r>
              <a:rPr lang="en-GB" dirty="0"/>
              <a:t>CP BDT: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7554B6-E975-204E-9427-5763F926A787}" type="slidenum">
              <a:rPr lang="pt-PT" smtClean="0"/>
              <a:t>77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887401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Então, quais são afinal as partículas elementares?</a:t>
            </a:r>
            <a:r>
              <a:rPr lang="pt-PT" baseline="0" dirty="0"/>
              <a:t> </a:t>
            </a:r>
            <a:r>
              <a:rPr lang="pt-PT" dirty="0"/>
              <a:t>Temos os quarks, que dão as diferentes propriedades da</a:t>
            </a:r>
            <a:r>
              <a:rPr lang="pt-PT" baseline="0" dirty="0"/>
              <a:t> nova tabela periódica</a:t>
            </a:r>
          </a:p>
          <a:p>
            <a:r>
              <a:rPr lang="pt-PT" baseline="0" dirty="0"/>
              <a:t>Também temos o electrão (já conhecíamos), e os seus primos mais pesados: muão e tau. Para cada um destes temos os neutrinos (não são feitos de quarks), que são produzidos em reações no Sol, por exemplo. </a:t>
            </a:r>
          </a:p>
          <a:p>
            <a:r>
              <a:rPr lang="pt-PT" baseline="0" dirty="0"/>
              <a:t>Por alguma razão (que desconhecemos) há 3 gerações de partículas elementares, cada uma mais pesada que a anterior </a:t>
            </a:r>
            <a:r>
              <a:rPr lang="pt-PT" baseline="0" dirty="0">
                <a:sym typeface="Wingdings"/>
              </a:rPr>
              <a:t> mistério!</a:t>
            </a:r>
            <a:endParaRPr lang="pt-PT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768221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Gavin</a:t>
            </a:r>
            <a:r>
              <a:rPr lang="pt-PT" dirty="0"/>
              <a:t> </a:t>
            </a:r>
            <a:r>
              <a:rPr lang="pt-PT" dirty="0" err="1"/>
              <a:t>Salam</a:t>
            </a:r>
            <a:r>
              <a:rPr lang="pt-PT" baseline="0" dirty="0"/>
              <a:t> (LHCP’18) “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&gt;5σ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observations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ttH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 →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ττ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independently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ATLAS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CMS,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firmly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establish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existence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new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kind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fundamental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Yukawa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interactions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.”</a:t>
            </a:r>
            <a:endParaRPr lang="pt-PT" baseline="0" dirty="0"/>
          </a:p>
          <a:p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Hbb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Htt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etc.):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gauge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interaction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unlike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anything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we’ve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probed</a:t>
            </a:r>
            <a:r>
              <a:rPr lang="pt-PT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t-PT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before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0B4BB6-B4E5-9547-BFF9-FC5A119BB241}" type="slidenum">
              <a:rPr lang="pt-PT" smtClean="0"/>
              <a:t>78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33401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Rudolf</a:t>
            </a:r>
            <a:r>
              <a:rPr lang="pt-PT" dirty="0"/>
              <a:t> </a:t>
            </a:r>
            <a:r>
              <a:rPr lang="pt-PT" dirty="0" err="1"/>
              <a:t>Josef</a:t>
            </a:r>
            <a:r>
              <a:rPr lang="pt-PT" dirty="0"/>
              <a:t> </a:t>
            </a:r>
            <a:r>
              <a:rPr lang="pt-PT" dirty="0" err="1"/>
              <a:t>Alexander</a:t>
            </a:r>
            <a:r>
              <a:rPr lang="pt-PT" dirty="0"/>
              <a:t> </a:t>
            </a:r>
            <a:r>
              <a:rPr lang="pt-PT" dirty="0" err="1"/>
              <a:t>Schrödinger</a:t>
            </a:r>
            <a:r>
              <a:rPr lang="pt-PT" dirty="0"/>
              <a:t> (1887 –1961), </a:t>
            </a:r>
            <a:r>
              <a:rPr lang="pt-PT" dirty="0" err="1"/>
              <a:t>sometimes</a:t>
            </a:r>
            <a:r>
              <a:rPr lang="pt-PT" dirty="0"/>
              <a:t> </a:t>
            </a:r>
            <a:r>
              <a:rPr lang="pt-PT" dirty="0" err="1"/>
              <a:t>written</a:t>
            </a:r>
            <a:r>
              <a:rPr lang="pt-PT" dirty="0"/>
              <a:t> as </a:t>
            </a:r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Schrodinger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Erwin</a:t>
            </a:r>
            <a:r>
              <a:rPr lang="pt-PT" dirty="0"/>
              <a:t> </a:t>
            </a:r>
            <a:r>
              <a:rPr lang="pt-PT" dirty="0" err="1"/>
              <a:t>Schroedinger</a:t>
            </a:r>
            <a:r>
              <a:rPr lang="pt-PT" dirty="0"/>
              <a:t>, </a:t>
            </a:r>
            <a:r>
              <a:rPr lang="pt-PT" dirty="0" err="1"/>
              <a:t>was</a:t>
            </a:r>
            <a:r>
              <a:rPr lang="pt-PT" dirty="0"/>
              <a:t> a Nobel </a:t>
            </a:r>
            <a:r>
              <a:rPr lang="pt-PT" dirty="0" err="1"/>
              <a:t>Prize-winning</a:t>
            </a:r>
            <a:r>
              <a:rPr lang="pt-PT" dirty="0"/>
              <a:t> </a:t>
            </a:r>
            <a:r>
              <a:rPr lang="pt-PT" dirty="0" err="1"/>
              <a:t>Austrian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who</a:t>
            </a:r>
            <a:r>
              <a:rPr lang="pt-PT" dirty="0"/>
              <a:t> </a:t>
            </a:r>
            <a:r>
              <a:rPr lang="pt-PT" dirty="0" err="1"/>
              <a:t>developed</a:t>
            </a:r>
            <a:r>
              <a:rPr lang="pt-PT" dirty="0"/>
              <a:t> a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fundamental </a:t>
            </a:r>
            <a:r>
              <a:rPr lang="pt-PT" dirty="0" err="1"/>
              <a:t>results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theory</a:t>
            </a:r>
            <a:r>
              <a:rPr lang="pt-PT" dirty="0"/>
              <a:t>,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formed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basis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mechanics</a:t>
            </a:r>
            <a:r>
              <a:rPr lang="pt-PT" dirty="0"/>
              <a:t>: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formulated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equation</a:t>
            </a:r>
            <a:r>
              <a:rPr lang="pt-PT" dirty="0"/>
              <a:t> (</a:t>
            </a:r>
            <a:r>
              <a:rPr lang="pt-PT" dirty="0" err="1"/>
              <a:t>stationary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time-</a:t>
            </a:r>
            <a:r>
              <a:rPr lang="pt-PT" dirty="0" err="1"/>
              <a:t>dependent</a:t>
            </a:r>
            <a:r>
              <a:rPr lang="pt-PT" dirty="0"/>
              <a:t> </a:t>
            </a:r>
            <a:r>
              <a:rPr lang="pt-PT" dirty="0" err="1"/>
              <a:t>Schrödinger</a:t>
            </a:r>
            <a:r>
              <a:rPr lang="pt-PT" dirty="0"/>
              <a:t> </a:t>
            </a:r>
            <a:r>
              <a:rPr lang="pt-PT" dirty="0" err="1"/>
              <a:t>equation</a:t>
            </a:r>
            <a:r>
              <a:rPr lang="pt-PT" dirty="0"/>
              <a:t>)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revealed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identity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formalism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matrix</a:t>
            </a:r>
            <a:r>
              <a:rPr lang="pt-PT" dirty="0"/>
              <a:t> </a:t>
            </a:r>
            <a:r>
              <a:rPr lang="pt-PT" dirty="0" err="1"/>
              <a:t>mechanics</a:t>
            </a:r>
            <a:r>
              <a:rPr lang="pt-PT" dirty="0"/>
              <a:t>. </a:t>
            </a:r>
            <a:r>
              <a:rPr lang="pt-PT" dirty="0" err="1"/>
              <a:t>Schrödinger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original </a:t>
            </a:r>
            <a:r>
              <a:rPr lang="pt-PT" dirty="0" err="1"/>
              <a:t>interpretation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physical</a:t>
            </a:r>
            <a:r>
              <a:rPr lang="pt-PT" dirty="0"/>
              <a:t> </a:t>
            </a:r>
            <a:r>
              <a:rPr lang="pt-PT" dirty="0" err="1"/>
              <a:t>meaning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wave</a:t>
            </a:r>
            <a:r>
              <a:rPr lang="pt-PT" dirty="0"/>
              <a:t> </a:t>
            </a:r>
            <a:r>
              <a:rPr lang="pt-PT" dirty="0" err="1"/>
              <a:t>function</a:t>
            </a:r>
            <a:r>
              <a:rPr lang="pt-PT" dirty="0"/>
              <a:t>.</a:t>
            </a:r>
          </a:p>
          <a:p>
            <a:endParaRPr lang="pt-PT" dirty="0"/>
          </a:p>
          <a:p>
            <a:r>
              <a:rPr lang="pt-PT" dirty="0"/>
              <a:t>Richard </a:t>
            </a:r>
            <a:r>
              <a:rPr lang="pt-PT" dirty="0" err="1"/>
              <a:t>Phillips</a:t>
            </a:r>
            <a:r>
              <a:rPr lang="pt-PT" dirty="0"/>
              <a:t> </a:t>
            </a:r>
            <a:r>
              <a:rPr lang="pt-PT" dirty="0" err="1"/>
              <a:t>Feynman</a:t>
            </a:r>
            <a:r>
              <a:rPr lang="pt-PT" dirty="0"/>
              <a:t> (1918 –</a:t>
            </a:r>
            <a:r>
              <a:rPr lang="pt-PT" baseline="0" dirty="0"/>
              <a:t> </a:t>
            </a:r>
            <a:r>
              <a:rPr lang="pt-PT" dirty="0"/>
              <a:t>1988)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an</a:t>
            </a:r>
            <a:r>
              <a:rPr lang="pt-PT" dirty="0"/>
              <a:t> </a:t>
            </a:r>
            <a:r>
              <a:rPr lang="pt-PT" dirty="0" err="1"/>
              <a:t>American</a:t>
            </a:r>
            <a:r>
              <a:rPr lang="pt-PT" dirty="0"/>
              <a:t> </a:t>
            </a:r>
            <a:r>
              <a:rPr lang="pt-PT" dirty="0" err="1"/>
              <a:t>theoretical</a:t>
            </a:r>
            <a:r>
              <a:rPr lang="pt-PT" dirty="0"/>
              <a:t> </a:t>
            </a:r>
            <a:r>
              <a:rPr lang="pt-PT" dirty="0" err="1"/>
              <a:t>physicist</a:t>
            </a:r>
            <a:r>
              <a:rPr lang="pt-PT" dirty="0"/>
              <a:t> </a:t>
            </a:r>
            <a:r>
              <a:rPr lang="pt-PT" dirty="0" err="1"/>
              <a:t>known</a:t>
            </a:r>
            <a:r>
              <a:rPr lang="pt-PT" dirty="0"/>
              <a:t> for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work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path</a:t>
            </a:r>
            <a:r>
              <a:rPr lang="pt-PT" dirty="0"/>
              <a:t> integral </a:t>
            </a:r>
            <a:r>
              <a:rPr lang="pt-PT" dirty="0" err="1"/>
              <a:t>formulation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mechanics</a:t>
            </a:r>
            <a:r>
              <a:rPr lang="pt-PT" dirty="0"/>
              <a:t>,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theory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electrodynamics</a:t>
            </a:r>
            <a:r>
              <a:rPr lang="pt-PT" dirty="0"/>
              <a:t>,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superfluidity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supercooled</a:t>
            </a:r>
            <a:r>
              <a:rPr lang="pt-PT" dirty="0"/>
              <a:t> </a:t>
            </a:r>
            <a:r>
              <a:rPr lang="pt-PT" dirty="0" err="1"/>
              <a:t>liquid</a:t>
            </a:r>
            <a:r>
              <a:rPr lang="pt-PT" dirty="0"/>
              <a:t> </a:t>
            </a:r>
            <a:r>
              <a:rPr lang="pt-PT" dirty="0" err="1"/>
              <a:t>helium</a:t>
            </a:r>
            <a:r>
              <a:rPr lang="pt-PT" dirty="0"/>
              <a:t>, as </a:t>
            </a:r>
            <a:r>
              <a:rPr lang="pt-PT" dirty="0" err="1"/>
              <a:t>well</a:t>
            </a:r>
            <a:r>
              <a:rPr lang="pt-PT" dirty="0"/>
              <a:t> as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for </a:t>
            </a:r>
            <a:r>
              <a:rPr lang="pt-PT" dirty="0" err="1"/>
              <a:t>which</a:t>
            </a:r>
            <a:r>
              <a:rPr lang="pt-PT" dirty="0"/>
              <a:t> </a:t>
            </a:r>
            <a:r>
              <a:rPr lang="pt-PT" dirty="0" err="1"/>
              <a:t>he</a:t>
            </a:r>
            <a:r>
              <a:rPr lang="pt-PT" dirty="0"/>
              <a:t> </a:t>
            </a:r>
            <a:r>
              <a:rPr lang="pt-PT" dirty="0" err="1"/>
              <a:t>proposed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parton</a:t>
            </a:r>
            <a:r>
              <a:rPr lang="pt-PT" dirty="0"/>
              <a:t> </a:t>
            </a:r>
            <a:r>
              <a:rPr lang="pt-PT" dirty="0" err="1"/>
              <a:t>model</a:t>
            </a:r>
            <a:r>
              <a:rPr lang="pt-PT" dirty="0"/>
              <a:t>. For </a:t>
            </a:r>
            <a:r>
              <a:rPr lang="pt-PT" dirty="0" err="1"/>
              <a:t>his</a:t>
            </a:r>
            <a:r>
              <a:rPr lang="pt-PT" dirty="0"/>
              <a:t> </a:t>
            </a:r>
            <a:r>
              <a:rPr lang="pt-PT" dirty="0" err="1"/>
              <a:t>contributions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development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quantum </a:t>
            </a:r>
            <a:r>
              <a:rPr lang="pt-PT" dirty="0" err="1"/>
              <a:t>electrodynamics</a:t>
            </a:r>
            <a:r>
              <a:rPr lang="pt-PT" dirty="0"/>
              <a:t>, </a:t>
            </a:r>
            <a:r>
              <a:rPr lang="pt-PT" dirty="0" err="1"/>
              <a:t>Feynman</a:t>
            </a:r>
            <a:r>
              <a:rPr lang="pt-PT" dirty="0"/>
              <a:t>, </a:t>
            </a:r>
            <a:r>
              <a:rPr lang="pt-PT" dirty="0" err="1"/>
              <a:t>jointly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Julian </a:t>
            </a:r>
            <a:r>
              <a:rPr lang="pt-PT" dirty="0" err="1"/>
              <a:t>Schwinger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Sin-Itiro</a:t>
            </a:r>
            <a:r>
              <a:rPr lang="pt-PT" dirty="0"/>
              <a:t> </a:t>
            </a:r>
            <a:r>
              <a:rPr lang="pt-PT" dirty="0" err="1"/>
              <a:t>Tomonaga</a:t>
            </a:r>
            <a:r>
              <a:rPr lang="pt-PT" dirty="0"/>
              <a:t>, </a:t>
            </a:r>
            <a:r>
              <a:rPr lang="pt-PT" dirty="0" err="1"/>
              <a:t>received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Nobel </a:t>
            </a:r>
            <a:r>
              <a:rPr lang="pt-PT" dirty="0" err="1"/>
              <a:t>Prize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Physics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1965.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6657489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By the way: this is related to the conservation of electric charge!</a:t>
            </a:r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568275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Demanding local gauge conservation resulted in obtaining a new field (the photon) and its interactions with the fermion fields. This is the blueprint of all Standard Model theories (called “Gauge theories”).</a:t>
            </a:r>
          </a:p>
          <a:p>
            <a:pPr marL="0" indent="0">
              <a:buNone/>
            </a:pPr>
            <a:r>
              <a:rPr lang="en-GB" dirty="0"/>
              <a:t>Gauge theories are automatically </a:t>
            </a:r>
            <a:r>
              <a:rPr lang="en-GB" dirty="0" err="1"/>
              <a:t>renormalizable</a:t>
            </a:r>
            <a:r>
              <a:rPr lang="en-GB" dirty="0"/>
              <a:t> (‘t </a:t>
            </a:r>
            <a:r>
              <a:rPr lang="en-GB" dirty="0" err="1"/>
              <a:t>Hooft</a:t>
            </a:r>
            <a:r>
              <a:rPr lang="en-GB" dirty="0"/>
              <a:t> &amp; </a:t>
            </a:r>
            <a:r>
              <a:rPr lang="en-GB" dirty="0" err="1"/>
              <a:t>Veltman’s</a:t>
            </a:r>
            <a:r>
              <a:rPr lang="en-GB" dirty="0"/>
              <a:t> Nobel prize) i.e. don’t produce nonsense. 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9837003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dirty="0"/>
              <a:t>Como é que sabíamos disto? Ou só estávamos só a adivinhar?</a:t>
            </a:r>
          </a:p>
          <a:p>
            <a:r>
              <a:rPr lang="pt-PT" dirty="0"/>
              <a:t>Vemos</a:t>
            </a:r>
            <a:r>
              <a:rPr lang="pt-PT" baseline="0" dirty="0"/>
              <a:t> isto em medidas experimentais!! Neste gráfico vemos a probabilidade de um certo tipo de reação entre partículas. </a:t>
            </a:r>
          </a:p>
          <a:p>
            <a:r>
              <a:rPr lang="pt-PT" baseline="0" dirty="0"/>
              <a:t>Há duas possibilidades: uma reação governada pela força fraca e outra reação pela força eletromagnética. </a:t>
            </a:r>
          </a:p>
          <a:p>
            <a:r>
              <a:rPr lang="pt-PT" baseline="0" dirty="0"/>
              <a:t>A altas energias, vemos que as duas forças se tornam numa só força: a força electrofraca. </a:t>
            </a:r>
          </a:p>
          <a:p>
            <a:r>
              <a:rPr lang="pt-PT" baseline="0" dirty="0"/>
              <a:t>É a quebra de simetria ao contrário, como se andássemos para trás no tempo, em direção ao </a:t>
            </a:r>
            <a:r>
              <a:rPr lang="pt-PT" baseline="0" dirty="0" err="1"/>
              <a:t>Big</a:t>
            </a:r>
            <a:r>
              <a:rPr lang="pt-PT" baseline="0" dirty="0"/>
              <a:t> </a:t>
            </a:r>
            <a:r>
              <a:rPr lang="pt-PT" baseline="0" dirty="0" err="1"/>
              <a:t>Bang</a:t>
            </a:r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97241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dirty="0"/>
              <a:t>1: mass of</a:t>
            </a:r>
            <a:r>
              <a:rPr lang="en-GB" b="1" baseline="0" dirty="0"/>
              <a:t> elementary bosons and fermions</a:t>
            </a:r>
            <a:endParaRPr lang="en-GB" b="1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526804-BC12-2E47-A5D0-09CBBB24ADDC}" type="slidenum">
              <a:rPr lang="pt-PT" smtClean="0"/>
              <a:t>28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2669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1129441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692398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816903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00995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063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30971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02837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48612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8584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85220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012848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pt-P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P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C6EEFB-C29B-144B-A5E1-95B550FB7806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252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4.wdp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36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59.png"/><Relationship Id="rId4" Type="http://schemas.microsoft.com/office/2007/relationships/hdphoto" Target="../media/hdphoto5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microsoft.com/office/2007/relationships/hdphoto" Target="../media/hdphoto10.wdp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microsoft.com/office/2007/relationships/hdphoto" Target="../media/hdphoto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7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0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12.wdp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microsoft.com/office/2007/relationships/hdphoto" Target="../media/hdphoto12.wdp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00.png"/><Relationship Id="rId5" Type="http://schemas.microsoft.com/office/2007/relationships/hdphoto" Target="../media/hdphoto13.wdp"/><Relationship Id="rId4" Type="http://schemas.openxmlformats.org/officeDocument/2006/relationships/image" Target="../media/image10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4" Type="http://schemas.microsoft.com/office/2007/relationships/hdphoto" Target="../media/hdphoto12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e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3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png"/></Relationships>
</file>

<file path=ppt/slides/_rels/slide5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9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4.wdp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9" Type="http://schemas.openxmlformats.org/officeDocument/2006/relationships/image" Target="../media/image12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6.wdp"/><Relationship Id="rId4" Type="http://schemas.openxmlformats.org/officeDocument/2006/relationships/image" Target="../media/image130.png"/></Relationships>
</file>

<file path=ppt/slides/_rels/slide6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8.emf"/><Relationship Id="rId18" Type="http://schemas.openxmlformats.org/officeDocument/2006/relationships/image" Target="../media/image142.emf"/><Relationship Id="rId26" Type="http://schemas.openxmlformats.org/officeDocument/2006/relationships/image" Target="../media/image148.png"/><Relationship Id="rId3" Type="http://schemas.openxmlformats.org/officeDocument/2006/relationships/image" Target="../media/image132.png"/><Relationship Id="rId21" Type="http://schemas.openxmlformats.org/officeDocument/2006/relationships/oleObject" Target="../embeddings/oleObject7.bin"/><Relationship Id="rId7" Type="http://schemas.openxmlformats.org/officeDocument/2006/relationships/image" Target="../media/image135.emf"/><Relationship Id="rId12" Type="http://schemas.openxmlformats.org/officeDocument/2006/relationships/oleObject" Target="../embeddings/oleObject4.bin"/><Relationship Id="rId17" Type="http://schemas.openxmlformats.org/officeDocument/2006/relationships/oleObject" Target="../embeddings/oleObject5.bin"/><Relationship Id="rId25" Type="http://schemas.openxmlformats.org/officeDocument/2006/relationships/image" Target="../media/image147.png"/><Relationship Id="rId33" Type="http://schemas.openxmlformats.org/officeDocument/2006/relationships/image" Target="../media/image155.png"/><Relationship Id="rId2" Type="http://schemas.openxmlformats.org/officeDocument/2006/relationships/image" Target="../media/image131.png"/><Relationship Id="rId16" Type="http://schemas.openxmlformats.org/officeDocument/2006/relationships/image" Target="../media/image141.png"/><Relationship Id="rId20" Type="http://schemas.openxmlformats.org/officeDocument/2006/relationships/image" Target="../media/image143.emf"/><Relationship Id="rId29" Type="http://schemas.openxmlformats.org/officeDocument/2006/relationships/image" Target="../media/image151.png"/><Relationship Id="rId1" Type="http://schemas.openxmlformats.org/officeDocument/2006/relationships/slideLayout" Target="../slideLayouts/slideLayout6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37.emf"/><Relationship Id="rId24" Type="http://schemas.openxmlformats.org/officeDocument/2006/relationships/image" Target="../media/image146.png"/><Relationship Id="rId32" Type="http://schemas.openxmlformats.org/officeDocument/2006/relationships/image" Target="../media/image154.png"/><Relationship Id="rId5" Type="http://schemas.openxmlformats.org/officeDocument/2006/relationships/image" Target="../media/image134.png"/><Relationship Id="rId15" Type="http://schemas.openxmlformats.org/officeDocument/2006/relationships/image" Target="../media/image140.png"/><Relationship Id="rId23" Type="http://schemas.openxmlformats.org/officeDocument/2006/relationships/image" Target="../media/image145.png"/><Relationship Id="rId28" Type="http://schemas.openxmlformats.org/officeDocument/2006/relationships/image" Target="../media/image150.png"/><Relationship Id="rId10" Type="http://schemas.openxmlformats.org/officeDocument/2006/relationships/oleObject" Target="../embeddings/oleObject3.bin"/><Relationship Id="rId19" Type="http://schemas.openxmlformats.org/officeDocument/2006/relationships/oleObject" Target="../embeddings/oleObject6.bin"/><Relationship Id="rId31" Type="http://schemas.openxmlformats.org/officeDocument/2006/relationships/image" Target="../media/image153.png"/><Relationship Id="rId4" Type="http://schemas.openxmlformats.org/officeDocument/2006/relationships/image" Target="../media/image133.png"/><Relationship Id="rId9" Type="http://schemas.openxmlformats.org/officeDocument/2006/relationships/image" Target="../media/image136.emf"/><Relationship Id="rId14" Type="http://schemas.openxmlformats.org/officeDocument/2006/relationships/image" Target="../media/image139.png"/><Relationship Id="rId22" Type="http://schemas.openxmlformats.org/officeDocument/2006/relationships/image" Target="../media/image144.emf"/><Relationship Id="rId27" Type="http://schemas.openxmlformats.org/officeDocument/2006/relationships/image" Target="../media/image149.png"/><Relationship Id="rId30" Type="http://schemas.openxmlformats.org/officeDocument/2006/relationships/image" Target="../media/image152.png"/><Relationship Id="rId8" Type="http://schemas.openxmlformats.org/officeDocument/2006/relationships/oleObject" Target="../embeddings/oleObject2.bin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7" Type="http://schemas.openxmlformats.org/officeDocument/2006/relationships/image" Target="../media/image16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0.png"/><Relationship Id="rId5" Type="http://schemas.openxmlformats.org/officeDocument/2006/relationships/image" Target="../media/image159.emf"/><Relationship Id="rId4" Type="http://schemas.openxmlformats.org/officeDocument/2006/relationships/oleObject" Target="../embeddings/oleObject8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3" Type="http://schemas.openxmlformats.org/officeDocument/2006/relationships/image" Target="../media/image165.png"/><Relationship Id="rId7" Type="http://schemas.openxmlformats.org/officeDocument/2006/relationships/image" Target="../media/image1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5" Type="http://schemas.openxmlformats.org/officeDocument/2006/relationships/image" Target="../media/image167.png"/><Relationship Id="rId4" Type="http://schemas.openxmlformats.org/officeDocument/2006/relationships/image" Target="../media/image166.png"/><Relationship Id="rId9" Type="http://schemas.openxmlformats.org/officeDocument/2006/relationships/image" Target="../media/image17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8.png"/><Relationship Id="rId5" Type="http://schemas.openxmlformats.org/officeDocument/2006/relationships/image" Target="../media/image183.png"/><Relationship Id="rId10" Type="http://schemas.openxmlformats.org/officeDocument/2006/relationships/hyperlink" Target="https://atlas.web.cern.ch/Atlas/GROUPS/PHYSICS/CombinedSummaryPlots/HIGGS/" TargetMode="External"/><Relationship Id="rId4" Type="http://schemas.openxmlformats.org/officeDocument/2006/relationships/image" Target="../media/image182.png"/><Relationship Id="rId9" Type="http://schemas.openxmlformats.org/officeDocument/2006/relationships/image" Target="../media/image18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png"/><Relationship Id="rId4" Type="http://schemas.openxmlformats.org/officeDocument/2006/relationships/image" Target="../media/image201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hyperlink" Target="https://cds.cern.ch/record/2805772" TargetMode="External"/><Relationship Id="rId7" Type="http://schemas.openxmlformats.org/officeDocument/2006/relationships/image" Target="../media/image20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5.png"/><Relationship Id="rId5" Type="http://schemas.openxmlformats.org/officeDocument/2006/relationships/image" Target="../media/image204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805772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journals.aps.org/prl/abstract/10.1103/PhysRevLett.125.061802" TargetMode="External"/><Relationship Id="rId5" Type="http://schemas.openxmlformats.org/officeDocument/2006/relationships/image" Target="../media/image210.png"/><Relationship Id="rId4" Type="http://schemas.openxmlformats.org/officeDocument/2006/relationships/image" Target="../media/image209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microsoft.com/office/2007/relationships/hdphoto" Target="../media/hdphoto1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4.png"/><Relationship Id="rId3" Type="http://schemas.openxmlformats.org/officeDocument/2006/relationships/image" Target="../media/image219.png"/><Relationship Id="rId7" Type="http://schemas.openxmlformats.org/officeDocument/2006/relationships/image" Target="../media/image223.png"/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2.gif"/><Relationship Id="rId5" Type="http://schemas.openxmlformats.org/officeDocument/2006/relationships/image" Target="../media/image221.png"/><Relationship Id="rId4" Type="http://schemas.openxmlformats.org/officeDocument/2006/relationships/image" Target="../media/image2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1136" b="13293"/>
          <a:stretch/>
        </p:blipFill>
        <p:spPr>
          <a:xfrm>
            <a:off x="2355760" y="715739"/>
            <a:ext cx="4414898" cy="33363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0134" y="4052080"/>
            <a:ext cx="9144000" cy="1213147"/>
          </a:xfrm>
          <a:noFill/>
        </p:spPr>
        <p:txBody>
          <a:bodyPr>
            <a:noAutofit/>
          </a:bodyPr>
          <a:lstStyle/>
          <a:p>
            <a:r>
              <a:rPr lang="en-US" sz="6600" dirty="0">
                <a:solidFill>
                  <a:srgbClr val="262626"/>
                </a:solidFill>
              </a:rPr>
              <a:t>Higgs Physics</a:t>
            </a:r>
            <a:endParaRPr lang="pt-PT" sz="6600" dirty="0">
              <a:solidFill>
                <a:srgbClr val="26262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58" y="5265227"/>
            <a:ext cx="9043746" cy="1310940"/>
          </a:xfrm>
          <a:noFill/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IST </a:t>
            </a:r>
            <a:r>
              <a:rPr lang="mr-IN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–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29 November 2023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Topics in Particle Physics, Astrophysics and Cosmology</a:t>
            </a:r>
          </a:p>
          <a:p>
            <a:pPr>
              <a:lnSpc>
                <a:spcPct val="80000"/>
              </a:lnSpc>
            </a:pP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Ricardo </a:t>
            </a:r>
            <a:r>
              <a:rPr lang="en-US" sz="2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Gonçalo</a:t>
            </a:r>
            <a:r>
              <a:rPr lang="en-US" sz="2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UC/LIP</a:t>
            </a:r>
          </a:p>
        </p:txBody>
      </p:sp>
    </p:spTree>
    <p:extLst>
      <p:ext uri="{BB962C8B-B14F-4D97-AF65-F5344CB8AC3E}">
        <p14:creationId xmlns:p14="http://schemas.microsoft.com/office/powerpoint/2010/main" val="39588568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21140" y="313411"/>
            <a:ext cx="9022860" cy="6408064"/>
          </a:xfrm>
        </p:spPr>
        <p:txBody>
          <a:bodyPr>
            <a:normAutofit/>
          </a:bodyPr>
          <a:lstStyle/>
          <a:p>
            <a:r>
              <a:rPr lang="pt-PT" sz="2800" dirty="0" err="1"/>
              <a:t>Example</a:t>
            </a:r>
            <a:r>
              <a:rPr lang="pt-PT" sz="2800" dirty="0"/>
              <a:t> </a:t>
            </a:r>
            <a:r>
              <a:rPr lang="pt-PT" sz="2800" dirty="0" err="1"/>
              <a:t>Lagrangians</a:t>
            </a:r>
            <a:r>
              <a:rPr lang="pt-PT" sz="2800" dirty="0"/>
              <a:t> </a:t>
            </a:r>
            <a:r>
              <a:rPr lang="pt-PT" sz="2800" dirty="0" err="1"/>
              <a:t>and</a:t>
            </a:r>
            <a:r>
              <a:rPr lang="pt-PT" sz="2800" dirty="0"/>
              <a:t> </a:t>
            </a:r>
            <a:r>
              <a:rPr lang="pt-PT" sz="2800" dirty="0" err="1"/>
              <a:t>equations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motion</a:t>
            </a:r>
            <a:r>
              <a:rPr lang="pt-PT" sz="2800" dirty="0"/>
              <a:t>:</a:t>
            </a:r>
          </a:p>
          <a:p>
            <a:r>
              <a:rPr lang="pt-PT" sz="2800" dirty="0"/>
              <a:t>Klein-Gordon </a:t>
            </a:r>
            <a:r>
              <a:rPr lang="pt-PT" sz="2800" dirty="0" err="1"/>
              <a:t>Lagrangian</a:t>
            </a:r>
            <a:r>
              <a:rPr lang="pt-PT" sz="2800" dirty="0"/>
              <a:t> for spin 0 </a:t>
            </a:r>
            <a:r>
              <a:rPr lang="pt-PT" sz="2800" dirty="0" err="1"/>
              <a:t>particles</a:t>
            </a:r>
            <a:r>
              <a:rPr lang="pt-PT" sz="2800" dirty="0"/>
              <a:t> (</a:t>
            </a:r>
            <a:r>
              <a:rPr lang="pt-PT" sz="2800" dirty="0" err="1"/>
              <a:t>scalars</a:t>
            </a:r>
            <a:r>
              <a:rPr lang="pt-PT" sz="2800" dirty="0"/>
              <a:t>):</a:t>
            </a:r>
          </a:p>
          <a:p>
            <a:endParaRPr lang="pt-PT" sz="2800" dirty="0"/>
          </a:p>
          <a:p>
            <a:endParaRPr lang="pt-PT" sz="2800" dirty="0"/>
          </a:p>
          <a:p>
            <a:r>
              <a:rPr lang="pt-PT" sz="2800" dirty="0"/>
              <a:t>Dirac </a:t>
            </a:r>
            <a:r>
              <a:rPr lang="pt-PT" sz="2800" dirty="0" err="1"/>
              <a:t>Lagrangian</a:t>
            </a:r>
            <a:r>
              <a:rPr lang="pt-PT" sz="2800" dirty="0"/>
              <a:t> for spin ½ </a:t>
            </a:r>
            <a:r>
              <a:rPr lang="pt-PT" sz="2800" dirty="0" err="1"/>
              <a:t>particles</a:t>
            </a:r>
            <a:r>
              <a:rPr lang="pt-PT" sz="2800" dirty="0"/>
              <a:t> (</a:t>
            </a:r>
            <a:r>
              <a:rPr lang="pt-PT" sz="2800" dirty="0" err="1"/>
              <a:t>fermions</a:t>
            </a:r>
            <a:r>
              <a:rPr lang="pt-PT" sz="2800" dirty="0"/>
              <a:t>):</a:t>
            </a:r>
          </a:p>
          <a:p>
            <a:endParaRPr lang="pt-PT" sz="2800" dirty="0"/>
          </a:p>
          <a:p>
            <a:endParaRPr lang="pt-PT" sz="2800" dirty="0"/>
          </a:p>
          <a:p>
            <a:r>
              <a:rPr lang="pt-PT" sz="2800" dirty="0" err="1"/>
              <a:t>Proca</a:t>
            </a:r>
            <a:r>
              <a:rPr lang="pt-PT" sz="2800" dirty="0"/>
              <a:t> </a:t>
            </a:r>
            <a:r>
              <a:rPr lang="pt-PT" sz="2800" dirty="0" err="1"/>
              <a:t>Lagrangian</a:t>
            </a:r>
            <a:r>
              <a:rPr lang="pt-PT" sz="2800" dirty="0"/>
              <a:t> for spin 1 (vector) </a:t>
            </a:r>
            <a:r>
              <a:rPr lang="pt-PT" sz="2800" dirty="0" err="1"/>
              <a:t>particles</a:t>
            </a:r>
            <a:r>
              <a:rPr lang="pt-PT" sz="2800" dirty="0"/>
              <a:t>:</a:t>
            </a:r>
          </a:p>
          <a:p>
            <a:pPr marL="0" indent="0">
              <a:buNone/>
            </a:pPr>
            <a:endParaRPr lang="pt-PT" sz="2800" dirty="0"/>
          </a:p>
          <a:p>
            <a:endParaRPr lang="pt-PT" sz="2800" dirty="0"/>
          </a:p>
          <a:p>
            <a:r>
              <a:rPr lang="pt-PT" sz="2800" dirty="0" err="1"/>
              <a:t>Important</a:t>
            </a:r>
            <a:r>
              <a:rPr lang="pt-PT" sz="2800" dirty="0"/>
              <a:t>: </a:t>
            </a:r>
          </a:p>
          <a:p>
            <a:pPr marL="457200" lvl="1" indent="0">
              <a:buNone/>
            </a:pPr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/>
              <a:t>terms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Lagrangian</a:t>
            </a:r>
            <a:r>
              <a:rPr lang="pt-PT" sz="2400" dirty="0"/>
              <a:t> are </a:t>
            </a:r>
            <a:r>
              <a:rPr lang="pt-PT" sz="2400" dirty="0" err="1"/>
              <a:t>quadratic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fields</a:t>
            </a:r>
            <a:endParaRPr lang="pt-PT" sz="2400" dirty="0"/>
          </a:p>
          <a:p>
            <a:endParaRPr lang="pt-PT" sz="28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10</a:t>
            </a:fld>
            <a:endParaRPr lang="pt-PT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22" y="1408503"/>
            <a:ext cx="4306322" cy="81224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r="16957"/>
          <a:stretch/>
        </p:blipFill>
        <p:spPr>
          <a:xfrm>
            <a:off x="405194" y="2957937"/>
            <a:ext cx="3633406" cy="82526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9744" y="1408505"/>
            <a:ext cx="2952231" cy="78907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9740" y="3058211"/>
            <a:ext cx="2671938" cy="714159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93" y="4371126"/>
            <a:ext cx="7084088" cy="673516"/>
          </a:xfrm>
          <a:prstGeom prst="rect">
            <a:avLst/>
          </a:prstGeom>
          <a:ln>
            <a:noFill/>
          </a:ln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5920" y="5044643"/>
            <a:ext cx="3704937" cy="465724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37106416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2980"/>
          </a:xfrm>
        </p:spPr>
        <p:txBody>
          <a:bodyPr/>
          <a:lstStyle/>
          <a:p>
            <a:r>
              <a:rPr lang="en-GB" dirty="0"/>
              <a:t>Global gauge invariance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11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2985" y="1903648"/>
            <a:ext cx="4216816" cy="59864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9212" y="3081148"/>
            <a:ext cx="4297934" cy="64250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843" y="1204069"/>
            <a:ext cx="8976988" cy="485840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sz="3100" dirty="0"/>
              <a:t>Take the Dirac </a:t>
            </a:r>
            <a:r>
              <a:rPr lang="en-GB" sz="3100" dirty="0" err="1"/>
              <a:t>Lagrangian</a:t>
            </a:r>
            <a:r>
              <a:rPr lang="en-GB" sz="3100" dirty="0"/>
              <a:t> for a </a:t>
            </a:r>
            <a:r>
              <a:rPr lang="en-GB" sz="3100" dirty="0" err="1"/>
              <a:t>spinor</a:t>
            </a:r>
            <a:r>
              <a:rPr lang="en-GB" sz="3100" dirty="0"/>
              <a:t> field </a:t>
            </a:r>
            <a:r>
              <a:rPr lang="en-GB" sz="3100" i="1" dirty="0" err="1">
                <a:latin typeface="Times New Roman"/>
                <a:cs typeface="Times New Roman"/>
              </a:rPr>
              <a:t>ψ</a:t>
            </a:r>
            <a:r>
              <a:rPr lang="en-GB" sz="3100" dirty="0"/>
              <a:t> representing a spin-½ particle, for example an electron: 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It is invariant under a global U(1) phase transformation like: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Where </a:t>
            </a:r>
            <a:r>
              <a:rPr lang="en-GB" sz="3100" i="1" dirty="0" err="1">
                <a:latin typeface="Times New Roman"/>
                <a:cs typeface="Times New Roman"/>
              </a:rPr>
              <a:t>χ</a:t>
            </a:r>
            <a:r>
              <a:rPr lang="en-GB" sz="3100" dirty="0"/>
              <a:t> is a constant</a:t>
            </a:r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endParaRPr lang="en-GB" sz="3100" dirty="0"/>
          </a:p>
          <a:p>
            <a:pPr marL="0" indent="0">
              <a:buNone/>
            </a:pPr>
            <a:r>
              <a:rPr lang="en-GB" sz="3100" dirty="0"/>
              <a:t>Note: gauge invariance of the Dirac equation can be demonstrated to lead to conservation of probability current </a:t>
            </a:r>
            <a:r>
              <a:rPr lang="en-GB" sz="3100" i="1" dirty="0" err="1">
                <a:latin typeface="Times New Roman"/>
                <a:cs typeface="Times New Roman"/>
              </a:rPr>
              <a:t>j</a:t>
            </a:r>
            <a:r>
              <a:rPr lang="en-GB" sz="3100" i="1" baseline="30000" dirty="0" err="1">
                <a:latin typeface="Times New Roman"/>
                <a:cs typeface="Times New Roman"/>
              </a:rPr>
              <a:t>μ</a:t>
            </a:r>
            <a:endParaRPr lang="en-GB" sz="3100" i="1" baseline="30000" dirty="0">
              <a:latin typeface="Times New Roman"/>
              <a:cs typeface="Times New Roman"/>
            </a:endParaRP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0969" y="4240323"/>
            <a:ext cx="7086335" cy="6246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3159" y="5966021"/>
            <a:ext cx="2750609" cy="497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6300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6910" y="4286463"/>
            <a:ext cx="5850057" cy="6326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122"/>
            <a:ext cx="9144000" cy="930091"/>
          </a:xfrm>
        </p:spPr>
        <p:txBody>
          <a:bodyPr>
            <a:normAutofit/>
          </a:bodyPr>
          <a:lstStyle/>
          <a:p>
            <a:r>
              <a:rPr lang="en-GB" dirty="0"/>
              <a:t>Local gauge invariance and interactions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744" y="847181"/>
            <a:ext cx="8930259" cy="59422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If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= </a:t>
            </a:r>
            <a:r>
              <a:rPr lang="en-GB" sz="2400" i="1" dirty="0" err="1">
                <a:latin typeface="Times New Roman"/>
                <a:cs typeface="Times New Roman"/>
              </a:rPr>
              <a:t>χ</a:t>
            </a:r>
            <a:r>
              <a:rPr lang="en-GB" sz="2400" i="1" dirty="0">
                <a:latin typeface="Times New Roman"/>
                <a:cs typeface="Times New Roman"/>
              </a:rPr>
              <a:t> (x) </a:t>
            </a:r>
            <a:r>
              <a:rPr lang="en-GB" sz="2400" dirty="0"/>
              <a:t>then we get extra terms in the </a:t>
            </a:r>
            <a:r>
              <a:rPr lang="en-GB" sz="2400" dirty="0" err="1"/>
              <a:t>Lagrangian</a:t>
            </a:r>
            <a:r>
              <a:rPr lang="en-GB" sz="2400" dirty="0"/>
              <a:t>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But we can now make the </a:t>
            </a:r>
            <a:r>
              <a:rPr lang="en-GB" sz="2400" dirty="0" err="1"/>
              <a:t>Lagrangian</a:t>
            </a:r>
            <a:r>
              <a:rPr lang="en-GB" sz="2400" dirty="0"/>
              <a:t> invariant by adding an </a:t>
            </a:r>
            <a:r>
              <a:rPr lang="en-GB" sz="2400" b="1" i="1" dirty="0"/>
              <a:t>interaction term</a:t>
            </a:r>
            <a:r>
              <a:rPr lang="en-GB" sz="2400" dirty="0"/>
              <a:t> with a new </a:t>
            </a:r>
            <a:r>
              <a:rPr lang="en-GB" sz="2400" b="1" dirty="0"/>
              <a:t>gauge</a:t>
            </a:r>
            <a:r>
              <a:rPr lang="en-GB" sz="2400" dirty="0"/>
              <a:t> field </a:t>
            </a:r>
            <a:r>
              <a:rPr lang="en-GB" sz="2400" b="1" i="1" dirty="0" err="1"/>
              <a:t>A</a:t>
            </a:r>
            <a:r>
              <a:rPr lang="en-GB" sz="2400" b="1" i="1" baseline="-25000" dirty="0" err="1"/>
              <a:t>μ</a:t>
            </a:r>
            <a:r>
              <a:rPr lang="en-GB" sz="2400" dirty="0"/>
              <a:t> which transforms as: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We get: </a:t>
            </a:r>
          </a:p>
          <a:p>
            <a:pPr marL="0" indent="0">
              <a:buNone/>
            </a:pPr>
            <a:r>
              <a:rPr lang="en-GB" sz="2400" dirty="0"/>
              <a:t>Note: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new gauge field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is the photon in QED </a:t>
            </a: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 mass of the fermion is the coefficient of the term on </a:t>
            </a:r>
            <a:r>
              <a:rPr lang="en-GB" sz="2400" i="1" dirty="0" err="1">
                <a:latin typeface="Times New Roman"/>
                <a:cs typeface="Times New Roman"/>
              </a:rPr>
              <a:t>ψψ</a:t>
            </a:r>
            <a:endParaRPr lang="en-GB" sz="2400" i="1" dirty="0">
              <a:latin typeface="Times New Roman"/>
              <a:cs typeface="Times New Roman"/>
            </a:endParaRPr>
          </a:p>
          <a:p>
            <a:pPr marL="514350" indent="-514350">
              <a:buFont typeface="+mj-lt"/>
              <a:buAutoNum type="arabicPeriod"/>
            </a:pPr>
            <a:r>
              <a:rPr lang="en-GB" sz="2400" dirty="0"/>
              <a:t>There is no term in 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-25000" dirty="0" err="1">
                <a:latin typeface="Times New Roman"/>
                <a:cs typeface="Times New Roman"/>
              </a:rPr>
              <a:t>μ</a:t>
            </a:r>
            <a:r>
              <a:rPr lang="en-GB" sz="2400" b="1" i="1" dirty="0" err="1">
                <a:latin typeface="Times New Roman"/>
                <a:cs typeface="Times New Roman"/>
              </a:rPr>
              <a:t>A</a:t>
            </a:r>
            <a:r>
              <a:rPr lang="en-GB" sz="2400" b="1" i="1" baseline="30000" dirty="0" err="1">
                <a:latin typeface="Times New Roman"/>
                <a:cs typeface="Times New Roman"/>
              </a:rPr>
              <a:t>μ</a:t>
            </a:r>
            <a:r>
              <a:rPr lang="en-GB" sz="2400" dirty="0"/>
              <a:t> (the photon has zero mass)</a:t>
            </a:r>
          </a:p>
          <a:p>
            <a:endParaRPr lang="pt-PT" sz="2400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2304" y="3635258"/>
            <a:ext cx="3433392" cy="591964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7877289" y="5758374"/>
            <a:ext cx="211657" cy="0"/>
          </a:xfrm>
          <a:prstGeom prst="line">
            <a:avLst/>
          </a:prstGeom>
          <a:ln w="285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12</a:t>
            </a:fld>
            <a:endParaRPr lang="pt-PT"/>
          </a:p>
        </p:txBody>
      </p:sp>
      <p:grpSp>
        <p:nvGrpSpPr>
          <p:cNvPr id="4" name="Group 3"/>
          <p:cNvGrpSpPr/>
          <p:nvPr/>
        </p:nvGrpSpPr>
        <p:grpSpPr>
          <a:xfrm>
            <a:off x="374475" y="1456329"/>
            <a:ext cx="8525310" cy="1143923"/>
            <a:chOff x="374475" y="1456329"/>
            <a:chExt cx="8525310" cy="1143922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74475" y="1456329"/>
              <a:ext cx="8525310" cy="114392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10397" y="2114549"/>
              <a:ext cx="183504" cy="12952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24664582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13</a:t>
            </a:fld>
            <a:endParaRPr lang="pt-PT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470954" y="2583952"/>
            <a:ext cx="147706" cy="0"/>
          </a:xfrm>
          <a:prstGeom prst="straightConnector1">
            <a:avLst/>
          </a:prstGeom>
          <a:ln w="44450">
            <a:solidFill>
              <a:schemeClr val="bg2">
                <a:lumMod val="90000"/>
              </a:schemeClr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55" y="2919616"/>
            <a:ext cx="2065442" cy="20654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5292" y="2919616"/>
            <a:ext cx="2065442" cy="20654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539" y="2943213"/>
            <a:ext cx="2066347" cy="206634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8909" y="2115471"/>
            <a:ext cx="20544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Original sphere</a:t>
            </a:r>
            <a:endParaRPr lang="en-US" sz="2000" dirty="0"/>
          </a:p>
        </p:txBody>
      </p:sp>
      <p:sp>
        <p:nvSpPr>
          <p:cNvPr id="12" name="Rectangle 11"/>
          <p:cNvSpPr/>
          <p:nvPr/>
        </p:nvSpPr>
        <p:spPr>
          <a:xfrm>
            <a:off x="3112957" y="2106332"/>
            <a:ext cx="290651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Global transformation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6370131" y="2106332"/>
            <a:ext cx="29631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Local </a:t>
            </a:r>
            <a:r>
              <a:rPr lang="en-US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transformação</a:t>
            </a:r>
            <a:endParaRPr lang="en-US" sz="2000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15134" y="2685907"/>
            <a:ext cx="0" cy="446951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4211391" y="2579863"/>
            <a:ext cx="618186" cy="277031"/>
          </a:xfrm>
          <a:prstGeom prst="ellipse">
            <a:avLst/>
          </a:prstGeom>
          <a:noFill/>
          <a:ln w="28575">
            <a:solidFill>
              <a:schemeClr val="bg2">
                <a:lumMod val="90000"/>
              </a:schemeClr>
            </a:solidFill>
            <a:prstDash val="sysDot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870" y="880535"/>
            <a:ext cx="5210530" cy="77893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893663" y="5418665"/>
            <a:ext cx="1659467" cy="491067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= </a:t>
            </a:r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lang="en-GB" sz="2800" i="1" dirty="0">
                <a:solidFill>
                  <a:srgbClr val="000000"/>
                </a:solidFill>
                <a:latin typeface="Times New Roman"/>
                <a:cs typeface="Times New Roman"/>
              </a:rPr>
              <a:t>(x) </a:t>
            </a:r>
            <a:endParaRPr lang="pt-PT" sz="2800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356406" y="5418665"/>
            <a:ext cx="2524508" cy="491067"/>
          </a:xfrm>
          <a:prstGeom prst="rect">
            <a:avLst/>
          </a:prstGeom>
          <a:solidFill>
            <a:srgbClr val="EEECE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i="1" dirty="0" err="1">
                <a:solidFill>
                  <a:srgbClr val="000000"/>
                </a:solidFill>
                <a:latin typeface="Times New Roman"/>
                <a:cs typeface="Times New Roman"/>
              </a:rPr>
              <a:t>χ</a:t>
            </a:r>
            <a:r>
              <a:rPr lang="en-GB" sz="2800" b="1" dirty="0">
                <a:solidFill>
                  <a:srgbClr val="000000"/>
                </a:solidFill>
              </a:rPr>
              <a:t> </a:t>
            </a:r>
            <a:r>
              <a:rPr lang="en-GB" sz="2800" dirty="0">
                <a:solidFill>
                  <a:srgbClr val="000000"/>
                </a:solidFill>
              </a:rPr>
              <a:t>= </a:t>
            </a:r>
            <a:r>
              <a:rPr lang="en-GB" sz="2800" b="1" dirty="0">
                <a:solidFill>
                  <a:srgbClr val="000000"/>
                </a:solidFill>
              </a:rPr>
              <a:t>constant</a:t>
            </a:r>
            <a:endParaRPr lang="pt-PT" sz="28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59103" y="2115471"/>
            <a:ext cx="3119121" cy="289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662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722" y="274639"/>
            <a:ext cx="6977577" cy="1143000"/>
          </a:xfrm>
        </p:spPr>
        <p:txBody>
          <a:bodyPr>
            <a:normAutofit fontScale="90000"/>
          </a:bodyPr>
          <a:lstStyle/>
          <a:p>
            <a:r>
              <a:rPr lang="pt-PT" dirty="0" err="1">
                <a:solidFill>
                  <a:schemeClr val="bg1"/>
                </a:solidFill>
              </a:rPr>
              <a:t>Weak</a:t>
            </a:r>
            <a:r>
              <a:rPr lang="pt-PT" dirty="0">
                <a:solidFill>
                  <a:schemeClr val="bg1"/>
                </a:solidFill>
              </a:rPr>
              <a:t> Neutral </a:t>
            </a:r>
            <a:r>
              <a:rPr lang="pt-PT" dirty="0" err="1">
                <a:solidFill>
                  <a:schemeClr val="bg1"/>
                </a:solidFill>
              </a:rPr>
              <a:t>Currents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and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Electroweak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Unification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14</a:t>
            </a:fld>
            <a:endParaRPr lang="en-US"/>
          </a:p>
        </p:txBody>
      </p:sp>
      <p:pic>
        <p:nvPicPr>
          <p:cNvPr id="29" name="Picture 28" descr="nc_cc_dsdq2_cteq6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0804" y="1849993"/>
            <a:ext cx="4384571" cy="401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206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Neutral </a:t>
            </a:r>
            <a:r>
              <a:rPr lang="pt-PT" dirty="0" err="1"/>
              <a:t>Currents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15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b="26489"/>
          <a:stretch/>
        </p:blipFill>
        <p:spPr>
          <a:xfrm>
            <a:off x="0" y="931204"/>
            <a:ext cx="9144000" cy="403597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0" y="931204"/>
            <a:ext cx="9144000" cy="5524933"/>
            <a:chOff x="0" y="931204"/>
            <a:chExt cx="9144000" cy="552493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931204"/>
              <a:ext cx="9144000" cy="5490267"/>
            </a:xfrm>
            <a:prstGeom prst="rect">
              <a:avLst/>
            </a:prstGeom>
          </p:spPr>
        </p:pic>
        <p:sp>
          <p:nvSpPr>
            <p:cNvPr id="2" name="Rectangle 1"/>
            <p:cNvSpPr/>
            <p:nvPr/>
          </p:nvSpPr>
          <p:spPr>
            <a:xfrm>
              <a:off x="1632856" y="6147709"/>
              <a:ext cx="3574142" cy="3084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</p:spTree>
    <p:extLst>
      <p:ext uri="{BB962C8B-B14F-4D97-AF65-F5344CB8AC3E}">
        <p14:creationId xmlns:p14="http://schemas.microsoft.com/office/powerpoint/2010/main" val="34731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2324"/>
            <a:ext cx="9144000" cy="5490267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079880" cy="995288"/>
          </a:xfrm>
        </p:spPr>
        <p:txBody>
          <a:bodyPr>
            <a:normAutofit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Gauge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29853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4639"/>
            <a:ext cx="3558065" cy="1143000"/>
          </a:xfrm>
        </p:spPr>
        <p:txBody>
          <a:bodyPr>
            <a:normAutofit fontScale="90000"/>
          </a:bodyPr>
          <a:lstStyle/>
          <a:p>
            <a:r>
              <a:rPr lang="pt-PT" sz="3600" dirty="0" err="1"/>
              <a:t>Sheldon</a:t>
            </a:r>
            <a:r>
              <a:rPr lang="pt-PT" sz="3600" dirty="0"/>
              <a:t> </a:t>
            </a:r>
            <a:r>
              <a:rPr lang="pt-PT" sz="3600" dirty="0" err="1"/>
              <a:t>Glashow’s</a:t>
            </a:r>
            <a:r>
              <a:rPr lang="pt-PT" sz="3600" dirty="0"/>
              <a:t> “</a:t>
            </a:r>
            <a:r>
              <a:rPr lang="pt-PT" sz="3600" dirty="0" err="1"/>
              <a:t>stumbling</a:t>
            </a:r>
            <a:r>
              <a:rPr lang="pt-PT" sz="3600" dirty="0"/>
              <a:t> </a:t>
            </a:r>
            <a:r>
              <a:rPr lang="pt-PT" sz="3600" dirty="0" err="1"/>
              <a:t>block</a:t>
            </a:r>
            <a:r>
              <a:rPr lang="pt-PT" sz="3600" dirty="0"/>
              <a:t>”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" y="1600201"/>
            <a:ext cx="4015265" cy="4525963"/>
          </a:xfrm>
        </p:spPr>
        <p:txBody>
          <a:bodyPr>
            <a:normAutofit fontScale="85000" lnSpcReduction="10000"/>
          </a:bodyPr>
          <a:lstStyle/>
          <a:p>
            <a:r>
              <a:rPr lang="pt-PT" dirty="0" err="1"/>
              <a:t>There</a:t>
            </a:r>
            <a:r>
              <a:rPr lang="pt-PT" dirty="0"/>
              <a:t> are </a:t>
            </a:r>
            <a:r>
              <a:rPr lang="pt-PT" dirty="0" err="1"/>
              <a:t>hints</a:t>
            </a:r>
            <a:r>
              <a:rPr lang="pt-PT" dirty="0"/>
              <a:t> </a:t>
            </a:r>
            <a:r>
              <a:rPr lang="pt-PT" dirty="0" err="1"/>
              <a:t>that</a:t>
            </a:r>
            <a:r>
              <a:rPr lang="pt-PT" dirty="0"/>
              <a:t> EM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interactions</a:t>
            </a:r>
            <a:r>
              <a:rPr lang="pt-PT" dirty="0"/>
              <a:t> </a:t>
            </a:r>
            <a:r>
              <a:rPr lang="pt-PT" dirty="0" err="1"/>
              <a:t>have</a:t>
            </a:r>
            <a:r>
              <a:rPr lang="pt-PT" dirty="0"/>
              <a:t> a </a:t>
            </a:r>
            <a:r>
              <a:rPr lang="pt-PT" dirty="0" err="1"/>
              <a:t>common</a:t>
            </a:r>
            <a:r>
              <a:rPr lang="pt-PT" dirty="0"/>
              <a:t> </a:t>
            </a:r>
            <a:r>
              <a:rPr lang="pt-PT" dirty="0" err="1"/>
              <a:t>origin</a:t>
            </a:r>
            <a:endParaRPr lang="pt-PT" dirty="0"/>
          </a:p>
          <a:p>
            <a:pPr lvl="1"/>
            <a:r>
              <a:rPr lang="pt-PT" dirty="0"/>
              <a:t>Similar </a:t>
            </a:r>
            <a:r>
              <a:rPr lang="pt-PT" dirty="0" err="1"/>
              <a:t>gauge</a:t>
            </a:r>
            <a:r>
              <a:rPr lang="pt-PT" dirty="0"/>
              <a:t> </a:t>
            </a:r>
            <a:r>
              <a:rPr lang="pt-PT" dirty="0" err="1"/>
              <a:t>structure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W</a:t>
            </a:r>
            <a:r>
              <a:rPr lang="pt-PT" baseline="30000" dirty="0"/>
              <a:t>±</a:t>
            </a:r>
            <a:r>
              <a:rPr lang="pt-PT" dirty="0"/>
              <a:t> </a:t>
            </a:r>
            <a:r>
              <a:rPr lang="pt-PT" dirty="0" err="1"/>
              <a:t>couples</a:t>
            </a:r>
            <a:r>
              <a:rPr lang="pt-PT" dirty="0"/>
              <a:t> to </a:t>
            </a:r>
            <a:r>
              <a:rPr lang="pt-PT" dirty="0" err="1"/>
              <a:t>charge</a:t>
            </a:r>
            <a:endParaRPr lang="pt-PT" dirty="0"/>
          </a:p>
          <a:p>
            <a:r>
              <a:rPr lang="pt-PT" dirty="0" err="1"/>
              <a:t>But</a:t>
            </a:r>
            <a:r>
              <a:rPr lang="pt-PT" dirty="0"/>
              <a:t> </a:t>
            </a:r>
            <a:r>
              <a:rPr lang="pt-PT" dirty="0" err="1"/>
              <a:t>there</a:t>
            </a:r>
            <a:r>
              <a:rPr lang="pt-PT" dirty="0"/>
              <a:t> are </a:t>
            </a:r>
            <a:r>
              <a:rPr lang="pt-PT" dirty="0" err="1"/>
              <a:t>obvious</a:t>
            </a:r>
            <a:r>
              <a:rPr lang="pt-PT" dirty="0"/>
              <a:t> </a:t>
            </a:r>
            <a:r>
              <a:rPr lang="pt-PT" dirty="0" err="1"/>
              <a:t>differences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masses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W</a:t>
            </a:r>
            <a:r>
              <a:rPr lang="pt-PT" baseline="30000" dirty="0"/>
              <a:t>±</a:t>
            </a:r>
            <a:r>
              <a:rPr lang="pt-PT" dirty="0"/>
              <a:t>, Z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photon</a:t>
            </a:r>
            <a:endParaRPr lang="pt-PT" dirty="0"/>
          </a:p>
          <a:p>
            <a:pPr lvl="1"/>
            <a:r>
              <a:rPr lang="pt-PT" dirty="0" err="1"/>
              <a:t>Structure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vertex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17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5265" y="358058"/>
            <a:ext cx="5018538" cy="59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583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Gauge</a:t>
            </a:r>
            <a:r>
              <a:rPr lang="pt-PT" dirty="0"/>
              <a:t> </a:t>
            </a:r>
            <a:r>
              <a:rPr lang="pt-PT" dirty="0" err="1"/>
              <a:t>Theory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18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6141"/>
            <a:ext cx="9144000" cy="54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1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19</a:t>
            </a:fld>
            <a:endParaRPr lang="pt-PT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1"/>
            <a:ext cx="9144000" cy="54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5042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Outlook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8343" y="2072231"/>
            <a:ext cx="5035551" cy="3615388"/>
          </a:xfrm>
        </p:spPr>
        <p:txBody>
          <a:bodyPr>
            <a:normAutofit/>
          </a:bodyPr>
          <a:lstStyle/>
          <a:p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</a:t>
            </a:r>
            <a:r>
              <a:rPr lang="pt-PT" dirty="0" err="1"/>
              <a:t>is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good</a:t>
            </a:r>
            <a:r>
              <a:rPr lang="pt-PT" dirty="0"/>
              <a:t> for?</a:t>
            </a:r>
          </a:p>
          <a:p>
            <a:r>
              <a:rPr lang="pt-PT" dirty="0" err="1"/>
              <a:t>How</a:t>
            </a:r>
            <a:r>
              <a:rPr lang="pt-PT" dirty="0"/>
              <a:t> </a:t>
            </a:r>
            <a:r>
              <a:rPr lang="pt-PT" dirty="0" err="1"/>
              <a:t>did</a:t>
            </a:r>
            <a:r>
              <a:rPr lang="pt-PT" dirty="0"/>
              <a:t>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find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?</a:t>
            </a:r>
          </a:p>
          <a:p>
            <a:r>
              <a:rPr lang="pt-PT" dirty="0" err="1"/>
              <a:t>Why</a:t>
            </a:r>
            <a:r>
              <a:rPr lang="pt-PT" dirty="0"/>
              <a:t> do </a:t>
            </a:r>
            <a:r>
              <a:rPr lang="pt-PT" dirty="0" err="1"/>
              <a:t>we</a:t>
            </a:r>
            <a:r>
              <a:rPr lang="pt-PT" dirty="0"/>
              <a:t> </a:t>
            </a:r>
            <a:r>
              <a:rPr lang="pt-PT" dirty="0" err="1"/>
              <a:t>care</a:t>
            </a:r>
            <a:r>
              <a:rPr lang="pt-PT" dirty="0"/>
              <a:t>?</a:t>
            </a:r>
          </a:p>
          <a:p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what</a:t>
            </a:r>
            <a:r>
              <a:rPr lang="pt-PT" dirty="0"/>
              <a:t> comes </a:t>
            </a:r>
            <a:r>
              <a:rPr lang="pt-PT" dirty="0" err="1"/>
              <a:t>next</a:t>
            </a:r>
            <a:r>
              <a:rPr lang="pt-PT" dirty="0"/>
              <a:t>?</a:t>
            </a:r>
          </a:p>
          <a:p>
            <a:endParaRPr lang="pt-PT" dirty="0"/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pic>
        <p:nvPicPr>
          <p:cNvPr id="12" name="Picture 11" descr="h_stam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73" y="1916309"/>
            <a:ext cx="2841973" cy="348102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5014406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Evidence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6085"/>
            <a:ext cx="9144000" cy="54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3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21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683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22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047" y="81401"/>
            <a:ext cx="8736763" cy="67214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98916"/>
            <a:ext cx="27940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82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90563"/>
          </a:xfrm>
        </p:spPr>
        <p:txBody>
          <a:bodyPr>
            <a:normAutofit fontScale="90000"/>
          </a:bodyPr>
          <a:lstStyle/>
          <a:p>
            <a:r>
              <a:rPr lang="pt-PT" dirty="0" err="1"/>
              <a:t>Evidence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GWS </a:t>
            </a:r>
            <a:r>
              <a:rPr lang="pt-PT" dirty="0" err="1"/>
              <a:t>model</a:t>
            </a:r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23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5201"/>
            <a:ext cx="9144000" cy="5490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2556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C96CF-8FE3-2242-9470-B8992BD1EED5}" type="slidenum">
              <a:rPr lang="pt-PT" smtClean="0"/>
              <a:t>24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2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7041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310" y="1337027"/>
            <a:ext cx="5011086" cy="256567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9673" y="694591"/>
            <a:ext cx="5045578" cy="505819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 descr="nc_cc_dsdq2_cteq6d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2198" y="384442"/>
            <a:ext cx="6670570" cy="6104689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4013043" y="462426"/>
            <a:ext cx="4687082" cy="1997052"/>
            <a:chOff x="4387417" y="592546"/>
            <a:chExt cx="4687082" cy="1997052"/>
          </a:xfrm>
        </p:grpSpPr>
        <p:sp>
          <p:nvSpPr>
            <p:cNvPr id="23" name="Rectangle 22"/>
            <p:cNvSpPr/>
            <p:nvPr/>
          </p:nvSpPr>
          <p:spPr>
            <a:xfrm>
              <a:off x="4917970" y="1520936"/>
              <a:ext cx="2300766" cy="106866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387417" y="592546"/>
              <a:ext cx="4687082" cy="1997052"/>
              <a:chOff x="3812434" y="555326"/>
              <a:chExt cx="4687082" cy="1997052"/>
            </a:xfrm>
          </p:grpSpPr>
          <p:cxnSp>
            <p:nvCxnSpPr>
              <p:cNvPr id="18" name="Straight Arrow Connector 17"/>
              <p:cNvCxnSpPr>
                <a:stCxn id="2" idx="1"/>
              </p:cNvCxnSpPr>
              <p:nvPr/>
            </p:nvCxnSpPr>
            <p:spPr>
              <a:xfrm flipH="1">
                <a:off x="3812434" y="1553852"/>
                <a:ext cx="1821631" cy="707654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6"/>
              <a:srcRect r="49890"/>
              <a:stretch/>
            </p:blipFill>
            <p:spPr>
              <a:xfrm>
                <a:off x="5634065" y="555326"/>
                <a:ext cx="2865451" cy="1997052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grpSp>
        <p:nvGrpSpPr>
          <p:cNvPr id="27" name="Group 26"/>
          <p:cNvGrpSpPr/>
          <p:nvPr/>
        </p:nvGrpSpPr>
        <p:grpSpPr>
          <a:xfrm>
            <a:off x="672485" y="3037311"/>
            <a:ext cx="4520507" cy="3158288"/>
            <a:chOff x="672481" y="3037311"/>
            <a:chExt cx="4520507" cy="3158288"/>
          </a:xfrm>
        </p:grpSpPr>
        <p:sp>
          <p:nvSpPr>
            <p:cNvPr id="26" name="Rectangle 25"/>
            <p:cNvSpPr/>
            <p:nvPr/>
          </p:nvSpPr>
          <p:spPr>
            <a:xfrm>
              <a:off x="2561492" y="3925500"/>
              <a:ext cx="2631496" cy="12185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672481" y="3037311"/>
              <a:ext cx="3234384" cy="3158288"/>
              <a:chOff x="1715741" y="3198061"/>
              <a:chExt cx="3234384" cy="3158288"/>
            </a:xfrm>
          </p:grpSpPr>
          <p:cxnSp>
            <p:nvCxnSpPr>
              <p:cNvPr id="20" name="Straight Arrow Connector 19"/>
              <p:cNvCxnSpPr>
                <a:stCxn id="19" idx="0"/>
              </p:cNvCxnSpPr>
              <p:nvPr/>
            </p:nvCxnSpPr>
            <p:spPr>
              <a:xfrm flipV="1">
                <a:off x="3332933" y="3198061"/>
                <a:ext cx="692465" cy="865393"/>
              </a:xfrm>
              <a:prstGeom prst="straightConnector1">
                <a:avLst/>
              </a:prstGeom>
              <a:ln>
                <a:solidFill>
                  <a:srgbClr val="00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6"/>
              <a:srcRect l="50736"/>
              <a:stretch/>
            </p:blipFill>
            <p:spPr>
              <a:xfrm>
                <a:off x="1715741" y="4063454"/>
                <a:ext cx="3234384" cy="2292895"/>
              </a:xfrm>
              <a:prstGeom prst="rect">
                <a:avLst/>
              </a:prstGeom>
              <a:ln>
                <a:solidFill>
                  <a:srgbClr val="00000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</p:grpSp>
      </p:grpSp>
      <p:sp>
        <p:nvSpPr>
          <p:cNvPr id="3" name="TextBox 2"/>
          <p:cNvSpPr txBox="1"/>
          <p:nvPr/>
        </p:nvSpPr>
        <p:spPr>
          <a:xfrm rot="1859088">
            <a:off x="2508773" y="1709452"/>
            <a:ext cx="2865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Electromagnetic</a:t>
            </a:r>
            <a:r>
              <a:rPr lang="pt-PT" dirty="0"/>
              <a:t> </a:t>
            </a:r>
            <a:r>
              <a:rPr lang="pt-PT" dirty="0" err="1"/>
              <a:t>interaction</a:t>
            </a:r>
            <a:endParaRPr lang="pt-PT" dirty="0"/>
          </a:p>
        </p:txBody>
      </p:sp>
      <p:sp>
        <p:nvSpPr>
          <p:cNvPr id="21" name="TextBox 20"/>
          <p:cNvSpPr txBox="1"/>
          <p:nvPr/>
        </p:nvSpPr>
        <p:spPr>
          <a:xfrm rot="418608">
            <a:off x="2561496" y="2435804"/>
            <a:ext cx="19309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interaction</a:t>
            </a:r>
            <a:endParaRPr lang="pt-PT" dirty="0"/>
          </a:p>
        </p:txBody>
      </p:sp>
    </p:spTree>
    <p:extLst>
      <p:ext uri="{BB962C8B-B14F-4D97-AF65-F5344CB8AC3E}">
        <p14:creationId xmlns:p14="http://schemas.microsoft.com/office/powerpoint/2010/main" val="274862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39"/>
            <a:ext cx="9144000" cy="1143000"/>
          </a:xfrm>
        </p:spPr>
        <p:txBody>
          <a:bodyPr>
            <a:normAutofit/>
          </a:bodyPr>
          <a:lstStyle/>
          <a:p>
            <a:r>
              <a:rPr lang="pt-PT" dirty="0" err="1"/>
              <a:t>Now</a:t>
            </a:r>
            <a:r>
              <a:rPr lang="pt-PT" dirty="0"/>
              <a:t> for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problems</a:t>
            </a:r>
            <a:r>
              <a:rPr lang="pt-PT" dirty="0"/>
              <a:t>...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93358"/>
            <a:ext cx="9062590" cy="3864644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26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95595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3792"/>
            <a:ext cx="2133600" cy="365125"/>
          </a:xfrm>
        </p:spPr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3792"/>
            <a:ext cx="2895600" cy="365125"/>
          </a:xfrm>
        </p:spPr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23792"/>
            <a:ext cx="2133600" cy="365125"/>
          </a:xfrm>
        </p:spPr>
        <p:txBody>
          <a:bodyPr/>
          <a:lstStyle/>
          <a:p>
            <a:fld id="{7B08EC5E-55E3-8448-9DC5-21BE8846BAF7}" type="slidenum">
              <a:rPr lang="en-US" smtClean="0"/>
              <a:t>27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0082"/>
            <a:ext cx="9144000" cy="5715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111" y="3105443"/>
            <a:ext cx="3775941" cy="65102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3" y="795978"/>
            <a:ext cx="8686800" cy="529645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GB" b="1" dirty="0"/>
              <a:t>Problem 1: Mass of elementary particles and gauge bosons</a:t>
            </a:r>
          </a:p>
          <a:p>
            <a:pPr marL="0" indent="0">
              <a:buNone/>
            </a:pPr>
            <a:r>
              <a:rPr lang="en-GB" dirty="0"/>
              <a:t>What if we add a photon mass term to the QED </a:t>
            </a:r>
            <a:r>
              <a:rPr lang="en-GB" dirty="0" err="1"/>
              <a:t>Lagrangian</a:t>
            </a:r>
            <a:r>
              <a:rPr lang="en-GB" dirty="0"/>
              <a:t>?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To keep the </a:t>
            </a:r>
            <a:r>
              <a:rPr lang="en-GB" dirty="0" err="1"/>
              <a:t>Lagrangian</a:t>
            </a:r>
            <a:r>
              <a:rPr lang="en-GB" dirty="0"/>
              <a:t> gauge invariant (against a local </a:t>
            </a:r>
            <a:r>
              <a:rPr lang="en-GB" dirty="0">
                <a:latin typeface="Times New Roman"/>
                <a:cs typeface="Times New Roman"/>
              </a:rPr>
              <a:t>U(1)</a:t>
            </a:r>
            <a:r>
              <a:rPr lang="en-GB" dirty="0"/>
              <a:t> local phase transformation) the photon field transforms as: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But the </a:t>
            </a:r>
            <a:r>
              <a:rPr lang="en-GB" i="1" dirty="0" err="1">
                <a:latin typeface="Times New Roman"/>
                <a:cs typeface="Times New Roman"/>
              </a:rPr>
              <a:t>A</a:t>
            </a:r>
            <a:r>
              <a:rPr lang="en-GB" i="1" baseline="30000" dirty="0" err="1">
                <a:latin typeface="Times New Roman"/>
                <a:cs typeface="Times New Roman"/>
              </a:rPr>
              <a:t>μ</a:t>
            </a:r>
            <a:r>
              <a:rPr lang="en-GB" dirty="0"/>
              <a:t> mass term breaks the </a:t>
            </a:r>
            <a:r>
              <a:rPr lang="en-GB" dirty="0" err="1"/>
              <a:t>Lagrangian</a:t>
            </a:r>
            <a:r>
              <a:rPr lang="en-GB" dirty="0"/>
              <a:t> invariance: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For the SU(2)</a:t>
            </a:r>
            <a:r>
              <a:rPr lang="en-GB" baseline="-25000" dirty="0"/>
              <a:t>L</a:t>
            </a:r>
            <a:r>
              <a:rPr lang="en-GB" dirty="0"/>
              <a:t> gauge symmetry transformations of the </a:t>
            </a:r>
            <a:r>
              <a:rPr lang="en-GB" b="1" dirty="0"/>
              <a:t>weak interaction</a:t>
            </a:r>
            <a:r>
              <a:rPr lang="en-GB" dirty="0"/>
              <a:t> the fermion mass term </a:t>
            </a:r>
            <a:r>
              <a:rPr lang="en-GB" i="1" dirty="0" err="1">
                <a:latin typeface="Times New Roman"/>
                <a:cs typeface="Times New Roman"/>
              </a:rPr>
              <a:t>m</a:t>
            </a:r>
            <a:r>
              <a:rPr lang="en-GB" i="1" baseline="-25000" dirty="0" err="1">
                <a:latin typeface="Times New Roman"/>
                <a:cs typeface="Times New Roman"/>
              </a:rPr>
              <a:t>e</a:t>
            </a:r>
            <a:r>
              <a:rPr lang="en-GB" i="1" dirty="0" err="1">
                <a:latin typeface="Times New Roman"/>
                <a:cs typeface="Times New Roman"/>
              </a:rPr>
              <a:t>ψψ</a:t>
            </a:r>
            <a:r>
              <a:rPr lang="en-GB" b="1" dirty="0"/>
              <a:t> </a:t>
            </a:r>
            <a:r>
              <a:rPr lang="en-GB" dirty="0"/>
              <a:t>also breaks invariance!</a:t>
            </a:r>
          </a:p>
          <a:p>
            <a:pPr marL="514350" indent="-514350">
              <a:buAutoNum type="arabicPeriod"/>
            </a:pPr>
            <a:endParaRPr lang="en-GB" dirty="0"/>
          </a:p>
          <a:p>
            <a:pPr marL="514350" indent="-514350">
              <a:buAutoNum type="arabicPeriod"/>
            </a:pPr>
            <a:endParaRPr lang="en-GB" dirty="0"/>
          </a:p>
        </p:txBody>
      </p:sp>
      <p:grpSp>
        <p:nvGrpSpPr>
          <p:cNvPr id="7" name="Group 6"/>
          <p:cNvGrpSpPr/>
          <p:nvPr/>
        </p:nvGrpSpPr>
        <p:grpSpPr>
          <a:xfrm>
            <a:off x="81554" y="4298177"/>
            <a:ext cx="8855719" cy="1380531"/>
            <a:chOff x="97835" y="4278089"/>
            <a:chExt cx="8855719" cy="102389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835" y="4278089"/>
              <a:ext cx="8855719" cy="541561"/>
            </a:xfrm>
            <a:prstGeom prst="rect">
              <a:avLst/>
            </a:prstGeom>
          </p:spPr>
        </p:pic>
        <p:cxnSp>
          <p:nvCxnSpPr>
            <p:cNvPr id="17" name="Straight Connector 16"/>
            <p:cNvCxnSpPr/>
            <p:nvPr/>
          </p:nvCxnSpPr>
          <p:spPr>
            <a:xfrm>
              <a:off x="5242644" y="5301988"/>
              <a:ext cx="211657" cy="0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629150" y="4425950"/>
              <a:ext cx="186518" cy="3937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67463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6281" y="2"/>
            <a:ext cx="8631699" cy="8536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>
                <a:solidFill>
                  <a:srgbClr val="000000"/>
                </a:solidFill>
                <a:latin typeface="Arial"/>
                <a:cs typeface="Arial"/>
              </a:rPr>
              <a:t>It should not work</a:t>
            </a:r>
            <a:r>
              <a:rPr lang="mr-IN" b="1" dirty="0">
                <a:solidFill>
                  <a:srgbClr val="000000"/>
                </a:solidFill>
                <a:latin typeface="Arial"/>
                <a:cs typeface="Arial"/>
              </a:rPr>
              <a:t>…</a:t>
            </a:r>
            <a:endParaRPr lang="en-GB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srgbClr val="000000"/>
                </a:solidFill>
                <a:latin typeface="Arial"/>
                <a:cs typeface="Arial"/>
              </a:rPr>
              <a:t>R. Gonçalo - Topics in Particle Physics</a:t>
            </a:r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>
                <a:solidFill>
                  <a:srgbClr val="000000"/>
                </a:solidFill>
                <a:latin typeface="Arial"/>
                <a:cs typeface="Arial"/>
              </a:rPr>
              <a:t>28</a:t>
            </a:fld>
            <a:endParaRPr lang="en-US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5" name="Picture 10" descr="dimuon"/>
          <p:cNvPicPr preferRelativeResize="0"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17210" y="1797288"/>
            <a:ext cx="4705303" cy="35701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>
          <a:xfrm flipV="1">
            <a:off x="626411" y="853672"/>
            <a:ext cx="16281" cy="5567803"/>
          </a:xfrm>
          <a:prstGeom prst="straightConnector1">
            <a:avLst/>
          </a:prstGeom>
          <a:ln>
            <a:solidFill>
              <a:srgbClr val="000000"/>
            </a:solidFill>
            <a:tailEnd type="arrow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 rot="16200000">
            <a:off x="-578413" y="2764685"/>
            <a:ext cx="178665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200" dirty="0">
                <a:solidFill>
                  <a:srgbClr val="000000"/>
                </a:solidFill>
                <a:latin typeface="Arial"/>
                <a:cs typeface="Arial"/>
              </a:rPr>
              <a:t>MASS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096930" y="5897989"/>
            <a:ext cx="676097" cy="462948"/>
            <a:chOff x="838066" y="5551521"/>
            <a:chExt cx="676097" cy="462948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W</a:t>
              </a:r>
              <a:r>
                <a:rPr lang="pt-PT" sz="2400" baseline="30000" dirty="0">
                  <a:solidFill>
                    <a:srgbClr val="000000"/>
                  </a:solidFill>
                  <a:latin typeface="Arial"/>
                  <a:cs typeface="Arial"/>
                </a:rPr>
                <a:t>±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925430" y="5896706"/>
            <a:ext cx="676097" cy="462948"/>
            <a:chOff x="838066" y="5551521"/>
            <a:chExt cx="676097" cy="462948"/>
          </a:xfrm>
        </p:grpSpPr>
        <p:cxnSp>
          <p:nvCxnSpPr>
            <p:cNvPr id="22" name="Straight Connector 21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Z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337802" y="5899272"/>
            <a:ext cx="676097" cy="462948"/>
            <a:chOff x="838066" y="5551521"/>
            <a:chExt cx="676097" cy="462948"/>
          </a:xfrm>
        </p:grpSpPr>
        <p:cxnSp>
          <p:nvCxnSpPr>
            <p:cNvPr id="25" name="Straight Connector 24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>
                  <a:solidFill>
                    <a:srgbClr val="000000"/>
                  </a:solidFill>
                  <a:latin typeface="Arial"/>
                  <a:cs typeface="Arial"/>
                </a:rPr>
                <a:t>γ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07816" y="5893410"/>
            <a:ext cx="676097" cy="462948"/>
            <a:chOff x="838066" y="5551521"/>
            <a:chExt cx="676097" cy="462948"/>
          </a:xfrm>
        </p:grpSpPr>
        <p:cxnSp>
          <p:nvCxnSpPr>
            <p:cNvPr id="28" name="Straight Connector 27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chemeClr val="bg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e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7915319" y="4623012"/>
            <a:ext cx="676097" cy="462948"/>
            <a:chOff x="838066" y="5551521"/>
            <a:chExt cx="676097" cy="462948"/>
          </a:xfrm>
        </p:grpSpPr>
        <p:cxnSp>
          <p:nvCxnSpPr>
            <p:cNvPr id="31" name="Straight Connector 30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n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123404" y="4621729"/>
            <a:ext cx="676097" cy="462948"/>
            <a:chOff x="838066" y="5551521"/>
            <a:chExt cx="676097" cy="462948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p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536313" y="5892126"/>
            <a:ext cx="676097" cy="462948"/>
            <a:chOff x="838066" y="5551521"/>
            <a:chExt cx="676097" cy="462948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 err="1">
                  <a:solidFill>
                    <a:srgbClr val="000000"/>
                  </a:solidFill>
                  <a:latin typeface="Arial"/>
                  <a:cs typeface="Arial"/>
                </a:rPr>
                <a:t>μ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4762246" y="5894140"/>
            <a:ext cx="676097" cy="462948"/>
            <a:chOff x="838066" y="5551521"/>
            <a:chExt cx="676097" cy="462948"/>
          </a:xfrm>
        </p:grpSpPr>
        <p:cxnSp>
          <p:nvCxnSpPr>
            <p:cNvPr id="40" name="Straight Connector 39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TextBox 40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u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544035" y="5894140"/>
            <a:ext cx="676097" cy="462948"/>
            <a:chOff x="838066" y="5551521"/>
            <a:chExt cx="676097" cy="462948"/>
          </a:xfrm>
        </p:grpSpPr>
        <p:cxnSp>
          <p:nvCxnSpPr>
            <p:cNvPr id="43" name="Straight Connector 42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d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6341571" y="5895422"/>
            <a:ext cx="676097" cy="462948"/>
            <a:chOff x="838066" y="5551521"/>
            <a:chExt cx="676097" cy="462948"/>
          </a:xfrm>
        </p:grpSpPr>
        <p:cxnSp>
          <p:nvCxnSpPr>
            <p:cNvPr id="46" name="Straight Connector 45"/>
            <p:cNvCxnSpPr/>
            <p:nvPr/>
          </p:nvCxnSpPr>
          <p:spPr>
            <a:xfrm>
              <a:off x="838066" y="6014469"/>
              <a:ext cx="659816" cy="0"/>
            </a:xfrm>
            <a:prstGeom prst="lin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854347" y="5551521"/>
              <a:ext cx="6598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400" dirty="0">
                  <a:solidFill>
                    <a:srgbClr val="000000"/>
                  </a:solidFill>
                  <a:latin typeface="Arial"/>
                  <a:cs typeface="Arial"/>
                </a:rPr>
                <a:t>t</a:t>
              </a:r>
              <a:endParaRPr lang="pt-PT" sz="2400" baseline="30000" dirty="0">
                <a:solidFill>
                  <a:srgbClr val="000000"/>
                </a:solidFill>
                <a:latin typeface="Arial"/>
                <a:cs typeface="Arial"/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78109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5.14709E-6 L -4.62179E-6 -0.02132 " pathEditMode="relative" ptsTypes="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43581E-6 -4.52166E-6 L -0.00173 -0.0639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31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2658E-6 -1.09104E-6 L -3.72658E-6 -0.6817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40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063E-6 7.18091E-8 L -3.49063E-6 -0.74357 " pathEditMode="relative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442E-6 -5.14709E-6 L -4.43442E-6 -0.09452 " pathEditMode="relative" ptsTypes="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8973E-6 3.836E-6 L -2.78973E-6 -0.09451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7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179E-6 -1.57054E-6 L -0.00364 -0.96942 " pathEditMode="relative" ptsTypes="AA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2253"/>
            <a:ext cx="9144000" cy="169536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0477" y="170387"/>
            <a:ext cx="4389705" cy="29894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b="1" dirty="0"/>
              <a:t>Problem 2: </a:t>
            </a:r>
          </a:p>
          <a:p>
            <a:pPr marL="0" indent="0">
              <a:buNone/>
            </a:pPr>
            <a:r>
              <a:rPr lang="en-GB" sz="2000" b="1" dirty="0"/>
              <a:t>Longitudinal gauge-boson scattering</a:t>
            </a:r>
          </a:p>
          <a:p>
            <a:pPr marL="0" indent="0">
              <a:buNone/>
            </a:pPr>
            <a:r>
              <a:rPr lang="en-GB" sz="2000" dirty="0"/>
              <a:t>In the absence of the Higgs, some processes have cross sections that grow with the centre of mass energy of the collision… i.e. breaks </a:t>
            </a:r>
            <a:r>
              <a:rPr lang="en-GB" sz="2000" dirty="0" err="1"/>
              <a:t>unitarity</a:t>
            </a:r>
            <a:r>
              <a:rPr lang="en-GB" sz="2000" dirty="0"/>
              <a:t>!</a:t>
            </a:r>
          </a:p>
          <a:p>
            <a:pPr marL="0" indent="0">
              <a:buNone/>
            </a:pPr>
            <a:r>
              <a:rPr lang="en-GB" sz="2000" dirty="0"/>
              <a:t>The Higgs regulates the cross section through negative interference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29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214261" y="6173901"/>
            <a:ext cx="69297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 err="1"/>
              <a:t>Feynman</a:t>
            </a:r>
            <a:r>
              <a:rPr lang="pt-PT" dirty="0"/>
              <a:t> </a:t>
            </a:r>
            <a:r>
              <a:rPr lang="pt-PT" dirty="0" err="1"/>
              <a:t>diagrams</a:t>
            </a:r>
            <a:r>
              <a:rPr lang="pt-PT" dirty="0"/>
              <a:t> </a:t>
            </a:r>
            <a:r>
              <a:rPr lang="pt-PT" dirty="0" err="1"/>
              <a:t>contributing</a:t>
            </a:r>
            <a:r>
              <a:rPr lang="pt-PT" dirty="0"/>
              <a:t> to</a:t>
            </a:r>
            <a:r>
              <a:rPr lang="en-GB" dirty="0"/>
              <a:t> longitudinal WW scattering</a:t>
            </a:r>
            <a:endParaRPr lang="pt-PT" dirty="0"/>
          </a:p>
        </p:txBody>
      </p:sp>
      <p:grpSp>
        <p:nvGrpSpPr>
          <p:cNvPr id="14" name="Group 13"/>
          <p:cNvGrpSpPr/>
          <p:nvPr/>
        </p:nvGrpSpPr>
        <p:grpSpPr>
          <a:xfrm>
            <a:off x="4503534" y="478454"/>
            <a:ext cx="4576611" cy="4048921"/>
            <a:chOff x="4503530" y="478452"/>
            <a:chExt cx="4576611" cy="4048921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03530" y="592415"/>
              <a:ext cx="4576611" cy="393495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431120" y="478452"/>
              <a:ext cx="24510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sz="1600" dirty="0" err="1"/>
                <a:t>J.C.Romão</a:t>
              </a:r>
              <a:r>
                <a:rPr lang="pt-PT" sz="1600" dirty="0"/>
                <a:t> [5]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5436450" y="4462253"/>
            <a:ext cx="3707550" cy="1711648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36648" y="3220686"/>
            <a:ext cx="450353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sz="2000" dirty="0"/>
              <a:t>Bottom line: </a:t>
            </a:r>
            <a:r>
              <a:rPr lang="en-GB" sz="2000" b="1" dirty="0"/>
              <a:t>the SM (without the Higgs mechanism) results in wrong calculations and breaks down for massive particles</a:t>
            </a:r>
          </a:p>
        </p:txBody>
      </p:sp>
    </p:spTree>
    <p:extLst>
      <p:ext uri="{BB962C8B-B14F-4D97-AF65-F5344CB8AC3E}">
        <p14:creationId xmlns:p14="http://schemas.microsoft.com/office/powerpoint/2010/main" val="258962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alphaModFix amt="16000"/>
          </a:blip>
          <a:stretch>
            <a:fillRect/>
          </a:stretch>
        </p:blipFill>
        <p:spPr>
          <a:xfrm>
            <a:off x="1159933" y="1"/>
            <a:ext cx="6747936" cy="6794315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ctrTitle"/>
          </p:nvPr>
        </p:nvSpPr>
        <p:spPr>
          <a:xfrm>
            <a:off x="685800" y="1876426"/>
            <a:ext cx="7772400" cy="1470025"/>
          </a:xfrm>
        </p:spPr>
        <p:txBody>
          <a:bodyPr>
            <a:normAutofit/>
          </a:bodyPr>
          <a:lstStyle/>
          <a:p>
            <a:r>
              <a:rPr lang="en-GB" dirty="0"/>
              <a:t>Introduction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1608669" y="3632199"/>
            <a:ext cx="6146800" cy="1752600"/>
          </a:xfrm>
        </p:spPr>
        <p:txBody>
          <a:bodyPr/>
          <a:lstStyle/>
          <a:p>
            <a:r>
              <a:rPr lang="en-GB" dirty="0">
                <a:solidFill>
                  <a:schemeClr val="tx1"/>
                </a:solidFill>
              </a:rPr>
              <a:t>The Standard Model particles and interactions, and some theory to set the scene…</a:t>
            </a:r>
          </a:p>
        </p:txBody>
      </p:sp>
    </p:spTree>
    <p:extLst>
      <p:ext uri="{BB962C8B-B14F-4D97-AF65-F5344CB8AC3E}">
        <p14:creationId xmlns:p14="http://schemas.microsoft.com/office/powerpoint/2010/main" val="3784362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28" b="70051" l="22000" r="73455">
                        <a14:foregroundMark x1="69909" y1="48072" x2="69909" y2="48072"/>
                        <a14:foregroundMark x1="71818" y1="55141" x2="71818" y2="55141"/>
                        <a14:foregroundMark x1="71364" y1="59383" x2="71364" y2="59383"/>
                        <a14:foregroundMark x1="28000" y1="60026" x2="28000" y2="60026"/>
                        <a14:foregroundMark x1="24727" y1="52057" x2="24818" y2="60411"/>
                        <a14:foregroundMark x1="27091" y1="55398" x2="27091" y2="55398"/>
                        <a14:foregroundMark x1="34455" y1="42674" x2="34455" y2="42674"/>
                        <a14:foregroundMark x1="36364" y1="42288" x2="36364" y2="42288"/>
                        <a14:foregroundMark x1="34182" y1="41645" x2="37818" y2="40103"/>
                        <a14:foregroundMark x1="32273" y1="42674" x2="32273" y2="42674"/>
                        <a14:foregroundMark x1="35091" y1="24165" x2="35091" y2="24165"/>
                        <a14:foregroundMark x1="34455" y1="26478" x2="34455" y2="26478"/>
                        <a14:foregroundMark x1="34909" y1="27892" x2="34909" y2="27892"/>
                        <a14:foregroundMark x1="36000" y1="30848" x2="36000" y2="30848"/>
                        <a14:foregroundMark x1="36273" y1="31362" x2="36273" y2="31362"/>
                      </a14:backgroundRemoval>
                    </a14:imgEffect>
                  </a14:imgLayer>
                </a14:imgProps>
              </a:ext>
            </a:extLst>
          </a:blip>
          <a:srcRect l="25635" r="29341" b="38364"/>
          <a:stretch/>
        </p:blipFill>
        <p:spPr>
          <a:xfrm flipH="1">
            <a:off x="4527732" y="2419761"/>
            <a:ext cx="4616271" cy="4469619"/>
          </a:xfrm>
          <a:prstGeom prst="rect">
            <a:avLst/>
          </a:prstGeom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71563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/>
              <a:t>The Higgs Mechanism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30</a:t>
            </a:fld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-1" y="1914561"/>
            <a:ext cx="3660401" cy="4974819"/>
            <a:chOff x="-1" y="1914562"/>
            <a:chExt cx="3660401" cy="497481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699" b="99666" l="0" r="100000">
                          <a14:foregroundMark x1="41818" y1="89130" x2="41818" y2="89130"/>
                          <a14:foregroundMark x1="14318" y1="78930" x2="90227" y2="93980"/>
                          <a14:foregroundMark x1="14318" y1="73077" x2="5682" y2="96321"/>
                          <a14:foregroundMark x1="94318" y1="63545" x2="94318" y2="63545"/>
                          <a14:foregroundMark x1="96364" y1="81271" x2="96364" y2="81271"/>
                          <a14:foregroundMark x1="95455" y1="65886" x2="95455" y2="65886"/>
                          <a14:foregroundMark x1="52500" y1="42140" x2="52500" y2="42140"/>
                          <a14:foregroundMark x1="55227" y1="47826" x2="55227" y2="47826"/>
                          <a14:foregroundMark x1="54773" y1="48829" x2="54773" y2="48829"/>
                          <a14:foregroundMark x1="54545" y1="50000" x2="54545" y2="50000"/>
                          <a14:foregroundMark x1="70227" y1="60368" x2="70227" y2="60368"/>
                          <a14:foregroundMark x1="53636" y1="38462" x2="53636" y2="38462"/>
                          <a14:foregroundMark x1="54318" y1="39298" x2="54318" y2="39298"/>
                          <a14:backgroundMark x1="5000" y1="61371" x2="5000" y2="61371"/>
                          <a14:backgroundMark x1="11818" y1="62542" x2="11818" y2="62542"/>
                          <a14:backgroundMark x1="91818" y1="57692" x2="59091" y2="11371"/>
                          <a14:backgroundMark x1="58636" y1="51338" x2="58636" y2="51338"/>
                          <a14:backgroundMark x1="56364" y1="46823" x2="57500" y2="56522"/>
                          <a14:backgroundMark x1="13409" y1="12207" x2="13409" y2="12207"/>
                          <a14:backgroundMark x1="12273" y1="14883" x2="12273" y2="14883"/>
                          <a14:backgroundMark x1="12273" y1="17726" x2="12273" y2="17726"/>
                          <a14:backgroundMark x1="55455" y1="32441" x2="55455" y2="32441"/>
                          <a14:backgroundMark x1="55682" y1="41472" x2="55682" y2="41472"/>
                          <a14:backgroundMark x1="55227" y1="50669" x2="55227" y2="506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1" y="1914562"/>
              <a:ext cx="3660401" cy="4974818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0" y="5355711"/>
              <a:ext cx="31456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Robert </a:t>
              </a:r>
              <a:r>
                <a:rPr lang="pt-PT" dirty="0" err="1"/>
                <a:t>Brout</a:t>
              </a:r>
              <a:r>
                <a:rPr lang="pt-PT" dirty="0"/>
                <a:t> (1928 – 2011)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7266" r="100000">
                        <a14:foregroundMark x1="61719" y1="96240" x2="62422" y2="93733"/>
                      </a14:backgroundRemoval>
                    </a14:imgEffect>
                  </a14:imgLayer>
                </a14:imgProps>
              </a:ext>
            </a:extLst>
          </a:blip>
          <a:srcRect l="26739"/>
          <a:stretch/>
        </p:blipFill>
        <p:spPr>
          <a:xfrm>
            <a:off x="1543544" y="2298702"/>
            <a:ext cx="5954671" cy="45593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124200" y="5986896"/>
            <a:ext cx="2459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/>
              <a:t>Peter </a:t>
            </a:r>
            <a:r>
              <a:rPr lang="pt-PT" dirty="0" err="1"/>
              <a:t>Higgs</a:t>
            </a:r>
            <a:r>
              <a:rPr lang="pt-PT" dirty="0"/>
              <a:t> (b. 1929)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021990" y="5759153"/>
            <a:ext cx="18978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>
                <a:solidFill>
                  <a:srgbClr val="FFFFFF"/>
                </a:solidFill>
              </a:rPr>
              <a:t>François </a:t>
            </a:r>
            <a:r>
              <a:rPr lang="pt-PT" dirty="0" err="1">
                <a:solidFill>
                  <a:srgbClr val="FFFFFF"/>
                </a:solidFill>
              </a:rPr>
              <a:t>Englert</a:t>
            </a:r>
            <a:r>
              <a:rPr lang="pt-PT" dirty="0">
                <a:solidFill>
                  <a:srgbClr val="FFFFFF"/>
                </a:solidFill>
              </a:rPr>
              <a:t> (b. 1932)</a:t>
            </a:r>
          </a:p>
        </p:txBody>
      </p:sp>
    </p:spTree>
    <p:extLst>
      <p:ext uri="{BB962C8B-B14F-4D97-AF65-F5344CB8AC3E}">
        <p14:creationId xmlns:p14="http://schemas.microsoft.com/office/powerpoint/2010/main" val="3146623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0180" y="2615436"/>
            <a:ext cx="4018371" cy="40183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9022" y="2615436"/>
            <a:ext cx="4454978" cy="381855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5372" y="65054"/>
            <a:ext cx="8743076" cy="6495767"/>
          </a:xfrm>
        </p:spPr>
        <p:txBody>
          <a:bodyPr>
            <a:normAutofit fontScale="70000" lnSpcReduction="20000"/>
          </a:bodyPr>
          <a:lstStyle/>
          <a:p>
            <a:r>
              <a:rPr lang="pt-PT" dirty="0" err="1"/>
              <a:t>Introduce</a:t>
            </a:r>
            <a:r>
              <a:rPr lang="pt-PT" dirty="0"/>
              <a:t> a SU(2) </a:t>
            </a:r>
            <a:r>
              <a:rPr lang="pt-PT" dirty="0" err="1"/>
              <a:t>doublet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spin-0 </a:t>
            </a:r>
            <a:r>
              <a:rPr lang="pt-PT" dirty="0" err="1"/>
              <a:t>complex</a:t>
            </a:r>
            <a:r>
              <a:rPr lang="pt-PT" dirty="0"/>
              <a:t> </a:t>
            </a:r>
            <a:r>
              <a:rPr lang="pt-PT" dirty="0" err="1"/>
              <a:t>fields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New </a:t>
            </a:r>
            <a:r>
              <a:rPr lang="pt-PT" dirty="0" err="1"/>
              <a:t>Lagrangian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: </a:t>
            </a:r>
          </a:p>
          <a:p>
            <a:endParaRPr lang="pt-PT" dirty="0"/>
          </a:p>
          <a:p>
            <a:r>
              <a:rPr lang="pt-PT" dirty="0" err="1"/>
              <a:t>With</a:t>
            </a:r>
            <a:r>
              <a:rPr lang="pt-PT" dirty="0"/>
              <a:t> a </a:t>
            </a:r>
            <a:r>
              <a:rPr lang="pt-PT" dirty="0" err="1"/>
              <a:t>potential</a:t>
            </a:r>
            <a:r>
              <a:rPr lang="pt-PT" dirty="0"/>
              <a:t> </a:t>
            </a:r>
          </a:p>
          <a:p>
            <a:pPr marL="0" indent="0">
              <a:buNone/>
            </a:pPr>
            <a:endParaRPr lang="pt-PT" dirty="0"/>
          </a:p>
          <a:p>
            <a:r>
              <a:rPr lang="pt-PT" dirty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μ</a:t>
            </a:r>
            <a:r>
              <a:rPr lang="pt-PT" baseline="30000" dirty="0">
                <a:latin typeface="Times New Roman"/>
                <a:cs typeface="Times New Roman"/>
              </a:rPr>
              <a:t>2</a:t>
            </a:r>
            <a:r>
              <a:rPr lang="pt-PT" dirty="0">
                <a:latin typeface="Times New Roman"/>
                <a:cs typeface="Times New Roman"/>
              </a:rPr>
              <a:t>&gt;0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potential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a </a:t>
            </a:r>
          </a:p>
          <a:p>
            <a:pPr marL="0" indent="0">
              <a:buNone/>
            </a:pPr>
            <a:r>
              <a:rPr lang="pt-PT" dirty="0" err="1"/>
              <a:t>minimum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origin</a:t>
            </a:r>
            <a:endParaRPr lang="pt-PT" dirty="0"/>
          </a:p>
          <a:p>
            <a:r>
              <a:rPr lang="pt-PT" dirty="0"/>
              <a:t>For </a:t>
            </a:r>
            <a:r>
              <a:rPr lang="pt-PT" dirty="0" err="1">
                <a:latin typeface="Times New Roman"/>
                <a:cs typeface="Times New Roman"/>
              </a:rPr>
              <a:t>λ</a:t>
            </a:r>
            <a:r>
              <a:rPr lang="pt-PT" dirty="0">
                <a:latin typeface="Times New Roman"/>
                <a:cs typeface="Times New Roman"/>
              </a:rPr>
              <a:t>&gt;0, μ</a:t>
            </a:r>
            <a:r>
              <a:rPr lang="pt-PT" baseline="30000" dirty="0">
                <a:latin typeface="Times New Roman"/>
                <a:cs typeface="Times New Roman"/>
              </a:rPr>
              <a:t>2</a:t>
            </a:r>
            <a:r>
              <a:rPr lang="pt-PT" dirty="0">
                <a:latin typeface="Times New Roman"/>
                <a:cs typeface="Times New Roman"/>
              </a:rPr>
              <a:t>&lt;0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potential</a:t>
            </a:r>
            <a:r>
              <a:rPr lang="pt-PT" dirty="0"/>
              <a:t> </a:t>
            </a:r>
            <a:r>
              <a:rPr lang="pt-PT" dirty="0" err="1"/>
              <a:t>has</a:t>
            </a:r>
            <a:r>
              <a:rPr lang="pt-PT" dirty="0"/>
              <a:t> </a:t>
            </a:r>
            <a:r>
              <a:rPr lang="pt-PT" dirty="0" err="1"/>
              <a:t>an</a:t>
            </a:r>
            <a:endParaRPr lang="pt-PT" dirty="0"/>
          </a:p>
          <a:p>
            <a:pPr marL="0" indent="0">
              <a:buNone/>
            </a:pPr>
            <a:r>
              <a:rPr lang="pt-PT" dirty="0" err="1"/>
              <a:t>infinite</a:t>
            </a:r>
            <a:r>
              <a:rPr lang="pt-PT" dirty="0"/>
              <a:t> </a:t>
            </a:r>
            <a:r>
              <a:rPr lang="pt-PT" dirty="0" err="1"/>
              <a:t>number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minima</a:t>
            </a:r>
            <a:r>
              <a:rPr lang="pt-PT" dirty="0"/>
              <a:t> </a:t>
            </a:r>
            <a:r>
              <a:rPr lang="pt-PT" dirty="0" err="1"/>
              <a:t>at</a:t>
            </a:r>
            <a:r>
              <a:rPr lang="pt-PT" dirty="0"/>
              <a:t>:</a:t>
            </a:r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endParaRPr lang="pt-PT" dirty="0"/>
          </a:p>
          <a:p>
            <a:pPr marL="0" indent="0">
              <a:buNone/>
            </a:pP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choice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vacuum</a:t>
            </a:r>
            <a:r>
              <a:rPr lang="pt-PT" dirty="0"/>
              <a:t> (</a:t>
            </a:r>
            <a:r>
              <a:rPr lang="pt-PT" dirty="0" err="1"/>
              <a:t>lowest</a:t>
            </a:r>
            <a:endParaRPr lang="pt-PT" dirty="0"/>
          </a:p>
          <a:p>
            <a:pPr marL="0" indent="0">
              <a:buNone/>
            </a:pPr>
            <a:r>
              <a:rPr lang="pt-PT" dirty="0" err="1"/>
              <a:t>energy</a:t>
            </a:r>
            <a:r>
              <a:rPr lang="pt-PT" dirty="0"/>
              <a:t> </a:t>
            </a:r>
            <a:r>
              <a:rPr lang="pt-PT" dirty="0" err="1"/>
              <a:t>state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field</a:t>
            </a:r>
            <a:r>
              <a:rPr lang="pt-PT" dirty="0"/>
              <a:t>) breaks </a:t>
            </a:r>
            <a:r>
              <a:rPr lang="pt-PT" dirty="0" err="1"/>
              <a:t>the</a:t>
            </a:r>
            <a:r>
              <a:rPr lang="pt-PT" dirty="0"/>
              <a:t> </a:t>
            </a:r>
          </a:p>
          <a:p>
            <a:pPr marL="0" indent="0">
              <a:buNone/>
            </a:pPr>
            <a:r>
              <a:rPr lang="pt-PT" dirty="0" err="1"/>
              <a:t>symmetry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Lagrangian</a:t>
            </a:r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9979" y="493220"/>
            <a:ext cx="4009698" cy="8891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3698" y="1399818"/>
            <a:ext cx="4025980" cy="6372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23" y="2113493"/>
            <a:ext cx="4011659" cy="6158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7521" y="4197463"/>
            <a:ext cx="3081597" cy="81400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cxnSpLocks/>
            <a:stCxn id="10" idx="3"/>
          </p:cNvCxnSpPr>
          <p:nvPr/>
        </p:nvCxnSpPr>
        <p:spPr>
          <a:xfrm>
            <a:off x="4009118" y="4604467"/>
            <a:ext cx="1431562" cy="407003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ate Placeholder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03614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9866" y="1609571"/>
            <a:ext cx="4419605" cy="441960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6946" y="2026507"/>
            <a:ext cx="4569459" cy="347186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Rectangle 27"/>
          <p:cNvSpPr/>
          <p:nvPr/>
        </p:nvSpPr>
        <p:spPr>
          <a:xfrm>
            <a:off x="2161816" y="897935"/>
            <a:ext cx="5317221" cy="4868276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7" name="Footer Placeholder 4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FCF03-FEB1-0D46-9A13-709C45DDD70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777" y="1935932"/>
            <a:ext cx="4030227" cy="618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0000" l="4000" r="9814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47926" flipH="1">
            <a:off x="4628760" y="2908141"/>
            <a:ext cx="1989875" cy="198987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608" b="78928" l="183" r="100000">
                        <a14:foregroundMark x1="61108" y1="66753" x2="76855" y2="63129"/>
                        <a14:foregroundMark x1="48987" y1="63542" x2="50879" y2="63694"/>
                        <a14:foregroundMark x1="55273" y1="64865" x2="51807" y2="64041"/>
                        <a14:foregroundMark x1="85181" y1="63628" x2="97876" y2="64865"/>
                        <a14:foregroundMark x1="95374" y1="67578" x2="80371" y2="68403"/>
                        <a14:foregroundMark x1="7715" y1="68511" x2="78320" y2="72287"/>
                        <a14:foregroundMark x1="96460" y1="72982" x2="7910" y2="74349"/>
                        <a14:foregroundMark x1="6946" y1="69488" x2="1160" y2="70855"/>
                        <a14:backgroundMark x1="12341" y1="54405" x2="96460" y2="54753"/>
                      </a14:backgroundRemoval>
                    </a14:imgEffect>
                  </a14:imgLayer>
                </a14:imgProps>
              </a:ext>
            </a:extLst>
          </a:blip>
          <a:srcRect t="59888" b="27421"/>
          <a:stretch/>
        </p:blipFill>
        <p:spPr>
          <a:xfrm>
            <a:off x="0" y="1531417"/>
            <a:ext cx="9144000" cy="40451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3067" r="932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12406" y="-74866"/>
            <a:ext cx="2101371" cy="210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99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4626 L 0.00573 0.54754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9678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9.03405E-7 -1.33009E-6 C 0.05403 0.05136 0.10806 0.10294 0.13899 0.17488 C 0.16991 0.24682 0.17755 0.33935 0.18537 0.43188 " pathEditMode="relative" ptsTypes="aaA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EWK Symmetry Breaking in Pictures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4109" y="1608281"/>
            <a:ext cx="7161631" cy="5030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331" y="5705397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088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34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91" y="898771"/>
            <a:ext cx="9187292" cy="5167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8073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3037"/>
            <a:ext cx="8229600" cy="114300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endParaRPr lang="pt-PT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167806" y="1146039"/>
            <a:ext cx="4382088" cy="472134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endParaRPr lang="pt-PT" sz="2400" dirty="0"/>
          </a:p>
          <a:p>
            <a:r>
              <a:rPr lang="pt-PT" sz="2400" dirty="0"/>
              <a:t>Spin: 1 </a:t>
            </a:r>
            <a:r>
              <a:rPr lang="pt-PT" sz="2400" dirty="0" err="1"/>
              <a:t>degree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freedom</a:t>
            </a:r>
            <a:r>
              <a:rPr lang="pt-PT" sz="2400" dirty="0"/>
              <a:t> =&gt; 0</a:t>
            </a:r>
          </a:p>
          <a:p>
            <a:r>
              <a:rPr lang="pt-PT" sz="2400" dirty="0" err="1"/>
              <a:t>Couplings</a:t>
            </a:r>
            <a:r>
              <a:rPr lang="pt-PT" sz="2400" dirty="0"/>
              <a:t>:</a:t>
            </a:r>
          </a:p>
          <a:p>
            <a:r>
              <a:rPr lang="pt-PT" sz="2400" dirty="0"/>
              <a:t>To </a:t>
            </a:r>
            <a:r>
              <a:rPr lang="pt-PT" sz="2400" dirty="0" err="1"/>
              <a:t>gauge</a:t>
            </a:r>
            <a:r>
              <a:rPr lang="pt-PT" sz="2400" dirty="0"/>
              <a:t> </a:t>
            </a:r>
            <a:r>
              <a:rPr lang="pt-PT" sz="2400" dirty="0" err="1"/>
              <a:t>bosons</a:t>
            </a:r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dirty="0" err="1"/>
              <a:t>Yukawa</a:t>
            </a:r>
            <a:r>
              <a:rPr lang="pt-PT" sz="2400" dirty="0"/>
              <a:t> </a:t>
            </a:r>
            <a:r>
              <a:rPr lang="pt-PT" sz="2400" dirty="0" err="1"/>
              <a:t>couplings</a:t>
            </a:r>
            <a:r>
              <a:rPr lang="pt-PT" sz="2400" dirty="0"/>
              <a:t> to </a:t>
            </a:r>
            <a:r>
              <a:rPr lang="pt-PT" sz="2400" dirty="0" err="1"/>
              <a:t>fermions</a:t>
            </a:r>
            <a:endParaRPr lang="pt-PT" sz="2400" dirty="0"/>
          </a:p>
          <a:p>
            <a:endParaRPr lang="pt-PT" sz="2400" dirty="0"/>
          </a:p>
          <a:p>
            <a:endParaRPr lang="pt-PT" sz="2400" dirty="0"/>
          </a:p>
          <a:p>
            <a:r>
              <a:rPr lang="pt-PT" sz="2400" dirty="0" err="1"/>
              <a:t>Self-couplings</a:t>
            </a:r>
            <a:endParaRPr lang="pt-PT" sz="2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35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128" y="5044718"/>
            <a:ext cx="2315958" cy="148909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149" y="1941670"/>
            <a:ext cx="2227850" cy="14852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0666" y="3267489"/>
            <a:ext cx="2552270" cy="1782155"/>
          </a:xfrm>
          <a:prstGeom prst="rect">
            <a:avLst/>
          </a:prstGeom>
          <a:ln>
            <a:noFill/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0670" y="1941670"/>
            <a:ext cx="2205483" cy="14841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98" y="5049646"/>
            <a:ext cx="2182502" cy="148030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6047" y="2953941"/>
            <a:ext cx="1571204" cy="62710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7251" y="2953941"/>
            <a:ext cx="1653898" cy="6271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7659" y="4308719"/>
            <a:ext cx="1706545" cy="735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047" y="5533727"/>
            <a:ext cx="1571204" cy="6776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42567" y="5533728"/>
            <a:ext cx="1708582" cy="6673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22657" y="997385"/>
            <a:ext cx="2092944" cy="65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409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4139" y="-7482"/>
            <a:ext cx="10984771" cy="68654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0845" y="195720"/>
            <a:ext cx="3457366" cy="2506133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04800" y="5396700"/>
            <a:ext cx="8229600" cy="1143000"/>
          </a:xfrm>
          <a:solidFill>
            <a:srgbClr val="7F7F7F">
              <a:alpha val="70000"/>
            </a:srgbClr>
          </a:solidFill>
        </p:spPr>
        <p:txBody>
          <a:bodyPr/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The Long Way to Discovery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316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6691" y="285835"/>
            <a:ext cx="6033586" cy="14390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4802" y="1724879"/>
            <a:ext cx="1490472" cy="198729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6691" y="1724880"/>
            <a:ext cx="3497206" cy="19671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9673" y="1724880"/>
            <a:ext cx="1405128" cy="196717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712178"/>
            <a:ext cx="9144000" cy="2644175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5177081"/>
            <a:ext cx="9144000" cy="1009367"/>
          </a:xfrm>
          <a:prstGeom prst="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66453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9122" y="53117"/>
            <a:ext cx="4034878" cy="685297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Searches at LEP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63988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18212"/>
          </a:xfrm>
        </p:spPr>
        <p:txBody>
          <a:bodyPr/>
          <a:lstStyle/>
          <a:p>
            <a:r>
              <a:rPr lang="en-GB" dirty="0"/>
              <a:t>Low-mass searches at LEP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39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89" y="1092852"/>
            <a:ext cx="8361944" cy="5280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04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909" y="548529"/>
            <a:ext cx="7111269" cy="21163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99" y="2664881"/>
            <a:ext cx="2454602" cy="3691467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870339" y="2664883"/>
            <a:ext cx="2410417" cy="3691469"/>
            <a:chOff x="5068123" y="3166531"/>
            <a:chExt cx="2410417" cy="3691469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94967" y="3166532"/>
              <a:ext cx="1183573" cy="369146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8123" y="3166531"/>
              <a:ext cx="1179219" cy="36914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508923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2980"/>
          </a:xfrm>
        </p:spPr>
        <p:txBody>
          <a:bodyPr>
            <a:normAutofit fontScale="90000"/>
          </a:bodyPr>
          <a:lstStyle/>
          <a:p>
            <a:r>
              <a:rPr lang="en-GB" dirty="0"/>
              <a:t>Higher-mass Higgs production at LEP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528" y="1107620"/>
            <a:ext cx="7546107" cy="535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0528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559" y="97288"/>
            <a:ext cx="8684822" cy="6716407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3068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13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5425" y="2"/>
            <a:ext cx="7309847" cy="818212"/>
          </a:xfrm>
        </p:spPr>
        <p:txBody>
          <a:bodyPr/>
          <a:lstStyle/>
          <a:p>
            <a:r>
              <a:rPr lang="en-GB" dirty="0">
                <a:solidFill>
                  <a:srgbClr val="FFFFFF"/>
                </a:solidFill>
              </a:rPr>
              <a:t>Searches at the </a:t>
            </a:r>
            <a:r>
              <a:rPr lang="en-GB" dirty="0" err="1">
                <a:solidFill>
                  <a:srgbClr val="FFFFFF"/>
                </a:solidFill>
              </a:rPr>
              <a:t>Tevatron</a:t>
            </a: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253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484" y="1132461"/>
            <a:ext cx="7944242" cy="53962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57820"/>
          </a:xfrm>
        </p:spPr>
        <p:txBody>
          <a:bodyPr/>
          <a:lstStyle/>
          <a:p>
            <a:r>
              <a:rPr lang="en-GB" dirty="0"/>
              <a:t>Higgs production at the </a:t>
            </a:r>
            <a:r>
              <a:rPr lang="en-GB" dirty="0" err="1"/>
              <a:t>Tevatron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69630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748821"/>
          </a:xfrm>
        </p:spPr>
        <p:txBody>
          <a:bodyPr>
            <a:normAutofit fontScale="90000"/>
          </a:bodyPr>
          <a:lstStyle/>
          <a:p>
            <a:r>
              <a:rPr lang="en-GB" dirty="0"/>
              <a:t>The final stand of the </a:t>
            </a:r>
            <a:r>
              <a:rPr lang="en-GB" dirty="0" err="1"/>
              <a:t>Tevatron</a:t>
            </a:r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1"/>
            <a:ext cx="4197108" cy="4525963"/>
          </a:xfrm>
        </p:spPr>
        <p:txBody>
          <a:bodyPr>
            <a:normAutofit fontScale="62500" lnSpcReduction="20000"/>
          </a:bodyPr>
          <a:lstStyle/>
          <a:p>
            <a:r>
              <a:rPr lang="en-GB" dirty="0"/>
              <a:t>By the end of its lifetime, the </a:t>
            </a:r>
            <a:r>
              <a:rPr lang="en-GB" dirty="0" err="1"/>
              <a:t>Tevatron</a:t>
            </a:r>
            <a:r>
              <a:rPr lang="en-GB" dirty="0"/>
              <a:t> had very sophisticated analyses of a huge number of channels</a:t>
            </a:r>
          </a:p>
          <a:p>
            <a:endParaRPr lang="en-GB" dirty="0"/>
          </a:p>
          <a:p>
            <a:r>
              <a:rPr lang="en-GB" dirty="0"/>
              <a:t>By that time the LHC was collecting data and analysing it very fast</a:t>
            </a:r>
          </a:p>
          <a:p>
            <a:endParaRPr lang="en-GB" dirty="0"/>
          </a:p>
          <a:p>
            <a:r>
              <a:rPr lang="en-GB" dirty="0"/>
              <a:t>The CDF and D0 experiments obtained an excess of around 3 standard deviations in the mass range </a:t>
            </a:r>
            <a:r>
              <a:rPr lang="nl-NL" dirty="0"/>
              <a:t>115&lt;M</a:t>
            </a:r>
            <a:r>
              <a:rPr lang="nl-NL" baseline="-25000" dirty="0"/>
              <a:t>H</a:t>
            </a:r>
            <a:r>
              <a:rPr lang="nl-NL" dirty="0"/>
              <a:t>&lt;140 </a:t>
            </a:r>
            <a:r>
              <a:rPr lang="nl-NL" dirty="0" err="1"/>
              <a:t>GeV</a:t>
            </a:r>
            <a:r>
              <a:rPr lang="en-GB" dirty="0"/>
              <a:t> </a:t>
            </a:r>
          </a:p>
          <a:p>
            <a:endParaRPr lang="en-GB" dirty="0"/>
          </a:p>
          <a:p>
            <a:r>
              <a:rPr lang="en-GB" dirty="0"/>
              <a:t>Not enough to claim discovery, but consistent with the LHC results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44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312" y="1023460"/>
            <a:ext cx="4216521" cy="278694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9623" y="3810409"/>
            <a:ext cx="3503588" cy="2670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14492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23875"/>
          </a:xfrm>
        </p:spPr>
        <p:txBody>
          <a:bodyPr>
            <a:normAutofit fontScale="90000"/>
          </a:bodyPr>
          <a:lstStyle/>
          <a:p>
            <a:r>
              <a:rPr lang="pt-PT" dirty="0"/>
              <a:t>LEP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Tevatron</a:t>
            </a:r>
            <a:r>
              <a:rPr lang="pt-PT" dirty="0"/>
              <a:t>: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Blue</a:t>
            </a:r>
            <a:r>
              <a:rPr lang="pt-PT" dirty="0"/>
              <a:t> </a:t>
            </a:r>
            <a:r>
              <a:rPr lang="pt-PT" dirty="0" err="1"/>
              <a:t>Band</a:t>
            </a:r>
            <a:r>
              <a:rPr lang="pt-PT" dirty="0"/>
              <a:t> </a:t>
            </a:r>
            <a:r>
              <a:rPr lang="pt-PT" dirty="0" err="1"/>
              <a:t>Plot</a:t>
            </a:r>
            <a:endParaRPr lang="pt-PT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1656703"/>
            <a:ext cx="3811182" cy="3615900"/>
          </a:xfrm>
        </p:spPr>
        <p:txBody>
          <a:bodyPr>
            <a:normAutofit fontScale="92500"/>
          </a:bodyPr>
          <a:lstStyle/>
          <a:p>
            <a:r>
              <a:rPr lang="pt-PT" sz="2400" dirty="0" err="1"/>
              <a:t>Decades</a:t>
            </a:r>
            <a:r>
              <a:rPr lang="pt-PT" sz="2400" dirty="0"/>
              <a:t> </a:t>
            </a:r>
            <a:r>
              <a:rPr lang="pt-PT" sz="2400" dirty="0" err="1"/>
              <a:t>of</a:t>
            </a:r>
            <a:r>
              <a:rPr lang="pt-PT" sz="2400" dirty="0"/>
              <a:t> </a:t>
            </a:r>
            <a:r>
              <a:rPr lang="pt-PT" sz="2400" dirty="0" err="1"/>
              <a:t>searches</a:t>
            </a:r>
            <a:r>
              <a:rPr lang="pt-PT" sz="2400" dirty="0"/>
              <a:t> </a:t>
            </a:r>
            <a:r>
              <a:rPr lang="pt-PT" sz="2400" dirty="0" err="1"/>
              <a:t>in</a:t>
            </a:r>
            <a:r>
              <a:rPr lang="pt-PT" sz="2400" dirty="0"/>
              <a:t> </a:t>
            </a:r>
            <a:r>
              <a:rPr lang="pt-PT" sz="2400" dirty="0" err="1"/>
              <a:t>several</a:t>
            </a:r>
            <a:r>
              <a:rPr lang="pt-PT" sz="2400" dirty="0"/>
              <a:t> </a:t>
            </a:r>
            <a:r>
              <a:rPr lang="pt-PT" sz="2400" dirty="0" err="1"/>
              <a:t>experiments</a:t>
            </a:r>
            <a:r>
              <a:rPr lang="pt-PT" sz="2400" dirty="0"/>
              <a:t>...</a:t>
            </a:r>
          </a:p>
          <a:p>
            <a:endParaRPr lang="pt-PT" sz="2400" dirty="0"/>
          </a:p>
          <a:p>
            <a:r>
              <a:rPr lang="pt-PT" sz="2400" dirty="0" err="1"/>
              <a:t>By</a:t>
            </a:r>
            <a:r>
              <a:rPr lang="pt-PT" sz="2400" dirty="0"/>
              <a:t> </a:t>
            </a:r>
            <a:r>
              <a:rPr lang="pt-PT" sz="2400" dirty="0" err="1"/>
              <a:t>July</a:t>
            </a:r>
            <a:r>
              <a:rPr lang="pt-PT" sz="2400" dirty="0"/>
              <a:t> 2010: </a:t>
            </a:r>
          </a:p>
          <a:p>
            <a:pPr lvl="1"/>
            <a:r>
              <a:rPr lang="pt-PT" sz="2400" dirty="0" err="1"/>
              <a:t>LEP+Tevatron+SLD</a:t>
            </a:r>
            <a:r>
              <a:rPr lang="pt-PT" sz="2400" dirty="0"/>
              <a:t> </a:t>
            </a:r>
            <a:r>
              <a:rPr lang="pt-PT" sz="2400" dirty="0" err="1"/>
              <a:t>limits</a:t>
            </a:r>
            <a:endParaRPr lang="pt-PT" sz="2400" dirty="0"/>
          </a:p>
          <a:p>
            <a:pPr lvl="1"/>
            <a:r>
              <a:rPr lang="pt-PT" sz="2400" dirty="0" err="1"/>
              <a:t>Higgs</a:t>
            </a:r>
            <a:r>
              <a:rPr lang="pt-PT" sz="2400" dirty="0"/>
              <a:t> </a:t>
            </a:r>
            <a:r>
              <a:rPr lang="pt-PT" sz="2400" dirty="0" err="1"/>
              <a:t>excluded</a:t>
            </a:r>
            <a:r>
              <a:rPr lang="pt-PT" sz="2400" dirty="0"/>
              <a:t> for </a:t>
            </a:r>
            <a:r>
              <a:rPr lang="pt-PT" sz="2400" dirty="0" err="1"/>
              <a:t>m</a:t>
            </a:r>
            <a:r>
              <a:rPr lang="pt-PT" sz="2400" baseline="-25000" dirty="0" err="1"/>
              <a:t>h</a:t>
            </a:r>
            <a:r>
              <a:rPr lang="pt-PT" sz="2400" dirty="0"/>
              <a:t>&lt;114.4 </a:t>
            </a:r>
            <a:r>
              <a:rPr lang="pt-PT" sz="2400" dirty="0" err="1"/>
              <a:t>GeV</a:t>
            </a:r>
            <a:r>
              <a:rPr lang="pt-PT" sz="2400" dirty="0"/>
              <a:t> </a:t>
            </a:r>
            <a:r>
              <a:rPr lang="pt-PT" sz="2400" dirty="0" err="1"/>
              <a:t>at</a:t>
            </a:r>
            <a:r>
              <a:rPr lang="pt-PT" sz="2400" dirty="0"/>
              <a:t> 95% CL</a:t>
            </a:r>
          </a:p>
          <a:p>
            <a:pPr lvl="1"/>
            <a:r>
              <a:rPr lang="pt-PT" sz="2400" dirty="0" err="1"/>
              <a:t>Plus</a:t>
            </a:r>
            <a:r>
              <a:rPr lang="pt-PT" sz="2400" dirty="0"/>
              <a:t> </a:t>
            </a:r>
            <a:r>
              <a:rPr lang="pt-PT" sz="2400" dirty="0" err="1"/>
              <a:t>between</a:t>
            </a:r>
            <a:r>
              <a:rPr lang="pt-PT" sz="2400" dirty="0"/>
              <a:t> 158 </a:t>
            </a:r>
            <a:r>
              <a:rPr lang="pt-PT" sz="2400" dirty="0" err="1"/>
              <a:t>and</a:t>
            </a:r>
            <a:r>
              <a:rPr lang="pt-PT" sz="2400" dirty="0"/>
              <a:t> 175 </a:t>
            </a:r>
            <a:r>
              <a:rPr lang="pt-PT" sz="2400" dirty="0" err="1"/>
              <a:t>GeV</a:t>
            </a:r>
            <a:endParaRPr lang="pt-PT" sz="2400" dirty="0"/>
          </a:p>
          <a:p>
            <a:endParaRPr lang="pt-PT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811184" y="1494900"/>
            <a:ext cx="5216033" cy="4896741"/>
            <a:chOff x="3878429" y="1269848"/>
            <a:chExt cx="5995234" cy="558815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8429" y="1269848"/>
              <a:ext cx="5782983" cy="558815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 rot="5400000">
              <a:off x="7963074" y="2954920"/>
              <a:ext cx="3396674" cy="4245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CERN-PH-EP-2010-05</a:t>
              </a:r>
            </a:p>
          </p:txBody>
        </p:sp>
      </p:grp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31343428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95540" y="179598"/>
            <a:ext cx="8553003" cy="5576882"/>
            <a:chOff x="395536" y="179598"/>
            <a:chExt cx="8553003" cy="5576880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634995" y="5417924"/>
              <a:ext cx="840661" cy="338554"/>
            </a:xfrm>
            <a:prstGeom prst="rect">
              <a:avLst/>
            </a:prstGeom>
            <a:solidFill>
              <a:srgbClr val="FF0000"/>
            </a:solidFill>
            <a:ln w="57150" cmpd="sng">
              <a:noFill/>
              <a:miter lim="800000"/>
              <a:headEnd/>
              <a:tailEnd/>
            </a:ln>
            <a:effectLst>
              <a:outerShdw blurRad="69850" dist="508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FFFF"/>
                  </a:solidFill>
                </a:rPr>
                <a:t>CMS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  <p:sp>
          <p:nvSpPr>
            <p:cNvPr id="6" name="Rectangle 5"/>
            <p:cNvSpPr/>
            <p:nvPr/>
          </p:nvSpPr>
          <p:spPr>
            <a:xfrm>
              <a:off x="395536" y="179598"/>
              <a:ext cx="2880320" cy="2160240"/>
            </a:xfrm>
            <a:prstGeom prst="rect">
              <a:avLst/>
            </a:prstGeom>
            <a:solidFill>
              <a:srgbClr val="5896E5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PT" sz="1600" dirty="0"/>
                <a:t>Design (p-p </a:t>
              </a:r>
              <a:r>
                <a:rPr lang="pt-PT" sz="1600" dirty="0" err="1"/>
                <a:t>run</a:t>
              </a:r>
              <a:r>
                <a:rPr lang="pt-PT" sz="1600" dirty="0"/>
                <a:t>):</a:t>
              </a:r>
            </a:p>
            <a:p>
              <a:r>
                <a:rPr lang="pt-PT" sz="1600" dirty="0"/>
                <a:t>√s = 14 </a:t>
              </a:r>
              <a:r>
                <a:rPr lang="pt-PT" sz="1600" dirty="0" err="1"/>
                <a:t>TeV</a:t>
              </a:r>
              <a:r>
                <a:rPr lang="pt-PT" sz="1600" dirty="0"/>
                <a:t> (design)</a:t>
              </a:r>
            </a:p>
            <a:p>
              <a:r>
                <a:rPr lang="pt-PT" sz="1600" dirty="0" err="1"/>
                <a:t>N</a:t>
              </a:r>
              <a:r>
                <a:rPr lang="pt-PT" sz="1600" baseline="-25000" dirty="0" err="1"/>
                <a:t>p</a:t>
              </a:r>
              <a:r>
                <a:rPr lang="pt-PT" sz="1600" dirty="0"/>
                <a:t> = 1.2 x 10</a:t>
              </a:r>
              <a:r>
                <a:rPr lang="pt-PT" sz="1600" baseline="30000" dirty="0"/>
                <a:t>11 </a:t>
              </a:r>
              <a:r>
                <a:rPr lang="pt-PT" sz="1600" dirty="0"/>
                <a:t>p/</a:t>
              </a:r>
              <a:r>
                <a:rPr lang="pt-PT" sz="1600" dirty="0" err="1"/>
                <a:t>bunch</a:t>
              </a:r>
              <a:endParaRPr lang="pt-PT" sz="1600" dirty="0"/>
            </a:p>
            <a:p>
              <a:r>
                <a:rPr lang="pt-PT" sz="1600" dirty="0"/>
                <a:t>2780 </a:t>
              </a:r>
              <a:r>
                <a:rPr lang="pt-PT" sz="1600" dirty="0" err="1"/>
                <a:t>bunches</a:t>
              </a:r>
              <a:endParaRPr lang="pt-PT" sz="1600" dirty="0"/>
            </a:p>
            <a:p>
              <a:r>
                <a:rPr lang="pt-PT" sz="1600" dirty="0" err="1"/>
                <a:t>Peak</a:t>
              </a:r>
              <a:r>
                <a:rPr lang="pt-PT" sz="1600" dirty="0"/>
                <a:t> L = 1 x 10</a:t>
              </a:r>
              <a:r>
                <a:rPr lang="pt-PT" sz="1600" baseline="30000" dirty="0"/>
                <a:t>34</a:t>
              </a:r>
              <a:r>
                <a:rPr lang="pt-PT" sz="1600" dirty="0"/>
                <a:t> cm</a:t>
              </a:r>
              <a:r>
                <a:rPr lang="pt-PT" sz="1600" baseline="30000" dirty="0"/>
                <a:t>-2</a:t>
              </a:r>
              <a:r>
                <a:rPr lang="pt-PT" sz="1600" dirty="0"/>
                <a:t>s</a:t>
              </a:r>
              <a:r>
                <a:rPr lang="pt-PT" sz="1600" baseline="30000" dirty="0"/>
                <a:t>-1</a:t>
              </a:r>
              <a:r>
                <a:rPr lang="pt-PT" sz="1600" dirty="0"/>
                <a:t> (design)</a:t>
              </a:r>
              <a:endParaRPr lang="pt-PT" sz="1600" baseline="30000" dirty="0"/>
            </a:p>
            <a:p>
              <a:r>
                <a:rPr lang="pt-PT" sz="1600" dirty="0"/>
                <a:t>β* = 55 cm</a:t>
              </a:r>
            </a:p>
            <a:p>
              <a:r>
                <a:rPr lang="pt-PT" sz="1600" dirty="0" err="1"/>
                <a:t>Run</a:t>
              </a:r>
              <a:r>
                <a:rPr lang="pt-PT" sz="1600" dirty="0"/>
                <a:t> 1: 2009 – 2013 √s = 7/8 </a:t>
              </a:r>
              <a:r>
                <a:rPr lang="pt-PT" sz="1600" dirty="0" err="1"/>
                <a:t>TeV</a:t>
              </a:r>
              <a:r>
                <a:rPr lang="pt-PT" sz="1600" dirty="0"/>
                <a:t> </a:t>
              </a:r>
            </a:p>
            <a:p>
              <a:r>
                <a:rPr lang="pt-PT" sz="1600" dirty="0" err="1"/>
                <a:t>Run</a:t>
              </a:r>
              <a:r>
                <a:rPr lang="pt-PT" sz="1600" dirty="0"/>
                <a:t> 2: 2015 – 2018 √s = 13 </a:t>
              </a:r>
              <a:r>
                <a:rPr lang="pt-PT" sz="1600" dirty="0" err="1"/>
                <a:t>TeV</a:t>
              </a:r>
              <a:endParaRPr lang="pt-PT" sz="16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6732240" y="384286"/>
              <a:ext cx="1500349" cy="3084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3975" dist="762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600" b="1" dirty="0">
                  <a:solidFill>
                    <a:srgbClr val="000000"/>
                  </a:solidFill>
                </a:rPr>
                <a:t>Mont Blanc</a:t>
              </a:r>
              <a:endParaRPr lang="es-ES_tradnl" sz="1600" dirty="0">
                <a:solidFill>
                  <a:srgbClr val="000000"/>
                </a:solidFill>
                <a:sym typeface="Symbol" pitchFamily="-110" charset="2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7688840" y="1259718"/>
              <a:ext cx="1259699" cy="502665"/>
            </a:xfrm>
            <a:prstGeom prst="rect">
              <a:avLst/>
            </a:prstGeom>
            <a:solidFill>
              <a:srgbClr val="3366FF"/>
            </a:solidFill>
            <a:ln>
              <a:noFill/>
            </a:ln>
            <a:effectLst>
              <a:outerShdw blurRad="69850" dist="508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DDDDDD"/>
                  </a:solidFill>
                </a:rPr>
                <a:t>ATLAS</a:t>
              </a:r>
              <a:endParaRPr lang="en-US" dirty="0">
                <a:solidFill>
                  <a:srgbClr val="DDDDDD"/>
                </a:solidFill>
                <a:sym typeface="Symbol" pitchFamily="-110" charset="2"/>
              </a:endParaRPr>
            </a:p>
          </p:txBody>
        </p:sp>
        <p:cxnSp>
          <p:nvCxnSpPr>
            <p:cNvPr id="10" name="Straight Arrow Connector 9"/>
            <p:cNvCxnSpPr>
              <a:stCxn id="7" idx="1"/>
            </p:cNvCxnSpPr>
            <p:nvPr/>
          </p:nvCxnSpPr>
          <p:spPr>
            <a:xfrm flipH="1">
              <a:off x="4499993" y="538491"/>
              <a:ext cx="2232247" cy="298221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>
              <a:stCxn id="5" idx="0"/>
            </p:cNvCxnSpPr>
            <p:nvPr/>
          </p:nvCxnSpPr>
          <p:spPr>
            <a:xfrm flipH="1" flipV="1">
              <a:off x="634996" y="4221090"/>
              <a:ext cx="420330" cy="119683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8" idx="1"/>
            </p:cNvCxnSpPr>
            <p:nvPr/>
          </p:nvCxnSpPr>
          <p:spPr>
            <a:xfrm flipH="1">
              <a:off x="7020272" y="1511051"/>
              <a:ext cx="668568" cy="1413893"/>
            </a:xfrm>
            <a:prstGeom prst="straightConnector1">
              <a:avLst/>
            </a:prstGeom>
            <a:ln>
              <a:solidFill>
                <a:srgbClr val="3366FF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46</a:t>
            </a:fld>
            <a:endParaRPr lang="pt-PT"/>
          </a:p>
        </p:txBody>
      </p:sp>
      <p:sp>
        <p:nvSpPr>
          <p:cNvPr id="14" name="Title 5"/>
          <p:cNvSpPr txBox="1">
            <a:spLocks/>
          </p:cNvSpPr>
          <p:nvPr/>
        </p:nvSpPr>
        <p:spPr>
          <a:xfrm>
            <a:off x="457200" y="19112"/>
            <a:ext cx="8229600" cy="1143000"/>
          </a:xfrm>
          <a:prstGeom prst="rect">
            <a:avLst/>
          </a:prstGeom>
        </p:spPr>
        <p:txBody>
          <a:bodyPr/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PT">
                <a:solidFill>
                  <a:srgbClr val="FFFFFF"/>
                </a:solidFill>
              </a:rPr>
              <a:t>Discovery at the LHC</a:t>
            </a:r>
            <a:endParaRPr lang="pt-PT" dirty="0">
              <a:solidFill>
                <a:srgbClr val="FFFFFF"/>
              </a:solidFill>
            </a:endParaRPr>
          </a:p>
        </p:txBody>
      </p:sp>
      <p:pic>
        <p:nvPicPr>
          <p:cNvPr id="15" name="Content Placeholder 6" descr="ATLAS_black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5550135" y="1954387"/>
            <a:ext cx="3136667" cy="195184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3632952"/>
            <a:ext cx="2141980" cy="15937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382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C3A20669-A2BA-3341-82C2-5524E37FDDD1}" type="slidenum">
              <a:rPr lang="en-US" smtClean="0"/>
              <a:t>47</a:t>
            </a:fld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141" y1="52911" x2="11953" y2="56561"/>
                        <a14:foregroundMark x1="3880" y1="17780" x2="7396" y2="11219"/>
                        <a14:foregroundMark x1="72448" y1="57609" x2="88255" y2="72554"/>
                        <a14:foregroundMark x1="74557" y1="70458" x2="99349" y2="95613"/>
                        <a14:foregroundMark x1="56979" y1="88276" x2="66641" y2="98758"/>
                        <a14:foregroundMark x1="73307" y1="77795" x2="86328" y2="92741"/>
                        <a14:foregroundMark x1="63125" y1="77290" x2="76667" y2="98486"/>
                        <a14:foregroundMark x1="41667" y1="11491" x2="58906" y2="20419"/>
                        <a14:foregroundMark x1="41484" y1="17508" x2="58724" y2="25388"/>
                        <a14:foregroundMark x1="8802" y1="56832" x2="13542" y2="64169"/>
                        <a14:foregroundMark x1="17240" y1="63121" x2="34453" y2="67585"/>
                        <a14:foregroundMark x1="40964" y1="20148" x2="55729" y2="28533"/>
                        <a14:foregroundMark x1="44844" y1="7570" x2="65755" y2="159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" y="3168352"/>
            <a:ext cx="4995799" cy="3717032"/>
          </a:xfrm>
          <a:prstGeom prst="rect">
            <a:avLst/>
          </a:prstGeom>
        </p:spPr>
      </p:pic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 flipH="1">
            <a:off x="2978055" y="-27384"/>
            <a:ext cx="6250075" cy="4136520"/>
          </a:xfrm>
        </p:spPr>
      </p:pic>
      <p:sp>
        <p:nvSpPr>
          <p:cNvPr id="31" name="Rectangle 30"/>
          <p:cNvSpPr/>
          <p:nvPr/>
        </p:nvSpPr>
        <p:spPr>
          <a:xfrm>
            <a:off x="313755" y="387491"/>
            <a:ext cx="2664296" cy="14401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>
                <a:solidFill>
                  <a:schemeClr val="tx1"/>
                </a:solidFill>
              </a:rPr>
              <a:t>ATLAS</a:t>
            </a:r>
          </a:p>
          <a:p>
            <a:r>
              <a:rPr lang="pt-PT" sz="1600" dirty="0">
                <a:solidFill>
                  <a:schemeClr val="tx1"/>
                </a:solidFill>
              </a:rPr>
              <a:t>3000 colaboradores </a:t>
            </a:r>
          </a:p>
          <a:p>
            <a:r>
              <a:rPr lang="pt-PT" sz="1600" dirty="0">
                <a:solidFill>
                  <a:schemeClr val="tx1"/>
                </a:solidFill>
              </a:rPr>
              <a:t>175 institutos de 38 países</a:t>
            </a:r>
          </a:p>
          <a:p>
            <a:pPr eaLnBrk="0"/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m, 7 000 t</a:t>
            </a:r>
          </a:p>
        </p:txBody>
      </p:sp>
      <p:sp>
        <p:nvSpPr>
          <p:cNvPr id="32" name="Rectangle 31"/>
          <p:cNvSpPr/>
          <p:nvPr/>
        </p:nvSpPr>
        <p:spPr>
          <a:xfrm>
            <a:off x="5562527" y="4820180"/>
            <a:ext cx="2880320" cy="1536171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PT" sz="1600" b="1" dirty="0">
                <a:solidFill>
                  <a:schemeClr val="tx1"/>
                </a:solidFill>
              </a:rPr>
              <a:t>CMS</a:t>
            </a:r>
          </a:p>
          <a:p>
            <a:r>
              <a:rPr lang="pt-PT" sz="1600" dirty="0">
                <a:solidFill>
                  <a:schemeClr val="tx1"/>
                </a:solidFill>
              </a:rPr>
              <a:t>3800 colaboradores </a:t>
            </a:r>
          </a:p>
          <a:p>
            <a:r>
              <a:rPr lang="pt-PT" sz="1600" dirty="0">
                <a:solidFill>
                  <a:schemeClr val="tx1"/>
                </a:solidFill>
              </a:rPr>
              <a:t>199 institutos de 43 países</a:t>
            </a:r>
          </a:p>
          <a:p>
            <a:pPr eaLnBrk="0"/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22 m, </a:t>
            </a:r>
            <a:r>
              <a:rPr lang="en-GB" sz="1600" dirty="0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sz="16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15 m, 14 000 t</a:t>
            </a:r>
          </a:p>
        </p:txBody>
      </p:sp>
      <p:sp>
        <p:nvSpPr>
          <p:cNvPr id="8" name="Date Placeholder 1"/>
          <p:cNvSpPr txBox="1">
            <a:spLocks/>
          </p:cNvSpPr>
          <p:nvPr/>
        </p:nvSpPr>
        <p:spPr>
          <a:xfrm>
            <a:off x="609600" y="65595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1200">
                <a:solidFill>
                  <a:schemeClr val="bg2"/>
                </a:solidFill>
              </a:rPr>
              <a:t>R. Gonçalo - LIP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9" name="Footer Placeholder 2"/>
          <p:cNvSpPr txBox="1">
            <a:spLocks/>
          </p:cNvSpPr>
          <p:nvPr/>
        </p:nvSpPr>
        <p:spPr>
          <a:xfrm>
            <a:off x="3276600" y="6559552"/>
            <a:ext cx="2895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pt-PT" sz="1200">
                <a:solidFill>
                  <a:schemeClr val="bg2"/>
                </a:solidFill>
              </a:rPr>
              <a:t>Ciência 2018</a:t>
            </a:r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4"/>
          <p:cNvSpPr txBox="1">
            <a:spLocks/>
          </p:cNvSpPr>
          <p:nvPr/>
        </p:nvSpPr>
        <p:spPr>
          <a:xfrm>
            <a:off x="6705600" y="65595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47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795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066"/>
    </mc:Choice>
    <mc:Fallback xmlns="">
      <p:transition xmlns:p14="http://schemas.microsoft.com/office/powerpoint/2010/main" spd="slow" advTm="94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51857"/>
            <a:ext cx="7776864" cy="4307934"/>
          </a:xfrm>
          <a:prstGeom prst="rect">
            <a:avLst/>
          </a:prstGeom>
        </p:spPr>
      </p:pic>
      <p:sp>
        <p:nvSpPr>
          <p:cNvPr id="6" name="Slide Number Placeholder 4"/>
          <p:cNvSpPr txBox="1">
            <a:spLocks/>
          </p:cNvSpPr>
          <p:nvPr/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en-GB"/>
            </a:defPPr>
            <a:lvl1pPr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49263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 algn="r"/>
            <a:fld id="{9B03DFD9-BCD4-D04F-A8C7-92475F67CE52}" type="slidenum">
              <a:rPr lang="pt-PT" sz="1200" smtClean="0">
                <a:solidFill>
                  <a:schemeClr val="bg2"/>
                </a:solidFill>
              </a:rPr>
              <a:pPr algn="r"/>
              <a:t>48</a:t>
            </a:fld>
            <a:endParaRPr lang="pt-PT" sz="1200" dirty="0">
              <a:solidFill>
                <a:schemeClr val="bg2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48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442674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TLAS_black.jpg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3" b="99813" l="104" r="100000">
                        <a14:foregroundMark x1="11107" y1="20438" x2="12699" y2="42750"/>
                        <a14:foregroundMark x1="10208" y1="39875" x2="11280" y2="50063"/>
                        <a14:foregroundMark x1="16401" y1="37000" x2="17439" y2="64125"/>
                        <a14:foregroundMark x1="11799" y1="64125" x2="13218" y2="69813"/>
                        <a14:foregroundMark x1="13564" y1="76563" x2="16920" y2="88938"/>
                      </a14:backgroundRemoval>
                    </a14:imgEffect>
                  </a14:imgLayer>
                </a14:imgProps>
              </a:ext>
            </a:extLst>
          </a:blip>
          <a:srcRect l="-334" r="-334"/>
          <a:stretch>
            <a:fillRect/>
          </a:stretch>
        </p:blipFill>
        <p:spPr>
          <a:xfrm>
            <a:off x="-28575" y="1058866"/>
            <a:ext cx="9172575" cy="5043487"/>
          </a:xfrm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384300" y="5417925"/>
            <a:ext cx="3085207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 cmpd="sng">
            <a:noFill/>
            <a:miter lim="800000"/>
            <a:headEnd/>
            <a:tailEnd/>
          </a:ln>
          <a:effectLst>
            <a:outerShdw blurRad="69850" dist="50800" dir="2700000" algn="tl" rotWithShape="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FFFF"/>
                </a:solidFill>
              </a:rPr>
              <a:t>Solenoid: </a:t>
            </a:r>
            <a:r>
              <a:rPr lang="en-US" sz="1600" dirty="0">
                <a:solidFill>
                  <a:srgbClr val="FFFFFF"/>
                </a:solidFill>
              </a:rPr>
              <a:t> B = 2 T</a:t>
            </a:r>
            <a:endParaRPr lang="en-US" sz="1600" b="1" dirty="0">
              <a:solidFill>
                <a:srgbClr val="FFFFFF"/>
              </a:solidFill>
            </a:endParaRPr>
          </a:p>
          <a:p>
            <a:r>
              <a:rPr lang="en-US" sz="1600" b="1" dirty="0">
                <a:solidFill>
                  <a:srgbClr val="FFFFFF"/>
                </a:solidFill>
              </a:rPr>
              <a:t>Inner Tracker: </a:t>
            </a:r>
            <a:r>
              <a:rPr lang="en-US" sz="1600" b="1" dirty="0">
                <a:solidFill>
                  <a:schemeClr val="bg1"/>
                </a:solidFill>
              </a:rPr>
              <a:t> </a:t>
            </a:r>
            <a:r>
              <a:rPr lang="en-US" sz="1600" dirty="0">
                <a:solidFill>
                  <a:schemeClr val="bg1"/>
                </a:solidFill>
              </a:rPr>
              <a:t>|</a:t>
            </a:r>
            <a:r>
              <a:rPr lang="en-US" sz="1600" dirty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dirty="0">
                <a:solidFill>
                  <a:schemeClr val="bg1"/>
                </a:solidFill>
              </a:rPr>
              <a:t>| &lt; 2.5 </a:t>
            </a:r>
          </a:p>
          <a:p>
            <a:r>
              <a:rPr lang="en-US" sz="1600" dirty="0">
                <a:solidFill>
                  <a:srgbClr val="FFFFFF"/>
                </a:solidFill>
              </a:rPr>
              <a:t>Si pixels/strips and Trans. Rad. Det.</a:t>
            </a:r>
          </a:p>
          <a:p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</a:t>
            </a:r>
            <a:r>
              <a:rPr lang="en-US" sz="1600" dirty="0" err="1">
                <a:solidFill>
                  <a:srgbClr val="FFFFFF"/>
                </a:solidFill>
              </a:rPr>
              <a:t>/p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dirty="0">
                <a:solidFill>
                  <a:srgbClr val="FFFFFF"/>
                </a:solidFill>
              </a:rPr>
              <a:t> = 0.05% </a:t>
            </a:r>
            <a:r>
              <a:rPr lang="en-US" sz="1600" dirty="0" err="1">
                <a:solidFill>
                  <a:srgbClr val="FFFFFF"/>
                </a:solidFill>
              </a:rPr>
              <a:t>p</a:t>
            </a:r>
            <a:r>
              <a:rPr lang="en-US" sz="1600" baseline="-25000" dirty="0" err="1">
                <a:solidFill>
                  <a:srgbClr val="FFFFFF"/>
                </a:solidFill>
              </a:rPr>
              <a:t>T</a:t>
            </a:r>
            <a:r>
              <a:rPr lang="en-US" sz="1600" baseline="-250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(</a:t>
            </a:r>
            <a:r>
              <a:rPr lang="en-US" sz="1600" dirty="0" err="1">
                <a:solidFill>
                  <a:srgbClr val="FFFFFF"/>
                </a:solidFill>
              </a:rPr>
              <a:t>GeV</a:t>
            </a:r>
            <a:r>
              <a:rPr lang="en-US" sz="1600" dirty="0">
                <a:solidFill>
                  <a:srgbClr val="FFFFFF"/>
                </a:solidFill>
              </a:rPr>
              <a:t>) </a:t>
            </a:r>
            <a:r>
              <a:rPr lang="en-US" sz="1600" dirty="0" err="1">
                <a:solidFill>
                  <a:srgbClr val="FFFFFF"/>
                </a:solidFill>
                <a:sym typeface="Symbol" pitchFamily="-110" charset="2"/>
              </a:rPr>
              <a:t></a:t>
            </a:r>
            <a:r>
              <a:rPr lang="en-US" sz="1600" dirty="0">
                <a:solidFill>
                  <a:srgbClr val="FFFFFF"/>
                </a:solidFill>
                <a:sym typeface="Symbol" pitchFamily="-110" charset="2"/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1%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4995" y="169334"/>
            <a:ext cx="3834512" cy="831775"/>
          </a:xfrm>
          <a:prstGeom prst="rect">
            <a:avLst/>
          </a:prstGeom>
          <a:solidFill>
            <a:srgbClr val="5896E5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r>
              <a:rPr lang="en-US" sz="1600" b="1" dirty="0" err="1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Muon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</a:rPr>
              <a:t> Spectrometer</a:t>
            </a:r>
            <a:r>
              <a:rPr lang="en-US" sz="1600" b="1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:</a:t>
            </a:r>
            <a:r>
              <a:rPr lang="en-US" sz="1600" dirty="0">
                <a:solidFill>
                  <a:schemeClr val="bg1"/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</a:t>
            </a:r>
            <a:r>
              <a:rPr lang="en-US" sz="1600" b="1" dirty="0">
                <a:solidFill>
                  <a:schemeClr val="bg1"/>
                </a:solidFill>
              </a:rPr>
              <a:t>|</a:t>
            </a:r>
            <a:r>
              <a:rPr lang="en-US" sz="1600" b="1" dirty="0">
                <a:solidFill>
                  <a:schemeClr val="bg1"/>
                </a:solidFill>
                <a:sym typeface="Symbol" pitchFamily="-110" charset="2"/>
              </a:rPr>
              <a:t></a:t>
            </a:r>
            <a:r>
              <a:rPr lang="en-US" sz="1600" b="1" dirty="0">
                <a:solidFill>
                  <a:schemeClr val="bg1"/>
                </a:solidFill>
              </a:rPr>
              <a:t>| &lt; 2.7</a:t>
            </a:r>
            <a:endParaRPr lang="en-US" sz="1600" b="1" dirty="0">
              <a:solidFill>
                <a:schemeClr val="bg1"/>
              </a:solidFill>
              <a:ea typeface="ＭＳ Ｐゴシック" pitchFamily="-110" charset="-128"/>
              <a:cs typeface="ＭＳ Ｐゴシック" pitchFamily="-110" charset="-128"/>
              <a:sym typeface="Symbol" pitchFamily="-110" charset="2"/>
            </a:endParaRPr>
          </a:p>
          <a:p>
            <a:pPr eaLnBrk="0" hangingPunct="0"/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Air-core toroid + gas-based </a:t>
            </a:r>
            <a:r>
              <a:rPr lang="en-US" sz="1600" dirty="0" err="1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muon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  <a:ea typeface="ＭＳ Ｐゴシック" pitchFamily="-110" charset="-128"/>
                <a:cs typeface="ＭＳ Ｐゴシック" pitchFamily="-110" charset="-128"/>
                <a:sym typeface="Symbol" pitchFamily="-110" charset="2"/>
              </a:rPr>
              <a:t> chambers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/>
            <a:r>
              <a:rPr lang="en-US" sz="16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σ/p</a:t>
            </a:r>
            <a:r>
              <a:rPr lang="en-US" sz="1600" baseline="-250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</a:t>
            </a:r>
            <a:r>
              <a:rPr lang="en-US" sz="1600" baseline="-250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16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= 2% @ 50GeV</a:t>
            </a:r>
            <a:r>
              <a:rPr lang="en-US" sz="1600" baseline="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to 10% @ 1TeV (ID+MS)</a:t>
            </a:r>
            <a:endParaRPr lang="en-US" sz="1600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1" name="Straight Arrow Connector 10"/>
          <p:cNvCxnSpPr>
            <a:stCxn id="10" idx="2"/>
          </p:cNvCxnSpPr>
          <p:nvPr/>
        </p:nvCxnSpPr>
        <p:spPr>
          <a:xfrm>
            <a:off x="2552255" y="1001110"/>
            <a:ext cx="1676095" cy="120116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5611992" y="169335"/>
            <a:ext cx="2776435" cy="831773"/>
          </a:xfrm>
          <a:prstGeom prst="rect">
            <a:avLst/>
          </a:prstGeom>
          <a:solidFill>
            <a:srgbClr val="FFB04F"/>
          </a:solidFill>
          <a:ln>
            <a:noFill/>
          </a:ln>
          <a:effectLst>
            <a:outerShdw blurRad="53975" dist="762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600" b="1" dirty="0">
                <a:solidFill>
                  <a:srgbClr val="000000"/>
                </a:solidFill>
              </a:rPr>
              <a:t>EM calorimeter: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>
                <a:solidFill>
                  <a:schemeClr val="tx1"/>
                </a:solidFill>
              </a:rPr>
              <a:t>|</a:t>
            </a:r>
            <a:r>
              <a:rPr lang="en-US" sz="1600" dirty="0">
                <a:solidFill>
                  <a:schemeClr val="tx1"/>
                </a:solidFill>
                <a:sym typeface="Symbol" pitchFamily="-110" charset="2"/>
              </a:rPr>
              <a:t></a:t>
            </a:r>
            <a:r>
              <a:rPr lang="en-US" sz="1600" dirty="0">
                <a:solidFill>
                  <a:schemeClr val="tx1"/>
                </a:solidFill>
              </a:rPr>
              <a:t>| &lt; 2.5 (3.2)</a:t>
            </a:r>
          </a:p>
          <a:p>
            <a:r>
              <a:rPr lang="en-US" sz="1600" dirty="0" err="1">
                <a:solidFill>
                  <a:srgbClr val="000000"/>
                </a:solidFill>
              </a:rPr>
              <a:t>Pb-LAr</a:t>
            </a:r>
            <a:r>
              <a:rPr lang="en-US" sz="1600" dirty="0">
                <a:solidFill>
                  <a:srgbClr val="000000"/>
                </a:solidFill>
              </a:rPr>
              <a:t> accordion sampling</a:t>
            </a:r>
          </a:p>
          <a:p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</a:t>
            </a:r>
            <a:r>
              <a:rPr lang="en-US" sz="1600" dirty="0">
                <a:solidFill>
                  <a:srgbClr val="000000"/>
                </a:solidFill>
              </a:rPr>
              <a:t>/E = 10%/</a:t>
            </a:r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</a:t>
            </a:r>
            <a:r>
              <a:rPr lang="en-US" sz="1600" dirty="0">
                <a:solidFill>
                  <a:srgbClr val="000000"/>
                </a:solidFill>
              </a:rPr>
              <a:t>E </a:t>
            </a:r>
            <a:r>
              <a:rPr lang="en-US" sz="1600" dirty="0">
                <a:solidFill>
                  <a:srgbClr val="000000"/>
                </a:solidFill>
                <a:sym typeface="Symbol" pitchFamily="-110" charset="2"/>
              </a:rPr>
              <a:t> 0.7%</a:t>
            </a:r>
            <a:endParaRPr lang="es-ES_tradnl" sz="1600" dirty="0">
              <a:solidFill>
                <a:srgbClr val="000000"/>
              </a:solidFill>
              <a:sym typeface="Symbol" pitchFamily="-110" charset="2"/>
            </a:endParaRPr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 flipH="1">
            <a:off x="5305780" y="1001109"/>
            <a:ext cx="1694426" cy="2244455"/>
          </a:xfrm>
          <a:prstGeom prst="straightConnector1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398794" y="5031480"/>
            <a:ext cx="2673949" cy="1070873"/>
          </a:xfrm>
          <a:prstGeom prst="rect">
            <a:avLst/>
          </a:prstGeom>
          <a:solidFill>
            <a:srgbClr val="008000"/>
          </a:solidFill>
          <a:ln>
            <a:noFill/>
          </a:ln>
          <a:effectLst>
            <a:outerShdw blurRad="69850" dist="508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err="1">
                <a:solidFill>
                  <a:srgbClr val="DDDDDD"/>
                </a:solidFill>
              </a:rPr>
              <a:t>Hadronic</a:t>
            </a:r>
            <a:r>
              <a:rPr lang="en-US" b="1" dirty="0">
                <a:solidFill>
                  <a:srgbClr val="DDDDDD"/>
                </a:solidFill>
              </a:rPr>
              <a:t> calorimeter: </a:t>
            </a:r>
          </a:p>
          <a:p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Fe/scintillator / Cu/W-</a:t>
            </a:r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LAr</a:t>
            </a:r>
            <a:endParaRPr lang="en-US" dirty="0">
              <a:solidFill>
                <a:srgbClr val="DDDDDD"/>
              </a:solidFill>
              <a:sym typeface="Symbol" pitchFamily="-110" charset="2"/>
            </a:endParaRPr>
          </a:p>
          <a:p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</a:t>
            </a:r>
            <a:r>
              <a:rPr lang="en-US" dirty="0" err="1">
                <a:solidFill>
                  <a:srgbClr val="DDDDDD"/>
                </a:solidFill>
              </a:rPr>
              <a:t>/E</a:t>
            </a:r>
            <a:r>
              <a:rPr lang="en-US" baseline="-25000" dirty="0" err="1">
                <a:solidFill>
                  <a:srgbClr val="DDDDDD"/>
                </a:solidFill>
              </a:rPr>
              <a:t>jet</a:t>
            </a:r>
            <a:r>
              <a:rPr lang="en-US" dirty="0">
                <a:solidFill>
                  <a:srgbClr val="DDDDDD"/>
                </a:solidFill>
              </a:rPr>
              <a:t>= 50%/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</a:t>
            </a:r>
            <a:r>
              <a:rPr lang="en-US" dirty="0">
                <a:solidFill>
                  <a:srgbClr val="DDDDDD"/>
                </a:solidFill>
              </a:rPr>
              <a:t>E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 </a:t>
            </a:r>
            <a:r>
              <a:rPr lang="en-US" dirty="0" err="1">
                <a:solidFill>
                  <a:srgbClr val="DDDDDD"/>
                </a:solidFill>
                <a:sym typeface="Symbol" pitchFamily="-110" charset="2"/>
              </a:rPr>
              <a:t></a:t>
            </a:r>
            <a:r>
              <a:rPr lang="en-US" dirty="0">
                <a:solidFill>
                  <a:srgbClr val="DDDDDD"/>
                </a:solidFill>
                <a:sym typeface="Symbol" pitchFamily="-110" charset="2"/>
              </a:rPr>
              <a:t> 3% </a:t>
            </a:r>
          </a:p>
        </p:txBody>
      </p:sp>
      <p:cxnSp>
        <p:nvCxnSpPr>
          <p:cNvPr id="15" name="Straight Arrow Connector 14"/>
          <p:cNvCxnSpPr>
            <a:stCxn id="14" idx="1"/>
          </p:cNvCxnSpPr>
          <p:nvPr/>
        </p:nvCxnSpPr>
        <p:spPr>
          <a:xfrm flipH="1" flipV="1">
            <a:off x="5305780" y="3858003"/>
            <a:ext cx="1093010" cy="1708912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9" idx="0"/>
          </p:cNvCxnSpPr>
          <p:nvPr/>
        </p:nvCxnSpPr>
        <p:spPr>
          <a:xfrm flipV="1">
            <a:off x="2926904" y="3552585"/>
            <a:ext cx="1815918" cy="186534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-3298883" y="4233336"/>
            <a:ext cx="2675459" cy="1869017"/>
          </a:xfrm>
          <a:prstGeom prst="rect">
            <a:avLst/>
          </a:prstGeom>
          <a:solidFill>
            <a:srgbClr val="CCFFCC"/>
          </a:solidFill>
          <a:ln>
            <a:noFill/>
          </a:ln>
          <a:effectLst>
            <a:outerShdw blurRad="69850" dist="1143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L = 44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, </a:t>
            </a:r>
            <a:r>
              <a:rPr lang="en-GB" dirty="0" err="1">
                <a:solidFill>
                  <a:srgbClr val="000000"/>
                </a:solidFill>
                <a:sym typeface="Symbol" pitchFamily="-110" charset="2"/>
              </a:rPr>
              <a:t>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≈ 25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m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7000 </a:t>
            </a:r>
            <a:r>
              <a:rPr lang="en-US" dirty="0" err="1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tonnes</a:t>
            </a:r>
            <a:endParaRPr lang="en-US" dirty="0">
              <a:solidFill>
                <a:srgbClr val="000000"/>
              </a:solidFill>
              <a:ea typeface="ＭＳ Ｐゴシック" pitchFamily="-110" charset="-128"/>
              <a:cs typeface="ＭＳ Ｐゴシック" pitchFamily="-110" charset="-128"/>
            </a:endParaRPr>
          </a:p>
          <a:p>
            <a:pPr eaLnBrk="0" hangingPunct="0"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≈10</a:t>
            </a:r>
            <a:r>
              <a:rPr lang="en-US" b="1" baseline="30000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8</a:t>
            </a: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 electronic channels</a:t>
            </a:r>
          </a:p>
          <a:p>
            <a:pPr>
              <a:buFont typeface="Arial"/>
              <a:buChar char="•"/>
            </a:pPr>
            <a:r>
              <a:rPr lang="en-US" dirty="0">
                <a:solidFill>
                  <a:srgbClr val="000000"/>
                </a:solidFill>
                <a:ea typeface="ＭＳ Ｐゴシック" pitchFamily="-110" charset="-128"/>
                <a:cs typeface="ＭＳ Ｐゴシック" pitchFamily="-110" charset="-128"/>
              </a:rPr>
              <a:t>2-level trigger reducing 40 MHz collision rate to 1 kHz of events to tape</a:t>
            </a:r>
          </a:p>
        </p:txBody>
      </p:sp>
      <p:cxnSp>
        <p:nvCxnSpPr>
          <p:cNvPr id="25" name="Straight Arrow Connector 24"/>
          <p:cNvCxnSpPr>
            <a:stCxn id="10" idx="2"/>
          </p:cNvCxnSpPr>
          <p:nvPr/>
        </p:nvCxnSpPr>
        <p:spPr>
          <a:xfrm flipH="1">
            <a:off x="1448085" y="1001110"/>
            <a:ext cx="1104166" cy="10591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49</a:t>
            </a:fld>
            <a:endParaRPr lang="en-US"/>
          </a:p>
        </p:txBody>
      </p:sp>
      <p:cxnSp>
        <p:nvCxnSpPr>
          <p:cNvPr id="30" name="Straight Arrow Connector 29"/>
          <p:cNvCxnSpPr>
            <a:stCxn id="9" idx="0"/>
          </p:cNvCxnSpPr>
          <p:nvPr/>
        </p:nvCxnSpPr>
        <p:spPr>
          <a:xfrm flipV="1">
            <a:off x="2926904" y="3407905"/>
            <a:ext cx="2169620" cy="2010020"/>
          </a:xfrm>
          <a:prstGeom prst="straightConnector1">
            <a:avLst/>
          </a:prstGeom>
          <a:ln>
            <a:solidFill>
              <a:srgbClr val="00009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1906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4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85800" y="355605"/>
            <a:ext cx="7772400" cy="1143000"/>
          </a:xfrm>
        </p:spPr>
        <p:txBody>
          <a:bodyPr/>
          <a:lstStyle/>
          <a:p>
            <a:r>
              <a:rPr lang="pt-PT" dirty="0">
                <a:solidFill>
                  <a:srgbClr val="FFFFFF"/>
                </a:solidFill>
                <a:latin typeface="Arial"/>
                <a:cs typeface="Arial"/>
              </a:rPr>
              <a:t>Fundamental Forces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srgbClr val="FFFFFF"/>
                </a:solidFill>
                <a:latin typeface="Arial"/>
                <a:cs typeface="Arial"/>
              </a:rPr>
              <a:t>R. Gonçalo - Topics in Particle Physics</a:t>
            </a:r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srgbClr val="FFFFFF"/>
                </a:solidFill>
                <a:latin typeface="Arial"/>
                <a:cs typeface="Arial"/>
              </a:rPr>
              <a:t>5</a:t>
            </a:fld>
            <a:endParaRPr lang="pt-PT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35605"/>
            <a:ext cx="8229600" cy="435885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7465215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0BC2B-C428-7C42-B917-0CD5C568FA42}" type="slidenum">
              <a:rPr lang="pt-PT" smtClean="0"/>
              <a:t>50</a:t>
            </a:fld>
            <a:endParaRPr lang="pt-PT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28"/>
            <a:ext cx="9144000" cy="636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3502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8636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@ </a:t>
            </a:r>
            <a:r>
              <a:rPr lang="pt-PT" dirty="0" err="1"/>
              <a:t>the</a:t>
            </a:r>
            <a:r>
              <a:rPr lang="pt-PT" dirty="0"/>
              <a:t>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1001"/>
            <a:ext cx="8892480" cy="2262983"/>
          </a:xfrm>
        </p:spPr>
        <p:txBody>
          <a:bodyPr>
            <a:normAutofit fontScale="85000" lnSpcReduction="20000"/>
          </a:bodyPr>
          <a:lstStyle/>
          <a:p>
            <a:r>
              <a:rPr lang="pt-PT" dirty="0" err="1"/>
              <a:t>Many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/>
              <a:t>mechanisms</a:t>
            </a:r>
            <a:endParaRPr lang="pt-PT" dirty="0"/>
          </a:p>
          <a:p>
            <a:pPr lvl="1"/>
            <a:r>
              <a:rPr lang="pt-PT" dirty="0" err="1"/>
              <a:t>Span</a:t>
            </a:r>
            <a:r>
              <a:rPr lang="pt-PT" dirty="0"/>
              <a:t> 3 </a:t>
            </a:r>
            <a:r>
              <a:rPr lang="pt-PT" dirty="0" err="1"/>
              <a:t>orders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magnitude </a:t>
            </a:r>
            <a:r>
              <a:rPr lang="pt-PT" dirty="0" err="1"/>
              <a:t>in</a:t>
            </a:r>
            <a:r>
              <a:rPr lang="pt-PT" dirty="0"/>
              <a:t> cross </a:t>
            </a:r>
            <a:r>
              <a:rPr lang="pt-PT" dirty="0" err="1"/>
              <a:t>section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branching</a:t>
            </a:r>
            <a:r>
              <a:rPr lang="pt-PT" dirty="0"/>
              <a:t> ratio</a:t>
            </a:r>
          </a:p>
          <a:p>
            <a:pPr lvl="1"/>
            <a:r>
              <a:rPr lang="pt-PT" dirty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4l)</a:t>
            </a:r>
          </a:p>
          <a:p>
            <a:pPr lvl="1"/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higher</a:t>
            </a:r>
            <a:r>
              <a:rPr lang="pt-PT" dirty="0"/>
              <a:t> 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endParaRPr lang="pt-PT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" y="3323982"/>
            <a:ext cx="5624857" cy="2985340"/>
          </a:xfrm>
          <a:prstGeom prst="rect">
            <a:avLst/>
          </a:prstGeom>
        </p:spPr>
      </p:pic>
      <p:pic>
        <p:nvPicPr>
          <p:cNvPr id="7" name="Picture 6" descr="Plot_Escan_H125_new_sqr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1529" y="3234877"/>
            <a:ext cx="3295951" cy="3428998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65162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804248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316416" y="3323981"/>
            <a:ext cx="0" cy="2808312"/>
          </a:xfrm>
          <a:prstGeom prst="line">
            <a:avLst/>
          </a:prstGeom>
          <a:ln w="3175" cmpd="sng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85784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86360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@ </a:t>
            </a:r>
            <a:r>
              <a:rPr lang="pt-PT" dirty="0" err="1"/>
              <a:t>the</a:t>
            </a:r>
            <a:r>
              <a:rPr lang="pt-PT" dirty="0"/>
              <a:t>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061001"/>
            <a:ext cx="8712968" cy="226298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Many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</a:t>
            </a:r>
            <a:r>
              <a:rPr lang="pt-PT" dirty="0" err="1"/>
              <a:t>mechanisms</a:t>
            </a:r>
            <a:endParaRPr lang="pt-PT" dirty="0"/>
          </a:p>
          <a:p>
            <a:pPr lvl="1"/>
            <a:r>
              <a:rPr lang="pt-PT" dirty="0" err="1"/>
              <a:t>Span</a:t>
            </a:r>
            <a:r>
              <a:rPr lang="pt-PT" dirty="0"/>
              <a:t> 3 </a:t>
            </a:r>
            <a:r>
              <a:rPr lang="pt-PT" dirty="0" err="1"/>
              <a:t>orders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magnitude </a:t>
            </a:r>
            <a:r>
              <a:rPr lang="pt-PT" dirty="0" err="1"/>
              <a:t>in</a:t>
            </a:r>
            <a:r>
              <a:rPr lang="pt-PT" dirty="0"/>
              <a:t> cross </a:t>
            </a:r>
            <a:r>
              <a:rPr lang="pt-PT" dirty="0" err="1"/>
              <a:t>section</a:t>
            </a:r>
            <a:r>
              <a:rPr lang="pt-PT" dirty="0"/>
              <a:t>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branching</a:t>
            </a:r>
            <a:r>
              <a:rPr lang="pt-PT" dirty="0"/>
              <a:t> ratio</a:t>
            </a:r>
          </a:p>
          <a:p>
            <a:pPr lvl="1"/>
            <a:r>
              <a:rPr lang="pt-PT" dirty="0"/>
              <a:t>Some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clean</a:t>
            </a:r>
            <a:r>
              <a:rPr lang="pt-PT" dirty="0"/>
              <a:t> </a:t>
            </a:r>
            <a:r>
              <a:rPr lang="pt-PT" dirty="0" err="1"/>
              <a:t>decays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low</a:t>
            </a:r>
            <a:r>
              <a:rPr lang="pt-PT" dirty="0"/>
              <a:t> BR (</a:t>
            </a:r>
            <a:r>
              <a:rPr lang="pt-PT" dirty="0" err="1"/>
              <a:t>γγ</a:t>
            </a:r>
            <a:r>
              <a:rPr lang="pt-PT" dirty="0"/>
              <a:t>, 4l)</a:t>
            </a:r>
          </a:p>
          <a:p>
            <a:pPr lvl="1"/>
            <a:r>
              <a:rPr lang="pt-PT" dirty="0" err="1"/>
              <a:t>Other</a:t>
            </a:r>
            <a:r>
              <a:rPr lang="pt-PT" dirty="0"/>
              <a:t> </a:t>
            </a:r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difficult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higher</a:t>
            </a:r>
            <a:r>
              <a:rPr lang="pt-PT" dirty="0"/>
              <a:t> rates (</a:t>
            </a:r>
            <a:r>
              <a:rPr lang="pt-PT" dirty="0" err="1"/>
              <a:t>bb</a:t>
            </a:r>
            <a:r>
              <a:rPr lang="pt-PT" dirty="0"/>
              <a:t>, WW, </a:t>
            </a:r>
            <a:r>
              <a:rPr lang="pt-PT" dirty="0" err="1"/>
              <a:t>ττ</a:t>
            </a:r>
            <a:r>
              <a:rPr lang="pt-PT" dirty="0"/>
              <a:t>,...)</a:t>
            </a:r>
          </a:p>
          <a:p>
            <a:r>
              <a:rPr lang="pt-PT" dirty="0"/>
              <a:t>Access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properties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different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  <a:p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48" y="3323017"/>
            <a:ext cx="3092613" cy="33569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974" y="5074199"/>
            <a:ext cx="2586217" cy="1584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30234" y="3429002"/>
            <a:ext cx="2563957" cy="15713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28" y="3429002"/>
            <a:ext cx="2520280" cy="154458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32" y="5074198"/>
            <a:ext cx="2539425" cy="155632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23528" y="3429001"/>
            <a:ext cx="2706702" cy="3201519"/>
          </a:xfrm>
          <a:prstGeom prst="rect">
            <a:avLst/>
          </a:prstGeom>
          <a:noFill/>
          <a:ln w="3175" cmpd="sng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52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68446150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G_516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1895534"/>
            <a:ext cx="4446963" cy="333522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takes</a:t>
            </a:r>
            <a:r>
              <a:rPr lang="pt-PT" dirty="0"/>
              <a:t> time to </a:t>
            </a:r>
            <a:r>
              <a:rPr lang="pt-PT" dirty="0" err="1"/>
              <a:t>get</a:t>
            </a:r>
            <a:r>
              <a:rPr lang="pt-PT" dirty="0"/>
              <a:t> </a:t>
            </a:r>
            <a:r>
              <a:rPr lang="pt-PT" dirty="0" err="1"/>
              <a:t>it</a:t>
            </a:r>
            <a:r>
              <a:rPr lang="pt-PT" dirty="0"/>
              <a:t> </a:t>
            </a:r>
            <a:r>
              <a:rPr lang="pt-PT" dirty="0" err="1"/>
              <a:t>right</a:t>
            </a:r>
            <a:endParaRPr lang="pt-PT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6967" y="1895534"/>
            <a:ext cx="4697037" cy="3326329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-1631" y="1895532"/>
            <a:ext cx="4448594" cy="3716948"/>
            <a:chOff x="0" y="1667611"/>
            <a:chExt cx="4448594" cy="3716948"/>
          </a:xfrm>
        </p:grpSpPr>
        <p:pic>
          <p:nvPicPr>
            <p:cNvPr id="5" name="Picture 4" descr="IMG_5167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67611"/>
              <a:ext cx="4448594" cy="3336446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0" y="5015227"/>
              <a:ext cx="38423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dirty="0"/>
                <a:t>EPS-HEP 2011 </a:t>
              </a:r>
              <a:r>
                <a:rPr lang="pt-PT" dirty="0" err="1"/>
                <a:t>conference</a:t>
              </a:r>
              <a:r>
                <a:rPr lang="pt-PT" dirty="0"/>
                <a:t> [6]</a:t>
              </a:r>
            </a:p>
          </p:txBody>
        </p:sp>
      </p:grpSp>
      <p:sp>
        <p:nvSpPr>
          <p:cNvPr id="9" name="Oval 8"/>
          <p:cNvSpPr/>
          <p:nvPr/>
        </p:nvSpPr>
        <p:spPr>
          <a:xfrm>
            <a:off x="6040376" y="3028104"/>
            <a:ext cx="700097" cy="1237289"/>
          </a:xfrm>
          <a:prstGeom prst="ellipse">
            <a:avLst/>
          </a:prstGeom>
          <a:noFill/>
          <a:ln w="38100" cmpd="sng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53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78758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"/>
            <a:ext cx="9144000" cy="74888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420000"/>
                </a:solidFill>
              </a:rPr>
              <a:t>2012: </a:t>
            </a:r>
            <a:r>
              <a:rPr lang="en-US" dirty="0" err="1">
                <a:solidFill>
                  <a:srgbClr val="420000"/>
                </a:solidFill>
              </a:rPr>
              <a:t>Descoberta</a:t>
            </a:r>
            <a:r>
              <a:rPr lang="en-US" dirty="0">
                <a:solidFill>
                  <a:srgbClr val="420000"/>
                </a:solidFill>
              </a:rPr>
              <a:t> do </a:t>
            </a:r>
            <a:r>
              <a:rPr lang="en-US" dirty="0" err="1">
                <a:solidFill>
                  <a:srgbClr val="420000"/>
                </a:solidFill>
              </a:rPr>
              <a:t>bosão</a:t>
            </a:r>
            <a:r>
              <a:rPr lang="en-US" dirty="0">
                <a:solidFill>
                  <a:srgbClr val="420000"/>
                </a:solidFill>
              </a:rPr>
              <a:t> de Higgs: H-&gt;</a:t>
            </a:r>
            <a:r>
              <a:rPr lang="en-US" sz="4800" dirty="0" err="1">
                <a:latin typeface="Times New Roman"/>
                <a:cs typeface="Times New Roman"/>
                <a:sym typeface="Wingdings"/>
              </a:rPr>
              <a:t>γγ</a:t>
            </a:r>
            <a:endParaRPr lang="pt-PT" dirty="0"/>
          </a:p>
        </p:txBody>
      </p:sp>
      <p:sp>
        <p:nvSpPr>
          <p:cNvPr id="8" name="Slide Number Placeholder 22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00" tIns="45704" rIns="91400" bIns="45704" anchor="b"/>
          <a:lstStyle>
            <a:lvl1pPr algn="r">
              <a:defRPr sz="1100">
                <a:solidFill>
                  <a:schemeClr val="accent2"/>
                </a:solidFill>
              </a:defRPr>
            </a:lvl1pPr>
          </a:lstStyle>
          <a:p>
            <a:fld id="{72AC53DF-4216-466D-99A7-94400E6C2A25}" type="slidenum">
              <a:rPr lang="en-US" sz="1400">
                <a:solidFill>
                  <a:srgbClr val="000000"/>
                </a:solidFill>
                <a:latin typeface="Arial"/>
              </a:rPr>
              <a:pPr/>
              <a:t>54</a:t>
            </a:fld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3" name="Picture 12" descr="Hgg-ATLAS_Animation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64" y="748885"/>
            <a:ext cx="6299036" cy="6109115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992057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699" y="1738431"/>
            <a:ext cx="7359160" cy="5569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37159"/>
          </a:xfrm>
        </p:spPr>
        <p:txBody>
          <a:bodyPr/>
          <a:lstStyle/>
          <a:p>
            <a:r>
              <a:rPr lang="pt-PT" dirty="0" err="1"/>
              <a:t>Discovery</a:t>
            </a:r>
            <a:r>
              <a:rPr lang="pt-PT" dirty="0"/>
              <a:t> </a:t>
            </a:r>
            <a:r>
              <a:rPr lang="pt-PT" dirty="0" err="1"/>
              <a:t>channels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824" y="1111797"/>
            <a:ext cx="8809436" cy="2144227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/>
              <a:t>Discovery</a:t>
            </a:r>
            <a:r>
              <a:rPr lang="pt-PT" dirty="0"/>
              <a:t> </a:t>
            </a:r>
            <a:r>
              <a:rPr lang="pt-PT" dirty="0" err="1"/>
              <a:t>was</a:t>
            </a:r>
            <a:r>
              <a:rPr lang="pt-PT" dirty="0"/>
              <a:t> </a:t>
            </a:r>
            <a:r>
              <a:rPr lang="pt-PT" dirty="0" err="1"/>
              <a:t>made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ATLAS </a:t>
            </a:r>
            <a:r>
              <a:rPr lang="pt-PT" dirty="0" err="1"/>
              <a:t>and</a:t>
            </a:r>
            <a:r>
              <a:rPr lang="pt-PT" dirty="0"/>
              <a:t> CMS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5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7 </a:t>
            </a:r>
            <a:r>
              <a:rPr lang="pt-PT" dirty="0" err="1"/>
              <a:t>TeV</a:t>
            </a:r>
            <a:r>
              <a:rPr lang="pt-PT" dirty="0"/>
              <a:t> data </a:t>
            </a:r>
            <a:r>
              <a:rPr lang="pt-PT" dirty="0" err="1"/>
              <a:t>and</a:t>
            </a:r>
            <a:r>
              <a:rPr lang="pt-PT" dirty="0"/>
              <a:t> 20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8 </a:t>
            </a:r>
            <a:r>
              <a:rPr lang="pt-PT" dirty="0" err="1"/>
              <a:t>TeV</a:t>
            </a:r>
            <a:r>
              <a:rPr lang="pt-PT" dirty="0"/>
              <a:t> data per </a:t>
            </a:r>
            <a:r>
              <a:rPr lang="pt-PT" dirty="0" err="1"/>
              <a:t>experiment</a:t>
            </a:r>
            <a:r>
              <a:rPr lang="pt-PT" dirty="0"/>
              <a:t>; </a:t>
            </a:r>
            <a:r>
              <a:rPr lang="pt-PT" dirty="0" err="1"/>
              <a:t>several</a:t>
            </a:r>
            <a:r>
              <a:rPr lang="pt-PT" dirty="0"/>
              <a:t> </a:t>
            </a:r>
            <a:r>
              <a:rPr lang="pt-PT" dirty="0" err="1"/>
              <a:t>channels</a:t>
            </a:r>
            <a:r>
              <a:rPr lang="pt-PT" dirty="0"/>
              <a:t> </a:t>
            </a:r>
            <a:r>
              <a:rPr lang="pt-PT" dirty="0" err="1"/>
              <a:t>combined</a:t>
            </a:r>
            <a:endParaRPr lang="pt-PT" dirty="0"/>
          </a:p>
          <a:p>
            <a:endParaRPr lang="pt-PT" dirty="0"/>
          </a:p>
          <a:p>
            <a:endParaRPr lang="pt-PT" dirty="0"/>
          </a:p>
          <a:p>
            <a:r>
              <a:rPr lang="pt-PT" dirty="0" err="1"/>
              <a:t>This</a:t>
            </a:r>
            <a:r>
              <a:rPr lang="pt-PT" dirty="0"/>
              <a:t> </a:t>
            </a:r>
            <a:r>
              <a:rPr lang="pt-PT" dirty="0" err="1"/>
              <a:t>means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400 000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produced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8 000 000 000 000 000 (8x10</a:t>
            </a:r>
            <a:r>
              <a:rPr lang="pt-PT" baseline="30000" dirty="0"/>
              <a:t>15</a:t>
            </a:r>
            <a:r>
              <a:rPr lang="pt-PT" dirty="0"/>
              <a:t>) </a:t>
            </a:r>
            <a:r>
              <a:rPr lang="pt-PT" dirty="0" err="1"/>
              <a:t>proton</a:t>
            </a:r>
            <a:r>
              <a:rPr lang="pt-PT" dirty="0"/>
              <a:t> </a:t>
            </a:r>
            <a:r>
              <a:rPr lang="pt-PT" dirty="0" err="1"/>
              <a:t>collisions</a:t>
            </a:r>
            <a:r>
              <a:rPr lang="pt-PT" dirty="0"/>
              <a:t> </a:t>
            </a:r>
          </a:p>
          <a:p>
            <a:pPr lvl="1"/>
            <a:r>
              <a:rPr lang="pt-PT" dirty="0" err="1"/>
              <a:t>Only</a:t>
            </a:r>
            <a:r>
              <a:rPr lang="pt-PT" dirty="0"/>
              <a:t> </a:t>
            </a:r>
            <a:r>
              <a:rPr lang="pt-PT" dirty="0" err="1"/>
              <a:t>about</a:t>
            </a:r>
            <a:r>
              <a:rPr lang="pt-PT" dirty="0"/>
              <a:t> 4000 </a:t>
            </a:r>
            <a:r>
              <a:rPr lang="pt-PT" dirty="0" err="1"/>
              <a:t>events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bosons</a:t>
            </a:r>
            <a:r>
              <a:rPr lang="pt-PT" dirty="0"/>
              <a:t> </a:t>
            </a:r>
            <a:r>
              <a:rPr lang="pt-PT" dirty="0" err="1"/>
              <a:t>contributed</a:t>
            </a:r>
            <a:r>
              <a:rPr lang="pt-PT" dirty="0"/>
              <a:t> to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discovery</a:t>
            </a:r>
            <a:r>
              <a:rPr lang="pt-PT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181" y="3046686"/>
            <a:ext cx="3533676" cy="33903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4405" y="3046686"/>
            <a:ext cx="3514297" cy="3390335"/>
          </a:xfrm>
          <a:prstGeom prst="rect">
            <a:avLst/>
          </a:prstGeom>
        </p:spPr>
      </p:pic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55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534606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901" y="180532"/>
            <a:ext cx="3514921" cy="2409763"/>
          </a:xfrm>
        </p:spPr>
        <p:txBody>
          <a:bodyPr>
            <a:normAutofit fontScale="90000"/>
          </a:bodyPr>
          <a:lstStyle/>
          <a:p>
            <a:r>
              <a:rPr lang="en-GB" dirty="0"/>
              <a:t>The Standard Model of particle physics </a:t>
            </a:r>
            <a:r>
              <a:rPr lang="en-GB" u="sng" dirty="0"/>
              <a:t>completed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56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89464" y="1570632"/>
            <a:ext cx="3938957" cy="4785719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717946" y="5106389"/>
            <a:ext cx="1175302" cy="1156035"/>
            <a:chOff x="7968698" y="5092364"/>
            <a:chExt cx="1175302" cy="1156035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17" b="99167" l="0" r="9918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968698" y="5092364"/>
              <a:ext cx="1175302" cy="11560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8081237" y="5608369"/>
              <a:ext cx="9790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2800" dirty="0">
                  <a:solidFill>
                    <a:schemeClr val="bg2"/>
                  </a:solidFill>
                  <a:latin typeface="Arial"/>
                  <a:cs typeface="Arial"/>
                </a:rPr>
                <a:t>2013</a:t>
              </a: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88" b="99287" l="10000" r="90000">
                        <a14:foregroundMark x1="54750" y1="42518" x2="54750" y2="42518"/>
                        <a14:backgroundMark x1="24583" y1="40736" x2="25417" y2="60214"/>
                        <a14:backgroundMark x1="35417" y1="93705" x2="43417" y2="966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9411" r="25326"/>
          <a:stretch/>
        </p:blipFill>
        <p:spPr>
          <a:xfrm>
            <a:off x="9716268" y="1807760"/>
            <a:ext cx="2605987" cy="280176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" y="3198457"/>
            <a:ext cx="3942148" cy="28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66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PS2013-Highlights_HiggsCov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5922" y="162560"/>
            <a:ext cx="6817360" cy="523212"/>
          </a:xfrm>
          <a:prstGeom prst="rect">
            <a:avLst/>
          </a:prstGeom>
          <a:solidFill>
            <a:srgbClr val="202634"/>
          </a:solidFill>
        </p:spPr>
        <p:txBody>
          <a:bodyPr wrap="square" lIns="91436" tIns="45716" rIns="91436" bIns="45716" rtlCol="0">
            <a:spAutoFit/>
          </a:bodyPr>
          <a:lstStyle/>
          <a:p>
            <a:pPr defTabSz="457155"/>
            <a:r>
              <a:rPr lang="pt-BR" sz="2800" dirty="0">
                <a:solidFill>
                  <a:srgbClr val="FFFFFF"/>
                </a:solidFill>
                <a:latin typeface="Arial"/>
              </a:rPr>
              <a:t>A Descoberta do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bosão</a:t>
            </a:r>
            <a:r>
              <a:rPr lang="pt-BR" sz="2800" dirty="0">
                <a:solidFill>
                  <a:srgbClr val="FFFFFF"/>
                </a:solidFill>
                <a:latin typeface="Arial"/>
              </a:rPr>
              <a:t> de </a:t>
            </a:r>
            <a:r>
              <a:rPr lang="pt-BR" sz="2800" dirty="0" err="1">
                <a:solidFill>
                  <a:srgbClr val="FFFFFF"/>
                </a:solidFill>
                <a:latin typeface="Arial"/>
              </a:rPr>
              <a:t>Higgs</a:t>
            </a:r>
            <a:endParaRPr lang="pt-BR" sz="2800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57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prstClr val="black">
                    <a:tint val="75000"/>
                  </a:prstClr>
                </a:solidFill>
                <a:latin typeface="Calibri"/>
              </a:rPr>
              <a:t>29.11.23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9" name="Picture 8"/>
          <p:cNvPicPr/>
          <p:nvPr/>
        </p:nvPicPr>
        <p:blipFill>
          <a:blip r:embed="rId3"/>
          <a:stretch>
            <a:fillRect/>
          </a:stretch>
        </p:blipFill>
        <p:spPr>
          <a:xfrm>
            <a:off x="2045126" y="2995544"/>
            <a:ext cx="2871835" cy="372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78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prstClr val="black">
                    <a:tint val="75000"/>
                  </a:prstClr>
                </a:solidFill>
                <a:latin typeface="Calibri"/>
              </a:rPr>
              <a:t>29.11.23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58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HiggsDiscovery2012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" y="349819"/>
            <a:ext cx="4513667" cy="6006533"/>
          </a:xfrm>
          <a:prstGeom prst="rect">
            <a:avLst/>
          </a:prstGeom>
        </p:spPr>
      </p:pic>
      <p:pic>
        <p:nvPicPr>
          <p:cNvPr id="6" name="Picture 5" descr="HiggsDiscovery2012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3490" y="428385"/>
            <a:ext cx="4520511" cy="581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6278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>
                <a:solidFill>
                  <a:schemeClr val="bg1"/>
                </a:solidFill>
              </a:rPr>
              <a:t>The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Story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So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Fa</a:t>
            </a:r>
            <a:r>
              <a:rPr lang="pt-PT" dirty="0" err="1">
                <a:solidFill>
                  <a:srgbClr val="FFFFFF"/>
                </a:solidFill>
              </a:rPr>
              <a:t>r</a:t>
            </a:r>
            <a:r>
              <a:rPr lang="pt-PT" dirty="0">
                <a:solidFill>
                  <a:srgbClr val="FFFFFF"/>
                </a:solidFill>
              </a:rPr>
              <a:t>...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20669-A2BA-3341-82C2-5524E37FDDD1}" type="slidenum">
              <a:rPr lang="en-US" smtClean="0"/>
              <a:t>59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0173" y="1417639"/>
            <a:ext cx="3973448" cy="4347845"/>
          </a:xfrm>
          <a:prstGeom prst="rect">
            <a:avLst/>
          </a:prstGeom>
        </p:spPr>
      </p:pic>
      <p:sp>
        <p:nvSpPr>
          <p:cNvPr id="3" name="Rectangle 2"/>
          <p:cNvSpPr>
            <a:spLocks noChangeAspect="1"/>
          </p:cNvSpPr>
          <p:nvPr/>
        </p:nvSpPr>
        <p:spPr>
          <a:xfrm>
            <a:off x="792330" y="264921"/>
            <a:ext cx="7274803" cy="1569660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What now?!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2968" y="1637133"/>
            <a:ext cx="6292290" cy="4719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80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3578218" cy="1143000"/>
          </a:xfrm>
        </p:spPr>
        <p:txBody>
          <a:bodyPr>
            <a:normAutofit fontScale="90000"/>
          </a:bodyPr>
          <a:lstStyle/>
          <a:p>
            <a:r>
              <a:rPr lang="pt-PT" dirty="0"/>
              <a:t>Fundamental forces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239446" y="1739139"/>
            <a:ext cx="3763818" cy="4202879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Electromagnetic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photons</a:t>
            </a:r>
            <a:endParaRPr lang="pt-PT" dirty="0"/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electrical</a:t>
            </a:r>
            <a:r>
              <a:rPr lang="pt-PT" dirty="0"/>
              <a:t> </a:t>
            </a:r>
            <a:r>
              <a:rPr lang="pt-PT" dirty="0" err="1"/>
              <a:t>charge</a:t>
            </a:r>
            <a:r>
              <a:rPr lang="pt-PT" dirty="0"/>
              <a:t> </a:t>
            </a:r>
          </a:p>
          <a:p>
            <a:r>
              <a:rPr lang="pt-PT" dirty="0" err="1"/>
              <a:t>Weak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:</a:t>
            </a:r>
          </a:p>
          <a:p>
            <a:pPr lvl="2"/>
            <a:r>
              <a:rPr lang="pt-PT" dirty="0"/>
              <a:t>W</a:t>
            </a:r>
            <a:r>
              <a:rPr lang="pt-PT" baseline="30000" dirty="0"/>
              <a:t>±</a:t>
            </a:r>
            <a:r>
              <a:rPr lang="pt-PT" dirty="0"/>
              <a:t> (</a:t>
            </a:r>
            <a:r>
              <a:rPr lang="pt-PT" dirty="0" err="1"/>
              <a:t>charged</a:t>
            </a:r>
            <a:r>
              <a:rPr lang="pt-PT" dirty="0"/>
              <a:t> </a:t>
            </a:r>
            <a:r>
              <a:rPr lang="pt-PT" dirty="0" err="1"/>
              <a:t>current</a:t>
            </a:r>
            <a:r>
              <a:rPr lang="pt-PT" dirty="0"/>
              <a:t>)</a:t>
            </a:r>
          </a:p>
          <a:p>
            <a:pPr lvl="2"/>
            <a:r>
              <a:rPr lang="pt-PT" dirty="0"/>
              <a:t>Z</a:t>
            </a:r>
            <a:r>
              <a:rPr lang="pt-PT" baseline="30000" dirty="0"/>
              <a:t>0</a:t>
            </a:r>
            <a:r>
              <a:rPr lang="pt-PT" dirty="0"/>
              <a:t> (neutral </a:t>
            </a:r>
            <a:r>
              <a:rPr lang="pt-PT" dirty="0" err="1"/>
              <a:t>current</a:t>
            </a:r>
            <a:r>
              <a:rPr lang="pt-PT" dirty="0"/>
              <a:t>)</a:t>
            </a:r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weak</a:t>
            </a:r>
            <a:r>
              <a:rPr lang="pt-PT" dirty="0"/>
              <a:t> </a:t>
            </a:r>
            <a:r>
              <a:rPr lang="pt-PT" dirty="0" err="1"/>
              <a:t>isospin</a:t>
            </a:r>
            <a:endParaRPr lang="pt-PT" dirty="0"/>
          </a:p>
          <a:p>
            <a:r>
              <a:rPr lang="pt-PT" dirty="0" err="1"/>
              <a:t>Strong</a:t>
            </a:r>
            <a:r>
              <a:rPr lang="pt-PT" dirty="0"/>
              <a:t>:</a:t>
            </a:r>
          </a:p>
          <a:p>
            <a:pPr lvl="1"/>
            <a:r>
              <a:rPr lang="pt-PT" dirty="0" err="1"/>
              <a:t>Carried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8 </a:t>
            </a:r>
            <a:r>
              <a:rPr lang="pt-PT" dirty="0" err="1"/>
              <a:t>gluons</a:t>
            </a:r>
            <a:endParaRPr lang="pt-PT" dirty="0"/>
          </a:p>
          <a:p>
            <a:pPr lvl="1"/>
            <a:r>
              <a:rPr lang="pt-PT" dirty="0" err="1"/>
              <a:t>Acts</a:t>
            </a:r>
            <a:r>
              <a:rPr lang="pt-PT" dirty="0"/>
              <a:t> </a:t>
            </a:r>
            <a:r>
              <a:rPr lang="pt-PT" dirty="0" err="1"/>
              <a:t>on</a:t>
            </a:r>
            <a:r>
              <a:rPr lang="pt-PT" dirty="0"/>
              <a:t> </a:t>
            </a:r>
            <a:r>
              <a:rPr lang="pt-PT" dirty="0" err="1"/>
              <a:t>colour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3818" y="0"/>
            <a:ext cx="5380182" cy="68580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266972" y="5942016"/>
            <a:ext cx="1125415" cy="9159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001998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b="6916"/>
          <a:stretch/>
        </p:blipFill>
        <p:spPr>
          <a:xfrm>
            <a:off x="127000" y="501651"/>
            <a:ext cx="8872510" cy="638373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277" y="-27384"/>
            <a:ext cx="7481455" cy="778099"/>
          </a:xfrm>
        </p:spPr>
        <p:txBody>
          <a:bodyPr>
            <a:normAutofit/>
          </a:bodyPr>
          <a:lstStyle/>
          <a:p>
            <a:r>
              <a:rPr lang="pt-PT" dirty="0" err="1"/>
              <a:t>Probing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125 </a:t>
            </a:r>
            <a:r>
              <a:rPr lang="pt-PT" dirty="0" err="1"/>
              <a:t>GeV</a:t>
            </a:r>
            <a:r>
              <a:rPr lang="pt-PT" dirty="0"/>
              <a:t> </a:t>
            </a:r>
            <a:r>
              <a:rPr lang="pt-PT" dirty="0" err="1"/>
              <a:t>Higgs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60</a:t>
            </a:fld>
            <a:endParaRPr lang="pt-PT"/>
          </a:p>
        </p:txBody>
      </p:sp>
      <p:grpSp>
        <p:nvGrpSpPr>
          <p:cNvPr id="91" name="Group 90"/>
          <p:cNvGrpSpPr/>
          <p:nvPr/>
        </p:nvGrpSpPr>
        <p:grpSpPr>
          <a:xfrm>
            <a:off x="1942728" y="3793269"/>
            <a:ext cx="4645496" cy="1903179"/>
            <a:chOff x="1907704" y="3264234"/>
            <a:chExt cx="4645496" cy="190317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/>
            <a:srcRect l="6740" t="13147" r="18180" b="30369"/>
            <a:stretch/>
          </p:blipFill>
          <p:spPr>
            <a:xfrm>
              <a:off x="1907704" y="3264234"/>
              <a:ext cx="4645496" cy="18929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5580112" y="4659582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BSM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644008" y="3548882"/>
              <a:ext cx="17177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Triple </a:t>
              </a:r>
              <a:r>
                <a:rPr lang="pt-PT" sz="1600" dirty="0" err="1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coupling</a:t>
              </a:r>
              <a:r>
                <a:rPr lang="pt-PT" sz="16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 λ</a:t>
              </a:r>
              <a:r>
                <a:rPr lang="pt-PT" sz="1600" baseline="-25000" dirty="0">
                  <a:solidFill>
                    <a:schemeClr val="bg1">
                      <a:lumMod val="85000"/>
                    </a:schemeClr>
                  </a:solidFill>
                  <a:latin typeface="Times"/>
                  <a:cs typeface="Times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92152" y="3662318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2HDM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915816" y="4500408"/>
              <a:ext cx="137579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solidFill>
                    <a:srgbClr val="D9D9D9"/>
                  </a:solidFill>
                  <a:latin typeface="Times"/>
                  <a:cs typeface="Times"/>
                </a:rPr>
                <a:t>Yukawa</a:t>
              </a:r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 </a:t>
              </a:r>
            </a:p>
            <a:p>
              <a:r>
                <a:rPr lang="pt-PT" sz="1600" dirty="0" err="1">
                  <a:solidFill>
                    <a:srgbClr val="D9D9D9"/>
                  </a:solidFill>
                  <a:latin typeface="Times"/>
                  <a:cs typeface="Times"/>
                </a:rPr>
                <a:t>couplings</a:t>
              </a:r>
              <a:endParaRPr lang="pt-PT" sz="1600" dirty="0">
                <a:solidFill>
                  <a:srgbClr val="D9D9D9"/>
                </a:solidFill>
                <a:latin typeface="Times"/>
                <a:cs typeface="Time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907704" y="445220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solidFill>
                    <a:srgbClr val="000000"/>
                  </a:solidFill>
                  <a:latin typeface="Times"/>
                  <a:cs typeface="Times"/>
                </a:rPr>
                <a:t>Ribs</a:t>
              </a:r>
              <a:endParaRPr lang="pt-PT" sz="1600" dirty="0">
                <a:solidFill>
                  <a:srgbClr val="000000"/>
                </a:solidFill>
                <a:latin typeface="Times"/>
                <a:cs typeface="Time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23465" y="4018594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>
                  <a:solidFill>
                    <a:srgbClr val="D9D9D9"/>
                  </a:solidFill>
                  <a:latin typeface="Times"/>
                  <a:cs typeface="Times"/>
                </a:rPr>
                <a:t>Aorta</a:t>
              </a: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3388060" y="4047619"/>
              <a:ext cx="1615988" cy="245477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3388060" y="4106942"/>
              <a:ext cx="383468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5" idx="1"/>
            </p:cNvCxnSpPr>
            <p:nvPr/>
          </p:nvCxnSpPr>
          <p:spPr>
            <a:xfrm flipH="1" flipV="1">
              <a:off x="4860033" y="4047623"/>
              <a:ext cx="563432" cy="14024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>
              <a:stCxn id="10" idx="1"/>
            </p:cNvCxnSpPr>
            <p:nvPr/>
          </p:nvCxnSpPr>
          <p:spPr>
            <a:xfrm flipH="1" flipV="1">
              <a:off x="4427984" y="3548885"/>
              <a:ext cx="216024" cy="169274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342" b="58099" l="63053" r="74177"/>
                      </a14:imgEffect>
                      <a14:imgEffect>
                        <a14:sharpenSoften amount="-50000"/>
                      </a14:imgEffect>
                      <a14:imgEffect>
                        <a14:saturation sat="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</a:extLst>
            </a:blip>
            <a:srcRect l="61662" t="31372" r="24432" b="38931"/>
            <a:stretch/>
          </p:blipFill>
          <p:spPr>
            <a:xfrm>
              <a:off x="4620765" y="4303317"/>
              <a:ext cx="478533" cy="864096"/>
            </a:xfrm>
            <a:prstGeom prst="rect">
              <a:avLst/>
            </a:prstGeom>
          </p:spPr>
        </p:pic>
        <p:cxnSp>
          <p:nvCxnSpPr>
            <p:cNvPr id="38" name="Straight Arrow Connector 37"/>
            <p:cNvCxnSpPr/>
            <p:nvPr/>
          </p:nvCxnSpPr>
          <p:spPr>
            <a:xfrm flipH="1" flipV="1">
              <a:off x="5045474" y="4644875"/>
              <a:ext cx="563432" cy="18398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 flipV="1">
              <a:off x="2432914" y="4579869"/>
              <a:ext cx="258494" cy="91992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>
              <a:off x="2432914" y="4671861"/>
              <a:ext cx="410894" cy="186154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>
              <a:off x="2432914" y="4694188"/>
              <a:ext cx="410894" cy="399059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Arrow Connector 50"/>
            <p:cNvCxnSpPr/>
            <p:nvPr/>
          </p:nvCxnSpPr>
          <p:spPr>
            <a:xfrm flipV="1">
              <a:off x="2518794" y="3413603"/>
              <a:ext cx="173358" cy="471538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1907704" y="3810526"/>
              <a:ext cx="8640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600" dirty="0" err="1">
                  <a:latin typeface="Times"/>
                  <a:cs typeface="Times"/>
                </a:rPr>
                <a:t>Clavicle</a:t>
              </a:r>
              <a:endParaRPr lang="pt-PT" sz="1600" dirty="0">
                <a:latin typeface="Times"/>
                <a:cs typeface="Times"/>
              </a:endParaRPr>
            </a:p>
          </p:txBody>
        </p:sp>
        <p:cxnSp>
          <p:nvCxnSpPr>
            <p:cNvPr id="85" name="Straight Arrow Connector 84"/>
            <p:cNvCxnSpPr/>
            <p:nvPr/>
          </p:nvCxnSpPr>
          <p:spPr>
            <a:xfrm flipV="1">
              <a:off x="3771528" y="4579869"/>
              <a:ext cx="296416" cy="248991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87"/>
            <p:cNvCxnSpPr/>
            <p:nvPr/>
          </p:nvCxnSpPr>
          <p:spPr>
            <a:xfrm>
              <a:off x="3771528" y="4828860"/>
              <a:ext cx="296416" cy="29155"/>
            </a:xfrm>
            <a:prstGeom prst="straightConnector1">
              <a:avLst/>
            </a:prstGeom>
            <a:ln>
              <a:solidFill>
                <a:schemeClr val="bg1">
                  <a:lumMod val="85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368649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61</a:t>
            </a:fld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230927" y="1256527"/>
            <a:ext cx="2827284" cy="4951487"/>
            <a:chOff x="333559" y="1000559"/>
            <a:chExt cx="2827284" cy="495148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1678" y="1548125"/>
              <a:ext cx="1837379" cy="85021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0502" y="2492338"/>
              <a:ext cx="1838556" cy="917773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21822"/>
              <a:ext cx="1941857" cy="95614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7200" y="4707790"/>
              <a:ext cx="2070100" cy="1132506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23284" y="1000559"/>
              <a:ext cx="19675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Production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333559" y="1000560"/>
              <a:ext cx="2827284" cy="4951486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43177294"/>
                </p:ext>
              </p:extLst>
            </p:nvPr>
          </p:nvGraphicFramePr>
          <p:xfrm>
            <a:off x="2290763" y="2671484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6" imgW="381000" imgH="241300" progId="Equation.3">
                    <p:embed/>
                  </p:oleObj>
                </mc:Choice>
                <mc:Fallback>
                  <p:oleObj name="Equation" r:id="rId6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2290763" y="2671484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171112308"/>
                </p:ext>
              </p:extLst>
            </p:nvPr>
          </p:nvGraphicFramePr>
          <p:xfrm>
            <a:off x="2290763" y="3791852"/>
            <a:ext cx="857250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8" imgW="381000" imgH="241300" progId="Equation.3">
                    <p:embed/>
                  </p:oleObj>
                </mc:Choice>
                <mc:Fallback>
                  <p:oleObj name="Equation" r:id="rId8" imgW="3810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9"/>
                        <a:stretch>
                          <a:fillRect/>
                        </a:stretch>
                      </p:blipFill>
                      <p:spPr>
                        <a:xfrm>
                          <a:off x="2290763" y="3791852"/>
                          <a:ext cx="857250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4" name="Object 2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0671024"/>
                </p:ext>
              </p:extLst>
            </p:nvPr>
          </p:nvGraphicFramePr>
          <p:xfrm>
            <a:off x="2419350" y="4970745"/>
            <a:ext cx="60007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0" imgW="266700" imgH="241300" progId="Equation.3">
                    <p:embed/>
                  </p:oleObj>
                </mc:Choice>
                <mc:Fallback>
                  <p:oleObj name="Equation" r:id="rId10" imgW="2667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2419350" y="4970745"/>
                          <a:ext cx="60007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51585405"/>
                </p:ext>
              </p:extLst>
            </p:nvPr>
          </p:nvGraphicFramePr>
          <p:xfrm>
            <a:off x="2295330" y="166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2" imgW="266700" imgH="254000" progId="Equation.3">
                    <p:embed/>
                  </p:oleObj>
                </mc:Choice>
                <mc:Fallback>
                  <p:oleObj name="Equation" r:id="rId12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295330" y="166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35"/>
          <p:cNvGrpSpPr/>
          <p:nvPr/>
        </p:nvGrpSpPr>
        <p:grpSpPr>
          <a:xfrm>
            <a:off x="3508136" y="1256527"/>
            <a:ext cx="2367586" cy="4951487"/>
            <a:chOff x="3610768" y="1047913"/>
            <a:chExt cx="2367586" cy="4951487"/>
          </a:xfrm>
        </p:grpSpPr>
        <p:grpSp>
          <p:nvGrpSpPr>
            <p:cNvPr id="30" name="Group 29"/>
            <p:cNvGrpSpPr/>
            <p:nvPr/>
          </p:nvGrpSpPr>
          <p:grpSpPr>
            <a:xfrm>
              <a:off x="3672889" y="4356286"/>
              <a:ext cx="2010439" cy="1006733"/>
              <a:chOff x="3661569" y="4271634"/>
              <a:chExt cx="2421849" cy="100511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661569" y="4271634"/>
                <a:ext cx="2421849" cy="1000398"/>
              </a:xfrm>
              <a:prstGeom prst="rect">
                <a:avLst/>
              </a:prstGeom>
            </p:spPr>
          </p:pic>
          <p:sp>
            <p:nvSpPr>
              <p:cNvPr id="27" name="TextBox 26"/>
              <p:cNvSpPr txBox="1"/>
              <p:nvPr/>
            </p:nvSpPr>
            <p:spPr>
              <a:xfrm>
                <a:off x="4576233" y="4368899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5308600" y="4690649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4631266" y="5023243"/>
                <a:ext cx="110066" cy="2535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t</a:t>
                </a:r>
              </a:p>
            </p:txBody>
          </p:sp>
        </p:grp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3873606" y="3079750"/>
              <a:ext cx="1528989" cy="94276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3873607" y="1843696"/>
              <a:ext cx="1528987" cy="898194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326715" y="1055534"/>
              <a:ext cx="1253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Decay</a:t>
              </a:r>
            </a:p>
          </p:txBody>
        </p: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22998316"/>
                </p:ext>
              </p:extLst>
            </p:nvPr>
          </p:nvGraphicFramePr>
          <p:xfrm>
            <a:off x="5349704" y="4638770"/>
            <a:ext cx="600075" cy="571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7" imgW="266700" imgH="254000" progId="Equation.3">
                    <p:embed/>
                  </p:oleObj>
                </mc:Choice>
                <mc:Fallback>
                  <p:oleObj name="Equation" r:id="rId17" imgW="266700" imgH="2540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8"/>
                        <a:stretch>
                          <a:fillRect/>
                        </a:stretch>
                      </p:blipFill>
                      <p:spPr>
                        <a:xfrm>
                          <a:off x="5349704" y="4638770"/>
                          <a:ext cx="600075" cy="5715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0" name="Object 1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39626437"/>
                </p:ext>
              </p:extLst>
            </p:nvPr>
          </p:nvGraphicFramePr>
          <p:xfrm>
            <a:off x="5349704" y="3296062"/>
            <a:ext cx="628650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19" imgW="279400" imgH="228600" progId="Equation.3">
                    <p:embed/>
                  </p:oleObj>
                </mc:Choice>
                <mc:Fallback>
                  <p:oleObj name="Equation" r:id="rId19" imgW="279400" imgH="2286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0"/>
                        <a:stretch>
                          <a:fillRect/>
                        </a:stretch>
                      </p:blipFill>
                      <p:spPr>
                        <a:xfrm>
                          <a:off x="5349704" y="3296062"/>
                          <a:ext cx="628650" cy="51435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94060333"/>
                </p:ext>
              </p:extLst>
            </p:nvPr>
          </p:nvGraphicFramePr>
          <p:xfrm>
            <a:off x="5321129" y="2013362"/>
            <a:ext cx="657225" cy="5429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21" imgW="292100" imgH="241300" progId="Equation.3">
                    <p:embed/>
                  </p:oleObj>
                </mc:Choice>
                <mc:Fallback>
                  <p:oleObj name="Equation" r:id="rId21" imgW="292100" imgH="2413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22"/>
                        <a:stretch>
                          <a:fillRect/>
                        </a:stretch>
                      </p:blipFill>
                      <p:spPr>
                        <a:xfrm>
                          <a:off x="5321129" y="2013362"/>
                          <a:ext cx="657225" cy="54292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6" name="Rounded Rectangle 25"/>
            <p:cNvSpPr/>
            <p:nvPr/>
          </p:nvSpPr>
          <p:spPr>
            <a:xfrm>
              <a:off x="3610768" y="1047913"/>
              <a:ext cx="2367586" cy="4951487"/>
            </a:xfrm>
            <a:prstGeom prst="roundRect">
              <a:avLst/>
            </a:prstGeom>
            <a:noFill/>
            <a:ln w="28575" cmpd="sng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3058211" y="3184011"/>
            <a:ext cx="4499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×</a:t>
            </a:r>
          </a:p>
        </p:txBody>
      </p:sp>
      <p:sp>
        <p:nvSpPr>
          <p:cNvPr id="33" name="Pentagon 32"/>
          <p:cNvSpPr/>
          <p:nvPr/>
        </p:nvSpPr>
        <p:spPr>
          <a:xfrm>
            <a:off x="6019800" y="1904597"/>
            <a:ext cx="705368" cy="2377179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FIT</a:t>
            </a: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831543" y="1256527"/>
            <a:ext cx="1855259" cy="143350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831543" y="2696688"/>
            <a:ext cx="1855259" cy="176035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790334" y="4386667"/>
            <a:ext cx="1958130" cy="1994663"/>
          </a:xfrm>
          <a:prstGeom prst="rect">
            <a:avLst/>
          </a:prstGeom>
        </p:spPr>
      </p:pic>
      <p:sp>
        <p:nvSpPr>
          <p:cNvPr id="39" name="Pentagon 38"/>
          <p:cNvSpPr/>
          <p:nvPr/>
        </p:nvSpPr>
        <p:spPr>
          <a:xfrm rot="16200000">
            <a:off x="5368684" y="5075995"/>
            <a:ext cx="1956451" cy="654216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Backgrounds +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551742" y="3128733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H-&gt;ZZ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51742" y="1788351"/>
            <a:ext cx="758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</a:t>
            </a:r>
            <a:r>
              <a:rPr lang="en-US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γγ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452320" y="4568893"/>
            <a:ext cx="10220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H-&gt;WW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-4068960" y="3921809"/>
            <a:ext cx="3777610" cy="5500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-3215340" y="2836207"/>
            <a:ext cx="2808312" cy="70987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2761334" y="4533837"/>
            <a:ext cx="2469984" cy="74157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-3132856" y="1191247"/>
            <a:ext cx="2691125" cy="68292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-3185409" y="143804"/>
            <a:ext cx="2719171" cy="71708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2928" y="462137"/>
            <a:ext cx="2163048" cy="631635"/>
          </a:xfrm>
          <a:prstGeom prst="rect">
            <a:avLst/>
          </a:prstGeom>
          <a:ln>
            <a:noFill/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23481" y="462137"/>
            <a:ext cx="2314023" cy="631635"/>
          </a:xfrm>
          <a:prstGeom prst="rect">
            <a:avLst/>
          </a:prstGeom>
          <a:ln>
            <a:noFill/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90751" y="404667"/>
            <a:ext cx="3745749" cy="7175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24240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strength</a:t>
            </a:r>
            <a:r>
              <a:rPr lang="pt-PT" dirty="0"/>
              <a:t> </a:t>
            </a:r>
            <a:r>
              <a:rPr lang="pt-PT" dirty="0" err="1"/>
              <a:t>measurements</a:t>
            </a:r>
            <a:endParaRPr lang="pt-PT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 dirty="0"/>
              <a:t>R. Gonçalo - </a:t>
            </a:r>
            <a:r>
              <a:rPr lang="pt-PT" dirty="0" err="1"/>
              <a:t>Topics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Particle</a:t>
            </a:r>
            <a:r>
              <a:rPr lang="pt-PT" dirty="0"/>
              <a:t> </a:t>
            </a:r>
            <a:r>
              <a:rPr lang="pt-PT" dirty="0" err="1"/>
              <a:t>Physics</a:t>
            </a:r>
            <a:endParaRPr lang="pt-PT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62</a:t>
            </a:fld>
            <a:endParaRPr lang="pt-PT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7543" y="1670852"/>
            <a:ext cx="5051321" cy="44821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7640"/>
            <a:ext cx="3771974" cy="468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051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0702"/>
            <a:ext cx="9144000" cy="931164"/>
          </a:xfrm>
        </p:spPr>
        <p:txBody>
          <a:bodyPr>
            <a:normAutofit/>
          </a:bodyPr>
          <a:lstStyle/>
          <a:p>
            <a:r>
              <a:rPr lang="en-US" dirty="0"/>
              <a:t>Higgs boson mass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57200" y="1807095"/>
            <a:ext cx="3857352" cy="4784143"/>
          </a:xfrm>
        </p:spPr>
        <p:txBody>
          <a:bodyPr>
            <a:noAutofit/>
          </a:bodyPr>
          <a:lstStyle/>
          <a:p>
            <a:r>
              <a:rPr lang="en-US" sz="2400" dirty="0"/>
              <a:t>Mass</a:t>
            </a:r>
            <a:r>
              <a:rPr lang="en-US" sz="2400" b="1" dirty="0"/>
              <a:t>:</a:t>
            </a:r>
            <a:r>
              <a:rPr lang="en-US" sz="2400" dirty="0"/>
              <a:t> around 125GeV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/>
              <a:t>Was the only unknown </a:t>
            </a:r>
          </a:p>
          <a:p>
            <a:pPr marL="457200" lvl="1" indent="0">
              <a:spcBef>
                <a:spcPts val="0"/>
              </a:spcBef>
              <a:buNone/>
            </a:pPr>
            <a:r>
              <a:rPr lang="en-US" b="1" dirty="0"/>
              <a:t>SM parameter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</a:t>
            </a:r>
            <a:endParaRPr lang="en-US" dirty="0"/>
          </a:p>
          <a:p>
            <a:r>
              <a:rPr lang="en-US" sz="2400" dirty="0"/>
              <a:t>For a while, different mass values were being measured in ATLAS and CMS, and in different channels</a:t>
            </a:r>
          </a:p>
          <a:p>
            <a:r>
              <a:rPr lang="en-US" sz="2400" dirty="0"/>
              <a:t>Numbers evolved with accumulated statistics 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AA1232-8A0E-A145-ABFB-B507C672EE0C}" type="slidenum">
              <a:rPr lang="en-US" smtClean="0"/>
              <a:t>63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4875094" y="1464830"/>
            <a:ext cx="4002705" cy="4074863"/>
            <a:chOff x="4990552" y="1007372"/>
            <a:chExt cx="4002705" cy="4074862"/>
          </a:xfrm>
        </p:grpSpPr>
        <p:grpSp>
          <p:nvGrpSpPr>
            <p:cNvPr id="9" name="Group 8"/>
            <p:cNvGrpSpPr/>
            <p:nvPr/>
          </p:nvGrpSpPr>
          <p:grpSpPr>
            <a:xfrm>
              <a:off x="4990552" y="1205802"/>
              <a:ext cx="3749669" cy="3876432"/>
              <a:chOff x="4990552" y="1549678"/>
              <a:chExt cx="3749669" cy="3876432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90552" y="1808704"/>
                <a:ext cx="3749669" cy="3617406"/>
              </a:xfrm>
              <a:prstGeom prst="rect">
                <a:avLst/>
              </a:prstGeom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5298452" y="1549678"/>
                <a:ext cx="309183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1"/>
                <a:r>
                  <a:rPr lang="en-US" dirty="0"/>
                  <a:t>ATLAS: arXiv:1307.1427</a:t>
                </a:r>
              </a:p>
            </p:txBody>
          </p:sp>
        </p:grpSp>
        <p:graphicFrame>
          <p:nvGraphicFramePr>
            <p:cNvPr id="19" name="Object 1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153200501"/>
                </p:ext>
              </p:extLst>
            </p:nvPr>
          </p:nvGraphicFramePr>
          <p:xfrm>
            <a:off x="8028335" y="1007372"/>
            <a:ext cx="964922" cy="575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Equation" r:id="rId4" imgW="723900" imgH="431800" progId="Equation.3">
                    <p:embed/>
                  </p:oleObj>
                </mc:Choice>
                <mc:Fallback>
                  <p:oleObj name="Equation" r:id="rId4" imgW="723900" imgH="4318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8028335" y="1007372"/>
                          <a:ext cx="964922" cy="57556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1" name="Picture 20" descr="evolution_mas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585" y="1464828"/>
            <a:ext cx="4295419" cy="3938917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4314552" y="1663259"/>
            <a:ext cx="4829448" cy="4412464"/>
            <a:chOff x="4314552" y="1663258"/>
            <a:chExt cx="4829448" cy="4412464"/>
          </a:xfrm>
        </p:grpSpPr>
        <p:grpSp>
          <p:nvGrpSpPr>
            <p:cNvPr id="13" name="Group 12"/>
            <p:cNvGrpSpPr/>
            <p:nvPr/>
          </p:nvGrpSpPr>
          <p:grpSpPr>
            <a:xfrm>
              <a:off x="4314552" y="1663258"/>
              <a:ext cx="4829448" cy="4412464"/>
              <a:chOff x="4314552" y="1663258"/>
              <a:chExt cx="4829448" cy="4412464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4314552" y="1663258"/>
                <a:ext cx="4563243" cy="3876432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PT">
                  <a:ln>
                    <a:solidFill>
                      <a:schemeClr val="bg1"/>
                    </a:solidFill>
                  </a:ln>
                  <a:solidFill>
                    <a:srgbClr val="FFFFFF"/>
                  </a:solidFill>
                </a:endParaRPr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314552" y="2040396"/>
                <a:ext cx="4829448" cy="4035326"/>
              </a:xfrm>
              <a:prstGeom prst="rect">
                <a:avLst/>
              </a:prstGeom>
            </p:spPr>
          </p:pic>
        </p:grpSp>
        <p:sp>
          <p:nvSpPr>
            <p:cNvPr id="22" name="TextBox 21"/>
            <p:cNvSpPr txBox="1"/>
            <p:nvPr/>
          </p:nvSpPr>
          <p:spPr>
            <a:xfrm>
              <a:off x="4848581" y="1807093"/>
              <a:ext cx="40292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hu-HU" i="1" dirty="0"/>
                <a:t>Phys. Rev. Lett. 114, 191803</a:t>
              </a:r>
              <a:endParaRPr lang="pt-PT" dirty="0"/>
            </a:p>
          </p:txBody>
        </p:sp>
      </p:grpSp>
    </p:spTree>
    <p:extLst>
      <p:ext uri="{BB962C8B-B14F-4D97-AF65-F5344CB8AC3E}">
        <p14:creationId xmlns:p14="http://schemas.microsoft.com/office/powerpoint/2010/main" val="3294878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8641"/>
            <a:ext cx="8229600" cy="778099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mass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09" y="1124746"/>
            <a:ext cx="3976742" cy="2578601"/>
          </a:xfrm>
        </p:spPr>
        <p:txBody>
          <a:bodyPr>
            <a:normAutofit/>
          </a:bodyPr>
          <a:lstStyle/>
          <a:p>
            <a:r>
              <a:rPr lang="pt-PT" sz="2400" dirty="0" err="1"/>
              <a:t>Mass</a:t>
            </a:r>
            <a:r>
              <a:rPr lang="pt-PT" sz="2400" dirty="0"/>
              <a:t> </a:t>
            </a:r>
            <a:r>
              <a:rPr lang="pt-PT" sz="2400" dirty="0" err="1"/>
              <a:t>measurement</a:t>
            </a:r>
            <a:r>
              <a:rPr lang="pt-PT" sz="2400" dirty="0"/>
              <a:t> </a:t>
            </a:r>
            <a:r>
              <a:rPr lang="pt-PT" sz="2400" dirty="0" err="1"/>
              <a:t>from</a:t>
            </a:r>
            <a:r>
              <a:rPr lang="pt-PT" sz="2400" dirty="0"/>
              <a:t> </a:t>
            </a:r>
          </a:p>
          <a:p>
            <a:pPr lvl="1"/>
            <a:r>
              <a:rPr lang="el-GR" sz="2400" dirty="0"/>
              <a:t>H</a:t>
            </a:r>
            <a:r>
              <a:rPr lang="el-GR" sz="2400" dirty="0">
                <a:sym typeface="Wingdings"/>
              </a:rPr>
              <a:t></a:t>
            </a:r>
            <a:r>
              <a:rPr lang="el-GR" sz="2400" dirty="0"/>
              <a:t>ZZ</a:t>
            </a:r>
            <a:r>
              <a:rPr lang="en-US" sz="2400" dirty="0"/>
              <a:t>*</a:t>
            </a:r>
            <a:r>
              <a:rPr lang="en-US" sz="2400" dirty="0">
                <a:sym typeface="Wingdings"/>
              </a:rPr>
              <a:t></a:t>
            </a:r>
            <a:r>
              <a:rPr lang="el-GR" sz="2400" dirty="0"/>
              <a:t>4l</a:t>
            </a:r>
            <a:endParaRPr lang="en-US" sz="2400" dirty="0"/>
          </a:p>
          <a:p>
            <a:pPr lvl="1"/>
            <a:r>
              <a:rPr lang="pt-PT" sz="2400" dirty="0"/>
              <a:t>H</a:t>
            </a:r>
            <a:r>
              <a:rPr lang="pt-PT" sz="2400" dirty="0">
                <a:sym typeface="Wingdings"/>
              </a:rPr>
              <a:t></a:t>
            </a:r>
            <a:r>
              <a:rPr lang="pt-PT" sz="2400" dirty="0"/>
              <a:t> </a:t>
            </a:r>
            <a:r>
              <a:rPr lang="pt-PT" sz="2400" dirty="0" err="1"/>
              <a:t>γγ</a:t>
            </a:r>
            <a:endParaRPr lang="pt-PT" sz="2400" dirty="0"/>
          </a:p>
          <a:p>
            <a:r>
              <a:rPr lang="pt-PT" sz="2400" dirty="0" err="1"/>
              <a:t>Precision</a:t>
            </a:r>
            <a:r>
              <a:rPr lang="pt-PT" sz="2400" dirty="0"/>
              <a:t> </a:t>
            </a:r>
            <a:r>
              <a:rPr lang="pt-PT" sz="2400" dirty="0" err="1"/>
              <a:t>at</a:t>
            </a:r>
            <a:r>
              <a:rPr lang="pt-PT" sz="2400" dirty="0"/>
              <a:t> </a:t>
            </a:r>
            <a:r>
              <a:rPr lang="pt-PT" sz="2400" dirty="0" err="1"/>
              <a:t>the</a:t>
            </a:r>
            <a:r>
              <a:rPr lang="pt-PT" sz="2400" dirty="0"/>
              <a:t> </a:t>
            </a:r>
            <a:r>
              <a:rPr lang="pt-PT" sz="2400" dirty="0" err="1"/>
              <a:t>permille</a:t>
            </a:r>
            <a:r>
              <a:rPr lang="pt-PT" sz="2400" dirty="0"/>
              <a:t> </a:t>
            </a:r>
            <a:r>
              <a:rPr lang="pt-PT" sz="2400" dirty="0" err="1"/>
              <a:t>level</a:t>
            </a:r>
            <a:r>
              <a:rPr lang="pt-PT" sz="2400" dirty="0"/>
              <a:t> </a:t>
            </a:r>
            <a:r>
              <a:rPr lang="pt-PT" sz="2400" dirty="0" err="1"/>
              <a:t>achieved</a:t>
            </a:r>
            <a:endParaRPr lang="pt-PT" sz="2400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64</a:t>
            </a:fld>
            <a:endParaRPr lang="pt-PT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4855" y="1908549"/>
            <a:ext cx="4916697" cy="4447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07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17"/>
    </mc:Choice>
    <mc:Fallback xmlns="">
      <p:transition xmlns:p14="http://schemas.microsoft.com/office/powerpoint/2010/main" spd="slow" advTm="60617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4815214" y="2539577"/>
            <a:ext cx="4213175" cy="3999251"/>
            <a:chOff x="1475656" y="1264926"/>
            <a:chExt cx="5361893" cy="52292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75656" y="1264926"/>
              <a:ext cx="5361893" cy="5229200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5868144" y="213285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3" name="Oval 12"/>
            <p:cNvSpPr/>
            <p:nvPr/>
          </p:nvSpPr>
          <p:spPr>
            <a:xfrm>
              <a:off x="4283968" y="3429000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4" name="Oval 13"/>
            <p:cNvSpPr/>
            <p:nvPr/>
          </p:nvSpPr>
          <p:spPr>
            <a:xfrm>
              <a:off x="3958952" y="3573016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5" name="Oval 14"/>
            <p:cNvSpPr/>
            <p:nvPr/>
          </p:nvSpPr>
          <p:spPr>
            <a:xfrm>
              <a:off x="2590800" y="4437112"/>
              <a:ext cx="397024" cy="432048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48628" y="2581876"/>
            <a:ext cx="4666582" cy="3524635"/>
            <a:chOff x="-723827" y="3321554"/>
            <a:chExt cx="5440403" cy="3906129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723827" y="3687370"/>
              <a:ext cx="5440403" cy="3540313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1159464" y="3321554"/>
              <a:ext cx="3546135" cy="4093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PT" dirty="0"/>
                <a:t>arXiv:1803.01853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>
            <a:normAutofit/>
          </a:bodyPr>
          <a:lstStyle/>
          <a:p>
            <a:r>
              <a:rPr lang="pt-PT" dirty="0" err="1"/>
              <a:t>Exploring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electroweak</a:t>
            </a:r>
            <a:r>
              <a:rPr lang="pt-PT" dirty="0"/>
              <a:t> </a:t>
            </a:r>
            <a:r>
              <a:rPr lang="pt-PT" dirty="0" err="1"/>
              <a:t>scale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10" y="1149595"/>
            <a:ext cx="8579389" cy="1343303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Precision</a:t>
            </a:r>
            <a:r>
              <a:rPr lang="pt-PT" dirty="0"/>
              <a:t> </a:t>
            </a:r>
            <a:r>
              <a:rPr lang="pt-PT" dirty="0" err="1"/>
              <a:t>measurements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m</a:t>
            </a:r>
            <a:r>
              <a:rPr lang="pt-PT" baseline="-25000" dirty="0"/>
              <a:t>W</a:t>
            </a:r>
            <a:r>
              <a:rPr lang="pt-PT" dirty="0"/>
              <a:t>, </a:t>
            </a:r>
            <a:r>
              <a:rPr lang="pt-PT" dirty="0" err="1"/>
              <a:t>m</a:t>
            </a:r>
            <a:r>
              <a:rPr lang="pt-PT" baseline="-25000" dirty="0" err="1"/>
              <a:t>t</a:t>
            </a:r>
            <a:r>
              <a:rPr lang="pt-PT" dirty="0"/>
              <a:t>,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 are </a:t>
            </a:r>
            <a:r>
              <a:rPr lang="pt-PT" dirty="0" err="1"/>
              <a:t>stringent</a:t>
            </a:r>
            <a:r>
              <a:rPr lang="pt-PT" dirty="0"/>
              <a:t> </a:t>
            </a:r>
            <a:r>
              <a:rPr lang="pt-PT" dirty="0" err="1"/>
              <a:t>tests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SM </a:t>
            </a:r>
            <a:r>
              <a:rPr lang="pt-PT" dirty="0" err="1"/>
              <a:t>at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EW </a:t>
            </a:r>
            <a:r>
              <a:rPr lang="pt-PT" dirty="0" err="1"/>
              <a:t>scale</a:t>
            </a:r>
            <a:endParaRPr lang="pt-PT" dirty="0"/>
          </a:p>
          <a:p>
            <a:pPr lvl="1"/>
            <a:r>
              <a:rPr lang="pt-PT" dirty="0"/>
              <a:t>E.g. </a:t>
            </a:r>
            <a:r>
              <a:rPr lang="pt-PT" dirty="0" err="1"/>
              <a:t>excluding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, global EW </a:t>
            </a:r>
            <a:r>
              <a:rPr lang="pt-PT" dirty="0" err="1"/>
              <a:t>fit</a:t>
            </a:r>
            <a:r>
              <a:rPr lang="pt-PT" dirty="0"/>
              <a:t> </a:t>
            </a:r>
            <a:r>
              <a:rPr lang="pt-PT" dirty="0" err="1"/>
              <a:t>gives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H</a:t>
            </a:r>
            <a:r>
              <a:rPr lang="pt-PT" dirty="0"/>
              <a:t> = 90 ± 21 </a:t>
            </a:r>
            <a:r>
              <a:rPr lang="pt-PT" dirty="0" err="1"/>
              <a:t>GeV</a:t>
            </a:r>
            <a:r>
              <a:rPr lang="pt-PT" dirty="0"/>
              <a:t> (1.7 </a:t>
            </a:r>
            <a:r>
              <a:rPr lang="pt-PT" dirty="0" err="1"/>
              <a:t>σ</a:t>
            </a:r>
            <a:r>
              <a:rPr lang="pt-PT" dirty="0"/>
              <a:t> </a:t>
            </a:r>
            <a:r>
              <a:rPr lang="pt-PT" dirty="0" err="1"/>
              <a:t>tension</a:t>
            </a:r>
            <a:r>
              <a:rPr lang="pt-PT" dirty="0"/>
              <a:t>) </a:t>
            </a:r>
            <a:r>
              <a:rPr lang="pt-PT" dirty="0" err="1"/>
              <a:t>driven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part</a:t>
            </a:r>
            <a:r>
              <a:rPr lang="pt-PT" dirty="0"/>
              <a:t> </a:t>
            </a:r>
            <a:r>
              <a:rPr lang="pt-PT" dirty="0" err="1"/>
              <a:t>by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top</a:t>
            </a:r>
            <a:endParaRPr lang="pt-PT" baseline="-25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4269564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012" y="3284984"/>
            <a:ext cx="4036582" cy="6786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0663" y="1340771"/>
            <a:ext cx="4445081" cy="43759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778099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boson</a:t>
            </a:r>
            <a:r>
              <a:rPr lang="pt-PT" dirty="0"/>
              <a:t> </a:t>
            </a:r>
            <a:r>
              <a:rPr lang="pt-PT" dirty="0" err="1"/>
              <a:t>width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268761"/>
            <a:ext cx="4330658" cy="4962675"/>
          </a:xfrm>
        </p:spPr>
        <p:txBody>
          <a:bodyPr>
            <a:normAutofit fontScale="70000" lnSpcReduction="20000"/>
          </a:bodyPr>
          <a:lstStyle/>
          <a:p>
            <a:r>
              <a:rPr lang="pt-PT" dirty="0"/>
              <a:t>SM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width</a:t>
            </a:r>
            <a:r>
              <a:rPr lang="pt-PT" dirty="0"/>
              <a:t> Γ</a:t>
            </a:r>
            <a:r>
              <a:rPr lang="pt-PT" baseline="-25000" dirty="0"/>
              <a:t>H</a:t>
            </a:r>
            <a:r>
              <a:rPr lang="pt-PT" dirty="0"/>
              <a:t>~4.1 </a:t>
            </a:r>
            <a:r>
              <a:rPr lang="pt-PT" dirty="0" err="1"/>
              <a:t>MeV</a:t>
            </a:r>
            <a:endParaRPr lang="pt-PT" dirty="0"/>
          </a:p>
          <a:p>
            <a:pPr lvl="1"/>
            <a:r>
              <a:rPr lang="pt-PT" dirty="0"/>
              <a:t>Too </a:t>
            </a:r>
            <a:r>
              <a:rPr lang="pt-PT" dirty="0" err="1"/>
              <a:t>small</a:t>
            </a:r>
            <a:r>
              <a:rPr lang="pt-PT" dirty="0"/>
              <a:t> to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measured</a:t>
            </a:r>
            <a:r>
              <a:rPr lang="pt-PT" dirty="0"/>
              <a:t> </a:t>
            </a:r>
            <a:r>
              <a:rPr lang="pt-PT" dirty="0" err="1"/>
              <a:t>directly</a:t>
            </a:r>
            <a:endParaRPr lang="pt-PT" dirty="0"/>
          </a:p>
          <a:p>
            <a:pPr lvl="1"/>
            <a:r>
              <a:rPr lang="pt-PT" dirty="0" err="1"/>
              <a:t>Best</a:t>
            </a:r>
            <a:r>
              <a:rPr lang="pt-PT" dirty="0"/>
              <a:t> </a:t>
            </a:r>
            <a:r>
              <a:rPr lang="pt-PT" dirty="0" err="1"/>
              <a:t>direct</a:t>
            </a:r>
            <a:r>
              <a:rPr lang="pt-PT" dirty="0"/>
              <a:t> </a:t>
            </a:r>
            <a:r>
              <a:rPr lang="pt-PT" dirty="0" err="1"/>
              <a:t>limit</a:t>
            </a:r>
            <a:r>
              <a:rPr lang="pt-PT" dirty="0"/>
              <a:t> </a:t>
            </a:r>
            <a:r>
              <a:rPr lang="pt-PT" dirty="0" err="1"/>
              <a:t>from</a:t>
            </a:r>
            <a:r>
              <a:rPr lang="pt-PT" dirty="0"/>
              <a:t> CMS: </a:t>
            </a:r>
          </a:p>
          <a:p>
            <a:pPr lvl="2"/>
            <a:r>
              <a:rPr lang="pt-PT" dirty="0"/>
              <a:t>Γ</a:t>
            </a:r>
            <a:r>
              <a:rPr lang="pt-PT" baseline="-25000" dirty="0"/>
              <a:t>H </a:t>
            </a:r>
            <a:r>
              <a:rPr lang="pt-PT" dirty="0"/>
              <a:t>&lt; 1.1GeV @ 95% CL</a:t>
            </a:r>
          </a:p>
          <a:p>
            <a:r>
              <a:rPr lang="pt-PT" dirty="0" err="1"/>
              <a:t>Off-shell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r>
              <a:rPr lang="en-US" dirty="0"/>
              <a:t> sensitive(*) to </a:t>
            </a:r>
            <a:r>
              <a:rPr lang="pt-PT" dirty="0"/>
              <a:t>Γ</a:t>
            </a:r>
            <a:r>
              <a:rPr lang="pt-PT" baseline="-25000" dirty="0"/>
              <a:t>H</a:t>
            </a:r>
            <a:endParaRPr lang="en-US" dirty="0"/>
          </a:p>
          <a:p>
            <a:endParaRPr lang="pt-PT" dirty="0"/>
          </a:p>
          <a:p>
            <a:endParaRPr lang="pt-PT" dirty="0"/>
          </a:p>
          <a:p>
            <a:r>
              <a:rPr lang="pt-PT" dirty="0"/>
              <a:t>ATLAS </a:t>
            </a:r>
            <a:r>
              <a:rPr lang="pt-PT" dirty="0" err="1"/>
              <a:t>measurement</a:t>
            </a:r>
            <a:r>
              <a:rPr lang="pt-PT" dirty="0"/>
              <a:t>: </a:t>
            </a:r>
          </a:p>
          <a:p>
            <a:pPr lvl="1"/>
            <a:r>
              <a:rPr lang="pt-PT" b="1" dirty="0">
                <a:sym typeface="Wingdings"/>
              </a:rPr>
              <a:t>ppH</a:t>
            </a:r>
            <a:r>
              <a:rPr lang="pt-PT" b="1" dirty="0"/>
              <a:t>ZZ</a:t>
            </a:r>
            <a:r>
              <a:rPr lang="pt-PT" b="1" dirty="0">
                <a:sym typeface="Wingdings"/>
              </a:rPr>
              <a:t>4l </a:t>
            </a:r>
            <a:r>
              <a:rPr lang="pt-PT" dirty="0" err="1">
                <a:sym typeface="Wingdings"/>
              </a:rPr>
              <a:t>and</a:t>
            </a:r>
            <a:r>
              <a:rPr lang="pt-PT" dirty="0">
                <a:sym typeface="Wingdings"/>
              </a:rPr>
              <a:t> ZZ2l2</a:t>
            </a:r>
            <a:r>
              <a:rPr lang="el-GR" dirty="0"/>
              <a:t>ν</a:t>
            </a:r>
            <a:endParaRPr lang="en-US" dirty="0"/>
          </a:p>
          <a:p>
            <a:pPr lvl="1"/>
            <a:r>
              <a:rPr lang="pt-PT" b="1" dirty="0"/>
              <a:t>m(</a:t>
            </a:r>
            <a:r>
              <a:rPr lang="pt-PT" b="1" dirty="0">
                <a:sym typeface="Wingdings"/>
              </a:rPr>
              <a:t>H</a:t>
            </a:r>
            <a:r>
              <a:rPr lang="pt-PT" b="1" dirty="0"/>
              <a:t>) &gt; 2 m(Z) </a:t>
            </a:r>
          </a:p>
          <a:p>
            <a:pPr lvl="1"/>
            <a:r>
              <a:rPr lang="pt-PT" dirty="0"/>
              <a:t>36.1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 </a:t>
            </a:r>
          </a:p>
          <a:p>
            <a:pPr lvl="1"/>
            <a:r>
              <a:rPr lang="pt-PT" dirty="0" err="1"/>
              <a:t>Observed</a:t>
            </a:r>
            <a:r>
              <a:rPr lang="pt-PT" dirty="0"/>
              <a:t> (</a:t>
            </a:r>
            <a:r>
              <a:rPr lang="pt-PT" dirty="0" err="1"/>
              <a:t>expected</a:t>
            </a:r>
            <a:r>
              <a:rPr lang="pt-PT" dirty="0"/>
              <a:t>) </a:t>
            </a:r>
            <a:r>
              <a:rPr lang="pt-PT" dirty="0" err="1"/>
              <a:t>limit</a:t>
            </a:r>
            <a:r>
              <a:rPr lang="pt-PT" dirty="0"/>
              <a:t>: </a:t>
            </a:r>
          </a:p>
          <a:p>
            <a:pPr lvl="2"/>
            <a:r>
              <a:rPr lang="pt-PT" dirty="0">
                <a:solidFill>
                  <a:srgbClr val="FF0000"/>
                </a:solidFill>
              </a:rPr>
              <a:t>Γ</a:t>
            </a:r>
            <a:r>
              <a:rPr lang="pt-PT" baseline="-25000" dirty="0">
                <a:solidFill>
                  <a:srgbClr val="FF0000"/>
                </a:solidFill>
              </a:rPr>
              <a:t>H </a:t>
            </a:r>
            <a:r>
              <a:rPr lang="pt-PT" dirty="0">
                <a:solidFill>
                  <a:srgbClr val="FF0000"/>
                </a:solidFill>
              </a:rPr>
              <a:t>&lt; 14.4 (15.2) </a:t>
            </a:r>
            <a:r>
              <a:rPr lang="pt-PT" dirty="0" err="1">
                <a:solidFill>
                  <a:srgbClr val="FF0000"/>
                </a:solidFill>
              </a:rPr>
              <a:t>MeV</a:t>
            </a:r>
            <a:endParaRPr lang="pt-PT" baseline="30000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66</a:t>
            </a:fld>
            <a:endParaRPr lang="pt-PT"/>
          </a:p>
        </p:txBody>
      </p:sp>
      <p:sp>
        <p:nvSpPr>
          <p:cNvPr id="7" name="TextBox 6"/>
          <p:cNvSpPr txBox="1"/>
          <p:nvPr/>
        </p:nvSpPr>
        <p:spPr>
          <a:xfrm>
            <a:off x="1043608" y="-27384"/>
            <a:ext cx="8100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sz="1600" dirty="0"/>
              <a:t>arXiv:1808.01191 [</a:t>
            </a:r>
            <a:r>
              <a:rPr lang="pt-PT" sz="1600" dirty="0" err="1"/>
              <a:t>hep-ex</a:t>
            </a:r>
            <a:r>
              <a:rPr lang="pt-PT" sz="1600" dirty="0"/>
              <a:t>]/HIGG-2017-06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9464" y="1400666"/>
            <a:ext cx="4824536" cy="463194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27250" y="4149081"/>
            <a:ext cx="4953496" cy="102141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6576" y="698437"/>
            <a:ext cx="5887824" cy="1302459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62012" y="6046768"/>
            <a:ext cx="8630468" cy="369332"/>
          </a:xfrm>
          <a:prstGeom prst="rect">
            <a:avLst/>
          </a:prstGeom>
          <a:noFill/>
          <a:ln>
            <a:solidFill>
              <a:srgbClr val="4F81BD"/>
            </a:solidFill>
          </a:ln>
        </p:spPr>
        <p:txBody>
          <a:bodyPr wrap="square" rtlCol="0">
            <a:spAutoFit/>
          </a:bodyPr>
          <a:lstStyle/>
          <a:p>
            <a:r>
              <a:rPr lang="pt-PT" dirty="0"/>
              <a:t>(*) Assume </a:t>
            </a:r>
            <a:r>
              <a:rPr lang="pt-PT" dirty="0" err="1"/>
              <a:t>interference</a:t>
            </a:r>
            <a:r>
              <a:rPr lang="pt-PT" dirty="0"/>
              <a:t> </a:t>
            </a:r>
            <a:r>
              <a:rPr lang="pt-PT" dirty="0" err="1"/>
              <a:t>term</a:t>
            </a:r>
            <a:r>
              <a:rPr lang="pt-PT" dirty="0"/>
              <a:t> </a:t>
            </a:r>
            <a:r>
              <a:rPr lang="pt-PT" dirty="0" err="1"/>
              <a:t>with</a:t>
            </a:r>
            <a:r>
              <a:rPr lang="pt-PT" dirty="0"/>
              <a:t>                        </a:t>
            </a:r>
            <a:r>
              <a:rPr lang="pt-PT" dirty="0" err="1"/>
              <a:t>proportional</a:t>
            </a:r>
            <a:r>
              <a:rPr lang="pt-PT" dirty="0"/>
              <a:t> to 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6131419"/>
            <a:ext cx="936104" cy="2499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9448" y="6080315"/>
            <a:ext cx="2232992" cy="30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62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439"/>
            <a:ext cx="8229600" cy="1143000"/>
          </a:xfrm>
        </p:spPr>
        <p:txBody>
          <a:bodyPr/>
          <a:lstStyle/>
          <a:p>
            <a:r>
              <a:rPr lang="pt-PT" dirty="0" err="1"/>
              <a:t>Measuring</a:t>
            </a:r>
            <a:r>
              <a:rPr lang="pt-PT" dirty="0"/>
              <a:t> </a:t>
            </a:r>
            <a:r>
              <a:rPr lang="pt-PT" dirty="0" err="1"/>
              <a:t>the</a:t>
            </a:r>
            <a:r>
              <a:rPr lang="pt-PT" dirty="0"/>
              <a:t> </a:t>
            </a:r>
            <a:r>
              <a:rPr lang="pt-PT" dirty="0" err="1"/>
              <a:t>Higgs</a:t>
            </a:r>
            <a:r>
              <a:rPr lang="pt-PT" dirty="0"/>
              <a:t> Spin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3782" y="1619313"/>
            <a:ext cx="4886669" cy="1692139"/>
          </a:xfrm>
        </p:spPr>
        <p:txBody>
          <a:bodyPr>
            <a:normAutofit/>
          </a:bodyPr>
          <a:lstStyle/>
          <a:p>
            <a:r>
              <a:rPr lang="pt-PT" sz="2800" dirty="0"/>
              <a:t>Polar </a:t>
            </a:r>
            <a:r>
              <a:rPr lang="pt-PT" sz="2800" dirty="0" err="1"/>
              <a:t>angle</a:t>
            </a:r>
            <a:r>
              <a:rPr lang="pt-PT" sz="2800" dirty="0"/>
              <a:t> </a:t>
            </a:r>
            <a:r>
              <a:rPr lang="pt-PT" sz="2800" dirty="0" err="1"/>
              <a:t>θ</a:t>
            </a:r>
            <a:r>
              <a:rPr lang="pt-PT" sz="2800" dirty="0"/>
              <a:t> </a:t>
            </a:r>
            <a:r>
              <a:rPr lang="pt-PT" sz="2800" dirty="0" err="1"/>
              <a:t>in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rest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 </a:t>
            </a:r>
            <a:r>
              <a:rPr lang="pt-PT" sz="2800" dirty="0" err="1"/>
              <a:t>of</a:t>
            </a:r>
            <a:r>
              <a:rPr lang="pt-PT" sz="2800" dirty="0"/>
              <a:t> </a:t>
            </a:r>
            <a:r>
              <a:rPr lang="pt-PT" sz="2800" dirty="0" err="1"/>
              <a:t>the</a:t>
            </a:r>
            <a:r>
              <a:rPr lang="pt-PT" sz="2800" dirty="0"/>
              <a:t> </a:t>
            </a:r>
            <a:r>
              <a:rPr lang="pt-PT" sz="2800" dirty="0" err="1"/>
              <a:t>diphoton</a:t>
            </a:r>
            <a:r>
              <a:rPr lang="pt-PT" sz="2800" dirty="0"/>
              <a:t> </a:t>
            </a:r>
            <a:r>
              <a:rPr lang="pt-PT" sz="2800" dirty="0" err="1"/>
              <a:t>system</a:t>
            </a:r>
            <a:r>
              <a:rPr lang="pt-PT" sz="2800" dirty="0"/>
              <a:t> (</a:t>
            </a:r>
            <a:r>
              <a:rPr lang="pt-PT" sz="2800" dirty="0" err="1"/>
              <a:t>Collins-Soper</a:t>
            </a:r>
            <a:r>
              <a:rPr lang="pt-PT" sz="2800" dirty="0"/>
              <a:t> </a:t>
            </a:r>
            <a:r>
              <a:rPr lang="pt-PT" sz="2800" dirty="0" err="1"/>
              <a:t>frame</a:t>
            </a:r>
            <a:r>
              <a:rPr lang="pt-PT" sz="2800" dirty="0"/>
              <a:t>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67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640" y="5287540"/>
            <a:ext cx="3601329" cy="985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7027" y="1160441"/>
            <a:ext cx="4053659" cy="27453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028" y="3877199"/>
            <a:ext cx="3869775" cy="2620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4082" y="3230622"/>
            <a:ext cx="2812885" cy="1831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5969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/>
              <a:t>Casting a </a:t>
            </a:r>
            <a:r>
              <a:rPr lang="pt-PT" dirty="0" err="1"/>
              <a:t>wider</a:t>
            </a:r>
            <a:r>
              <a:rPr lang="pt-PT" dirty="0"/>
              <a:t> </a:t>
            </a:r>
            <a:r>
              <a:rPr lang="pt-PT" dirty="0" err="1"/>
              <a:t>net</a:t>
            </a:r>
            <a:endParaRPr lang="pt-PT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1988840"/>
            <a:ext cx="4824536" cy="312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610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0345" y="3674677"/>
            <a:ext cx="3610744" cy="2681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850107"/>
          </a:xfrm>
        </p:spPr>
        <p:txBody>
          <a:bodyPr/>
          <a:lstStyle/>
          <a:p>
            <a:r>
              <a:rPr lang="pt-PT" dirty="0" err="1"/>
              <a:t>Higgs</a:t>
            </a:r>
            <a:r>
              <a:rPr lang="pt-PT" dirty="0"/>
              <a:t> + </a:t>
            </a:r>
            <a:r>
              <a:rPr lang="pt-PT" dirty="0" err="1"/>
              <a:t>Dark</a:t>
            </a:r>
            <a:r>
              <a:rPr lang="pt-PT" dirty="0"/>
              <a:t> </a:t>
            </a:r>
            <a:r>
              <a:rPr lang="pt-PT" dirty="0" err="1"/>
              <a:t>Matter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130" y="1311425"/>
            <a:ext cx="4851904" cy="5086659"/>
          </a:xfrm>
        </p:spPr>
        <p:txBody>
          <a:bodyPr>
            <a:normAutofit fontScale="77500" lnSpcReduction="20000"/>
          </a:bodyPr>
          <a:lstStyle/>
          <a:p>
            <a:r>
              <a:rPr lang="pt-PT" dirty="0" err="1"/>
              <a:t>Used</a:t>
            </a:r>
            <a:r>
              <a:rPr lang="pt-PT" dirty="0"/>
              <a:t> 79.8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pPr lvl="1"/>
            <a:r>
              <a:rPr lang="pt-PT" dirty="0" err="1"/>
              <a:t>High</a:t>
            </a:r>
            <a:r>
              <a:rPr lang="pt-PT" dirty="0"/>
              <a:t> </a:t>
            </a:r>
            <a:r>
              <a:rPr lang="pt-PT" dirty="0" err="1"/>
              <a:t>E</a:t>
            </a:r>
            <a:r>
              <a:rPr lang="pt-PT" baseline="-25000" dirty="0" err="1"/>
              <a:t>T</a:t>
            </a:r>
            <a:r>
              <a:rPr lang="pt-PT" baseline="30000" dirty="0" err="1"/>
              <a:t>miss</a:t>
            </a:r>
            <a:r>
              <a:rPr lang="pt-PT" dirty="0"/>
              <a:t> (&gt;150GeV) </a:t>
            </a:r>
            <a:r>
              <a:rPr lang="pt-PT" dirty="0" err="1"/>
              <a:t>and</a:t>
            </a:r>
            <a:r>
              <a:rPr lang="pt-PT" dirty="0"/>
              <a:t> b-</a:t>
            </a:r>
            <a:r>
              <a:rPr lang="pt-PT" dirty="0" err="1"/>
              <a:t>tagging</a:t>
            </a:r>
            <a:r>
              <a:rPr lang="pt-PT" dirty="0"/>
              <a:t> to </a:t>
            </a:r>
            <a:r>
              <a:rPr lang="pt-PT" dirty="0" err="1"/>
              <a:t>suppress</a:t>
            </a:r>
            <a:r>
              <a:rPr lang="pt-PT" dirty="0"/>
              <a:t> backgrounds</a:t>
            </a:r>
          </a:p>
          <a:p>
            <a:pPr lvl="1"/>
            <a:r>
              <a:rPr lang="pt-PT" dirty="0" err="1"/>
              <a:t>Reconstruct</a:t>
            </a:r>
            <a:r>
              <a:rPr lang="pt-PT" dirty="0"/>
              <a:t> b-</a:t>
            </a:r>
            <a:r>
              <a:rPr lang="pt-PT" dirty="0" err="1"/>
              <a:t>jets</a:t>
            </a:r>
            <a:r>
              <a:rPr lang="pt-PT" dirty="0"/>
              <a:t> as 2 </a:t>
            </a:r>
            <a:r>
              <a:rPr lang="pt-PT" dirty="0" err="1"/>
              <a:t>small</a:t>
            </a:r>
            <a:r>
              <a:rPr lang="pt-PT" dirty="0"/>
              <a:t> </a:t>
            </a:r>
            <a:r>
              <a:rPr lang="pt-PT" dirty="0" err="1"/>
              <a:t>jets</a:t>
            </a:r>
            <a:r>
              <a:rPr lang="pt-PT" dirty="0"/>
              <a:t> </a:t>
            </a:r>
            <a:r>
              <a:rPr lang="pt-PT" dirty="0" err="1"/>
              <a:t>or</a:t>
            </a:r>
            <a:r>
              <a:rPr lang="pt-PT" dirty="0"/>
              <a:t> </a:t>
            </a:r>
            <a:r>
              <a:rPr lang="pt-PT" dirty="0" err="1"/>
              <a:t>merged</a:t>
            </a:r>
            <a:r>
              <a:rPr lang="pt-PT" dirty="0"/>
              <a:t> </a:t>
            </a:r>
            <a:r>
              <a:rPr lang="pt-PT" dirty="0" err="1"/>
              <a:t>variable-radius</a:t>
            </a:r>
            <a:r>
              <a:rPr lang="pt-PT" dirty="0"/>
              <a:t> (VR) </a:t>
            </a:r>
            <a:r>
              <a:rPr lang="pt-PT" dirty="0" err="1"/>
              <a:t>track</a:t>
            </a:r>
            <a:r>
              <a:rPr lang="pt-PT" dirty="0"/>
              <a:t> </a:t>
            </a:r>
            <a:r>
              <a:rPr lang="pt-PT" dirty="0" err="1"/>
              <a:t>jets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Signal</a:t>
            </a:r>
            <a:r>
              <a:rPr lang="pt-PT" dirty="0"/>
              <a:t> </a:t>
            </a:r>
            <a:r>
              <a:rPr lang="pt-PT" dirty="0" err="1"/>
              <a:t>benchmark</a:t>
            </a:r>
            <a:r>
              <a:rPr lang="pt-PT" dirty="0"/>
              <a:t>: </a:t>
            </a:r>
            <a:r>
              <a:rPr lang="pt-PT" dirty="0" err="1"/>
              <a:t>Type</a:t>
            </a:r>
            <a:r>
              <a:rPr lang="pt-PT" dirty="0"/>
              <a:t>-II 2HDM + U(1)</a:t>
            </a:r>
            <a:r>
              <a:rPr lang="pt-PT" baseline="-25000" dirty="0"/>
              <a:t>Z’</a:t>
            </a:r>
            <a:r>
              <a:rPr lang="pt-PT" dirty="0"/>
              <a:t> </a:t>
            </a:r>
            <a:r>
              <a:rPr lang="pt-PT" dirty="0" err="1"/>
              <a:t>symmetry</a:t>
            </a:r>
            <a:r>
              <a:rPr lang="pt-PT" dirty="0"/>
              <a:t> (Z’-2HDM)</a:t>
            </a:r>
          </a:p>
          <a:p>
            <a:endParaRPr lang="pt-PT" dirty="0"/>
          </a:p>
          <a:p>
            <a:r>
              <a:rPr lang="pt-PT" dirty="0" err="1"/>
              <a:t>Main</a:t>
            </a:r>
            <a:r>
              <a:rPr lang="pt-PT" dirty="0"/>
              <a:t> backgrounds: </a:t>
            </a:r>
            <a:r>
              <a:rPr lang="pt-PT" dirty="0" err="1"/>
              <a:t>tt</a:t>
            </a:r>
            <a:r>
              <a:rPr lang="pt-PT" dirty="0"/>
              <a:t>, W/</a:t>
            </a:r>
            <a:r>
              <a:rPr lang="pt-PT" dirty="0" err="1"/>
              <a:t>Z+jets</a:t>
            </a:r>
            <a:endParaRPr lang="pt-PT" dirty="0"/>
          </a:p>
          <a:p>
            <a:endParaRPr lang="pt-PT" dirty="0"/>
          </a:p>
          <a:p>
            <a:r>
              <a:rPr lang="pt-PT" dirty="0" err="1"/>
              <a:t>Excluded</a:t>
            </a:r>
            <a:r>
              <a:rPr lang="pt-PT" dirty="0"/>
              <a:t> </a:t>
            </a:r>
            <a:r>
              <a:rPr lang="pt-PT" dirty="0" err="1"/>
              <a:t>region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</a:t>
            </a:r>
            <a:r>
              <a:rPr lang="pt-PT" dirty="0" err="1"/>
              <a:t>m</a:t>
            </a:r>
            <a:r>
              <a:rPr lang="pt-PT" baseline="-25000" dirty="0" err="1"/>
              <a:t>A</a:t>
            </a:r>
            <a:r>
              <a:rPr lang="pt-PT" dirty="0"/>
              <a:t> – </a:t>
            </a:r>
            <a:r>
              <a:rPr lang="pt-PT" dirty="0" err="1"/>
              <a:t>m</a:t>
            </a:r>
            <a:r>
              <a:rPr lang="pt-PT" baseline="-25000" dirty="0" err="1"/>
              <a:t>Z</a:t>
            </a:r>
            <a:r>
              <a:rPr lang="pt-PT" baseline="-25000" dirty="0"/>
              <a:t>’</a:t>
            </a:r>
            <a:r>
              <a:rPr lang="pt-PT" dirty="0"/>
              <a:t> plane</a:t>
            </a:r>
          </a:p>
          <a:p>
            <a:endParaRPr lang="pt-PT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69</a:t>
            </a:fld>
            <a:endParaRPr lang="pt-PT"/>
          </a:p>
        </p:txBody>
      </p:sp>
      <p:sp>
        <p:nvSpPr>
          <p:cNvPr id="8" name="TextBox 7"/>
          <p:cNvSpPr txBox="1"/>
          <p:nvPr/>
        </p:nvSpPr>
        <p:spPr>
          <a:xfrm>
            <a:off x="5615608" y="893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ATLAS-CONF-2018-039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348880" y="1798297"/>
            <a:ext cx="2773634" cy="27108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0038" y="3734412"/>
            <a:ext cx="3801055" cy="26636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280" y="1311428"/>
            <a:ext cx="3071192" cy="234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10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</a:t>
            </a:fld>
            <a:endParaRPr lang="pt-PT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12" y="3846831"/>
            <a:ext cx="4042717" cy="301053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407" y="1679380"/>
            <a:ext cx="3527953" cy="12243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 dirty="0" err="1"/>
              <a:t>Let’s</a:t>
            </a:r>
            <a:r>
              <a:rPr lang="pt-PT" dirty="0"/>
              <a:t> </a:t>
            </a:r>
            <a:r>
              <a:rPr lang="pt-PT" dirty="0" err="1"/>
              <a:t>go</a:t>
            </a:r>
            <a:r>
              <a:rPr lang="pt-PT" dirty="0"/>
              <a:t> to quantum </a:t>
            </a:r>
            <a:r>
              <a:rPr lang="pt-PT" dirty="0" err="1"/>
              <a:t>fields</a:t>
            </a:r>
            <a:r>
              <a:rPr lang="pt-PT" dirty="0"/>
              <a:t>...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9243" y1="52914" x2="39243" y2="52914"/>
                        <a14:foregroundMark x1="35458" y1="44325" x2="8566" y2="55982"/>
                        <a14:foregroundMark x1="37450" y1="42178" x2="28486" y2="80061"/>
                        <a14:foregroundMark x1="58167" y1="46012" x2="58167" y2="46012"/>
                        <a14:backgroundMark x1="1793" y1="60736" x2="1793" y2="60736"/>
                        <a14:backgroundMark x1="1195" y1="62730" x2="1195" y2="62730"/>
                        <a14:backgroundMark x1="797" y1="65031" x2="797" y2="65031"/>
                        <a14:backgroundMark x1="797" y1="68405" x2="797" y2="6840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83258" y="3174570"/>
            <a:ext cx="2864282" cy="3720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75" b="99625" l="170" r="100000">
                        <a14:foregroundMark x1="18537" y1="17375" x2="18537" y2="17375"/>
                        <a14:foregroundMark x1="12755" y1="9375" x2="23980" y2="9625"/>
                        <a14:foregroundMark x1="13095" y1="21375" x2="29082" y2="31625"/>
                        <a14:foregroundMark x1="52211" y1="67625" x2="51190" y2="98625"/>
                        <a14:foregroundMark x1="38605" y1="66000" x2="48129" y2="96375"/>
                        <a14:foregroundMark x1="26701" y1="68625" x2="26701" y2="95375"/>
                        <a14:foregroundMark x1="15816" y1="70625" x2="22619" y2="97000"/>
                        <a14:foregroundMark x1="29082" y1="14375" x2="29082" y2="14375"/>
                        <a14:foregroundMark x1="30272" y1="17875" x2="30272" y2="17875"/>
                        <a14:foregroundMark x1="30612" y1="23000" x2="30612" y2="23000"/>
                        <a14:foregroundMark x1="73980" y1="58750" x2="63605" y2="92750"/>
                        <a14:foregroundMark x1="76020" y1="51875" x2="97619" y2="82000"/>
                        <a14:backgroundMark x1="68537" y1="33000" x2="68537" y2="33000"/>
                        <a14:backgroundMark x1="4082" y1="26125" x2="4082" y2="26125"/>
                        <a14:backgroundMark x1="82143" y1="52750" x2="99150" y2="78375"/>
                        <a14:backgroundMark x1="76361" y1="34125" x2="76361" y2="34125"/>
                      </a14:backgroundRemoval>
                    </a14:imgEffect>
                  </a14:imgLayer>
                </a14:imgProps>
              </a:ext>
            </a:extLst>
          </a:blip>
          <a:srcRect b="15887"/>
          <a:stretch/>
        </p:blipFill>
        <p:spPr>
          <a:xfrm>
            <a:off x="4" y="1904741"/>
            <a:ext cx="4098093" cy="49899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176" y="6177294"/>
            <a:ext cx="1787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>
                <a:solidFill>
                  <a:srgbClr val="FFFFFF"/>
                </a:solidFill>
              </a:rPr>
              <a:t>Richard </a:t>
            </a:r>
            <a:r>
              <a:rPr lang="pt-PT" dirty="0" err="1">
                <a:solidFill>
                  <a:srgbClr val="FFFFFF"/>
                </a:solidFill>
              </a:rPr>
              <a:t>Feynman</a:t>
            </a:r>
            <a:r>
              <a:rPr lang="pt-PT" dirty="0">
                <a:solidFill>
                  <a:srgbClr val="FFFFFF"/>
                </a:solidFill>
              </a:rPr>
              <a:t> (1918 - 1988)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4757" y="5515293"/>
            <a:ext cx="1665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>
                <a:solidFill>
                  <a:srgbClr val="FFFFFF"/>
                </a:solidFill>
              </a:rPr>
              <a:t>Erwin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Schrödinger</a:t>
            </a:r>
            <a:r>
              <a:rPr lang="pt-PT" dirty="0">
                <a:solidFill>
                  <a:srgbClr val="FFFFFF"/>
                </a:solidFill>
              </a:rPr>
              <a:t> (1887 - 1961)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40084" y="6495827"/>
            <a:ext cx="2400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dirty="0" err="1"/>
              <a:t>Fluffy</a:t>
            </a:r>
            <a:r>
              <a:rPr lang="pt-PT" dirty="0"/>
              <a:t> (?-?)</a:t>
            </a:r>
          </a:p>
        </p:txBody>
      </p:sp>
    </p:spTree>
    <p:extLst>
      <p:ext uri="{BB962C8B-B14F-4D97-AF65-F5344CB8AC3E}">
        <p14:creationId xmlns:p14="http://schemas.microsoft.com/office/powerpoint/2010/main" val="1876303217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713331"/>
            <a:ext cx="3073400" cy="205949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3789" y="3535407"/>
            <a:ext cx="2980623" cy="28616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1924" y="2106162"/>
            <a:ext cx="4030559" cy="14091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0" y="1439475"/>
            <a:ext cx="4267200" cy="62137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12778"/>
            <a:ext cx="4427984" cy="4943575"/>
          </a:xfrm>
        </p:spPr>
        <p:txBody>
          <a:bodyPr>
            <a:normAutofit fontScale="62500" lnSpcReduction="20000"/>
          </a:bodyPr>
          <a:lstStyle/>
          <a:p>
            <a:r>
              <a:rPr lang="pt-PT" dirty="0" err="1"/>
              <a:t>The</a:t>
            </a:r>
            <a:r>
              <a:rPr lang="pt-PT" dirty="0"/>
              <a:t> triple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coupling</a:t>
            </a:r>
            <a:r>
              <a:rPr lang="pt-PT" dirty="0"/>
              <a:t> </a:t>
            </a:r>
            <a:r>
              <a:rPr lang="pt-PT" dirty="0" err="1"/>
              <a:t>λ</a:t>
            </a:r>
            <a:r>
              <a:rPr lang="pt-PT" baseline="-25000" dirty="0" err="1"/>
              <a:t>HHH</a:t>
            </a:r>
            <a:r>
              <a:rPr lang="pt-PT" dirty="0"/>
              <a:t> can </a:t>
            </a:r>
            <a:r>
              <a:rPr lang="pt-PT" dirty="0" err="1"/>
              <a:t>be</a:t>
            </a:r>
            <a:r>
              <a:rPr lang="pt-PT" dirty="0"/>
              <a:t> </a:t>
            </a:r>
            <a:r>
              <a:rPr lang="pt-PT" dirty="0" err="1"/>
              <a:t>probed</a:t>
            </a:r>
            <a:r>
              <a:rPr lang="pt-PT" dirty="0"/>
              <a:t> </a:t>
            </a:r>
            <a:r>
              <a:rPr lang="pt-PT" dirty="0" err="1"/>
              <a:t>through</a:t>
            </a:r>
            <a:r>
              <a:rPr lang="pt-PT" dirty="0"/>
              <a:t> </a:t>
            </a:r>
            <a:r>
              <a:rPr lang="pt-PT" dirty="0" err="1"/>
              <a:t>di-Higgs</a:t>
            </a:r>
            <a:r>
              <a:rPr lang="pt-PT" dirty="0"/>
              <a:t> </a:t>
            </a:r>
            <a:r>
              <a:rPr lang="pt-PT" dirty="0" err="1"/>
              <a:t>production</a:t>
            </a:r>
            <a:endParaRPr lang="pt-PT" dirty="0"/>
          </a:p>
          <a:p>
            <a:r>
              <a:rPr lang="pt-PT" dirty="0" err="1"/>
              <a:t>Very</a:t>
            </a:r>
            <a:r>
              <a:rPr lang="pt-PT" dirty="0"/>
              <a:t> </a:t>
            </a:r>
            <a:r>
              <a:rPr lang="pt-PT" dirty="0" err="1"/>
              <a:t>suppressed</a:t>
            </a:r>
            <a:r>
              <a:rPr lang="pt-PT" dirty="0"/>
              <a:t> </a:t>
            </a:r>
            <a:r>
              <a:rPr lang="pt-PT" dirty="0" err="1"/>
              <a:t>in</a:t>
            </a:r>
            <a:r>
              <a:rPr lang="pt-PT" dirty="0"/>
              <a:t> SM! </a:t>
            </a:r>
          </a:p>
          <a:p>
            <a:pPr lvl="1"/>
            <a:r>
              <a:rPr lang="pt-PT" dirty="0"/>
              <a:t>Negative </a:t>
            </a:r>
            <a:r>
              <a:rPr lang="pt-PT" dirty="0" err="1"/>
              <a:t>interference</a:t>
            </a:r>
            <a:r>
              <a:rPr lang="pt-PT" dirty="0"/>
              <a:t> </a:t>
            </a:r>
            <a:r>
              <a:rPr lang="pt-PT" dirty="0" err="1"/>
              <a:t>between</a:t>
            </a:r>
            <a:r>
              <a:rPr lang="pt-PT" dirty="0"/>
              <a:t> LO </a:t>
            </a:r>
            <a:r>
              <a:rPr lang="pt-PT" dirty="0" err="1"/>
              <a:t>diagrams</a:t>
            </a:r>
            <a:r>
              <a:rPr lang="pt-PT" dirty="0"/>
              <a:t> </a:t>
            </a:r>
          </a:p>
          <a:p>
            <a:pPr lvl="1"/>
            <a:r>
              <a:rPr lang="pt-PT" dirty="0"/>
              <a:t>Cross </a:t>
            </a:r>
            <a:r>
              <a:rPr lang="pt-PT" dirty="0" err="1"/>
              <a:t>section</a:t>
            </a:r>
            <a:r>
              <a:rPr lang="pt-PT" dirty="0"/>
              <a:t> 1500x </a:t>
            </a:r>
            <a:r>
              <a:rPr lang="pt-PT" dirty="0" err="1"/>
              <a:t>less</a:t>
            </a:r>
            <a:r>
              <a:rPr lang="pt-PT" dirty="0"/>
              <a:t> </a:t>
            </a:r>
            <a:r>
              <a:rPr lang="pt-PT" dirty="0" err="1"/>
              <a:t>than</a:t>
            </a:r>
            <a:r>
              <a:rPr lang="pt-PT" dirty="0"/>
              <a:t> </a:t>
            </a:r>
            <a:r>
              <a:rPr lang="pt-PT" dirty="0" err="1"/>
              <a:t>ggF</a:t>
            </a:r>
            <a:endParaRPr lang="pt-PT" dirty="0"/>
          </a:p>
          <a:p>
            <a:r>
              <a:rPr lang="pt-PT" dirty="0" err="1"/>
              <a:t>Wide</a:t>
            </a:r>
            <a:r>
              <a:rPr lang="pt-PT" dirty="0"/>
              <a:t> range </a:t>
            </a:r>
            <a:r>
              <a:rPr lang="pt-PT" dirty="0" err="1"/>
              <a:t>of</a:t>
            </a:r>
            <a:r>
              <a:rPr lang="pt-PT" dirty="0"/>
              <a:t> </a:t>
            </a:r>
            <a:r>
              <a:rPr lang="pt-PT" dirty="0" err="1"/>
              <a:t>decay</a:t>
            </a:r>
            <a:r>
              <a:rPr lang="pt-PT" dirty="0"/>
              <a:t> BR </a:t>
            </a:r>
            <a:r>
              <a:rPr lang="pt-PT" dirty="0" err="1"/>
              <a:t>and</a:t>
            </a:r>
            <a:r>
              <a:rPr lang="pt-PT" dirty="0"/>
              <a:t> </a:t>
            </a:r>
            <a:r>
              <a:rPr lang="pt-PT" dirty="0" err="1"/>
              <a:t>channel</a:t>
            </a:r>
            <a:r>
              <a:rPr lang="pt-PT" dirty="0"/>
              <a:t> </a:t>
            </a:r>
            <a:r>
              <a:rPr lang="pt-PT" dirty="0" err="1"/>
              <a:t>purity</a:t>
            </a:r>
            <a:endParaRPr lang="pt-PT" dirty="0"/>
          </a:p>
          <a:p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 </a:t>
            </a:r>
            <a:r>
              <a:rPr lang="pt-PT" dirty="0" err="1">
                <a:solidFill>
                  <a:srgbClr val="000000"/>
                </a:solidFill>
              </a:rPr>
              <a:t>analysis</a:t>
            </a:r>
            <a:r>
              <a:rPr lang="pt-PT" dirty="0">
                <a:solidFill>
                  <a:srgbClr val="000000"/>
                </a:solidFill>
              </a:rPr>
              <a:t>:</a:t>
            </a:r>
            <a:endParaRPr lang="pt-PT" dirty="0"/>
          </a:p>
          <a:p>
            <a:pPr lvl="1"/>
            <a:r>
              <a:rPr lang="pt-PT" dirty="0" err="1"/>
              <a:t>Used</a:t>
            </a:r>
            <a:r>
              <a:rPr lang="pt-PT" dirty="0"/>
              <a:t> 36 fb</a:t>
            </a:r>
            <a:r>
              <a:rPr lang="pt-PT" baseline="30000" dirty="0"/>
              <a:t>-1</a:t>
            </a:r>
            <a:r>
              <a:rPr lang="pt-PT" dirty="0"/>
              <a:t> </a:t>
            </a:r>
            <a:r>
              <a:rPr lang="pt-PT" dirty="0" err="1"/>
              <a:t>of</a:t>
            </a:r>
            <a:r>
              <a:rPr lang="pt-PT" dirty="0"/>
              <a:t> 13 </a:t>
            </a:r>
            <a:r>
              <a:rPr lang="pt-PT" dirty="0" err="1"/>
              <a:t>TeV</a:t>
            </a:r>
            <a:r>
              <a:rPr lang="pt-PT" dirty="0"/>
              <a:t> data</a:t>
            </a:r>
          </a:p>
          <a:p>
            <a:pPr lvl="1"/>
            <a:r>
              <a:rPr lang="pt-PT" dirty="0">
                <a:solidFill>
                  <a:srgbClr val="000000"/>
                </a:solidFill>
              </a:rPr>
              <a:t>Final </a:t>
            </a:r>
            <a:r>
              <a:rPr lang="pt-PT" dirty="0" err="1">
                <a:solidFill>
                  <a:srgbClr val="000000"/>
                </a:solidFill>
              </a:rPr>
              <a:t>state</a:t>
            </a:r>
            <a:r>
              <a:rPr lang="pt-PT" dirty="0">
                <a:solidFill>
                  <a:srgbClr val="000000"/>
                </a:solidFill>
              </a:rPr>
              <a:t> BR(</a:t>
            </a:r>
            <a:r>
              <a:rPr lang="pt-PT" dirty="0" err="1">
                <a:solidFill>
                  <a:srgbClr val="000000"/>
                </a:solidFill>
              </a:rPr>
              <a:t>bbττ</a:t>
            </a:r>
            <a:r>
              <a:rPr lang="pt-PT" dirty="0">
                <a:solidFill>
                  <a:srgbClr val="000000"/>
                </a:solidFill>
              </a:rPr>
              <a:t>)=7%</a:t>
            </a:r>
          </a:p>
          <a:p>
            <a:pPr lvl="1"/>
            <a:r>
              <a:rPr lang="pt-PT" dirty="0">
                <a:solidFill>
                  <a:srgbClr val="000000"/>
                </a:solidFill>
              </a:rPr>
              <a:t>Non-</a:t>
            </a:r>
            <a:r>
              <a:rPr lang="pt-PT" dirty="0" err="1">
                <a:solidFill>
                  <a:srgbClr val="000000"/>
                </a:solidFill>
              </a:rPr>
              <a:t>Resonant</a:t>
            </a:r>
            <a:r>
              <a:rPr lang="pt-PT" dirty="0">
                <a:solidFill>
                  <a:srgbClr val="000000"/>
                </a:solidFill>
              </a:rPr>
              <a:t> 95% CL </a:t>
            </a:r>
            <a:r>
              <a:rPr lang="pt-PT" dirty="0" err="1">
                <a:solidFill>
                  <a:srgbClr val="000000"/>
                </a:solidFill>
              </a:rPr>
              <a:t>limit</a:t>
            </a:r>
            <a:r>
              <a:rPr lang="pt-PT" dirty="0">
                <a:solidFill>
                  <a:srgbClr val="000000"/>
                </a:solidFill>
              </a:rPr>
              <a:t>: </a:t>
            </a:r>
          </a:p>
          <a:p>
            <a:pPr marL="914400" lvl="2" indent="0">
              <a:buNone/>
            </a:pPr>
            <a:r>
              <a:rPr lang="pt-PT" b="1" dirty="0" err="1">
                <a:solidFill>
                  <a:srgbClr val="000000"/>
                </a:solidFill>
              </a:rPr>
              <a:t>μ</a:t>
            </a:r>
            <a:r>
              <a:rPr lang="pt-PT" b="1" dirty="0">
                <a:solidFill>
                  <a:srgbClr val="000000"/>
                </a:solidFill>
              </a:rPr>
              <a:t> &lt; 12.7 </a:t>
            </a:r>
            <a:r>
              <a:rPr lang="pt-PT" b="1" dirty="0" err="1">
                <a:solidFill>
                  <a:srgbClr val="000000"/>
                </a:solidFill>
              </a:rPr>
              <a:t>observed</a:t>
            </a:r>
            <a:r>
              <a:rPr lang="pt-PT" b="1" dirty="0">
                <a:solidFill>
                  <a:srgbClr val="000000"/>
                </a:solidFill>
              </a:rPr>
              <a:t> (14.8 </a:t>
            </a:r>
            <a:r>
              <a:rPr lang="pt-PT" b="1" dirty="0" err="1">
                <a:solidFill>
                  <a:srgbClr val="000000"/>
                </a:solidFill>
              </a:rPr>
              <a:t>expexcted</a:t>
            </a:r>
            <a:r>
              <a:rPr lang="pt-PT" b="1" dirty="0">
                <a:solidFill>
                  <a:srgbClr val="000000"/>
                </a:solidFill>
              </a:rPr>
              <a:t>)</a:t>
            </a:r>
          </a:p>
          <a:p>
            <a:r>
              <a:rPr lang="pt-PT" dirty="0" err="1">
                <a:solidFill>
                  <a:srgbClr val="FF0000"/>
                </a:solidFill>
              </a:rPr>
              <a:t>Combination</a:t>
            </a:r>
            <a:r>
              <a:rPr lang="pt-PT" dirty="0">
                <a:solidFill>
                  <a:srgbClr val="FF0000"/>
                </a:solidFill>
              </a:rPr>
              <a:t>: </a:t>
            </a:r>
            <a:r>
              <a:rPr lang="pt-PT" dirty="0" err="1">
                <a:solidFill>
                  <a:srgbClr val="FF0000"/>
                </a:solidFill>
              </a:rPr>
              <a:t>at</a:t>
            </a:r>
            <a:r>
              <a:rPr lang="pt-PT" dirty="0">
                <a:solidFill>
                  <a:srgbClr val="FF0000"/>
                </a:solidFill>
              </a:rPr>
              <a:t> ≈10 x SM </a:t>
            </a:r>
            <a:r>
              <a:rPr lang="pt-PT" dirty="0" err="1">
                <a:solidFill>
                  <a:srgbClr val="FF0000"/>
                </a:solidFill>
              </a:rPr>
              <a:t>sensitivity</a:t>
            </a:r>
            <a:r>
              <a:rPr lang="pt-PT" dirty="0">
                <a:solidFill>
                  <a:srgbClr val="FF0000"/>
                </a:solidFill>
              </a:rPr>
              <a:t> – </a:t>
            </a:r>
            <a:r>
              <a:rPr lang="pt-PT" dirty="0" err="1">
                <a:solidFill>
                  <a:srgbClr val="FF0000"/>
                </a:solidFill>
              </a:rPr>
              <a:t>with</a:t>
            </a:r>
            <a:r>
              <a:rPr lang="pt-PT" dirty="0">
                <a:solidFill>
                  <a:srgbClr val="FF0000"/>
                </a:solidFill>
              </a:rPr>
              <a:t> 3% </a:t>
            </a:r>
            <a:r>
              <a:rPr lang="pt-PT" dirty="0" err="1">
                <a:solidFill>
                  <a:srgbClr val="FF0000"/>
                </a:solidFill>
              </a:rPr>
              <a:t>of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the</a:t>
            </a:r>
            <a:r>
              <a:rPr lang="pt-PT" dirty="0">
                <a:solidFill>
                  <a:srgbClr val="FF0000"/>
                </a:solidFill>
              </a:rPr>
              <a:t> HL-LHC </a:t>
            </a:r>
            <a:r>
              <a:rPr lang="pt-PT" dirty="0" err="1">
                <a:solidFill>
                  <a:srgbClr val="FF0000"/>
                </a:solidFill>
              </a:rPr>
              <a:t>luminosity</a:t>
            </a:r>
            <a:r>
              <a:rPr lang="pt-PT" dirty="0">
                <a:solidFill>
                  <a:srgbClr val="FF0000"/>
                </a:solidFill>
              </a:rPr>
              <a:t> </a:t>
            </a:r>
            <a:r>
              <a:rPr lang="pt-PT" dirty="0" err="1">
                <a:solidFill>
                  <a:srgbClr val="FF0000"/>
                </a:solidFill>
              </a:rPr>
              <a:t>analyzed</a:t>
            </a:r>
            <a:endParaRPr lang="pt-PT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70</a:t>
            </a:fld>
            <a:endParaRPr lang="pt-P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922115"/>
          </a:xfrm>
        </p:spPr>
        <p:txBody>
          <a:bodyPr/>
          <a:lstStyle/>
          <a:p>
            <a:r>
              <a:rPr lang="pt-PT" dirty="0"/>
              <a:t>Triple </a:t>
            </a:r>
            <a:r>
              <a:rPr lang="pt-PT" dirty="0" err="1"/>
              <a:t>Higgs</a:t>
            </a:r>
            <a:r>
              <a:rPr lang="pt-PT" dirty="0"/>
              <a:t> </a:t>
            </a:r>
            <a:r>
              <a:rPr lang="pt-PT" dirty="0" err="1"/>
              <a:t>coupling</a:t>
            </a:r>
            <a:endParaRPr lang="pt-PT" dirty="0"/>
          </a:p>
        </p:txBody>
      </p:sp>
      <p:sp>
        <p:nvSpPr>
          <p:cNvPr id="11" name="TextBox 10"/>
          <p:cNvSpPr txBox="1"/>
          <p:nvPr/>
        </p:nvSpPr>
        <p:spPr>
          <a:xfrm>
            <a:off x="3124201" y="-27384"/>
            <a:ext cx="6056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PT" dirty="0"/>
              <a:t>arXiv:1808.00336 [</a:t>
            </a:r>
            <a:r>
              <a:rPr lang="pt-PT" dirty="0" err="1"/>
              <a:t>hep-ex</a:t>
            </a:r>
            <a:r>
              <a:rPr lang="pt-PT" dirty="0"/>
              <a:t>]; ATLAS-CONF-2018-043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2560" y="1547855"/>
            <a:ext cx="7823200" cy="1841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4857677" y="3180494"/>
            <a:ext cx="3492077" cy="25923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4933056" y="4351"/>
            <a:ext cx="3595820" cy="28410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7508" y="6156012"/>
            <a:ext cx="51562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 err="1"/>
              <a:t>Di-Higgs</a:t>
            </a:r>
            <a:r>
              <a:rPr lang="pt-PT" dirty="0"/>
              <a:t> </a:t>
            </a:r>
            <a:r>
              <a:rPr lang="pt-PT" dirty="0" err="1"/>
              <a:t>combination</a:t>
            </a:r>
            <a:r>
              <a:rPr lang="pt-PT" dirty="0"/>
              <a:t> </a:t>
            </a:r>
            <a:r>
              <a:rPr lang="pt-PT" dirty="0" err="1"/>
              <a:t>plot</a:t>
            </a:r>
            <a:r>
              <a:rPr lang="pt-PT" dirty="0"/>
              <a:t> </a:t>
            </a:r>
            <a:r>
              <a:rPr lang="pt-PT" dirty="0">
                <a:hlinkClick r:id="rId10"/>
              </a:rPr>
              <a:t>here</a:t>
            </a:r>
            <a:endParaRPr lang="pt-PT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4052" y="3573018"/>
            <a:ext cx="3672407" cy="288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769439"/>
          </a:xfrm>
        </p:spPr>
        <p:txBody>
          <a:bodyPr/>
          <a:lstStyle/>
          <a:p>
            <a:r>
              <a:rPr lang="en-US" dirty="0"/>
              <a:t>A bit of fun…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610" y="3699902"/>
            <a:ext cx="8845710" cy="272162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What if…</a:t>
            </a:r>
          </a:p>
          <a:p>
            <a:pPr lvl="1"/>
            <a:r>
              <a:rPr lang="en-US" dirty="0"/>
              <a:t>At higher orders, Higgs potential doesn’t have to be stable</a:t>
            </a:r>
          </a:p>
          <a:p>
            <a:pPr lvl="1"/>
            <a:r>
              <a:rPr lang="en-US" dirty="0"/>
              <a:t>Depending on </a:t>
            </a:r>
            <a:r>
              <a:rPr lang="en-US" dirty="0" err="1"/>
              <a:t>m</a:t>
            </a:r>
            <a:r>
              <a:rPr lang="en-US" baseline="-25000" dirty="0" err="1"/>
              <a:t>t</a:t>
            </a:r>
            <a:r>
              <a:rPr lang="en-US" dirty="0"/>
              <a:t> and </a:t>
            </a:r>
            <a:r>
              <a:rPr lang="en-US" dirty="0" err="1"/>
              <a:t>m</a:t>
            </a:r>
            <a:r>
              <a:rPr lang="en-US" baseline="-25000" dirty="0" err="1"/>
              <a:t>H</a:t>
            </a:r>
            <a:r>
              <a:rPr lang="en-US" dirty="0"/>
              <a:t> second minimum can be lower than EW minimum ⇒ tunneling between EW vacuum and true vacuum?!</a:t>
            </a:r>
          </a:p>
          <a:p>
            <a:r>
              <a:rPr lang="en-US" dirty="0"/>
              <a:t>“</a:t>
            </a:r>
            <a:r>
              <a:rPr lang="en-US" dirty="0">
                <a:solidFill>
                  <a:srgbClr val="0000FF"/>
                </a:solidFill>
              </a:rPr>
              <a:t>For a narrow band of values of the top quark and Higgs boson masses, the Standard Model Higgs potential develops a shallow local minimum at energies of about 10</a:t>
            </a:r>
            <a:r>
              <a:rPr lang="en-US" baseline="30000" dirty="0">
                <a:solidFill>
                  <a:srgbClr val="0000FF"/>
                </a:solidFill>
              </a:rPr>
              <a:t>16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GeV</a:t>
            </a:r>
            <a:r>
              <a:rPr lang="en-US" dirty="0">
                <a:solidFill>
                  <a:srgbClr val="0000FF"/>
                </a:solidFill>
              </a:rPr>
              <a:t>, where primordial inflation could have started in a cold metastable state</a:t>
            </a:r>
            <a:r>
              <a:rPr lang="en-US" dirty="0"/>
              <a:t>”, I. </a:t>
            </a:r>
            <a:r>
              <a:rPr lang="en-US" dirty="0" err="1"/>
              <a:t>Masina</a:t>
            </a:r>
            <a:r>
              <a:rPr lang="en-US" dirty="0"/>
              <a:t>, arXiv:1403.5244 [</a:t>
            </a:r>
            <a:r>
              <a:rPr lang="en-US" dirty="0" err="1"/>
              <a:t>astro-ph.CO</a:t>
            </a:r>
            <a:r>
              <a:rPr lang="en-US" dirty="0"/>
              <a:t>]</a:t>
            </a:r>
          </a:p>
          <a:p>
            <a:pPr lvl="1"/>
            <a:r>
              <a:rPr lang="en-US" dirty="0"/>
              <a:t>See also: V. </a:t>
            </a:r>
            <a:r>
              <a:rPr lang="en-US" dirty="0" err="1"/>
              <a:t>Brachina</a:t>
            </a:r>
            <a:r>
              <a:rPr lang="en-US" dirty="0"/>
              <a:t>, </a:t>
            </a:r>
            <a:r>
              <a:rPr lang="en-US" dirty="0" err="1"/>
              <a:t>Moriond</a:t>
            </a:r>
            <a:r>
              <a:rPr lang="en-US" dirty="0"/>
              <a:t> 2014 (</a:t>
            </a:r>
            <a:r>
              <a:rPr lang="hu-HU" dirty="0"/>
              <a:t>Phys.Rev.Lett.111, 241801 (2013))</a:t>
            </a:r>
            <a:r>
              <a:rPr lang="en-US" dirty="0"/>
              <a:t>, G. </a:t>
            </a:r>
            <a:r>
              <a:rPr lang="en-US" dirty="0" err="1"/>
              <a:t>Degrassi</a:t>
            </a:r>
            <a:r>
              <a:rPr lang="en-US" dirty="0"/>
              <a:t> et al, arXiv:1205.6497v2; </a:t>
            </a:r>
            <a:r>
              <a:rPr lang="en-US" dirty="0" err="1"/>
              <a:t>R.Contino</a:t>
            </a:r>
            <a:r>
              <a:rPr lang="en-US" dirty="0"/>
              <a:t>, Workshop </a:t>
            </a:r>
            <a:r>
              <a:rPr lang="en-US" dirty="0" err="1"/>
              <a:t>sulla</a:t>
            </a:r>
            <a:r>
              <a:rPr lang="en-US" dirty="0"/>
              <a:t> </a:t>
            </a:r>
            <a:r>
              <a:rPr lang="en-US" dirty="0" err="1"/>
              <a:t>fisica</a:t>
            </a:r>
            <a:r>
              <a:rPr lang="en-US" dirty="0"/>
              <a:t> p-p a LHC, 2013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457200" y="994270"/>
            <a:ext cx="8388510" cy="2289568"/>
            <a:chOff x="457200" y="1218404"/>
            <a:chExt cx="8388510" cy="228956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200" y="1682446"/>
              <a:ext cx="4784841" cy="1626293"/>
            </a:xfrm>
            <a:prstGeom prst="rect">
              <a:avLst/>
            </a:prstGeom>
          </p:spPr>
        </p:pic>
        <p:grpSp>
          <p:nvGrpSpPr>
            <p:cNvPr id="11" name="Group 10"/>
            <p:cNvGrpSpPr/>
            <p:nvPr/>
          </p:nvGrpSpPr>
          <p:grpSpPr>
            <a:xfrm>
              <a:off x="5358522" y="1218404"/>
              <a:ext cx="3487188" cy="2289568"/>
              <a:chOff x="1422401" y="1358900"/>
              <a:chExt cx="3487188" cy="2289568"/>
            </a:xfrm>
          </p:grpSpPr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22401" y="1358900"/>
                <a:ext cx="3487188" cy="2289568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1743197" y="3262453"/>
                <a:ext cx="31663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1-loop effective potential</a:t>
                </a:r>
              </a:p>
            </p:txBody>
          </p:sp>
        </p:grpSp>
      </p:grpSp>
      <p:grpSp>
        <p:nvGrpSpPr>
          <p:cNvPr id="13" name="Group 12"/>
          <p:cNvGrpSpPr/>
          <p:nvPr/>
        </p:nvGrpSpPr>
        <p:grpSpPr>
          <a:xfrm>
            <a:off x="5105075" y="994269"/>
            <a:ext cx="3840245" cy="2671729"/>
            <a:chOff x="4623207" y="394866"/>
            <a:chExt cx="3578800" cy="24470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23207" y="394866"/>
              <a:ext cx="3578800" cy="241066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943207" y="2503684"/>
              <a:ext cx="2764212" cy="338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RG-improved potential</a:t>
              </a: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614" y="915798"/>
            <a:ext cx="5005465" cy="2784105"/>
          </a:xfrm>
          <a:prstGeom prst="rect">
            <a:avLst/>
          </a:prstGeom>
        </p:spPr>
      </p:pic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08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72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04" y="3191113"/>
            <a:ext cx="8686800" cy="3021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4427" y="625851"/>
            <a:ext cx="3897546" cy="13413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0325" y="2417315"/>
            <a:ext cx="5453583" cy="378126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58292" y="397328"/>
            <a:ext cx="456138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universe seems to live near a critical condition</a:t>
            </a:r>
          </a:p>
          <a:p>
            <a:r>
              <a:rPr lang="en-US" dirty="0"/>
              <a:t>JHEP 1208 (2012) 098</a:t>
            </a:r>
          </a:p>
          <a:p>
            <a:r>
              <a:rPr lang="en-US" sz="2400" dirty="0"/>
              <a:t>Why?!</a:t>
            </a:r>
          </a:p>
          <a:p>
            <a:r>
              <a:rPr lang="en-US" sz="2400" dirty="0"/>
              <a:t>Explained by underlying theory?</a:t>
            </a:r>
          </a:p>
          <a:p>
            <a:r>
              <a:rPr lang="en-US" sz="2400" dirty="0"/>
              <a:t>Anthropic principle?</a:t>
            </a:r>
          </a:p>
        </p:txBody>
      </p:sp>
    </p:spTree>
    <p:extLst>
      <p:ext uri="{BB962C8B-B14F-4D97-AF65-F5344CB8AC3E}">
        <p14:creationId xmlns:p14="http://schemas.microsoft.com/office/powerpoint/2010/main" val="160537593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>
                <a:solidFill>
                  <a:srgbClr val="FFFFFF"/>
                </a:solidFill>
              </a:rPr>
              <a:t>Higgs</a:t>
            </a:r>
            <a:r>
              <a:rPr lang="pt-PT" dirty="0">
                <a:solidFill>
                  <a:srgbClr val="FFFFFF"/>
                </a:solidFill>
              </a:rPr>
              <a:t> @ LIP ATLAS </a:t>
            </a:r>
            <a:r>
              <a:rPr lang="pt-PT" dirty="0" err="1">
                <a:solidFill>
                  <a:srgbClr val="FFFFFF"/>
                </a:solidFill>
              </a:rPr>
              <a:t>Group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200" y="1411429"/>
            <a:ext cx="4038600" cy="4525963"/>
          </a:xfrm>
        </p:spPr>
        <p:txBody>
          <a:bodyPr/>
          <a:lstStyle/>
          <a:p>
            <a:r>
              <a:rPr lang="pt-PT" dirty="0" err="1">
                <a:solidFill>
                  <a:schemeClr val="bg1"/>
                </a:solidFill>
              </a:rPr>
              <a:t>Exploring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Higgs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couplings</a:t>
            </a:r>
            <a:r>
              <a:rPr lang="pt-PT" dirty="0">
                <a:solidFill>
                  <a:schemeClr val="bg1"/>
                </a:solidFill>
              </a:rPr>
              <a:t> to </a:t>
            </a:r>
            <a:r>
              <a:rPr lang="pt-PT" dirty="0" err="1">
                <a:solidFill>
                  <a:schemeClr val="bg1"/>
                </a:solidFill>
              </a:rPr>
              <a:t>heavy</a:t>
            </a:r>
            <a:r>
              <a:rPr lang="pt-PT" dirty="0">
                <a:solidFill>
                  <a:schemeClr val="bg1"/>
                </a:solidFill>
              </a:rPr>
              <a:t> quarks</a:t>
            </a:r>
          </a:p>
          <a:p>
            <a:r>
              <a:rPr lang="pt-PT" dirty="0" err="1">
                <a:solidFill>
                  <a:schemeClr val="bg1"/>
                </a:solidFill>
              </a:rPr>
              <a:t>Less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well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known</a:t>
            </a:r>
            <a:r>
              <a:rPr lang="pt-PT" dirty="0">
                <a:solidFill>
                  <a:schemeClr val="bg1"/>
                </a:solidFill>
              </a:rPr>
              <a:t>... </a:t>
            </a:r>
            <a:r>
              <a:rPr lang="pt-PT" dirty="0" err="1">
                <a:solidFill>
                  <a:schemeClr val="bg1"/>
                </a:solidFill>
              </a:rPr>
              <a:t>Much</a:t>
            </a:r>
            <a:r>
              <a:rPr lang="pt-PT" dirty="0">
                <a:solidFill>
                  <a:schemeClr val="bg1"/>
                </a:solidFill>
              </a:rPr>
              <a:t> more </a:t>
            </a:r>
            <a:r>
              <a:rPr lang="pt-PT" dirty="0" err="1">
                <a:solidFill>
                  <a:schemeClr val="bg1"/>
                </a:solidFill>
              </a:rPr>
              <a:t>space</a:t>
            </a:r>
            <a:r>
              <a:rPr lang="pt-PT" dirty="0">
                <a:solidFill>
                  <a:schemeClr val="bg1"/>
                </a:solidFill>
              </a:rPr>
              <a:t> for </a:t>
            </a:r>
            <a:r>
              <a:rPr lang="pt-PT" dirty="0" err="1">
                <a:solidFill>
                  <a:schemeClr val="bg1"/>
                </a:solidFill>
              </a:rPr>
              <a:t>surprises</a:t>
            </a:r>
            <a:r>
              <a:rPr lang="pt-PT" dirty="0">
                <a:solidFill>
                  <a:schemeClr val="bg1"/>
                </a:solidFill>
              </a:rPr>
              <a:t>!</a:t>
            </a:r>
          </a:p>
          <a:p>
            <a:r>
              <a:rPr lang="pt-PT" dirty="0">
                <a:solidFill>
                  <a:schemeClr val="bg1"/>
                </a:solidFill>
              </a:rPr>
              <a:t>New </a:t>
            </a:r>
            <a:r>
              <a:rPr lang="pt-PT" dirty="0" err="1">
                <a:solidFill>
                  <a:schemeClr val="bg1"/>
                </a:solidFill>
              </a:rPr>
              <a:t>physics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effects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may</a:t>
            </a:r>
            <a:r>
              <a:rPr lang="pt-PT" dirty="0">
                <a:solidFill>
                  <a:schemeClr val="bg1"/>
                </a:solidFill>
              </a:rPr>
              <a:t> show </a:t>
            </a:r>
            <a:r>
              <a:rPr lang="pt-PT" dirty="0" err="1">
                <a:solidFill>
                  <a:schemeClr val="bg1"/>
                </a:solidFill>
              </a:rPr>
              <a:t>up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already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at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leading</a:t>
            </a:r>
            <a:r>
              <a:rPr lang="pt-PT" dirty="0">
                <a:solidFill>
                  <a:schemeClr val="bg1"/>
                </a:solidFill>
              </a:rPr>
              <a:t> </a:t>
            </a:r>
            <a:r>
              <a:rPr lang="pt-PT" dirty="0" err="1">
                <a:solidFill>
                  <a:schemeClr val="bg1"/>
                </a:solidFill>
              </a:rPr>
              <a:t>order</a:t>
            </a:r>
            <a:endParaRPr lang="pt-PT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srgbClr val="FFFFFF"/>
                </a:solidFill>
                <a:latin typeface="Calibri"/>
              </a:rPr>
              <a:t>29.11.23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rgbClr val="FFFFFF"/>
                </a:solidFill>
                <a:latin typeface="Calibri"/>
              </a:rPr>
              <a:t>R. Gonçalo - Topics in Particle Physics</a:t>
            </a:r>
            <a:endParaRPr lang="pt-PT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711DE-2291-7B45-BD82-8AC9AB65BE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73</a:t>
            </a:fld>
            <a:r>
              <a:rPr lang="mr-IN">
                <a:solidFill>
                  <a:prstClr val="black">
                    <a:tint val="75000"/>
                  </a:prstClr>
                </a:solidFill>
                <a:latin typeface="Mangal"/>
              </a:rPr>
              <a:t>/48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8489"/>
          <a:stretch/>
        </p:blipFill>
        <p:spPr>
          <a:xfrm>
            <a:off x="4741333" y="1366157"/>
            <a:ext cx="4284330" cy="156156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1333" y="3046507"/>
            <a:ext cx="4284330" cy="171156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41333" y="4893543"/>
            <a:ext cx="428433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dirty="0">
                <a:solidFill>
                  <a:srgbClr val="FFFFFF"/>
                </a:solidFill>
              </a:rPr>
              <a:t>2018: </a:t>
            </a:r>
            <a:r>
              <a:rPr lang="pt-PT" dirty="0" err="1">
                <a:solidFill>
                  <a:srgbClr val="FFFFFF"/>
                </a:solidFill>
              </a:rPr>
              <a:t>Hbb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and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Htt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couplings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demonstrated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2020: </a:t>
            </a:r>
            <a:r>
              <a:rPr lang="en-US" dirty="0">
                <a:solidFill>
                  <a:srgbClr val="FFFFFF"/>
                </a:solidFill>
              </a:rPr>
              <a:t>CP of </a:t>
            </a:r>
            <a:r>
              <a:rPr lang="en-US" dirty="0" err="1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 coupling in </a:t>
            </a:r>
            <a:r>
              <a:rPr lang="mr-IN" dirty="0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mr-IN" dirty="0">
                <a:solidFill>
                  <a:srgbClr val="FFFFFF"/>
                </a:solidFill>
              </a:rPr>
              <a:t>H</a:t>
            </a:r>
            <a:r>
              <a:rPr lang="en-US" dirty="0">
                <a:solidFill>
                  <a:srgbClr val="FFFFFF"/>
                </a:solidFill>
              </a:rPr>
              <a:t>-&gt;</a:t>
            </a:r>
            <a:r>
              <a:rPr lang="mr-IN" dirty="0">
                <a:solidFill>
                  <a:srgbClr val="FFFFFF"/>
                </a:solidFill>
              </a:rPr>
              <a:t>γγ </a:t>
            </a:r>
            <a:endParaRPr lang="en-US" dirty="0">
              <a:solidFill>
                <a:srgbClr val="FFFFFF"/>
              </a:solidFill>
            </a:endParaRPr>
          </a:p>
          <a:p>
            <a:r>
              <a:rPr lang="pt-PT" dirty="0">
                <a:solidFill>
                  <a:srgbClr val="FFFFFF"/>
                </a:solidFill>
              </a:rPr>
              <a:t>2022: </a:t>
            </a:r>
            <a:r>
              <a:rPr lang="pt-PT" dirty="0" err="1">
                <a:solidFill>
                  <a:srgbClr val="FFFFFF"/>
                </a:solidFill>
              </a:rPr>
              <a:t>ttH</a:t>
            </a:r>
            <a:r>
              <a:rPr lang="pt-PT" dirty="0">
                <a:solidFill>
                  <a:srgbClr val="FFFFFF"/>
                </a:solidFill>
              </a:rPr>
              <a:t>, H-&gt;</a:t>
            </a:r>
            <a:r>
              <a:rPr lang="pt-PT" dirty="0" err="1">
                <a:solidFill>
                  <a:srgbClr val="FFFFFF"/>
                </a:solidFill>
              </a:rPr>
              <a:t>bb</a:t>
            </a:r>
            <a:r>
              <a:rPr lang="pt-PT" dirty="0">
                <a:solidFill>
                  <a:srgbClr val="FFFFFF"/>
                </a:solidFill>
              </a:rPr>
              <a:t> </a:t>
            </a:r>
            <a:r>
              <a:rPr lang="pt-PT" dirty="0" err="1">
                <a:solidFill>
                  <a:srgbClr val="FFFFFF"/>
                </a:solidFill>
              </a:rPr>
              <a:t>fiducial</a:t>
            </a:r>
            <a:r>
              <a:rPr lang="pt-PT" dirty="0">
                <a:solidFill>
                  <a:srgbClr val="FFFFFF"/>
                </a:solidFill>
              </a:rPr>
              <a:t> cross </a:t>
            </a:r>
            <a:r>
              <a:rPr lang="pt-PT" dirty="0" err="1">
                <a:solidFill>
                  <a:srgbClr val="FFFFFF"/>
                </a:solidFill>
              </a:rPr>
              <a:t>section</a:t>
            </a:r>
            <a:endParaRPr lang="pt-PT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2022: Preliminary results for CP of </a:t>
            </a:r>
            <a:r>
              <a:rPr lang="en-US" dirty="0" err="1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 coupling studied in </a:t>
            </a:r>
            <a:r>
              <a:rPr lang="mr-IN" dirty="0">
                <a:solidFill>
                  <a:srgbClr val="FFFFFF"/>
                </a:solidFill>
              </a:rPr>
              <a:t>ttH</a:t>
            </a:r>
            <a:r>
              <a:rPr lang="en-US" dirty="0">
                <a:solidFill>
                  <a:srgbClr val="FFFFFF"/>
                </a:solidFill>
              </a:rPr>
              <a:t>, </a:t>
            </a:r>
            <a:r>
              <a:rPr lang="mr-IN" dirty="0">
                <a:solidFill>
                  <a:srgbClr val="FFFFFF"/>
                </a:solidFill>
              </a:rPr>
              <a:t>H</a:t>
            </a:r>
            <a:r>
              <a:rPr lang="en-US" dirty="0">
                <a:solidFill>
                  <a:srgbClr val="FFFFFF"/>
                </a:solidFill>
              </a:rPr>
              <a:t>-&gt;bb</a:t>
            </a:r>
          </a:p>
          <a:p>
            <a:endParaRPr lang="pt-PT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92920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47929"/>
            <a:ext cx="8229600" cy="797688"/>
          </a:xfrm>
        </p:spPr>
        <p:txBody>
          <a:bodyPr/>
          <a:lstStyle/>
          <a:p>
            <a:r>
              <a:rPr lang="pt-PT" dirty="0" err="1">
                <a:solidFill>
                  <a:srgbClr val="FFFFFF"/>
                </a:solidFill>
              </a:rPr>
              <a:t>ttH</a:t>
            </a:r>
            <a:r>
              <a:rPr lang="pt-PT" dirty="0">
                <a:solidFill>
                  <a:srgbClr val="FFFFFF"/>
                </a:solidFill>
              </a:rPr>
              <a:t> CP </a:t>
            </a:r>
            <a:r>
              <a:rPr lang="pt-PT" dirty="0" err="1">
                <a:solidFill>
                  <a:srgbClr val="FFFFFF"/>
                </a:solidFill>
              </a:rPr>
              <a:t>measurement</a:t>
            </a:r>
            <a:endParaRPr lang="pt-PT" dirty="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74</a:t>
            </a:fld>
            <a:endParaRPr lang="pt-PT"/>
          </a:p>
        </p:txBody>
      </p:sp>
      <p:pic>
        <p:nvPicPr>
          <p:cNvPr id="11" name="Picture 10" descr="space_bw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10" y="1303038"/>
            <a:ext cx="3502881" cy="2169088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space_bw_neg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9908" y="3755222"/>
            <a:ext cx="3502858" cy="1966596"/>
          </a:xfrm>
          <a:prstGeom prst="rect">
            <a:avLst/>
          </a:prstGeom>
          <a:effectLst>
            <a:outerShdw blurRad="180975" dist="139700" algn="l" rotWithShape="0">
              <a:prstClr val="black">
                <a:alpha val="40000"/>
              </a:prstClr>
            </a:outerShdw>
          </a:effectLst>
        </p:spPr>
      </p:pic>
      <p:sp>
        <p:nvSpPr>
          <p:cNvPr id="13" name="Content Placeholder 2"/>
          <p:cNvSpPr txBox="1">
            <a:spLocks/>
          </p:cNvSpPr>
          <p:nvPr/>
        </p:nvSpPr>
        <p:spPr>
          <a:xfrm>
            <a:off x="249900" y="1303037"/>
            <a:ext cx="5140008" cy="5173119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FFFFFF"/>
                </a:solidFill>
              </a:rPr>
              <a:t>Sakharov conditions for a matter-dominated universe require CP violation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Known CP-violating processes: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From complex phases in CKM-matrix - quark mixing  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Maybe in PNMS-matrix as well - neutrino mixing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BUT: insufficient, by orders of magnitude</a:t>
            </a: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CP violation in Higgs sector?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Possible in some models with extended Higgs sector (e.g. some 2HDMs)</a:t>
            </a:r>
          </a:p>
          <a:p>
            <a:pPr marL="742865" lvl="2" indent="-342861"/>
            <a:r>
              <a:rPr lang="en-GB" sz="2900" dirty="0">
                <a:solidFill>
                  <a:srgbClr val="FFFFFF"/>
                </a:solidFill>
              </a:rPr>
              <a:t>Need </a:t>
            </a:r>
            <a:r>
              <a:rPr lang="en-GB" sz="2900" b="1" dirty="0">
                <a:solidFill>
                  <a:srgbClr val="FFFFFF"/>
                </a:solidFill>
              </a:rPr>
              <a:t>mixing</a:t>
            </a:r>
            <a:r>
              <a:rPr lang="en-GB" sz="2900" dirty="0">
                <a:solidFill>
                  <a:srgbClr val="FFFFFF"/>
                </a:solidFill>
              </a:rPr>
              <a:t> of scalar (CP-even) and pseudo-scalar (CP-odd) Higgs states</a:t>
            </a:r>
            <a:endParaRPr lang="en-GB" dirty="0">
              <a:solidFill>
                <a:srgbClr val="FFFFFF"/>
              </a:solidFill>
            </a:endParaRPr>
          </a:p>
          <a:p>
            <a:endParaRPr lang="en-GB" dirty="0">
              <a:solidFill>
                <a:srgbClr val="FFFFFF"/>
              </a:solidFill>
            </a:endParaRPr>
          </a:p>
          <a:p>
            <a:r>
              <a:rPr lang="en-GB" dirty="0">
                <a:solidFill>
                  <a:srgbClr val="FFFFFF"/>
                </a:solidFill>
              </a:rPr>
              <a:t>What do we know about Higgs CP properties?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In the SM, Higgs scalar is a CP </a:t>
            </a:r>
            <a:r>
              <a:rPr lang="en-GB" dirty="0" err="1">
                <a:solidFill>
                  <a:srgbClr val="FFFFFF"/>
                </a:solidFill>
              </a:rPr>
              <a:t>eigenstate</a:t>
            </a:r>
            <a:r>
              <a:rPr lang="en-GB" dirty="0">
                <a:solidFill>
                  <a:srgbClr val="FFFFFF"/>
                </a:solidFill>
              </a:rPr>
              <a:t> with J</a:t>
            </a:r>
            <a:r>
              <a:rPr lang="en-GB" baseline="30000" dirty="0">
                <a:solidFill>
                  <a:srgbClr val="FFFFFF"/>
                </a:solidFill>
              </a:rPr>
              <a:t>CP</a:t>
            </a:r>
            <a:r>
              <a:rPr lang="en-GB" dirty="0">
                <a:solidFill>
                  <a:srgbClr val="FFFFFF"/>
                </a:solidFill>
              </a:rPr>
              <a:t> = 0</a:t>
            </a:r>
            <a:r>
              <a:rPr lang="en-GB" baseline="30000" dirty="0">
                <a:solidFill>
                  <a:srgbClr val="FFFFFF"/>
                </a:solidFill>
              </a:rPr>
              <a:t>++</a:t>
            </a:r>
          </a:p>
          <a:p>
            <a:pPr lvl="1"/>
            <a:r>
              <a:rPr lang="en-GB" dirty="0">
                <a:solidFill>
                  <a:srgbClr val="FFFFFF"/>
                </a:solidFill>
              </a:rPr>
              <a:t>Pure J</a:t>
            </a:r>
            <a:r>
              <a:rPr lang="en-GB" baseline="30000" dirty="0">
                <a:solidFill>
                  <a:srgbClr val="FFFFFF"/>
                </a:solidFill>
              </a:rPr>
              <a:t>P</a:t>
            </a:r>
            <a:r>
              <a:rPr lang="en-GB" dirty="0">
                <a:solidFill>
                  <a:srgbClr val="FFFFFF"/>
                </a:solidFill>
              </a:rPr>
              <a:t> = 0</a:t>
            </a:r>
            <a:r>
              <a:rPr lang="en-GB" baseline="30000" dirty="0">
                <a:solidFill>
                  <a:srgbClr val="FFFFFF"/>
                </a:solidFill>
              </a:rPr>
              <a:t>-</a:t>
            </a:r>
            <a:r>
              <a:rPr lang="en-GB" dirty="0">
                <a:solidFill>
                  <a:srgbClr val="FFFFFF"/>
                </a:solidFill>
              </a:rPr>
              <a:t> hypothesis for observed Higgs boson was ruled out in Run 1</a:t>
            </a:r>
            <a:endParaRPr lang="en-GB" baseline="30000" dirty="0">
              <a:solidFill>
                <a:srgbClr val="FFFFFF"/>
              </a:solidFill>
            </a:endParaRPr>
          </a:p>
          <a:p>
            <a:pPr lvl="1"/>
            <a:r>
              <a:rPr lang="en-GB" dirty="0">
                <a:solidFill>
                  <a:srgbClr val="FFFFFF"/>
                </a:solidFill>
              </a:rPr>
              <a:t>But a </a:t>
            </a:r>
            <a:r>
              <a:rPr lang="en-GB" b="1" dirty="0">
                <a:solidFill>
                  <a:srgbClr val="FFFFFF"/>
                </a:solidFill>
              </a:rPr>
              <a:t>large</a:t>
            </a:r>
            <a:r>
              <a:rPr lang="en-GB" dirty="0">
                <a:solidFill>
                  <a:srgbClr val="FFFFFF"/>
                </a:solidFill>
              </a:rPr>
              <a:t> CP-odd admixture is not ruled out</a:t>
            </a:r>
          </a:p>
        </p:txBody>
      </p:sp>
    </p:spTree>
    <p:extLst>
      <p:ext uri="{BB962C8B-B14F-4D97-AF65-F5344CB8AC3E}">
        <p14:creationId xmlns:p14="http://schemas.microsoft.com/office/powerpoint/2010/main" val="83135514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40"/>
            <a:ext cx="9144000" cy="824069"/>
          </a:xfrm>
        </p:spPr>
        <p:txBody>
          <a:bodyPr>
            <a:normAutofit/>
          </a:bodyPr>
          <a:lstStyle/>
          <a:p>
            <a:r>
              <a:rPr lang="en-GB" dirty="0"/>
              <a:t>How to search for a CP-odd admixture?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359" y="5878036"/>
            <a:ext cx="4944930" cy="462323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910" y="1502337"/>
            <a:ext cx="3221586" cy="347786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2000" dirty="0"/>
              <a:t>Effect of CP-odd  components on </a:t>
            </a:r>
            <a:r>
              <a:rPr lang="en-GB" sz="2000" b="1" dirty="0" err="1"/>
              <a:t>bosonic</a:t>
            </a:r>
            <a:r>
              <a:rPr lang="en-GB" sz="2000" b="1" dirty="0"/>
              <a:t> couplings</a:t>
            </a:r>
            <a:r>
              <a:rPr lang="en-GB" sz="2000" dirty="0"/>
              <a:t> </a:t>
            </a:r>
            <a:r>
              <a:rPr lang="en-GB" sz="2000" dirty="0" err="1"/>
              <a:t>parametrized</a:t>
            </a:r>
            <a:r>
              <a:rPr lang="en-GB" sz="2000" dirty="0"/>
              <a:t> as expansion with higher order terms suppressed by powers of scale of new physics </a:t>
            </a:r>
            <a:r>
              <a:rPr lang="en-GB" sz="2000" dirty="0" err="1"/>
              <a:t>Λ</a:t>
            </a:r>
            <a:endParaRPr lang="en-GB" sz="2000" dirty="0"/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Could explain why a CP-odd admixture has not been seen</a:t>
            </a:r>
          </a:p>
          <a:p>
            <a:pPr marL="285717" indent="-285717">
              <a:buFont typeface="Arial"/>
              <a:buChar char="•"/>
            </a:pPr>
            <a:endParaRPr lang="en-GB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6088456" y="1558238"/>
            <a:ext cx="2895064" cy="34778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30" tIns="45715" rIns="91430" bIns="45715" rtlCol="0">
            <a:spAutoFit/>
          </a:bodyPr>
          <a:lstStyle/>
          <a:p>
            <a:pPr marL="285717" indent="-285717">
              <a:buFont typeface="Arial"/>
              <a:buChar char="•"/>
            </a:pPr>
            <a:r>
              <a:rPr lang="en-GB" sz="2000" b="1" dirty="0" err="1"/>
              <a:t>Fermionic</a:t>
            </a:r>
            <a:r>
              <a:rPr lang="en-GB" sz="2000" b="1" dirty="0"/>
              <a:t> couplings</a:t>
            </a:r>
            <a:r>
              <a:rPr lang="en-GB" sz="2000" dirty="0"/>
              <a:t> are affected at tree level</a:t>
            </a:r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Mixing angle α between CP-even and CP-odd coupling  components</a:t>
            </a:r>
          </a:p>
          <a:p>
            <a:pPr marL="285717" indent="-285717">
              <a:buFont typeface="Arial"/>
              <a:buChar char="•"/>
            </a:pPr>
            <a:r>
              <a:rPr lang="en-GB" sz="2000" dirty="0"/>
              <a:t>More notable for heavier fermions due to enhanced coupling</a:t>
            </a:r>
          </a:p>
          <a:p>
            <a:endParaRPr lang="en-GB" sz="20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467480" y="2042992"/>
            <a:ext cx="2507586" cy="1596904"/>
            <a:chOff x="3619975" y="1897554"/>
            <a:chExt cx="2481590" cy="159690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19975" y="1897554"/>
              <a:ext cx="2481590" cy="1596904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3" name="Oval 12"/>
            <p:cNvSpPr/>
            <p:nvPr/>
          </p:nvSpPr>
          <p:spPr>
            <a:xfrm>
              <a:off x="4509832" y="2568406"/>
              <a:ext cx="256607" cy="25684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5308729" y="2568406"/>
              <a:ext cx="242603" cy="25684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868" y="5166005"/>
            <a:ext cx="5228849" cy="48673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75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2516540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366071"/>
            <a:ext cx="8229600" cy="629468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4873" y="1277034"/>
            <a:ext cx="4660844" cy="1697855"/>
          </a:xfrm>
        </p:spPr>
        <p:txBody>
          <a:bodyPr>
            <a:noAutofit/>
          </a:bodyPr>
          <a:lstStyle/>
          <a:p>
            <a:r>
              <a:rPr lang="en-GB" sz="2000" dirty="0"/>
              <a:t>Calculate CP-sensitive observables </a:t>
            </a:r>
            <a:r>
              <a:rPr lang="en-GB" sz="2000" b="1" i="1" dirty="0"/>
              <a:t>b</a:t>
            </a:r>
            <a:r>
              <a:rPr lang="en-GB" sz="2000" b="1" i="1" baseline="-25000" dirty="0"/>
              <a:t>2</a:t>
            </a:r>
            <a:r>
              <a:rPr lang="en-GB" sz="2000" dirty="0"/>
              <a:t> and </a:t>
            </a:r>
            <a:r>
              <a:rPr lang="en-GB" sz="2000" b="1" i="1" dirty="0"/>
              <a:t>b</a:t>
            </a:r>
            <a:r>
              <a:rPr lang="en-GB" sz="2000" b="1" i="1" baseline="-25000" dirty="0"/>
              <a:t>4</a:t>
            </a:r>
            <a:r>
              <a:rPr lang="en-GB" sz="2000" dirty="0"/>
              <a:t> from top-quark 3-momenta</a:t>
            </a:r>
          </a:p>
          <a:p>
            <a:r>
              <a:rPr lang="en-GB" sz="2000" dirty="0"/>
              <a:t>Use different observables in combined fit depending on region</a:t>
            </a:r>
          </a:p>
          <a:p>
            <a:endParaRPr lang="en-GB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1" y="4803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727765" y="506688"/>
            <a:ext cx="274441" cy="3040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399" y="4376077"/>
            <a:ext cx="5216279" cy="2071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875" y="3114688"/>
            <a:ext cx="2679983" cy="685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6496" y="3083620"/>
            <a:ext cx="1579068" cy="761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5564" y="1277032"/>
            <a:ext cx="2244550" cy="25849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8581" y="3992087"/>
            <a:ext cx="2226881" cy="258080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60012" y="1277034"/>
            <a:ext cx="2210523" cy="2584983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7499016" y="240000"/>
            <a:ext cx="1263379" cy="857264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76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0393816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871" y="517259"/>
            <a:ext cx="8229600" cy="629468"/>
          </a:xfrm>
        </p:spPr>
        <p:txBody>
          <a:bodyPr>
            <a:normAutofit fontScale="90000"/>
          </a:bodyPr>
          <a:lstStyle/>
          <a:p>
            <a:r>
              <a:rPr lang="pt-PT" sz="3600" dirty="0"/>
              <a:t>H-top </a:t>
            </a:r>
            <a:r>
              <a:rPr lang="pt-PT" sz="3600" dirty="0" err="1"/>
              <a:t>Coupling</a:t>
            </a:r>
            <a:r>
              <a:rPr lang="pt-PT" sz="3600" dirty="0"/>
              <a:t> </a:t>
            </a:r>
            <a:r>
              <a:rPr lang="pt-PT" sz="3600" dirty="0" err="1"/>
              <a:t>in</a:t>
            </a:r>
            <a:r>
              <a:rPr lang="pt-PT" sz="3600" dirty="0"/>
              <a:t> </a:t>
            </a:r>
            <a:r>
              <a:rPr lang="pt-PT" sz="3600" dirty="0" err="1"/>
              <a:t>ttH</a:t>
            </a:r>
            <a:r>
              <a:rPr lang="pt-PT" sz="3600" dirty="0"/>
              <a:t>/</a:t>
            </a:r>
            <a:r>
              <a:rPr lang="pt-PT" sz="3600" dirty="0" err="1"/>
              <a:t>tH</a:t>
            </a:r>
            <a:r>
              <a:rPr lang="pt-PT" sz="3600" dirty="0"/>
              <a:t> </a:t>
            </a:r>
            <a:r>
              <a:rPr lang="pt-PT" sz="3600" dirty="0" err="1"/>
              <a:t>production</a:t>
            </a:r>
            <a:r>
              <a:rPr lang="pt-PT" sz="3600" dirty="0"/>
              <a:t>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" y="4803"/>
            <a:ext cx="4409670" cy="276989"/>
          </a:xfrm>
          <a:prstGeom prst="rect">
            <a:avLst/>
          </a:prstGeom>
          <a:noFill/>
        </p:spPr>
        <p:txBody>
          <a:bodyPr wrap="square" lIns="91430" tIns="45715" rIns="91430" bIns="45715" rtlCol="0">
            <a:spAutoFit/>
          </a:bodyPr>
          <a:lstStyle/>
          <a:p>
            <a:r>
              <a:rPr lang="is-IS" sz="1200" dirty="0">
                <a:hlinkClick r:id="rId3"/>
              </a:rPr>
              <a:t>ATLAS-CONF-2022-016</a:t>
            </a:r>
            <a:r>
              <a:rPr lang="is-IS" sz="1200" dirty="0"/>
              <a:t> (16 March 2022)</a:t>
            </a:r>
            <a:endParaRPr lang="pt-PT" sz="1200" dirty="0"/>
          </a:p>
        </p:txBody>
      </p:sp>
      <p:sp>
        <p:nvSpPr>
          <p:cNvPr id="31" name="Oval 30"/>
          <p:cNvSpPr/>
          <p:nvPr/>
        </p:nvSpPr>
        <p:spPr>
          <a:xfrm>
            <a:off x="7727765" y="506688"/>
            <a:ext cx="274441" cy="304059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30" tIns="45715" rIns="91430" bIns="45715" rtlCol="0" anchor="ctr"/>
          <a:lstStyle/>
          <a:p>
            <a:pPr algn="ctr"/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4833" y="5611177"/>
            <a:ext cx="5062322" cy="561547"/>
          </a:xfrm>
          <a:prstGeom prst="rect">
            <a:avLst/>
          </a:prstGeom>
          <a:ln>
            <a:solidFill>
              <a:srgbClr val="FF0000"/>
            </a:solidFill>
          </a:ln>
        </p:spPr>
      </p:pic>
      <p:grpSp>
        <p:nvGrpSpPr>
          <p:cNvPr id="22" name="Group 21"/>
          <p:cNvGrpSpPr/>
          <p:nvPr/>
        </p:nvGrpSpPr>
        <p:grpSpPr>
          <a:xfrm>
            <a:off x="7499016" y="240000"/>
            <a:ext cx="1263379" cy="857264"/>
            <a:chOff x="4711700" y="4799299"/>
            <a:chExt cx="1483793" cy="640535"/>
          </a:xfrm>
        </p:grpSpPr>
        <p:sp>
          <p:nvSpPr>
            <p:cNvPr id="30" name="Freeform 29"/>
            <p:cNvSpPr/>
            <p:nvPr/>
          </p:nvSpPr>
          <p:spPr>
            <a:xfrm>
              <a:off x="5100425" y="4858566"/>
              <a:ext cx="606109" cy="534701"/>
            </a:xfrm>
            <a:custGeom>
              <a:avLst/>
              <a:gdLst>
                <a:gd name="connsiteX0" fmla="*/ 589175 w 606109"/>
                <a:gd name="connsiteY0" fmla="*/ 12700 h 534701"/>
                <a:gd name="connsiteX1" fmla="*/ 411375 w 606109"/>
                <a:gd name="connsiteY1" fmla="*/ 8467 h 534701"/>
                <a:gd name="connsiteX2" fmla="*/ 352109 w 606109"/>
                <a:gd name="connsiteY2" fmla="*/ 4233 h 534701"/>
                <a:gd name="connsiteX3" fmla="*/ 187009 w 606109"/>
                <a:gd name="connsiteY3" fmla="*/ 8467 h 534701"/>
                <a:gd name="connsiteX4" fmla="*/ 106575 w 606109"/>
                <a:gd name="connsiteY4" fmla="*/ 4233 h 534701"/>
                <a:gd name="connsiteX5" fmla="*/ 47309 w 606109"/>
                <a:gd name="connsiteY5" fmla="*/ 0 h 534701"/>
                <a:gd name="connsiteX6" fmla="*/ 13442 w 606109"/>
                <a:gd name="connsiteY6" fmla="*/ 4233 h 534701"/>
                <a:gd name="connsiteX7" fmla="*/ 742 w 606109"/>
                <a:gd name="connsiteY7" fmla="*/ 8467 h 534701"/>
                <a:gd name="connsiteX8" fmla="*/ 4975 w 606109"/>
                <a:gd name="connsiteY8" fmla="*/ 21167 h 534701"/>
                <a:gd name="connsiteX9" fmla="*/ 17675 w 606109"/>
                <a:gd name="connsiteY9" fmla="*/ 16933 h 534701"/>
                <a:gd name="connsiteX10" fmla="*/ 9209 w 606109"/>
                <a:gd name="connsiteY10" fmla="*/ 182033 h 534701"/>
                <a:gd name="connsiteX11" fmla="*/ 13442 w 606109"/>
                <a:gd name="connsiteY11" fmla="*/ 207433 h 534701"/>
                <a:gd name="connsiteX12" fmla="*/ 21909 w 606109"/>
                <a:gd name="connsiteY12" fmla="*/ 266700 h 534701"/>
                <a:gd name="connsiteX13" fmla="*/ 17675 w 606109"/>
                <a:gd name="connsiteY13" fmla="*/ 330200 h 534701"/>
                <a:gd name="connsiteX14" fmla="*/ 13442 w 606109"/>
                <a:gd name="connsiteY14" fmla="*/ 355600 h 534701"/>
                <a:gd name="connsiteX15" fmla="*/ 17675 w 606109"/>
                <a:gd name="connsiteY15" fmla="*/ 436033 h 534701"/>
                <a:gd name="connsiteX16" fmla="*/ 13442 w 606109"/>
                <a:gd name="connsiteY16" fmla="*/ 499533 h 534701"/>
                <a:gd name="connsiteX17" fmla="*/ 17675 w 606109"/>
                <a:gd name="connsiteY17" fmla="*/ 529167 h 534701"/>
                <a:gd name="connsiteX18" fmla="*/ 115042 w 606109"/>
                <a:gd name="connsiteY18" fmla="*/ 533400 h 534701"/>
                <a:gd name="connsiteX19" fmla="*/ 606109 w 606109"/>
                <a:gd name="connsiteY19" fmla="*/ 529167 h 53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06109" h="534701">
                  <a:moveTo>
                    <a:pt x="589175" y="12700"/>
                  </a:moveTo>
                  <a:lnTo>
                    <a:pt x="411375" y="8467"/>
                  </a:lnTo>
                  <a:cubicBezTo>
                    <a:pt x="391582" y="7760"/>
                    <a:pt x="371915" y="4233"/>
                    <a:pt x="352109" y="4233"/>
                  </a:cubicBezTo>
                  <a:cubicBezTo>
                    <a:pt x="297058" y="4233"/>
                    <a:pt x="242042" y="7056"/>
                    <a:pt x="187009" y="8467"/>
                  </a:cubicBezTo>
                  <a:lnTo>
                    <a:pt x="106575" y="4233"/>
                  </a:lnTo>
                  <a:cubicBezTo>
                    <a:pt x="86806" y="3035"/>
                    <a:pt x="67115" y="0"/>
                    <a:pt x="47309" y="0"/>
                  </a:cubicBezTo>
                  <a:cubicBezTo>
                    <a:pt x="35932" y="0"/>
                    <a:pt x="24731" y="2822"/>
                    <a:pt x="13442" y="4233"/>
                  </a:cubicBezTo>
                  <a:cubicBezTo>
                    <a:pt x="9209" y="5644"/>
                    <a:pt x="2738" y="4476"/>
                    <a:pt x="742" y="8467"/>
                  </a:cubicBezTo>
                  <a:cubicBezTo>
                    <a:pt x="-1254" y="12458"/>
                    <a:pt x="984" y="19171"/>
                    <a:pt x="4975" y="21167"/>
                  </a:cubicBezTo>
                  <a:cubicBezTo>
                    <a:pt x="8966" y="23163"/>
                    <a:pt x="13442" y="18344"/>
                    <a:pt x="17675" y="16933"/>
                  </a:cubicBezTo>
                  <a:cubicBezTo>
                    <a:pt x="13102" y="76390"/>
                    <a:pt x="9209" y="117809"/>
                    <a:pt x="9209" y="182033"/>
                  </a:cubicBezTo>
                  <a:cubicBezTo>
                    <a:pt x="9209" y="190616"/>
                    <a:pt x="12377" y="198916"/>
                    <a:pt x="13442" y="207433"/>
                  </a:cubicBezTo>
                  <a:cubicBezTo>
                    <a:pt x="20659" y="265176"/>
                    <a:pt x="13248" y="232062"/>
                    <a:pt x="21909" y="266700"/>
                  </a:cubicBezTo>
                  <a:cubicBezTo>
                    <a:pt x="20498" y="287867"/>
                    <a:pt x="19686" y="309082"/>
                    <a:pt x="17675" y="330200"/>
                  </a:cubicBezTo>
                  <a:cubicBezTo>
                    <a:pt x="16861" y="338745"/>
                    <a:pt x="13442" y="347017"/>
                    <a:pt x="13442" y="355600"/>
                  </a:cubicBezTo>
                  <a:cubicBezTo>
                    <a:pt x="13442" y="382448"/>
                    <a:pt x="16264" y="409222"/>
                    <a:pt x="17675" y="436033"/>
                  </a:cubicBezTo>
                  <a:cubicBezTo>
                    <a:pt x="16264" y="457200"/>
                    <a:pt x="13442" y="478319"/>
                    <a:pt x="13442" y="499533"/>
                  </a:cubicBezTo>
                  <a:cubicBezTo>
                    <a:pt x="13442" y="509511"/>
                    <a:pt x="8209" y="526012"/>
                    <a:pt x="17675" y="529167"/>
                  </a:cubicBezTo>
                  <a:cubicBezTo>
                    <a:pt x="48494" y="539440"/>
                    <a:pt x="82586" y="531989"/>
                    <a:pt x="115042" y="533400"/>
                  </a:cubicBezTo>
                  <a:cubicBezTo>
                    <a:pt x="363330" y="525124"/>
                    <a:pt x="199685" y="529167"/>
                    <a:pt x="606109" y="529167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4711700" y="4799299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 flipH="1">
              <a:off x="4711700" y="5346700"/>
              <a:ext cx="397934" cy="93134"/>
            </a:xfrm>
            <a:custGeom>
              <a:avLst/>
              <a:gdLst>
                <a:gd name="connsiteX0" fmla="*/ 397934 w 397934"/>
                <a:gd name="connsiteY0" fmla="*/ 67734 h 93134"/>
                <a:gd name="connsiteX1" fmla="*/ 385234 w 397934"/>
                <a:gd name="connsiteY1" fmla="*/ 21167 h 93134"/>
                <a:gd name="connsiteX2" fmla="*/ 359834 w 397934"/>
                <a:gd name="connsiteY2" fmla="*/ 12700 h 93134"/>
                <a:gd name="connsiteX3" fmla="*/ 296334 w 397934"/>
                <a:gd name="connsiteY3" fmla="*/ 25400 h 93134"/>
                <a:gd name="connsiteX4" fmla="*/ 283634 w 397934"/>
                <a:gd name="connsiteY4" fmla="*/ 38100 h 93134"/>
                <a:gd name="connsiteX5" fmla="*/ 300567 w 397934"/>
                <a:gd name="connsiteY5" fmla="*/ 88900 h 93134"/>
                <a:gd name="connsiteX6" fmla="*/ 313267 w 397934"/>
                <a:gd name="connsiteY6" fmla="*/ 93134 h 93134"/>
                <a:gd name="connsiteX7" fmla="*/ 342900 w 397934"/>
                <a:gd name="connsiteY7" fmla="*/ 71967 h 93134"/>
                <a:gd name="connsiteX8" fmla="*/ 334434 w 397934"/>
                <a:gd name="connsiteY8" fmla="*/ 38100 h 93134"/>
                <a:gd name="connsiteX9" fmla="*/ 325967 w 397934"/>
                <a:gd name="connsiteY9" fmla="*/ 25400 h 93134"/>
                <a:gd name="connsiteX10" fmla="*/ 321734 w 397934"/>
                <a:gd name="connsiteY10" fmla="*/ 12700 h 93134"/>
                <a:gd name="connsiteX11" fmla="*/ 296334 w 397934"/>
                <a:gd name="connsiteY11" fmla="*/ 0 h 93134"/>
                <a:gd name="connsiteX12" fmla="*/ 258234 w 397934"/>
                <a:gd name="connsiteY12" fmla="*/ 4234 h 93134"/>
                <a:gd name="connsiteX13" fmla="*/ 228600 w 397934"/>
                <a:gd name="connsiteY13" fmla="*/ 16934 h 93134"/>
                <a:gd name="connsiteX14" fmla="*/ 220134 w 397934"/>
                <a:gd name="connsiteY14" fmla="*/ 29634 h 93134"/>
                <a:gd name="connsiteX15" fmla="*/ 198967 w 397934"/>
                <a:gd name="connsiteY15" fmla="*/ 50800 h 93134"/>
                <a:gd name="connsiteX16" fmla="*/ 198967 w 397934"/>
                <a:gd name="connsiteY16" fmla="*/ 80434 h 93134"/>
                <a:gd name="connsiteX17" fmla="*/ 211667 w 397934"/>
                <a:gd name="connsiteY17" fmla="*/ 88900 h 93134"/>
                <a:gd name="connsiteX18" fmla="*/ 228600 w 397934"/>
                <a:gd name="connsiteY18" fmla="*/ 84667 h 93134"/>
                <a:gd name="connsiteX19" fmla="*/ 237067 w 397934"/>
                <a:gd name="connsiteY19" fmla="*/ 71967 h 93134"/>
                <a:gd name="connsiteX20" fmla="*/ 249767 w 397934"/>
                <a:gd name="connsiteY20" fmla="*/ 59267 h 93134"/>
                <a:gd name="connsiteX21" fmla="*/ 245534 w 397934"/>
                <a:gd name="connsiteY21" fmla="*/ 42334 h 93134"/>
                <a:gd name="connsiteX22" fmla="*/ 220134 w 397934"/>
                <a:gd name="connsiteY22" fmla="*/ 25400 h 93134"/>
                <a:gd name="connsiteX23" fmla="*/ 194734 w 397934"/>
                <a:gd name="connsiteY23" fmla="*/ 12700 h 93134"/>
                <a:gd name="connsiteX24" fmla="*/ 143934 w 397934"/>
                <a:gd name="connsiteY24" fmla="*/ 25400 h 93134"/>
                <a:gd name="connsiteX25" fmla="*/ 127000 w 397934"/>
                <a:gd name="connsiteY25" fmla="*/ 50800 h 93134"/>
                <a:gd name="connsiteX26" fmla="*/ 143934 w 397934"/>
                <a:gd name="connsiteY26" fmla="*/ 84667 h 93134"/>
                <a:gd name="connsiteX27" fmla="*/ 156634 w 397934"/>
                <a:gd name="connsiteY27" fmla="*/ 80434 h 93134"/>
                <a:gd name="connsiteX28" fmla="*/ 169334 w 397934"/>
                <a:gd name="connsiteY28" fmla="*/ 71967 h 93134"/>
                <a:gd name="connsiteX29" fmla="*/ 165100 w 397934"/>
                <a:gd name="connsiteY29" fmla="*/ 50800 h 93134"/>
                <a:gd name="connsiteX30" fmla="*/ 135467 w 397934"/>
                <a:gd name="connsiteY30" fmla="*/ 16934 h 93134"/>
                <a:gd name="connsiteX31" fmla="*/ 122767 w 397934"/>
                <a:gd name="connsiteY31" fmla="*/ 4234 h 93134"/>
                <a:gd name="connsiteX32" fmla="*/ 80434 w 397934"/>
                <a:gd name="connsiteY32" fmla="*/ 12700 h 93134"/>
                <a:gd name="connsiteX33" fmla="*/ 55034 w 397934"/>
                <a:gd name="connsiteY33" fmla="*/ 29634 h 93134"/>
                <a:gd name="connsiteX34" fmla="*/ 42334 w 397934"/>
                <a:gd name="connsiteY34" fmla="*/ 38100 h 93134"/>
                <a:gd name="connsiteX35" fmla="*/ 29634 w 397934"/>
                <a:gd name="connsiteY35" fmla="*/ 63500 h 93134"/>
                <a:gd name="connsiteX36" fmla="*/ 33867 w 397934"/>
                <a:gd name="connsiteY36" fmla="*/ 76200 h 93134"/>
                <a:gd name="connsiteX37" fmla="*/ 46567 w 397934"/>
                <a:gd name="connsiteY37" fmla="*/ 88900 h 93134"/>
                <a:gd name="connsiteX38" fmla="*/ 59267 w 397934"/>
                <a:gd name="connsiteY38" fmla="*/ 93134 h 93134"/>
                <a:gd name="connsiteX39" fmla="*/ 76200 w 397934"/>
                <a:gd name="connsiteY39" fmla="*/ 88900 h 93134"/>
                <a:gd name="connsiteX40" fmla="*/ 97367 w 397934"/>
                <a:gd name="connsiteY40" fmla="*/ 63500 h 93134"/>
                <a:gd name="connsiteX41" fmla="*/ 88900 w 397934"/>
                <a:gd name="connsiteY41" fmla="*/ 38100 h 93134"/>
                <a:gd name="connsiteX42" fmla="*/ 76200 w 397934"/>
                <a:gd name="connsiteY42" fmla="*/ 33867 h 93134"/>
                <a:gd name="connsiteX43" fmla="*/ 63500 w 397934"/>
                <a:gd name="connsiteY43" fmla="*/ 25400 h 93134"/>
                <a:gd name="connsiteX44" fmla="*/ 55034 w 397934"/>
                <a:gd name="connsiteY44" fmla="*/ 12700 h 93134"/>
                <a:gd name="connsiteX45" fmla="*/ 42334 w 397934"/>
                <a:gd name="connsiteY45" fmla="*/ 8467 h 93134"/>
                <a:gd name="connsiteX46" fmla="*/ 8467 w 397934"/>
                <a:gd name="connsiteY46" fmla="*/ 12700 h 93134"/>
                <a:gd name="connsiteX47" fmla="*/ 0 w 397934"/>
                <a:gd name="connsiteY47" fmla="*/ 12700 h 93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</a:cxnLst>
              <a:rect l="l" t="t" r="r" b="b"/>
              <a:pathLst>
                <a:path w="397934" h="93134">
                  <a:moveTo>
                    <a:pt x="397934" y="67734"/>
                  </a:moveTo>
                  <a:cubicBezTo>
                    <a:pt x="396990" y="60185"/>
                    <a:pt x="398257" y="29307"/>
                    <a:pt x="385234" y="21167"/>
                  </a:cubicBezTo>
                  <a:cubicBezTo>
                    <a:pt x="377666" y="16437"/>
                    <a:pt x="359834" y="12700"/>
                    <a:pt x="359834" y="12700"/>
                  </a:cubicBezTo>
                  <a:cubicBezTo>
                    <a:pt x="323887" y="15696"/>
                    <a:pt x="317207" y="8006"/>
                    <a:pt x="296334" y="25400"/>
                  </a:cubicBezTo>
                  <a:cubicBezTo>
                    <a:pt x="291735" y="29233"/>
                    <a:pt x="287867" y="33867"/>
                    <a:pt x="283634" y="38100"/>
                  </a:cubicBezTo>
                  <a:cubicBezTo>
                    <a:pt x="287176" y="73519"/>
                    <a:pt x="276496" y="76865"/>
                    <a:pt x="300567" y="88900"/>
                  </a:cubicBezTo>
                  <a:cubicBezTo>
                    <a:pt x="304558" y="90896"/>
                    <a:pt x="309034" y="91723"/>
                    <a:pt x="313267" y="93134"/>
                  </a:cubicBezTo>
                  <a:cubicBezTo>
                    <a:pt x="342900" y="83256"/>
                    <a:pt x="335845" y="93134"/>
                    <a:pt x="342900" y="71967"/>
                  </a:cubicBezTo>
                  <a:cubicBezTo>
                    <a:pt x="341290" y="63918"/>
                    <a:pt x="338773" y="46777"/>
                    <a:pt x="334434" y="38100"/>
                  </a:cubicBezTo>
                  <a:cubicBezTo>
                    <a:pt x="332159" y="33549"/>
                    <a:pt x="328789" y="29633"/>
                    <a:pt x="325967" y="25400"/>
                  </a:cubicBezTo>
                  <a:cubicBezTo>
                    <a:pt x="324556" y="21167"/>
                    <a:pt x="324522" y="16184"/>
                    <a:pt x="321734" y="12700"/>
                  </a:cubicBezTo>
                  <a:cubicBezTo>
                    <a:pt x="315767" y="5241"/>
                    <a:pt x="304698" y="2789"/>
                    <a:pt x="296334" y="0"/>
                  </a:cubicBezTo>
                  <a:cubicBezTo>
                    <a:pt x="283634" y="1411"/>
                    <a:pt x="270838" y="2133"/>
                    <a:pt x="258234" y="4234"/>
                  </a:cubicBezTo>
                  <a:cubicBezTo>
                    <a:pt x="248889" y="5792"/>
                    <a:pt x="236313" y="13077"/>
                    <a:pt x="228600" y="16934"/>
                  </a:cubicBezTo>
                  <a:cubicBezTo>
                    <a:pt x="225778" y="21167"/>
                    <a:pt x="223732" y="26036"/>
                    <a:pt x="220134" y="29634"/>
                  </a:cubicBezTo>
                  <a:cubicBezTo>
                    <a:pt x="191908" y="57860"/>
                    <a:pt x="221549" y="16929"/>
                    <a:pt x="198967" y="50800"/>
                  </a:cubicBezTo>
                  <a:cubicBezTo>
                    <a:pt x="195159" y="62225"/>
                    <a:pt x="190699" y="68031"/>
                    <a:pt x="198967" y="80434"/>
                  </a:cubicBezTo>
                  <a:cubicBezTo>
                    <a:pt x="201789" y="84667"/>
                    <a:pt x="207434" y="86078"/>
                    <a:pt x="211667" y="88900"/>
                  </a:cubicBezTo>
                  <a:cubicBezTo>
                    <a:pt x="217311" y="87489"/>
                    <a:pt x="223759" y="87894"/>
                    <a:pt x="228600" y="84667"/>
                  </a:cubicBezTo>
                  <a:cubicBezTo>
                    <a:pt x="232833" y="81845"/>
                    <a:pt x="233810" y="75876"/>
                    <a:pt x="237067" y="71967"/>
                  </a:cubicBezTo>
                  <a:cubicBezTo>
                    <a:pt x="240900" y="67368"/>
                    <a:pt x="245534" y="63500"/>
                    <a:pt x="249767" y="59267"/>
                  </a:cubicBezTo>
                  <a:cubicBezTo>
                    <a:pt x="248356" y="53623"/>
                    <a:pt x="249365" y="46713"/>
                    <a:pt x="245534" y="42334"/>
                  </a:cubicBezTo>
                  <a:cubicBezTo>
                    <a:pt x="238833" y="34676"/>
                    <a:pt x="228601" y="31045"/>
                    <a:pt x="220134" y="25400"/>
                  </a:cubicBezTo>
                  <a:cubicBezTo>
                    <a:pt x="203724" y="14460"/>
                    <a:pt x="212258" y="18542"/>
                    <a:pt x="194734" y="12700"/>
                  </a:cubicBezTo>
                  <a:cubicBezTo>
                    <a:pt x="178626" y="14490"/>
                    <a:pt x="156497" y="11043"/>
                    <a:pt x="143934" y="25400"/>
                  </a:cubicBezTo>
                  <a:cubicBezTo>
                    <a:pt x="137233" y="33058"/>
                    <a:pt x="127000" y="50800"/>
                    <a:pt x="127000" y="50800"/>
                  </a:cubicBezTo>
                  <a:cubicBezTo>
                    <a:pt x="129505" y="68330"/>
                    <a:pt x="122823" y="84667"/>
                    <a:pt x="143934" y="84667"/>
                  </a:cubicBezTo>
                  <a:cubicBezTo>
                    <a:pt x="148396" y="84667"/>
                    <a:pt x="152401" y="81845"/>
                    <a:pt x="156634" y="80434"/>
                  </a:cubicBezTo>
                  <a:cubicBezTo>
                    <a:pt x="160867" y="77612"/>
                    <a:pt x="167936" y="76859"/>
                    <a:pt x="169334" y="71967"/>
                  </a:cubicBezTo>
                  <a:cubicBezTo>
                    <a:pt x="171311" y="65048"/>
                    <a:pt x="168078" y="57350"/>
                    <a:pt x="165100" y="50800"/>
                  </a:cubicBezTo>
                  <a:cubicBezTo>
                    <a:pt x="150299" y="18238"/>
                    <a:pt x="154157" y="32508"/>
                    <a:pt x="135467" y="16934"/>
                  </a:cubicBezTo>
                  <a:cubicBezTo>
                    <a:pt x="130868" y="13101"/>
                    <a:pt x="127000" y="8467"/>
                    <a:pt x="122767" y="4234"/>
                  </a:cubicBezTo>
                  <a:cubicBezTo>
                    <a:pt x="115408" y="5285"/>
                    <a:pt x="90663" y="7017"/>
                    <a:pt x="80434" y="12700"/>
                  </a:cubicBezTo>
                  <a:cubicBezTo>
                    <a:pt x="71539" y="17642"/>
                    <a:pt x="63501" y="23989"/>
                    <a:pt x="55034" y="29634"/>
                  </a:cubicBezTo>
                  <a:lnTo>
                    <a:pt x="42334" y="38100"/>
                  </a:lnTo>
                  <a:cubicBezTo>
                    <a:pt x="38053" y="44522"/>
                    <a:pt x="29634" y="54736"/>
                    <a:pt x="29634" y="63500"/>
                  </a:cubicBezTo>
                  <a:cubicBezTo>
                    <a:pt x="29634" y="67962"/>
                    <a:pt x="31392" y="72487"/>
                    <a:pt x="33867" y="76200"/>
                  </a:cubicBezTo>
                  <a:cubicBezTo>
                    <a:pt x="37188" y="81181"/>
                    <a:pt x="41586" y="85579"/>
                    <a:pt x="46567" y="88900"/>
                  </a:cubicBezTo>
                  <a:cubicBezTo>
                    <a:pt x="50280" y="91375"/>
                    <a:pt x="55034" y="91723"/>
                    <a:pt x="59267" y="93134"/>
                  </a:cubicBezTo>
                  <a:cubicBezTo>
                    <a:pt x="64911" y="91723"/>
                    <a:pt x="71149" y="91787"/>
                    <a:pt x="76200" y="88900"/>
                  </a:cubicBezTo>
                  <a:cubicBezTo>
                    <a:pt x="84975" y="83885"/>
                    <a:pt x="91972" y="71593"/>
                    <a:pt x="97367" y="63500"/>
                  </a:cubicBezTo>
                  <a:cubicBezTo>
                    <a:pt x="94545" y="55033"/>
                    <a:pt x="94087" y="45362"/>
                    <a:pt x="88900" y="38100"/>
                  </a:cubicBezTo>
                  <a:cubicBezTo>
                    <a:pt x="86306" y="34469"/>
                    <a:pt x="80191" y="35863"/>
                    <a:pt x="76200" y="33867"/>
                  </a:cubicBezTo>
                  <a:cubicBezTo>
                    <a:pt x="71649" y="31592"/>
                    <a:pt x="67733" y="28222"/>
                    <a:pt x="63500" y="25400"/>
                  </a:cubicBezTo>
                  <a:cubicBezTo>
                    <a:pt x="60678" y="21167"/>
                    <a:pt x="59007" y="15878"/>
                    <a:pt x="55034" y="12700"/>
                  </a:cubicBezTo>
                  <a:cubicBezTo>
                    <a:pt x="51550" y="9912"/>
                    <a:pt x="46796" y="8467"/>
                    <a:pt x="42334" y="8467"/>
                  </a:cubicBezTo>
                  <a:cubicBezTo>
                    <a:pt x="30957" y="8467"/>
                    <a:pt x="19787" y="11568"/>
                    <a:pt x="8467" y="12700"/>
                  </a:cubicBezTo>
                  <a:cubicBezTo>
                    <a:pt x="5659" y="12981"/>
                    <a:pt x="2822" y="12700"/>
                    <a:pt x="0" y="12700"/>
                  </a:cubicBezTo>
                </a:path>
              </a:pathLst>
            </a:custGeom>
            <a:ln w="28575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 flipH="1" flipV="1">
              <a:off x="5801793" y="4958936"/>
              <a:ext cx="381000" cy="171474"/>
            </a:xfrm>
            <a:custGeom>
              <a:avLst/>
              <a:gdLst>
                <a:gd name="connsiteX0" fmla="*/ 0 w 381000"/>
                <a:gd name="connsiteY0" fmla="*/ 171474 h 171474"/>
                <a:gd name="connsiteX1" fmla="*/ 31750 w 381000"/>
                <a:gd name="connsiteY1" fmla="*/ 152424 h 171474"/>
                <a:gd name="connsiteX2" fmla="*/ 50800 w 381000"/>
                <a:gd name="connsiteY2" fmla="*/ 139724 h 171474"/>
                <a:gd name="connsiteX3" fmla="*/ 69850 w 381000"/>
                <a:gd name="connsiteY3" fmla="*/ 133374 h 171474"/>
                <a:gd name="connsiteX4" fmla="*/ 88900 w 381000"/>
                <a:gd name="connsiteY4" fmla="*/ 120674 h 171474"/>
                <a:gd name="connsiteX5" fmla="*/ 127000 w 381000"/>
                <a:gd name="connsiteY5" fmla="*/ 107974 h 171474"/>
                <a:gd name="connsiteX6" fmla="*/ 203200 w 381000"/>
                <a:gd name="connsiteY6" fmla="*/ 82574 h 171474"/>
                <a:gd name="connsiteX7" fmla="*/ 222250 w 381000"/>
                <a:gd name="connsiteY7" fmla="*/ 76224 h 171474"/>
                <a:gd name="connsiteX8" fmla="*/ 241300 w 381000"/>
                <a:gd name="connsiteY8" fmla="*/ 69874 h 171474"/>
                <a:gd name="connsiteX9" fmla="*/ 279400 w 381000"/>
                <a:gd name="connsiteY9" fmla="*/ 50824 h 171474"/>
                <a:gd name="connsiteX10" fmla="*/ 298450 w 381000"/>
                <a:gd name="connsiteY10" fmla="*/ 31774 h 171474"/>
                <a:gd name="connsiteX11" fmla="*/ 336550 w 381000"/>
                <a:gd name="connsiteY11" fmla="*/ 19074 h 171474"/>
                <a:gd name="connsiteX12" fmla="*/ 355600 w 381000"/>
                <a:gd name="connsiteY12" fmla="*/ 12724 h 171474"/>
                <a:gd name="connsiteX13" fmla="*/ 381000 w 381000"/>
                <a:gd name="connsiteY13" fmla="*/ 24 h 171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1000" h="171474">
                  <a:moveTo>
                    <a:pt x="0" y="171474"/>
                  </a:moveTo>
                  <a:cubicBezTo>
                    <a:pt x="10583" y="165124"/>
                    <a:pt x="21284" y="158965"/>
                    <a:pt x="31750" y="152424"/>
                  </a:cubicBezTo>
                  <a:cubicBezTo>
                    <a:pt x="38222" y="148379"/>
                    <a:pt x="43974" y="143137"/>
                    <a:pt x="50800" y="139724"/>
                  </a:cubicBezTo>
                  <a:cubicBezTo>
                    <a:pt x="56787" y="136731"/>
                    <a:pt x="63863" y="136367"/>
                    <a:pt x="69850" y="133374"/>
                  </a:cubicBezTo>
                  <a:cubicBezTo>
                    <a:pt x="76676" y="129961"/>
                    <a:pt x="81926" y="123774"/>
                    <a:pt x="88900" y="120674"/>
                  </a:cubicBezTo>
                  <a:cubicBezTo>
                    <a:pt x="101133" y="115237"/>
                    <a:pt x="114300" y="112207"/>
                    <a:pt x="127000" y="107974"/>
                  </a:cubicBezTo>
                  <a:lnTo>
                    <a:pt x="203200" y="82574"/>
                  </a:lnTo>
                  <a:lnTo>
                    <a:pt x="222250" y="76224"/>
                  </a:lnTo>
                  <a:cubicBezTo>
                    <a:pt x="228600" y="74107"/>
                    <a:pt x="235731" y="73587"/>
                    <a:pt x="241300" y="69874"/>
                  </a:cubicBezTo>
                  <a:cubicBezTo>
                    <a:pt x="265919" y="53461"/>
                    <a:pt x="253110" y="59587"/>
                    <a:pt x="279400" y="50824"/>
                  </a:cubicBezTo>
                  <a:cubicBezTo>
                    <a:pt x="285750" y="44474"/>
                    <a:pt x="290600" y="36135"/>
                    <a:pt x="298450" y="31774"/>
                  </a:cubicBezTo>
                  <a:cubicBezTo>
                    <a:pt x="310152" y="25273"/>
                    <a:pt x="323850" y="23307"/>
                    <a:pt x="336550" y="19074"/>
                  </a:cubicBezTo>
                  <a:cubicBezTo>
                    <a:pt x="342900" y="16957"/>
                    <a:pt x="350031" y="16437"/>
                    <a:pt x="355600" y="12724"/>
                  </a:cubicBezTo>
                  <a:cubicBezTo>
                    <a:pt x="376411" y="-1150"/>
                    <a:pt x="367018" y="24"/>
                    <a:pt x="381000" y="24"/>
                  </a:cubicBez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 flipH="1" flipV="1">
              <a:off x="5808143" y="5130410"/>
              <a:ext cx="387350" cy="165100"/>
            </a:xfrm>
            <a:custGeom>
              <a:avLst/>
              <a:gdLst>
                <a:gd name="connsiteX0" fmla="*/ 0 w 387350"/>
                <a:gd name="connsiteY0" fmla="*/ 0 h 165100"/>
                <a:gd name="connsiteX1" fmla="*/ 31750 w 387350"/>
                <a:gd name="connsiteY1" fmla="*/ 6350 h 165100"/>
                <a:gd name="connsiteX2" fmla="*/ 69850 w 387350"/>
                <a:gd name="connsiteY2" fmla="*/ 19050 h 165100"/>
                <a:gd name="connsiteX3" fmla="*/ 82550 w 387350"/>
                <a:gd name="connsiteY3" fmla="*/ 38100 h 165100"/>
                <a:gd name="connsiteX4" fmla="*/ 139700 w 387350"/>
                <a:gd name="connsiteY4" fmla="*/ 69850 h 165100"/>
                <a:gd name="connsiteX5" fmla="*/ 158750 w 387350"/>
                <a:gd name="connsiteY5" fmla="*/ 82550 h 165100"/>
                <a:gd name="connsiteX6" fmla="*/ 196850 w 387350"/>
                <a:gd name="connsiteY6" fmla="*/ 95250 h 165100"/>
                <a:gd name="connsiteX7" fmla="*/ 273050 w 387350"/>
                <a:gd name="connsiteY7" fmla="*/ 120650 h 165100"/>
                <a:gd name="connsiteX8" fmla="*/ 311150 w 387350"/>
                <a:gd name="connsiteY8" fmla="*/ 139700 h 165100"/>
                <a:gd name="connsiteX9" fmla="*/ 349250 w 387350"/>
                <a:gd name="connsiteY9" fmla="*/ 152400 h 165100"/>
                <a:gd name="connsiteX10" fmla="*/ 368300 w 387350"/>
                <a:gd name="connsiteY10" fmla="*/ 158750 h 165100"/>
                <a:gd name="connsiteX11" fmla="*/ 387350 w 387350"/>
                <a:gd name="connsiteY11" fmla="*/ 165100 h 165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87350" h="165100">
                  <a:moveTo>
                    <a:pt x="0" y="0"/>
                  </a:moveTo>
                  <a:cubicBezTo>
                    <a:pt x="10583" y="2117"/>
                    <a:pt x="21337" y="3510"/>
                    <a:pt x="31750" y="6350"/>
                  </a:cubicBezTo>
                  <a:cubicBezTo>
                    <a:pt x="44665" y="9872"/>
                    <a:pt x="69850" y="19050"/>
                    <a:pt x="69850" y="19050"/>
                  </a:cubicBezTo>
                  <a:cubicBezTo>
                    <a:pt x="74083" y="25400"/>
                    <a:pt x="76807" y="33074"/>
                    <a:pt x="82550" y="38100"/>
                  </a:cubicBezTo>
                  <a:cubicBezTo>
                    <a:pt x="135941" y="84817"/>
                    <a:pt x="101906" y="50953"/>
                    <a:pt x="139700" y="69850"/>
                  </a:cubicBezTo>
                  <a:cubicBezTo>
                    <a:pt x="146526" y="73263"/>
                    <a:pt x="151776" y="79450"/>
                    <a:pt x="158750" y="82550"/>
                  </a:cubicBezTo>
                  <a:cubicBezTo>
                    <a:pt x="170983" y="87987"/>
                    <a:pt x="184150" y="91017"/>
                    <a:pt x="196850" y="95250"/>
                  </a:cubicBezTo>
                  <a:lnTo>
                    <a:pt x="273050" y="120650"/>
                  </a:lnTo>
                  <a:cubicBezTo>
                    <a:pt x="342525" y="143808"/>
                    <a:pt x="237292" y="106874"/>
                    <a:pt x="311150" y="139700"/>
                  </a:cubicBezTo>
                  <a:cubicBezTo>
                    <a:pt x="323383" y="145137"/>
                    <a:pt x="336550" y="148167"/>
                    <a:pt x="349250" y="152400"/>
                  </a:cubicBezTo>
                  <a:lnTo>
                    <a:pt x="368300" y="158750"/>
                  </a:lnTo>
                  <a:lnTo>
                    <a:pt x="387350" y="165100"/>
                  </a:lnTo>
                </a:path>
              </a:pathLst>
            </a:custGeom>
            <a:ln w="28575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5143500" y="5115974"/>
              <a:ext cx="694267" cy="19060"/>
            </a:xfrm>
            <a:custGeom>
              <a:avLst/>
              <a:gdLst>
                <a:gd name="connsiteX0" fmla="*/ 0 w 694267"/>
                <a:gd name="connsiteY0" fmla="*/ 6360 h 19060"/>
                <a:gd name="connsiteX1" fmla="*/ 165100 w 694267"/>
                <a:gd name="connsiteY1" fmla="*/ 6360 h 19060"/>
                <a:gd name="connsiteX2" fmla="*/ 237067 w 694267"/>
                <a:gd name="connsiteY2" fmla="*/ 2127 h 19060"/>
                <a:gd name="connsiteX3" fmla="*/ 495300 w 694267"/>
                <a:gd name="connsiteY3" fmla="*/ 10594 h 19060"/>
                <a:gd name="connsiteX4" fmla="*/ 601133 w 694267"/>
                <a:gd name="connsiteY4" fmla="*/ 19060 h 19060"/>
                <a:gd name="connsiteX5" fmla="*/ 690033 w 694267"/>
                <a:gd name="connsiteY5" fmla="*/ 10594 h 19060"/>
                <a:gd name="connsiteX6" fmla="*/ 694267 w 694267"/>
                <a:gd name="connsiteY6" fmla="*/ 6360 h 190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94267" h="19060">
                  <a:moveTo>
                    <a:pt x="0" y="6360"/>
                  </a:moveTo>
                  <a:cubicBezTo>
                    <a:pt x="71565" y="-7952"/>
                    <a:pt x="-8250" y="6360"/>
                    <a:pt x="165100" y="6360"/>
                  </a:cubicBezTo>
                  <a:cubicBezTo>
                    <a:pt x="189130" y="6360"/>
                    <a:pt x="213078" y="3538"/>
                    <a:pt x="237067" y="2127"/>
                  </a:cubicBezTo>
                  <a:cubicBezTo>
                    <a:pt x="357815" y="4871"/>
                    <a:pt x="395983" y="3500"/>
                    <a:pt x="495300" y="10594"/>
                  </a:cubicBezTo>
                  <a:lnTo>
                    <a:pt x="601133" y="19060"/>
                  </a:lnTo>
                  <a:cubicBezTo>
                    <a:pt x="611704" y="18305"/>
                    <a:pt x="670339" y="15518"/>
                    <a:pt x="690033" y="10594"/>
                  </a:cubicBezTo>
                  <a:cubicBezTo>
                    <a:pt x="691969" y="10110"/>
                    <a:pt x="692856" y="7771"/>
                    <a:pt x="694267" y="6360"/>
                  </a:cubicBezTo>
                </a:path>
              </a:pathLst>
            </a:custGeom>
            <a:ln w="28575" cmpd="sng">
              <a:solidFill>
                <a:srgbClr val="00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pt-PT">
                <a:ln w="12700" cmpd="sng">
                  <a:solidFill>
                    <a:srgbClr val="000000"/>
                  </a:solidFill>
                </a:ln>
              </a:endParaRPr>
            </a:p>
          </p:txBody>
        </p:sp>
      </p:grp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B31EFD-CD1F-1345-AAE9-FC47642E027E}" type="slidenum">
              <a:rPr lang="pt-PT" smtClean="0"/>
              <a:t>77</a:t>
            </a:fld>
            <a:endParaRPr lang="pt-PT"/>
          </a:p>
        </p:txBody>
      </p:sp>
      <p:grpSp>
        <p:nvGrpSpPr>
          <p:cNvPr id="20" name="Group 19"/>
          <p:cNvGrpSpPr/>
          <p:nvPr/>
        </p:nvGrpSpPr>
        <p:grpSpPr>
          <a:xfrm>
            <a:off x="5063312" y="1678127"/>
            <a:ext cx="3991767" cy="3505243"/>
            <a:chOff x="3697787" y="1269931"/>
            <a:chExt cx="3056545" cy="2628932"/>
          </a:xfrm>
        </p:grpSpPr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97787" y="1269931"/>
              <a:ext cx="3056545" cy="2628932"/>
            </a:xfrm>
            <a:prstGeom prst="rect">
              <a:avLst/>
            </a:prstGeom>
          </p:spPr>
        </p:pic>
        <p:grpSp>
          <p:nvGrpSpPr>
            <p:cNvPr id="18" name="Group 17"/>
            <p:cNvGrpSpPr/>
            <p:nvPr/>
          </p:nvGrpSpPr>
          <p:grpSpPr>
            <a:xfrm>
              <a:off x="5208249" y="2004895"/>
              <a:ext cx="811551" cy="516556"/>
              <a:chOff x="7714309" y="3649001"/>
              <a:chExt cx="811551" cy="516556"/>
            </a:xfrm>
          </p:grpSpPr>
          <p:cxnSp>
            <p:nvCxnSpPr>
              <p:cNvPr id="27" name="Straight Arrow Connector 26"/>
              <p:cNvCxnSpPr/>
              <p:nvPr/>
            </p:nvCxnSpPr>
            <p:spPr>
              <a:xfrm flipV="1">
                <a:off x="7720488" y="4077133"/>
                <a:ext cx="805372" cy="6943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endCxn id="38" idx="0"/>
              </p:cNvCxnSpPr>
              <p:nvPr/>
            </p:nvCxnSpPr>
            <p:spPr>
              <a:xfrm flipV="1">
                <a:off x="7714309" y="3649001"/>
                <a:ext cx="471784" cy="435076"/>
              </a:xfrm>
              <a:prstGeom prst="straightConnector1">
                <a:avLst/>
              </a:prstGeom>
              <a:ln w="12700" cmpd="sng">
                <a:solidFill>
                  <a:srgbClr val="FFFFFF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Arc 28"/>
              <p:cNvSpPr/>
              <p:nvPr/>
            </p:nvSpPr>
            <p:spPr>
              <a:xfrm rot="1674909">
                <a:off x="7743832" y="3818424"/>
                <a:ext cx="319405" cy="347133"/>
              </a:xfrm>
              <a:prstGeom prst="arc">
                <a:avLst/>
              </a:prstGeom>
              <a:ln>
                <a:solidFill>
                  <a:srgbClr val="FFFFFF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pt-PT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8010409" y="3649001"/>
                <a:ext cx="35136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t-PT" dirty="0">
                    <a:ln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</a:rPr>
                  <a:t>α</a:t>
                </a:r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2915" y="1678127"/>
            <a:ext cx="4890397" cy="456570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GB" dirty="0"/>
              <a:t>Simultaneous fit in all regions</a:t>
            </a:r>
          </a:p>
          <a:p>
            <a:r>
              <a:rPr lang="en-GB" b="1" dirty="0"/>
              <a:t>μ = 0.83</a:t>
            </a:r>
            <a:r>
              <a:rPr lang="en-GB" b="1" baseline="30000" dirty="0"/>
              <a:t>+0.30</a:t>
            </a:r>
            <a:r>
              <a:rPr lang="en-GB" b="1" baseline="-25000" dirty="0"/>
              <a:t>-0.46</a:t>
            </a:r>
            <a:r>
              <a:rPr lang="en-GB" b="1" dirty="0"/>
              <a:t> </a:t>
            </a:r>
          </a:p>
          <a:p>
            <a:r>
              <a:rPr lang="en-GB" b="1" dirty="0"/>
              <a:t>α = 11° </a:t>
            </a:r>
            <a:r>
              <a:rPr lang="en-GB" b="1" baseline="30000" dirty="0"/>
              <a:t>+55</a:t>
            </a:r>
            <a:r>
              <a:rPr lang="en-GB" b="1" baseline="-25000" dirty="0"/>
              <a:t>-77</a:t>
            </a:r>
            <a:r>
              <a:rPr lang="en-GB" b="1" dirty="0"/>
              <a:t> </a:t>
            </a:r>
          </a:p>
          <a:p>
            <a:pPr marL="0" indent="0">
              <a:buNone/>
            </a:pPr>
            <a:r>
              <a:rPr lang="en-GB" dirty="0"/>
              <a:t>Expected:</a:t>
            </a:r>
          </a:p>
          <a:p>
            <a:r>
              <a:rPr lang="en-GB" dirty="0"/>
              <a:t>μ = 1.0</a:t>
            </a:r>
            <a:r>
              <a:rPr lang="en-GB" baseline="30000" dirty="0"/>
              <a:t>+0.25</a:t>
            </a:r>
            <a:r>
              <a:rPr lang="en-GB" baseline="-25000" dirty="0"/>
              <a:t>-0.27</a:t>
            </a:r>
            <a:r>
              <a:rPr lang="en-GB" dirty="0"/>
              <a:t> </a:t>
            </a:r>
          </a:p>
          <a:p>
            <a:r>
              <a:rPr lang="en-GB" dirty="0"/>
              <a:t>α = 0° </a:t>
            </a:r>
            <a:r>
              <a:rPr lang="en-GB" baseline="30000" dirty="0"/>
              <a:t>+49</a:t>
            </a:r>
            <a:r>
              <a:rPr lang="en-GB" baseline="-25000" dirty="0"/>
              <a:t>-50</a:t>
            </a:r>
            <a:endParaRPr lang="en-GB" dirty="0"/>
          </a:p>
          <a:p>
            <a:r>
              <a:rPr lang="en-GB" dirty="0"/>
              <a:t>Pure CP-odd (α = 90°) disfavoured at </a:t>
            </a:r>
            <a:r>
              <a:rPr lang="en-GB" b="1" dirty="0"/>
              <a:t>1.2 </a:t>
            </a:r>
            <a:r>
              <a:rPr lang="en-GB" b="1" dirty="0" err="1"/>
              <a:t>σ</a:t>
            </a: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Complementary to previous </a:t>
            </a:r>
            <a:r>
              <a:rPr lang="en-US" dirty="0" err="1"/>
              <a:t>ttH</a:t>
            </a:r>
            <a:r>
              <a:rPr lang="en-US" dirty="0"/>
              <a:t>(</a:t>
            </a:r>
            <a:r>
              <a:rPr lang="en-US" dirty="0" err="1"/>
              <a:t>H</a:t>
            </a:r>
            <a:r>
              <a:rPr lang="en-US" dirty="0" err="1">
                <a:sym typeface="Wingdings"/>
              </a:rPr>
              <a:t></a:t>
            </a:r>
            <a:r>
              <a:rPr lang="en-US" dirty="0" err="1"/>
              <a:t>γγ</a:t>
            </a:r>
            <a:r>
              <a:rPr lang="en-US" dirty="0"/>
              <a:t>) analysis:</a:t>
            </a:r>
          </a:p>
          <a:p>
            <a:r>
              <a:rPr lang="en-US" dirty="0">
                <a:hlinkClick r:id="rId6"/>
              </a:rPr>
              <a:t>Phys. Rev. Lett. 125 (2020) 061802</a:t>
            </a:r>
            <a:endParaRPr lang="en-US" dirty="0"/>
          </a:p>
          <a:p>
            <a:r>
              <a:rPr lang="en-US" dirty="0"/>
              <a:t>Pure CP-odd (α = 90°) excluded at </a:t>
            </a:r>
            <a:r>
              <a:rPr lang="en-US" b="1" dirty="0"/>
              <a:t>3.9 </a:t>
            </a:r>
            <a:r>
              <a:rPr lang="en-US" b="1" dirty="0" err="1"/>
              <a:t>σ</a:t>
            </a:r>
            <a:endParaRPr lang="en-US" b="1" dirty="0"/>
          </a:p>
          <a:p>
            <a:r>
              <a:rPr lang="en-US" dirty="0"/>
              <a:t>Limit on </a:t>
            </a:r>
            <a:r>
              <a:rPr lang="en-US" b="1" dirty="0"/>
              <a:t>|α| &lt; 43° </a:t>
            </a:r>
            <a:r>
              <a:rPr lang="en-US" dirty="0"/>
              <a:t>at 95% C.L.</a:t>
            </a:r>
          </a:p>
        </p:txBody>
      </p:sp>
    </p:spTree>
    <p:extLst>
      <p:ext uri="{BB962C8B-B14F-4D97-AF65-F5344CB8AC3E}">
        <p14:creationId xmlns:p14="http://schemas.microsoft.com/office/powerpoint/2010/main" val="25673564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5152213" y="1493487"/>
            <a:ext cx="3969669" cy="3991575"/>
            <a:chOff x="9040750" y="1364471"/>
            <a:chExt cx="3844312" cy="3680177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40750" y="1364471"/>
              <a:ext cx="3844312" cy="368017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404648" y="2924944"/>
              <a:ext cx="1152128" cy="360040"/>
            </a:xfrm>
            <a:prstGeom prst="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PT" dirty="0" err="1"/>
              <a:t>Summary</a:t>
            </a:r>
            <a:endParaRPr lang="pt-PT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53369"/>
            <a:ext cx="5759156" cy="5230713"/>
          </a:xfrm>
        </p:spPr>
        <p:txBody>
          <a:bodyPr>
            <a:noAutofit/>
          </a:bodyPr>
          <a:lstStyle/>
          <a:p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sector</a:t>
            </a:r>
            <a:r>
              <a:rPr lang="pl-PL" sz="2400" dirty="0"/>
              <a:t> </a:t>
            </a:r>
            <a:r>
              <a:rPr lang="pl-PL" sz="2400" dirty="0" err="1"/>
              <a:t>measurements</a:t>
            </a:r>
            <a:r>
              <a:rPr lang="pl-PL" sz="2400" dirty="0"/>
              <a:t> </a:t>
            </a:r>
            <a:r>
              <a:rPr lang="pl-PL" sz="2400" dirty="0" err="1"/>
              <a:t>look</a:t>
            </a:r>
            <a:r>
              <a:rPr lang="pl-PL" sz="2400" dirty="0"/>
              <a:t> SM-</a:t>
            </a:r>
            <a:r>
              <a:rPr lang="pl-PL" sz="2400" dirty="0" err="1"/>
              <a:t>like</a:t>
            </a:r>
            <a:r>
              <a:rPr lang="pl-PL" sz="2400" dirty="0"/>
              <a:t> </a:t>
            </a:r>
            <a:r>
              <a:rPr lang="pl-PL" sz="2400" dirty="0" err="1"/>
              <a:t>so</a:t>
            </a:r>
            <a:r>
              <a:rPr lang="pl-PL" sz="2400" dirty="0"/>
              <a:t> far</a:t>
            </a:r>
          </a:p>
          <a:p>
            <a:r>
              <a:rPr lang="pl-PL" sz="2400" b="1" dirty="0"/>
              <a:t>But </a:t>
            </a:r>
            <a:r>
              <a:rPr lang="pt-PT" sz="2400" b="1" dirty="0" err="1"/>
              <a:t>there</a:t>
            </a:r>
            <a:r>
              <a:rPr lang="pt-PT" sz="2400" b="1" dirty="0"/>
              <a:t> </a:t>
            </a:r>
            <a:r>
              <a:rPr lang="pt-PT" sz="2400" b="1" dirty="0" err="1"/>
              <a:t>is</a:t>
            </a:r>
            <a:r>
              <a:rPr lang="pt-PT" sz="2400" b="1" dirty="0"/>
              <a:t> </a:t>
            </a:r>
            <a:r>
              <a:rPr lang="pt-PT" sz="2400" b="1" dirty="0" err="1"/>
              <a:t>new</a:t>
            </a:r>
            <a:r>
              <a:rPr lang="pt-PT" sz="2400" b="1" dirty="0"/>
              <a:t> </a:t>
            </a:r>
            <a:r>
              <a:rPr lang="pt-PT" sz="2400" b="1" dirty="0" err="1"/>
              <a:t>physics</a:t>
            </a:r>
            <a:r>
              <a:rPr lang="pt-PT" sz="2400" b="1" dirty="0"/>
              <a:t> </a:t>
            </a:r>
            <a:r>
              <a:rPr lang="pt-PT" sz="2400" b="1" dirty="0" err="1"/>
              <a:t>out</a:t>
            </a:r>
            <a:r>
              <a:rPr lang="pt-PT" sz="2400" b="1" dirty="0"/>
              <a:t> </a:t>
            </a:r>
            <a:r>
              <a:rPr lang="pt-PT" sz="2400" b="1" dirty="0" err="1"/>
              <a:t>there</a:t>
            </a:r>
            <a:r>
              <a:rPr lang="pt-PT" sz="2400" b="1" dirty="0"/>
              <a:t>!</a:t>
            </a:r>
          </a:p>
          <a:p>
            <a:r>
              <a:rPr lang="pl-PL" sz="2400" dirty="0"/>
              <a:t>The </a:t>
            </a:r>
            <a:r>
              <a:rPr lang="pl-PL" sz="2400" dirty="0" err="1"/>
              <a:t>Higgs</a:t>
            </a:r>
            <a:r>
              <a:rPr lang="pl-PL" sz="2400" dirty="0"/>
              <a:t> </a:t>
            </a:r>
            <a:r>
              <a:rPr lang="pl-PL" sz="2400" dirty="0" err="1"/>
              <a:t>is</a:t>
            </a:r>
            <a:r>
              <a:rPr lang="pl-PL" sz="2400" dirty="0"/>
              <a:t>: </a:t>
            </a:r>
          </a:p>
          <a:p>
            <a:pPr lvl="1"/>
            <a:r>
              <a:rPr lang="pl-PL" sz="2000" dirty="0"/>
              <a:t>The </a:t>
            </a:r>
            <a:r>
              <a:rPr lang="pl-PL" sz="2000" dirty="0" err="1"/>
              <a:t>only</a:t>
            </a:r>
            <a:r>
              <a:rPr lang="pl-PL" sz="2000" dirty="0"/>
              <a:t> </a:t>
            </a:r>
            <a:r>
              <a:rPr lang="pl-PL" sz="2000" dirty="0" err="1"/>
              <a:t>fundamental</a:t>
            </a:r>
            <a:r>
              <a:rPr lang="pl-PL" sz="2000" dirty="0"/>
              <a:t> </a:t>
            </a:r>
            <a:r>
              <a:rPr lang="pl-PL" sz="2000" dirty="0" err="1"/>
              <a:t>scalar</a:t>
            </a:r>
            <a:endParaRPr lang="pl-PL" sz="2000" dirty="0"/>
          </a:p>
          <a:p>
            <a:pPr lvl="1"/>
            <a:r>
              <a:rPr lang="pl-PL" sz="2000" dirty="0" err="1"/>
              <a:t>Connected</a:t>
            </a:r>
            <a:r>
              <a:rPr lang="pl-PL" sz="2000" dirty="0"/>
              <a:t> to EW </a:t>
            </a:r>
            <a:r>
              <a:rPr lang="pl-PL" sz="2000" dirty="0" err="1"/>
              <a:t>symmetry</a:t>
            </a:r>
            <a:r>
              <a:rPr lang="pl-PL" sz="2000" dirty="0"/>
              <a:t> </a:t>
            </a:r>
            <a:r>
              <a:rPr lang="pl-PL" sz="2000" dirty="0" err="1"/>
              <a:t>breaking</a:t>
            </a:r>
            <a:endParaRPr lang="pl-PL" sz="2000" dirty="0"/>
          </a:p>
          <a:p>
            <a:pPr lvl="1"/>
            <a:r>
              <a:rPr lang="pl-PL" sz="2000" dirty="0"/>
              <a:t>A </a:t>
            </a:r>
            <a:r>
              <a:rPr lang="pl-PL" sz="2000" dirty="0" err="1"/>
              <a:t>great</a:t>
            </a:r>
            <a:r>
              <a:rPr lang="pl-PL" sz="2000" dirty="0"/>
              <a:t> </a:t>
            </a:r>
            <a:r>
              <a:rPr lang="pl-PL" sz="2000" dirty="0" err="1"/>
              <a:t>window</a:t>
            </a:r>
            <a:r>
              <a:rPr lang="pl-PL" sz="2000" dirty="0"/>
              <a:t> to </a:t>
            </a:r>
            <a:r>
              <a:rPr lang="pl-PL" sz="2000" dirty="0" err="1"/>
              <a:t>look</a:t>
            </a:r>
            <a:r>
              <a:rPr lang="pl-PL" sz="2000" dirty="0"/>
              <a:t> </a:t>
            </a:r>
            <a:r>
              <a:rPr lang="pl-PL" sz="2000" dirty="0" err="1"/>
              <a:t>beyond</a:t>
            </a:r>
            <a:r>
              <a:rPr lang="pl-PL" sz="2000" dirty="0"/>
              <a:t> the Standard Model</a:t>
            </a:r>
          </a:p>
          <a:p>
            <a:r>
              <a:rPr lang="pt-PT" sz="2400" dirty="0" err="1"/>
              <a:t>And</a:t>
            </a:r>
            <a:r>
              <a:rPr lang="pt-PT" sz="2400" dirty="0"/>
              <a:t> </a:t>
            </a:r>
            <a:r>
              <a:rPr lang="pt-PT" sz="2400" dirty="0" err="1"/>
              <a:t>we</a:t>
            </a:r>
            <a:r>
              <a:rPr lang="pt-PT" sz="2400" dirty="0"/>
              <a:t> </a:t>
            </a:r>
            <a:r>
              <a:rPr lang="pt-PT" sz="2400" dirty="0" err="1"/>
              <a:t>have</a:t>
            </a:r>
            <a:r>
              <a:rPr lang="pt-PT" sz="2400" dirty="0"/>
              <a:t> </a:t>
            </a:r>
            <a:r>
              <a:rPr lang="pt-PT" sz="2400" dirty="0" err="1"/>
              <a:t>only</a:t>
            </a:r>
            <a:r>
              <a:rPr lang="pt-PT" sz="2400" dirty="0"/>
              <a:t> </a:t>
            </a:r>
            <a:r>
              <a:rPr lang="pt-PT" sz="2400" dirty="0" err="1"/>
              <a:t>collected</a:t>
            </a:r>
            <a:r>
              <a:rPr lang="pt-PT" sz="2400" dirty="0"/>
              <a:t> ≈</a:t>
            </a:r>
            <a:r>
              <a:rPr lang="pl-PL" sz="2400" dirty="0"/>
              <a:t>5% of </a:t>
            </a:r>
            <a:r>
              <a:rPr lang="pl-PL" sz="2400" dirty="0" err="1"/>
              <a:t>all</a:t>
            </a:r>
            <a:r>
              <a:rPr lang="pl-PL" sz="2400" dirty="0"/>
              <a:t> HL-LHC data! </a:t>
            </a:r>
          </a:p>
          <a:p>
            <a:pPr marL="0" indent="0" algn="ctr">
              <a:buNone/>
            </a:pPr>
            <a:r>
              <a:rPr lang="pl-PL" b="1" dirty="0"/>
              <a:t>Watch </a:t>
            </a:r>
            <a:r>
              <a:rPr lang="pl-PL" b="1" dirty="0" err="1"/>
              <a:t>this</a:t>
            </a:r>
            <a:r>
              <a:rPr lang="pl-PL" b="1" dirty="0"/>
              <a:t> </a:t>
            </a:r>
            <a:r>
              <a:rPr lang="pl-PL" b="1" dirty="0" err="1"/>
              <a:t>space</a:t>
            </a:r>
            <a:r>
              <a:rPr lang="pl-PL" dirty="0"/>
              <a:t>!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78</a:t>
            </a:fld>
            <a:endParaRPr lang="pt-PT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8002" y="741554"/>
            <a:ext cx="3664720" cy="263344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916265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DFD9-BCD4-D04F-A8C7-92475F67CE52}" type="slidenum">
              <a:rPr lang="pt-PT" smtClean="0"/>
              <a:t>79</a:t>
            </a:fld>
            <a:endParaRPr lang="pt-PT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2564" y="1117131"/>
            <a:ext cx="3957699" cy="28397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12564" y="4496955"/>
            <a:ext cx="4289325" cy="31741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20" y="0"/>
            <a:ext cx="9144620" cy="58598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6" b="89949" l="2102" r="98485">
                        <a14:foregroundMark x1="47654" y1="38330" x2="49071" y2="55537"/>
                        <a14:foregroundMark x1="53959" y1="37734" x2="55230" y2="53407"/>
                        <a14:foregroundMark x1="63832" y1="36797" x2="64174" y2="54003"/>
                        <a14:foregroundMark x1="72972" y1="35945" x2="74194" y2="51874"/>
                        <a14:foregroundMark x1="80352" y1="35264" x2="80890" y2="47530"/>
                        <a14:foregroundMark x1="90176" y1="33135" x2="90567" y2="40801"/>
                        <a14:foregroundMark x1="91789" y1="50000" x2="90909" y2="52129"/>
                        <a14:foregroundMark x1="38172" y1="40801" x2="37634" y2="54600"/>
                        <a14:foregroundMark x1="26735" y1="44463" x2="26735" y2="60733"/>
                        <a14:foregroundMark x1="19159" y1="46337" x2="20039" y2="59796"/>
                        <a14:foregroundMark x1="8798" y1="47530" x2="14223" y2="57666"/>
                        <a14:foregroundMark x1="6549" y1="37990" x2="9873" y2="37138"/>
                        <a14:backgroundMark x1="22874" y1="48552" x2="23803" y2="65843"/>
                        <a14:backgroundMark x1="28641" y1="51363" x2="29081" y2="52981"/>
                        <a14:backgroundMark x1="83040" y1="36116" x2="83236" y2="38927"/>
                        <a14:backgroundMark x1="44526" y1="43356" x2="44526" y2="557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6765" y="1552615"/>
            <a:ext cx="5801710" cy="332903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93587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893303"/>
          </a:xfrm>
        </p:spPr>
        <p:txBody>
          <a:bodyPr/>
          <a:lstStyle/>
          <a:p>
            <a:r>
              <a:rPr lang="en-GB" dirty="0"/>
              <a:t>Quantum field theory…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36168" y="1102820"/>
            <a:ext cx="8686800" cy="129032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Imagine space as an infinite continuum of balls and springs, where each ball is connected to its neighbours by elastic bands. </a:t>
            </a:r>
            <a:r>
              <a:rPr lang="en-GB" b="1" dirty="0"/>
              <a:t>Particles are  perturbations of this field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8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8009" y="2748829"/>
            <a:ext cx="6092336" cy="3591449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599194" y="2572001"/>
            <a:ext cx="6207727" cy="4189439"/>
            <a:chOff x="252918" y="2279216"/>
            <a:chExt cx="6553999" cy="4485234"/>
          </a:xfrm>
        </p:grpSpPr>
        <p:cxnSp>
          <p:nvCxnSpPr>
            <p:cNvPr id="14" name="Straight Arrow Connector 13"/>
            <p:cNvCxnSpPr/>
            <p:nvPr/>
          </p:nvCxnSpPr>
          <p:spPr>
            <a:xfrm>
              <a:off x="457200" y="6153885"/>
              <a:ext cx="6349717" cy="4884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V="1">
              <a:off x="479352" y="2279216"/>
              <a:ext cx="2711791" cy="4043349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422034" y="2279216"/>
              <a:ext cx="702166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/>
                <a:t>y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19800" y="6072485"/>
              <a:ext cx="702166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/>
                <a:t>x</a:t>
              </a: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599190" y="4346792"/>
              <a:ext cx="0" cy="212817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52918" y="3738900"/>
              <a:ext cx="1538298" cy="6919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3600" dirty="0" err="1"/>
                <a:t>ϕ</a:t>
              </a:r>
              <a:r>
                <a:rPr lang="pt-PT" sz="3600" dirty="0"/>
                <a:t>(</a:t>
              </a:r>
              <a:r>
                <a:rPr lang="pt-PT" sz="3600" dirty="0" err="1"/>
                <a:t>x,y</a:t>
              </a:r>
              <a:r>
                <a:rPr lang="pt-PT" sz="3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575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>
                <a:solidFill>
                  <a:prstClr val="black">
                    <a:tint val="75000"/>
                  </a:prstClr>
                </a:solidFill>
                <a:latin typeface="Calibri"/>
              </a:rPr>
              <a:t>29.11.23</a:t>
            </a:r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>
                <a:solidFill>
                  <a:prstClr val="black">
                    <a:tint val="75000"/>
                  </a:prstClr>
                </a:solidFill>
                <a:latin typeface="Calibri"/>
              </a:rPr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0F264C-A9A6-8048-9D9D-5FA56B4F8839}" type="slidenum">
              <a:rPr lang="pt-P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80</a:t>
            </a:fld>
            <a:endParaRPr lang="pt-P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6075" y="933743"/>
            <a:ext cx="333737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800" dirty="0" err="1">
                <a:solidFill>
                  <a:srgbClr val="FFFFFF"/>
                </a:solidFill>
              </a:rPr>
              <a:t>Questions</a:t>
            </a:r>
            <a:r>
              <a:rPr lang="pt-PT" sz="4800" dirty="0">
                <a:solidFill>
                  <a:srgbClr val="FFFFFF"/>
                </a:solidFill>
              </a:rPr>
              <a:t>?</a:t>
            </a:r>
          </a:p>
          <a:p>
            <a:endParaRPr lang="pt-PT" sz="4800" dirty="0">
              <a:solidFill>
                <a:srgbClr val="FFFFFF"/>
              </a:solidFill>
            </a:endParaRPr>
          </a:p>
          <a:p>
            <a:r>
              <a:rPr lang="pt-PT" sz="4800" dirty="0" err="1">
                <a:solidFill>
                  <a:srgbClr val="FFFFFF"/>
                </a:solidFill>
              </a:rPr>
              <a:t>Thank</a:t>
            </a:r>
            <a:r>
              <a:rPr lang="pt-PT" sz="4800" dirty="0">
                <a:solidFill>
                  <a:srgbClr val="FFFFFF"/>
                </a:solidFill>
              </a:rPr>
              <a:t> </a:t>
            </a:r>
            <a:r>
              <a:rPr lang="pt-PT" sz="4800" dirty="0" err="1">
                <a:solidFill>
                  <a:srgbClr val="FFFFFF"/>
                </a:solidFill>
              </a:rPr>
              <a:t>you</a:t>
            </a:r>
            <a:r>
              <a:rPr lang="pt-PT" sz="4800" dirty="0">
                <a:solidFill>
                  <a:srgbClr val="FFFFFF"/>
                </a:solidFill>
              </a:rPr>
              <a:t> for </a:t>
            </a:r>
            <a:r>
              <a:rPr lang="pt-PT" sz="4800" dirty="0" err="1">
                <a:solidFill>
                  <a:srgbClr val="FFFFFF"/>
                </a:solidFill>
              </a:rPr>
              <a:t>your</a:t>
            </a:r>
            <a:r>
              <a:rPr lang="pt-PT" sz="4800" dirty="0">
                <a:solidFill>
                  <a:srgbClr val="FFFFFF"/>
                </a:solidFill>
              </a:rPr>
              <a:t> </a:t>
            </a:r>
            <a:r>
              <a:rPr lang="pt-PT" sz="4800" dirty="0" err="1">
                <a:solidFill>
                  <a:srgbClr val="FFFFFF"/>
                </a:solidFill>
              </a:rPr>
              <a:t>interest</a:t>
            </a:r>
            <a:r>
              <a:rPr lang="pt-PT" sz="4800" dirty="0">
                <a:solidFill>
                  <a:srgbClr val="FFFFFF"/>
                </a:solidFill>
              </a:rPr>
              <a:t>!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41161" y="5558842"/>
            <a:ext cx="3633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3600" dirty="0" err="1">
                <a:solidFill>
                  <a:srgbClr val="FFFFFF"/>
                </a:solidFill>
              </a:rPr>
              <a:t>jgoncalo@lip.pt</a:t>
            </a:r>
            <a:endParaRPr lang="pt-PT" sz="3600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453" y="0"/>
            <a:ext cx="5600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81463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PT"/>
              <a:t>R. Gonçalo - Topics in Particle Physics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C6EEFB-C29B-144B-A5E1-95B550FB7806}" type="slidenum">
              <a:rPr lang="pt-PT" smtClean="0"/>
              <a:t>81</a:t>
            </a:fld>
            <a:endParaRPr lang="pt-PT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1007942"/>
            <a:ext cx="2687285" cy="1827353"/>
          </a:xfrm>
          <a:prstGeom prst="rect">
            <a:avLst/>
          </a:prstGeom>
        </p:spPr>
      </p:pic>
      <p:pic>
        <p:nvPicPr>
          <p:cNvPr id="6" name="Picture 5" descr="Modelos-Barras-FUNDOS-v04_3logos-FEEI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006" y="5327708"/>
            <a:ext cx="5876794" cy="909272"/>
          </a:xfrm>
          <a:prstGeom prst="rect">
            <a:avLst/>
          </a:prstGeom>
        </p:spPr>
      </p:pic>
      <p:pic>
        <p:nvPicPr>
          <p:cNvPr id="7" name="Picture 6" descr="FCT_logo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5327709"/>
            <a:ext cx="2287386" cy="905699"/>
          </a:xfrm>
          <a:prstGeom prst="rect">
            <a:avLst/>
          </a:prstGeom>
        </p:spPr>
      </p:pic>
      <p:pic>
        <p:nvPicPr>
          <p:cNvPr id="8" name="Picture 7" descr="IDPASC_logo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21" y="3169220"/>
            <a:ext cx="1538156" cy="1710797"/>
          </a:xfrm>
          <a:prstGeom prst="rect">
            <a:avLst/>
          </a:prstGeom>
        </p:spPr>
      </p:pic>
      <p:pic>
        <p:nvPicPr>
          <p:cNvPr id="9" name="Picture 8" descr="SPFdp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790" y="3340901"/>
            <a:ext cx="3711416" cy="1539119"/>
          </a:xfrm>
          <a:prstGeom prst="rect">
            <a:avLst/>
          </a:prstGeom>
        </p:spPr>
      </p:pic>
      <p:pic>
        <p:nvPicPr>
          <p:cNvPr id="10" name="Picture 9" descr="FCTUC_H_FundoClaro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3056" y="1007942"/>
            <a:ext cx="6119293" cy="2161281"/>
          </a:xfrm>
          <a:prstGeom prst="rect">
            <a:avLst/>
          </a:prstGeom>
        </p:spPr>
      </p:pic>
      <p:pic>
        <p:nvPicPr>
          <p:cNvPr id="11" name="Picture 10" descr="ATLAS_logo2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131" y="3169220"/>
            <a:ext cx="3253663" cy="171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986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224" y="2470839"/>
            <a:ext cx="5154706" cy="700512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CH"/>
              <a:t>29.11.23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R. Gonçalo - Topics in Particle Physics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08EC5E-55E3-8448-9DC5-21BE8846BAF7}" type="slidenum">
              <a:rPr lang="en-US" smtClean="0"/>
              <a:t>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882" y="4428613"/>
            <a:ext cx="3984412" cy="63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7440" y="4428613"/>
            <a:ext cx="2200634" cy="6886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0801" y="5462364"/>
            <a:ext cx="4422029" cy="8486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5769" y="774289"/>
            <a:ext cx="2630566" cy="874321"/>
          </a:xfrm>
          <a:prstGeom prst="rect">
            <a:avLst/>
          </a:prstGeom>
        </p:spPr>
      </p:pic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221665" y="285441"/>
            <a:ext cx="8875286" cy="54157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dirty="0"/>
              <a:t>Generalized coordinates are </a:t>
            </a:r>
            <a:r>
              <a:rPr lang="en-GB" sz="2400" b="1" dirty="0"/>
              <a:t>fields</a:t>
            </a:r>
            <a:r>
              <a:rPr lang="en-GB" sz="2400" dirty="0"/>
              <a:t> (dislocation of each spring)</a:t>
            </a:r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endParaRPr lang="en-GB" sz="2400" b="1" dirty="0"/>
          </a:p>
          <a:p>
            <a:pPr marL="0" indent="0">
              <a:buNone/>
            </a:pPr>
            <a:r>
              <a:rPr lang="en-GB" sz="2400" dirty="0"/>
              <a:t>In a relativistic theory we must treat space and time coordinates on an equal footing, so the derivatives in the classical equations are now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In place of a </a:t>
            </a:r>
            <a:r>
              <a:rPr lang="en-GB" sz="2400" dirty="0" err="1"/>
              <a:t>Lagrangian</a:t>
            </a:r>
            <a:r>
              <a:rPr lang="en-GB" sz="2400" dirty="0"/>
              <a:t> we have a </a:t>
            </a:r>
            <a:r>
              <a:rPr lang="en-GB" sz="2400" b="1" dirty="0" err="1"/>
              <a:t>Lagrangian</a:t>
            </a:r>
            <a:r>
              <a:rPr lang="en-GB" sz="2400" b="1" dirty="0"/>
              <a:t> density </a:t>
            </a:r>
            <a:r>
              <a:rPr lang="en-GB" sz="2400" dirty="0"/>
              <a:t>(we call it </a:t>
            </a:r>
            <a:r>
              <a:rPr lang="en-GB" sz="2400" dirty="0" err="1"/>
              <a:t>Lagrangian</a:t>
            </a:r>
            <a:r>
              <a:rPr lang="en-GB" sz="2400" dirty="0"/>
              <a:t> anyway, just to be confusing)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			   								with:</a:t>
            </a:r>
          </a:p>
          <a:p>
            <a:pPr marL="0" indent="0">
              <a:buNone/>
            </a:pPr>
            <a:r>
              <a:rPr lang="en-GB" sz="2400" dirty="0"/>
              <a:t>Get dynamics from the Euler-Lagrange equation: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261773901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1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24790</TotalTime>
  <Words>5075</Words>
  <Application>Microsoft Macintosh PowerPoint</Application>
  <PresentationFormat>On-screen Show (4:3)</PresentationFormat>
  <Paragraphs>770</Paragraphs>
  <Slides>81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81</vt:i4>
      </vt:variant>
    </vt:vector>
  </HeadingPairs>
  <TitlesOfParts>
    <vt:vector size="89" baseType="lpstr">
      <vt:lpstr>Arial</vt:lpstr>
      <vt:lpstr>Calibri</vt:lpstr>
      <vt:lpstr>Century Gothic</vt:lpstr>
      <vt:lpstr>Mangal</vt:lpstr>
      <vt:lpstr>Times</vt:lpstr>
      <vt:lpstr>Times New Roman</vt:lpstr>
      <vt:lpstr>Office Theme</vt:lpstr>
      <vt:lpstr>Equation</vt:lpstr>
      <vt:lpstr>Higgs Physics</vt:lpstr>
      <vt:lpstr>Outlook</vt:lpstr>
      <vt:lpstr>Introduction</vt:lpstr>
      <vt:lpstr>PowerPoint Presentation</vt:lpstr>
      <vt:lpstr>Fundamental Forces</vt:lpstr>
      <vt:lpstr>Fundamental forces</vt:lpstr>
      <vt:lpstr>Let’s go to quantum fields...</vt:lpstr>
      <vt:lpstr>Quantum field theory…</vt:lpstr>
      <vt:lpstr>PowerPoint Presentation</vt:lpstr>
      <vt:lpstr>PowerPoint Presentation</vt:lpstr>
      <vt:lpstr>Global gauge invariance</vt:lpstr>
      <vt:lpstr>Local gauge invariance and interactions</vt:lpstr>
      <vt:lpstr>PowerPoint Presentation</vt:lpstr>
      <vt:lpstr>Weak Neutral Currents and Electroweak Unification</vt:lpstr>
      <vt:lpstr>Weak Charged and Neutral Currents</vt:lpstr>
      <vt:lpstr>Weak Gauge Theory</vt:lpstr>
      <vt:lpstr>Sheldon Glashow’s “stumbling block”</vt:lpstr>
      <vt:lpstr>Electroweak Gauge Theory</vt:lpstr>
      <vt:lpstr>The GWS Model</vt:lpstr>
      <vt:lpstr>Evidence for the GWS model</vt:lpstr>
      <vt:lpstr>PowerPoint Presentation</vt:lpstr>
      <vt:lpstr>PowerPoint Presentation</vt:lpstr>
      <vt:lpstr>Evidence for the GWS model</vt:lpstr>
      <vt:lpstr>PowerPoint Presentation</vt:lpstr>
      <vt:lpstr>PowerPoint Presentation</vt:lpstr>
      <vt:lpstr>Now for the problems...</vt:lpstr>
      <vt:lpstr>PowerPoint Presentation</vt:lpstr>
      <vt:lpstr>PowerPoint Presentation</vt:lpstr>
      <vt:lpstr>PowerPoint Presentation</vt:lpstr>
      <vt:lpstr>The Higgs Mechanism</vt:lpstr>
      <vt:lpstr>PowerPoint Presentation</vt:lpstr>
      <vt:lpstr>PowerPoint Presentation</vt:lpstr>
      <vt:lpstr>EWK Symmetry Breaking in Pictures</vt:lpstr>
      <vt:lpstr>PowerPoint Presentation</vt:lpstr>
      <vt:lpstr>Higgs Properties</vt:lpstr>
      <vt:lpstr>The Long Way to Discovery</vt:lpstr>
      <vt:lpstr>PowerPoint Presentation</vt:lpstr>
      <vt:lpstr>Searches at LEP</vt:lpstr>
      <vt:lpstr>Low-mass searches at LEP</vt:lpstr>
      <vt:lpstr>Higher-mass Higgs production at LEP</vt:lpstr>
      <vt:lpstr>PowerPoint Presentation</vt:lpstr>
      <vt:lpstr>Searches at the Tevatron</vt:lpstr>
      <vt:lpstr>Higgs production at the Tevatron</vt:lpstr>
      <vt:lpstr>The final stand of the Tevatron</vt:lpstr>
      <vt:lpstr>LEP and Tevatron: the Blue Band Plot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Higgs @ the LHC</vt:lpstr>
      <vt:lpstr>Higgs @ the LHC</vt:lpstr>
      <vt:lpstr>It takes time to get it right</vt:lpstr>
      <vt:lpstr>2012: Descoberta do bosão de Higgs: H-&gt;γγ</vt:lpstr>
      <vt:lpstr>Discovery channels</vt:lpstr>
      <vt:lpstr>The Standard Model of particle physics completed</vt:lpstr>
      <vt:lpstr>PowerPoint Presentation</vt:lpstr>
      <vt:lpstr>PowerPoint Presentation</vt:lpstr>
      <vt:lpstr>The Story So Far...</vt:lpstr>
      <vt:lpstr>Probing the 125 GeV Higgs</vt:lpstr>
      <vt:lpstr>PowerPoint Presentation</vt:lpstr>
      <vt:lpstr>Signal strength measurements</vt:lpstr>
      <vt:lpstr>Higgs boson mass</vt:lpstr>
      <vt:lpstr>Higgs boson mass</vt:lpstr>
      <vt:lpstr>Exploring the electroweak scale</vt:lpstr>
      <vt:lpstr>Higgs boson width</vt:lpstr>
      <vt:lpstr>Measuring the Higgs Spin</vt:lpstr>
      <vt:lpstr>Casting a wider net</vt:lpstr>
      <vt:lpstr>Higgs + Dark Matter</vt:lpstr>
      <vt:lpstr>Triple Higgs coupling</vt:lpstr>
      <vt:lpstr>A bit of fun…</vt:lpstr>
      <vt:lpstr>PowerPoint Presentation</vt:lpstr>
      <vt:lpstr>Higgs @ LIP ATLAS Group</vt:lpstr>
      <vt:lpstr>ttH CP measurement</vt:lpstr>
      <vt:lpstr>How to search for a CP-odd admixture?</vt:lpstr>
      <vt:lpstr>H-top Coupling in ttH/tH production </vt:lpstr>
      <vt:lpstr>H-top Coupling in ttH/tH production </vt:lpstr>
      <vt:lpstr>Summary</vt:lpstr>
      <vt:lpstr>PowerPoint Presentation</vt:lpstr>
      <vt:lpstr>PowerPoint Presentation</vt:lpstr>
      <vt:lpstr>PowerPoint Presentation</vt:lpstr>
    </vt:vector>
  </TitlesOfParts>
  <Company>CERN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Ricardo Goncalo</dc:creator>
  <cp:lastModifiedBy>Ricardo Goncalo</cp:lastModifiedBy>
  <cp:revision>454</cp:revision>
  <dcterms:created xsi:type="dcterms:W3CDTF">2016-11-20T16:00:43Z</dcterms:created>
  <dcterms:modified xsi:type="dcterms:W3CDTF">2023-11-29T23:35:55Z</dcterms:modified>
</cp:coreProperties>
</file>