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501" r:id="rId2"/>
    <p:sldId id="630" r:id="rId3"/>
    <p:sldId id="321" r:id="rId4"/>
    <p:sldId id="631" r:id="rId5"/>
    <p:sldId id="522" r:id="rId6"/>
    <p:sldId id="609" r:id="rId7"/>
    <p:sldId id="632" r:id="rId8"/>
    <p:sldId id="621" r:id="rId9"/>
    <p:sldId id="622" r:id="rId10"/>
    <p:sldId id="624" r:id="rId11"/>
    <p:sldId id="625" r:id="rId12"/>
    <p:sldId id="626" r:id="rId13"/>
    <p:sldId id="627" r:id="rId14"/>
    <p:sldId id="634" r:id="rId15"/>
    <p:sldId id="628" r:id="rId16"/>
    <p:sldId id="443" r:id="rId17"/>
    <p:sldId id="528" r:id="rId18"/>
    <p:sldId id="633" r:id="rId19"/>
    <p:sldId id="573" r:id="rId20"/>
    <p:sldId id="661" r:id="rId21"/>
    <p:sldId id="574" r:id="rId22"/>
    <p:sldId id="575" r:id="rId23"/>
    <p:sldId id="576" r:id="rId24"/>
    <p:sldId id="577" r:id="rId25"/>
    <p:sldId id="579" r:id="rId26"/>
    <p:sldId id="581" r:id="rId27"/>
    <p:sldId id="580" r:id="rId28"/>
    <p:sldId id="582" r:id="rId29"/>
    <p:sldId id="584" r:id="rId30"/>
    <p:sldId id="585" r:id="rId31"/>
    <p:sldId id="524" r:id="rId32"/>
    <p:sldId id="588" r:id="rId33"/>
    <p:sldId id="454" r:id="rId34"/>
    <p:sldId id="335" r:id="rId35"/>
    <p:sldId id="610" r:id="rId36"/>
    <p:sldId id="453" r:id="rId37"/>
    <p:sldId id="437" r:id="rId38"/>
    <p:sldId id="456" r:id="rId39"/>
    <p:sldId id="527" r:id="rId40"/>
    <p:sldId id="345" r:id="rId41"/>
    <p:sldId id="637" r:id="rId42"/>
    <p:sldId id="662" r:id="rId43"/>
    <p:sldId id="364" r:id="rId44"/>
    <p:sldId id="462" r:id="rId45"/>
    <p:sldId id="507" r:id="rId46"/>
    <p:sldId id="508" r:id="rId47"/>
    <p:sldId id="509" r:id="rId48"/>
    <p:sldId id="511" r:id="rId49"/>
    <p:sldId id="512" r:id="rId50"/>
    <p:sldId id="513" r:id="rId51"/>
    <p:sldId id="515" r:id="rId52"/>
    <p:sldId id="520" r:id="rId53"/>
    <p:sldId id="665" r:id="rId54"/>
    <p:sldId id="671" r:id="rId55"/>
    <p:sldId id="672" r:id="rId56"/>
    <p:sldId id="666" r:id="rId57"/>
    <p:sldId id="647" r:id="rId58"/>
    <p:sldId id="668" r:id="rId59"/>
    <p:sldId id="669" r:id="rId60"/>
    <p:sldId id="463" r:id="rId61"/>
    <p:sldId id="612" r:id="rId62"/>
    <p:sldId id="478" r:id="rId63"/>
    <p:sldId id="331" r:id="rId64"/>
    <p:sldId id="636" r:id="rId65"/>
    <p:sldId id="539" r:id="rId66"/>
    <p:sldId id="529" r:id="rId67"/>
    <p:sldId id="554" r:id="rId68"/>
    <p:sldId id="670" r:id="rId69"/>
    <p:sldId id="676" r:id="rId70"/>
    <p:sldId id="488" r:id="rId71"/>
    <p:sldId id="542" r:id="rId72"/>
    <p:sldId id="553" r:id="rId73"/>
    <p:sldId id="664" r:id="rId74"/>
    <p:sldId id="673" r:id="rId75"/>
    <p:sldId id="569" r:id="rId76"/>
    <p:sldId id="538" r:id="rId77"/>
    <p:sldId id="570" r:id="rId78"/>
    <p:sldId id="572" r:id="rId79"/>
    <p:sldId id="386" r:id="rId80"/>
    <p:sldId id="387" r:id="rId81"/>
    <p:sldId id="655" r:id="rId82"/>
    <p:sldId id="656" r:id="rId83"/>
    <p:sldId id="677" r:id="rId84"/>
    <p:sldId id="674" r:id="rId85"/>
    <p:sldId id="675" r:id="rId86"/>
    <p:sldId id="531" r:id="rId87"/>
    <p:sldId id="629" r:id="rId88"/>
    <p:sldId id="635" r:id="rId89"/>
    <p:sldId id="652" r:id="rId90"/>
    <p:sldId id="657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0" autoAdjust="0"/>
  </p:normalViewPr>
  <p:slideViewPr>
    <p:cSldViewPr snapToGrid="0" snapToObjects="1">
      <p:cViewPr>
        <p:scale>
          <a:sx n="75" d="100"/>
          <a:sy n="75" d="100"/>
        </p:scale>
        <p:origin x="-448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6" Type="http://schemas.openxmlformats.org/officeDocument/2006/relationships/image" Target="../media/image149.emf"/><Relationship Id="rId7" Type="http://schemas.openxmlformats.org/officeDocument/2006/relationships/image" Target="../media/image150.emf"/><Relationship Id="rId1" Type="http://schemas.openxmlformats.org/officeDocument/2006/relationships/image" Target="../media/image144.emf"/><Relationship Id="rId2" Type="http://schemas.openxmlformats.org/officeDocument/2006/relationships/image" Target="../media/image1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10.01.22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10.01.22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1: mass of</a:t>
            </a:r>
            <a:r>
              <a:rPr lang="en-GB" b="1" baseline="0" dirty="0" smtClean="0"/>
              <a:t> elementary bosons and fermions</a:t>
            </a:r>
            <a:endParaRPr lang="en-GB" b="1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6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15 </a:t>
            </a:r>
            <a:r>
              <a:rPr lang="pt-PT" dirty="0" err="1" smtClean="0"/>
              <a:t>years</a:t>
            </a:r>
            <a:r>
              <a:rPr lang="pt-PT" dirty="0" smtClean="0"/>
              <a:t> to </a:t>
            </a:r>
            <a:r>
              <a:rPr lang="pt-PT" dirty="0" err="1" smtClean="0"/>
              <a:t>develop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build</a:t>
            </a:r>
            <a:r>
              <a:rPr lang="pt-PT" dirty="0" smtClean="0"/>
              <a:t>; 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sz="1200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 / </a:t>
            </a:r>
            <a:r>
              <a:rPr lang="en-US" sz="1200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experiência</a:t>
            </a:r>
            <a:r>
              <a:rPr lang="en-US" sz="12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;</a:t>
            </a:r>
            <a:r>
              <a:rPr lang="en-US" sz="1200" baseline="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developed worldwide computing grid to treat data</a:t>
            </a:r>
            <a:endParaRPr lang="pt-PT" dirty="0" smtClean="0"/>
          </a:p>
          <a:p>
            <a:r>
              <a:rPr lang="pt-PT" dirty="0" smtClean="0"/>
              <a:t>Cerca de 1000 estudantes de pós-graduação por experiência</a:t>
            </a:r>
            <a:r>
              <a:rPr lang="pt-PT" baseline="0" dirty="0" smtClean="0"/>
              <a:t> -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generation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researchers</a:t>
            </a:r>
            <a:r>
              <a:rPr lang="pt-PT" dirty="0" smtClean="0"/>
              <a:t>; </a:t>
            </a:r>
          </a:p>
          <a:p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computing</a:t>
            </a:r>
            <a:r>
              <a:rPr lang="pt-PT" dirty="0" smtClean="0"/>
              <a:t> </a:t>
            </a:r>
            <a:r>
              <a:rPr lang="pt-PT" dirty="0" err="1" smtClean="0"/>
              <a:t>Grid</a:t>
            </a:r>
            <a:r>
              <a:rPr lang="pt-PT" dirty="0" smtClean="0"/>
              <a:t>,</a:t>
            </a:r>
            <a:r>
              <a:rPr lang="pt-PT" baseline="0" dirty="0" smtClean="0"/>
              <a:t> data </a:t>
            </a:r>
            <a:r>
              <a:rPr lang="pt-PT" baseline="0" dirty="0" err="1" smtClean="0"/>
              <a:t>analysis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techniques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;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engineers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tech</a:t>
            </a:r>
            <a:r>
              <a:rPr lang="pt-PT" dirty="0" smtClean="0"/>
              <a:t>. </a:t>
            </a:r>
            <a:r>
              <a:rPr lang="pt-PT" dirty="0" err="1" smtClean="0"/>
              <a:t>transfer</a:t>
            </a:r>
            <a:r>
              <a:rPr lang="pt-PT" dirty="0" smtClean="0"/>
              <a:t>;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912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Alignment</a:t>
            </a:r>
            <a:r>
              <a:rPr lang="pt-PT" dirty="0" smtClean="0"/>
              <a:t> to ~30</a:t>
            </a:r>
            <a:r>
              <a:rPr lang="pt-PT" baseline="0" dirty="0" smtClean="0"/>
              <a:t> </a:t>
            </a:r>
            <a:r>
              <a:rPr lang="pt-PT" baseline="0" dirty="0" err="1" smtClean="0"/>
              <a:t>micron</a:t>
            </a:r>
            <a:endParaRPr lang="pt-PT" baseline="0" dirty="0" smtClean="0"/>
          </a:p>
          <a:p>
            <a:r>
              <a:rPr lang="pt-PT" baseline="0" dirty="0" err="1" smtClean="0"/>
              <a:t>Beams</a:t>
            </a:r>
            <a:r>
              <a:rPr lang="pt-PT" baseline="0" dirty="0" smtClean="0"/>
              <a:t> cross </a:t>
            </a:r>
            <a:r>
              <a:rPr lang="pt-PT" baseline="0" dirty="0" err="1" smtClean="0"/>
              <a:t>every</a:t>
            </a:r>
            <a:r>
              <a:rPr lang="pt-PT" baseline="0" dirty="0" smtClean="0"/>
              <a:t> 25 </a:t>
            </a:r>
            <a:r>
              <a:rPr lang="pt-PT" baseline="0" dirty="0" err="1" smtClean="0"/>
              <a:t>ns</a:t>
            </a:r>
            <a:r>
              <a:rPr lang="pt-PT" baseline="0" dirty="0" smtClean="0"/>
              <a:t> (7m)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441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twiki.cern.ch</a:t>
            </a:r>
            <a:r>
              <a:rPr lang="pt-PT" dirty="0" smtClean="0"/>
              <a:t>/</a:t>
            </a:r>
            <a:r>
              <a:rPr lang="pt-PT" dirty="0" err="1" smtClean="0"/>
              <a:t>twiki</a:t>
            </a:r>
            <a:r>
              <a:rPr lang="pt-PT" dirty="0" smtClean="0"/>
              <a:t>/bin/</a:t>
            </a:r>
            <a:r>
              <a:rPr lang="pt-PT" dirty="0" err="1" smtClean="0"/>
              <a:t>view</a:t>
            </a:r>
            <a:r>
              <a:rPr lang="pt-PT" dirty="0" smtClean="0"/>
              <a:t>/</a:t>
            </a:r>
            <a:r>
              <a:rPr lang="pt-PT" dirty="0" err="1" smtClean="0"/>
              <a:t>LHCPhysics</a:t>
            </a:r>
            <a:r>
              <a:rPr lang="pt-PT" dirty="0" smtClean="0"/>
              <a:t>/</a:t>
            </a:r>
            <a:r>
              <a:rPr lang="pt-PT" dirty="0" err="1" smtClean="0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Aug.2018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LHC [13–16],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 = W; Z)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quark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on-shell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939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Viagem ao reino dos Quanta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A07E9-D947-8A49-83A5-0F2C9DAFDDF3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1739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Gavin</a:t>
            </a:r>
            <a:r>
              <a:rPr lang="pt-PT" dirty="0" smtClean="0"/>
              <a:t> </a:t>
            </a:r>
            <a:r>
              <a:rPr lang="pt-PT" dirty="0" err="1" smtClean="0"/>
              <a:t>Salam</a:t>
            </a:r>
            <a:r>
              <a:rPr lang="pt-PT" baseline="0" dirty="0" smtClean="0"/>
              <a:t> (LHCP’18) “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 smtClean="0"/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THE POWER OF PRECISION!!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90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383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Então,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microsoft.com/office/2007/relationships/hdphoto" Target="../media/hdphoto2.wdp"/><Relationship Id="rId7" Type="http://schemas.openxmlformats.org/officeDocument/2006/relationships/image" Target="../media/image23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4.png"/><Relationship Id="rId5" Type="http://schemas.microsoft.com/office/2007/relationships/hdphoto" Target="../media/hdphoto5.wdp"/><Relationship Id="rId6" Type="http://schemas.openxmlformats.org/officeDocument/2006/relationships/image" Target="../media/image37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6.jpe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microsoft.com/office/2007/relationships/hdphoto" Target="../media/hdphoto6.wdp"/><Relationship Id="rId5" Type="http://schemas.openxmlformats.org/officeDocument/2006/relationships/image" Target="../media/image72.png"/><Relationship Id="rId6" Type="http://schemas.microsoft.com/office/2007/relationships/hdphoto" Target="../media/hdphoto7.wdp"/><Relationship Id="rId7" Type="http://schemas.openxmlformats.org/officeDocument/2006/relationships/image" Target="../media/image73.png"/><Relationship Id="rId8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9.png"/><Relationship Id="rId5" Type="http://schemas.openxmlformats.org/officeDocument/2006/relationships/image" Target="../media/image77.png"/><Relationship Id="rId6" Type="http://schemas.openxmlformats.org/officeDocument/2006/relationships/image" Target="../media/image80.png"/><Relationship Id="rId7" Type="http://schemas.microsoft.com/office/2007/relationships/hdphoto" Target="../media/hdphoto9.wdp"/><Relationship Id="rId8" Type="http://schemas.openxmlformats.org/officeDocument/2006/relationships/image" Target="../media/image81.png"/><Relationship Id="rId9" Type="http://schemas.microsoft.com/office/2007/relationships/hdphoto" Target="../media/hdphoto10.wdp"/><Relationship Id="rId10" Type="http://schemas.openxmlformats.org/officeDocument/2006/relationships/image" Target="../media/image82.png"/><Relationship Id="rId11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Relationship Id="rId3" Type="http://schemas.microsoft.com/office/2007/relationships/hdphoto" Target="../media/hdphoto12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microsoft.com/office/2007/relationships/hdphoto" Target="../media/hdphoto13.wdp"/><Relationship Id="rId7" Type="http://schemas.openxmlformats.org/officeDocument/2006/relationships/image" Target="../media/image114.png"/><Relationship Id="rId8" Type="http://schemas.microsoft.com/office/2007/relationships/hdphoto" Target="../media/hdphoto14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14.png"/><Relationship Id="rId5" Type="http://schemas.microsoft.com/office/2007/relationships/hdphoto" Target="../media/hdphoto14.wdp"/><Relationship Id="rId6" Type="http://schemas.openxmlformats.org/officeDocument/2006/relationships/image" Target="../media/image113.png"/><Relationship Id="rId7" Type="http://schemas.microsoft.com/office/2007/relationships/hdphoto" Target="../media/hdphoto13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microsoft.com/office/2007/relationships/hdphoto" Target="../media/hdphoto13.wdp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7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microsoft.com/office/2007/relationships/hdphoto" Target="../media/hdphoto15.wdp"/><Relationship Id="rId7" Type="http://schemas.openxmlformats.org/officeDocument/2006/relationships/image" Target="../media/image133.png"/><Relationship Id="rId8" Type="http://schemas.microsoft.com/office/2007/relationships/hdphoto" Target="../media/hdphoto16.wdp"/><Relationship Id="rId9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jpg"/><Relationship Id="rId3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Relationship Id="rId3" Type="http://schemas.openxmlformats.org/officeDocument/2006/relationships/image" Target="../media/image13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microsoft.com/office/2007/relationships/hdphoto" Target="../media/hdphoto17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</file>

<file path=ppt/slides/_rels/slide68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6.bin"/><Relationship Id="rId21" Type="http://schemas.openxmlformats.org/officeDocument/2006/relationships/image" Target="../media/image149.emf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150.emf"/><Relationship Id="rId24" Type="http://schemas.openxmlformats.org/officeDocument/2006/relationships/image" Target="../media/image158.png"/><Relationship Id="rId25" Type="http://schemas.openxmlformats.org/officeDocument/2006/relationships/image" Target="../media/image159.png"/><Relationship Id="rId26" Type="http://schemas.openxmlformats.org/officeDocument/2006/relationships/image" Target="../media/image160.png"/><Relationship Id="rId27" Type="http://schemas.openxmlformats.org/officeDocument/2006/relationships/image" Target="../media/image161.png"/><Relationship Id="rId28" Type="http://schemas.openxmlformats.org/officeDocument/2006/relationships/image" Target="../media/image162.png"/><Relationship Id="rId29" Type="http://schemas.openxmlformats.org/officeDocument/2006/relationships/image" Target="../media/image16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30" Type="http://schemas.openxmlformats.org/officeDocument/2006/relationships/image" Target="../media/image164.png"/><Relationship Id="rId31" Type="http://schemas.openxmlformats.org/officeDocument/2006/relationships/image" Target="../media/image165.png"/><Relationship Id="rId32" Type="http://schemas.openxmlformats.org/officeDocument/2006/relationships/image" Target="../media/image166.png"/><Relationship Id="rId9" Type="http://schemas.openxmlformats.org/officeDocument/2006/relationships/oleObject" Target="../embeddings/oleObject2.bin"/><Relationship Id="rId6" Type="http://schemas.openxmlformats.org/officeDocument/2006/relationships/image" Target="../media/image15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44.emf"/><Relationship Id="rId33" Type="http://schemas.openxmlformats.org/officeDocument/2006/relationships/image" Target="../media/image167.png"/><Relationship Id="rId34" Type="http://schemas.openxmlformats.org/officeDocument/2006/relationships/image" Target="../media/image168.png"/><Relationship Id="rId10" Type="http://schemas.openxmlformats.org/officeDocument/2006/relationships/image" Target="../media/image145.emf"/><Relationship Id="rId11" Type="http://schemas.openxmlformats.org/officeDocument/2006/relationships/oleObject" Target="../embeddings/oleObject3.bin"/><Relationship Id="rId12" Type="http://schemas.openxmlformats.org/officeDocument/2006/relationships/image" Target="../media/image146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47.emf"/><Relationship Id="rId15" Type="http://schemas.openxmlformats.org/officeDocument/2006/relationships/image" Target="../media/image155.png"/><Relationship Id="rId16" Type="http://schemas.openxmlformats.org/officeDocument/2006/relationships/image" Target="../media/image156.png"/><Relationship Id="rId17" Type="http://schemas.openxmlformats.org/officeDocument/2006/relationships/image" Target="../media/image157.png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14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72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71.emf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7" Type="http://schemas.openxmlformats.org/officeDocument/2006/relationships/image" Target="../media/image182.png"/><Relationship Id="rId8" Type="http://schemas.openxmlformats.org/officeDocument/2006/relationships/image" Target="../media/image183.png"/><Relationship Id="rId9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hyperlink" Target="https://atlas.web.cern.ch/Atlas/GROUPS/PHYSICS/CombinedSummaryPlots/HIGGS/" TargetMode="External"/><Relationship Id="rId11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microsoft.com/office/2007/relationships/hdphoto" Target="../media/hdphoto1.wdp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jpeg"/><Relationship Id="rId5" Type="http://schemas.openxmlformats.org/officeDocument/2006/relationships/image" Target="../media/image221.jpe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Relationship Id="rId9" Type="http://schemas.openxmlformats.org/officeDocument/2006/relationships/image" Target="../media/image2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0.jpeg"/><Relationship Id="rId5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microsoft.com/office/2007/relationships/hdphoto" Target="../media/hdphoto18.wdp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gif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136" b="13293"/>
          <a:stretch/>
        </p:blipFill>
        <p:spPr>
          <a:xfrm>
            <a:off x="2355760" y="715739"/>
            <a:ext cx="4414898" cy="3336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34" y="4052079"/>
            <a:ext cx="9144000" cy="1213146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</a:t>
            </a:r>
            <a:r>
              <a:rPr lang="en-US" sz="6600" dirty="0" smtClean="0">
                <a:solidFill>
                  <a:srgbClr val="262626"/>
                </a:solidFill>
              </a:rPr>
              <a:t>Physics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8" y="5265225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IST </a:t>
            </a:r>
            <a:r>
              <a:rPr lang="mr-IN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10 January 2022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Topics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Particle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Physics, Astrophysics and Cosmology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UC/LIP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846151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33544"/>
            <a:ext cx="88752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200" dirty="0" smtClean="0">
                <a:solidFill>
                  <a:srgbClr val="FF0000"/>
                </a:solidFill>
                <a:latin typeface="Arial"/>
                <a:cs typeface="Arial"/>
              </a:rPr>
              <a:t>If </a:t>
            </a:r>
            <a:r>
              <a:rPr lang="en-GB" sz="2200" dirty="0">
                <a:solidFill>
                  <a:srgbClr val="FF0000"/>
                </a:solidFill>
                <a:latin typeface="Arial"/>
                <a:cs typeface="Arial"/>
              </a:rPr>
              <a:t>a system has a continuous symmetry property, then there are corresponding quantities whose values are conserved in time</a:t>
            </a:r>
            <a:r>
              <a:rPr lang="en-GB" sz="22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GB" sz="2600" dirty="0" smtClean="0"/>
              <a:t>Simplest case: </a:t>
            </a:r>
          </a:p>
          <a:p>
            <a:pPr marL="0" indent="0">
              <a:buNone/>
            </a:pPr>
            <a:r>
              <a:rPr lang="en-GB" sz="2600" dirty="0" smtClean="0"/>
              <a:t>	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=&gt; 	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invariant over a transformation of these coordinates</a:t>
            </a:r>
          </a:p>
          <a:p>
            <a:pPr marL="0" indent="0">
              <a:buNone/>
            </a:pPr>
            <a:r>
              <a:rPr lang="en-GB" sz="2600" dirty="0" smtClean="0"/>
              <a:t>Example: point mass </a:t>
            </a:r>
            <a:r>
              <a:rPr lang="en-GB" sz="2600" i="1" dirty="0" smtClean="0">
                <a:latin typeface="Times New Roman"/>
                <a:cs typeface="Times New Roman"/>
              </a:rPr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i="1" dirty="0" smtClean="0">
                <a:latin typeface="Times New Roman"/>
                <a:cs typeface="Times New Roman"/>
              </a:rPr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i="1" dirty="0" err="1" smtClean="0">
                <a:latin typeface="Times New Roman"/>
                <a:cs typeface="Times New Roman"/>
              </a:rPr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</a:t>
            </a:r>
            <a:r>
              <a:rPr lang="en-GB" sz="2600" b="1" dirty="0" smtClean="0"/>
              <a:t> </a:t>
            </a:r>
            <a:r>
              <a:rPr lang="en-GB" sz="2600" dirty="0" smtClean="0"/>
              <a:t>angular momentum</a:t>
            </a:r>
            <a:r>
              <a:rPr lang="en-GB" sz="2600" b="1" dirty="0" smtClean="0"/>
              <a:t> </a:t>
            </a:r>
            <a:r>
              <a:rPr lang="en-GB" sz="2600" i="1" dirty="0" smtClean="0">
                <a:latin typeface="Times New Roman"/>
                <a:cs typeface="Times New Roman"/>
              </a:rPr>
              <a:t>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291590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11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495827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Fluffy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7630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09" y="2748826"/>
            <a:ext cx="6092336" cy="35914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9190" y="2572000"/>
            <a:ext cx="6207727" cy="4146815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755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24" y="2470838"/>
            <a:ext cx="5154706" cy="7005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2" y="4428613"/>
            <a:ext cx="3984412" cy="633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440" y="4428613"/>
            <a:ext cx="2200634" cy="68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462361"/>
            <a:ext cx="4422029" cy="848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85440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Generalized coordinates are now </a:t>
            </a:r>
            <a:r>
              <a:rPr lang="en-GB" sz="2400" b="1" dirty="0" smtClean="0"/>
              <a:t>fields</a:t>
            </a:r>
            <a:r>
              <a:rPr lang="en-GB" sz="2400" dirty="0" smtClean="0"/>
              <a:t> (dislocation of each spring)</a:t>
            </a:r>
            <a:endParaRPr lang="en-GB" sz="2400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sz="2400" dirty="0" smtClean="0"/>
              <a:t>In </a:t>
            </a:r>
            <a:r>
              <a:rPr lang="en-GB" sz="2400" dirty="0"/>
              <a:t>a relativistic theory we must treat space and time coordinates </a:t>
            </a:r>
            <a:r>
              <a:rPr lang="en-GB" sz="2400" dirty="0" smtClean="0"/>
              <a:t>on </a:t>
            </a:r>
            <a:r>
              <a:rPr lang="en-GB" sz="2400" dirty="0"/>
              <a:t>an equal footing, so the </a:t>
            </a:r>
            <a:r>
              <a:rPr lang="en-GB" sz="2400" dirty="0" smtClean="0"/>
              <a:t>derivatives </a:t>
            </a:r>
            <a:r>
              <a:rPr lang="en-GB" sz="2400" dirty="0"/>
              <a:t>in the </a:t>
            </a:r>
            <a:r>
              <a:rPr lang="en-GB" sz="2400" dirty="0" smtClean="0"/>
              <a:t>classical equations are now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In </a:t>
            </a:r>
            <a:r>
              <a:rPr lang="en-GB" sz="2400" dirty="0"/>
              <a:t>place of a </a:t>
            </a:r>
            <a:r>
              <a:rPr lang="en-GB" sz="2400" dirty="0" err="1"/>
              <a:t>Lagrangian</a:t>
            </a:r>
            <a:r>
              <a:rPr lang="en-GB" sz="2400" dirty="0"/>
              <a:t> we have a </a:t>
            </a:r>
            <a:r>
              <a:rPr lang="en-GB" sz="2400" b="1" dirty="0" err="1"/>
              <a:t>Lagrangian</a:t>
            </a:r>
            <a:r>
              <a:rPr lang="en-GB" sz="2400" b="1" dirty="0"/>
              <a:t> </a:t>
            </a:r>
            <a:r>
              <a:rPr lang="en-GB" sz="2400" b="1" dirty="0" smtClean="0"/>
              <a:t>density </a:t>
            </a:r>
            <a:r>
              <a:rPr lang="en-GB" sz="2400" dirty="0" smtClean="0"/>
              <a:t>(we call it </a:t>
            </a:r>
            <a:r>
              <a:rPr lang="en-GB" sz="2400" dirty="0" err="1" smtClean="0"/>
              <a:t>Lagrangian</a:t>
            </a:r>
            <a:r>
              <a:rPr lang="en-GB" sz="2400" dirty="0" smtClean="0"/>
              <a:t> anyway, just to be confusing)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			   								with:</a:t>
            </a:r>
          </a:p>
          <a:p>
            <a:pPr marL="0" indent="0">
              <a:buNone/>
            </a:pPr>
            <a:r>
              <a:rPr lang="en-GB" sz="2400" dirty="0" smtClean="0"/>
              <a:t>The new Euler-Lagrange equation now becomes</a:t>
            </a:r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26177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1140" y="313411"/>
            <a:ext cx="9022860" cy="6408064"/>
          </a:xfrm>
        </p:spPr>
        <p:txBody>
          <a:bodyPr>
            <a:normAutofit/>
          </a:bodyPr>
          <a:lstStyle/>
          <a:p>
            <a:r>
              <a:rPr lang="pt-PT" sz="2800" dirty="0" err="1" smtClean="0"/>
              <a:t>Example</a:t>
            </a:r>
            <a:r>
              <a:rPr lang="pt-PT" sz="2800" dirty="0" smtClean="0"/>
              <a:t> </a:t>
            </a:r>
            <a:r>
              <a:rPr lang="pt-PT" sz="2800" dirty="0" err="1"/>
              <a:t>L</a:t>
            </a:r>
            <a:r>
              <a:rPr lang="pt-PT" sz="2800" dirty="0" err="1" smtClean="0"/>
              <a:t>agrangians</a:t>
            </a:r>
            <a:r>
              <a:rPr lang="pt-PT" sz="2800" dirty="0" smtClean="0"/>
              <a:t> </a:t>
            </a:r>
            <a:r>
              <a:rPr lang="pt-PT" sz="2800" dirty="0" err="1" smtClean="0"/>
              <a:t>and</a:t>
            </a:r>
            <a:r>
              <a:rPr lang="pt-PT" sz="2800" dirty="0" smtClean="0"/>
              <a:t> </a:t>
            </a:r>
            <a:r>
              <a:rPr lang="pt-PT" sz="2800" dirty="0" err="1" smtClean="0"/>
              <a:t>equations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motion</a:t>
            </a:r>
            <a:r>
              <a:rPr lang="pt-PT" sz="2800" dirty="0" smtClean="0"/>
              <a:t>:</a:t>
            </a:r>
          </a:p>
          <a:p>
            <a:r>
              <a:rPr lang="pt-PT" sz="2800" dirty="0" smtClean="0"/>
              <a:t>Klein-Gordon </a:t>
            </a:r>
            <a:r>
              <a:rPr lang="pt-PT" sz="2800" dirty="0" err="1" smtClean="0"/>
              <a:t>Lagrangian</a:t>
            </a:r>
            <a:r>
              <a:rPr lang="pt-PT" sz="2800" dirty="0" smtClean="0"/>
              <a:t> for spin 0 </a:t>
            </a:r>
            <a:r>
              <a:rPr lang="pt-PT" sz="2800" dirty="0" err="1" smtClean="0"/>
              <a:t>particles</a:t>
            </a:r>
            <a:r>
              <a:rPr lang="pt-PT" sz="2800" dirty="0" smtClean="0"/>
              <a:t> (</a:t>
            </a:r>
            <a:r>
              <a:rPr lang="pt-PT" sz="2800" dirty="0" err="1" smtClean="0"/>
              <a:t>scalars</a:t>
            </a:r>
            <a:r>
              <a:rPr lang="pt-PT" sz="2800" dirty="0" smtClean="0"/>
              <a:t>):</a:t>
            </a:r>
          </a:p>
          <a:p>
            <a:endParaRPr lang="pt-PT" sz="2800" dirty="0"/>
          </a:p>
          <a:p>
            <a:endParaRPr lang="pt-PT" sz="2800" dirty="0" smtClean="0"/>
          </a:p>
          <a:p>
            <a:r>
              <a:rPr lang="pt-PT" sz="2800" dirty="0" smtClean="0"/>
              <a:t>Dirac </a:t>
            </a:r>
            <a:r>
              <a:rPr lang="pt-PT" sz="2800" dirty="0" err="1" smtClean="0"/>
              <a:t>Lagrangian</a:t>
            </a:r>
            <a:r>
              <a:rPr lang="pt-PT" sz="2800" dirty="0" smtClean="0"/>
              <a:t> for spin ½ </a:t>
            </a:r>
            <a:r>
              <a:rPr lang="pt-PT" sz="2800" dirty="0" err="1" smtClean="0"/>
              <a:t>particles</a:t>
            </a:r>
            <a:r>
              <a:rPr lang="pt-PT" sz="2800" dirty="0" smtClean="0"/>
              <a:t> (</a:t>
            </a:r>
            <a:r>
              <a:rPr lang="pt-PT" sz="2800" dirty="0" err="1" smtClean="0"/>
              <a:t>fermions</a:t>
            </a:r>
            <a:r>
              <a:rPr lang="pt-PT" sz="2800" dirty="0" smtClean="0"/>
              <a:t>):</a:t>
            </a:r>
          </a:p>
          <a:p>
            <a:endParaRPr lang="pt-PT" sz="2800" dirty="0"/>
          </a:p>
          <a:p>
            <a:endParaRPr lang="pt-PT" sz="2800" dirty="0" smtClean="0"/>
          </a:p>
          <a:p>
            <a:r>
              <a:rPr lang="pt-PT" sz="2800" dirty="0" err="1" smtClean="0"/>
              <a:t>Proca</a:t>
            </a:r>
            <a:r>
              <a:rPr lang="pt-PT" sz="2800" dirty="0" smtClean="0"/>
              <a:t> </a:t>
            </a:r>
            <a:r>
              <a:rPr lang="pt-PT" sz="2800" dirty="0" err="1" smtClean="0"/>
              <a:t>Lagrangian</a:t>
            </a:r>
            <a:r>
              <a:rPr lang="pt-PT" sz="2800" dirty="0" smtClean="0"/>
              <a:t> for spin 1 (vector) </a:t>
            </a:r>
            <a:r>
              <a:rPr lang="pt-PT" sz="2800" dirty="0" err="1" smtClean="0"/>
              <a:t>particles</a:t>
            </a:r>
            <a:r>
              <a:rPr lang="pt-PT" sz="2800" dirty="0" smtClean="0"/>
              <a:t>:</a:t>
            </a:r>
          </a:p>
          <a:p>
            <a:pPr marL="0" indent="0">
              <a:buNone/>
            </a:pPr>
            <a:endParaRPr lang="pt-PT" sz="2800" dirty="0" smtClean="0"/>
          </a:p>
          <a:p>
            <a:endParaRPr lang="pt-PT" sz="2800" dirty="0" smtClean="0"/>
          </a:p>
          <a:p>
            <a:r>
              <a:rPr lang="pt-PT" sz="2800" dirty="0" err="1" smtClean="0"/>
              <a:t>Important</a:t>
            </a:r>
            <a:r>
              <a:rPr lang="pt-PT" sz="2800" dirty="0" smtClean="0"/>
              <a:t>: </a:t>
            </a:r>
          </a:p>
          <a:p>
            <a:pPr marL="457200" lvl="1" indent="0">
              <a:buNone/>
            </a:pPr>
            <a:r>
              <a:rPr lang="pt-PT" sz="2400" dirty="0" err="1"/>
              <a:t>M</a:t>
            </a:r>
            <a:r>
              <a:rPr lang="pt-PT" sz="2400" dirty="0" err="1" smtClean="0"/>
              <a:t>ass</a:t>
            </a:r>
            <a:r>
              <a:rPr lang="pt-PT" sz="2400" dirty="0" smtClean="0"/>
              <a:t> </a:t>
            </a:r>
            <a:r>
              <a:rPr lang="pt-PT" sz="2400" dirty="0" err="1" smtClean="0"/>
              <a:t>terms</a:t>
            </a:r>
            <a:r>
              <a:rPr lang="pt-PT" sz="2400" dirty="0" smtClean="0"/>
              <a:t> </a:t>
            </a:r>
            <a:r>
              <a:rPr lang="pt-PT" sz="2400" dirty="0" err="1" smtClean="0"/>
              <a:t>in</a:t>
            </a:r>
            <a:r>
              <a:rPr lang="pt-PT" sz="2400" dirty="0" smtClean="0"/>
              <a:t> </a:t>
            </a:r>
            <a:r>
              <a:rPr lang="pt-PT" sz="2400" dirty="0" err="1" smtClean="0"/>
              <a:t>Lagrangian</a:t>
            </a:r>
            <a:r>
              <a:rPr lang="pt-PT" sz="2400" dirty="0" smtClean="0"/>
              <a:t> are </a:t>
            </a:r>
            <a:r>
              <a:rPr lang="pt-PT" sz="2400" dirty="0" err="1" smtClean="0"/>
              <a:t>quadratic</a:t>
            </a:r>
            <a:r>
              <a:rPr lang="pt-PT" sz="2400" dirty="0" smtClean="0"/>
              <a:t> </a:t>
            </a:r>
            <a:r>
              <a:rPr lang="pt-PT" sz="2400" dirty="0" err="1" smtClean="0"/>
              <a:t>in</a:t>
            </a:r>
            <a:r>
              <a:rPr lang="pt-PT" sz="2400" dirty="0" smtClean="0"/>
              <a:t>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fields</a:t>
            </a:r>
            <a:endParaRPr lang="pt-PT" sz="2400" dirty="0" smtClean="0"/>
          </a:p>
          <a:p>
            <a:endParaRPr lang="pt-PT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14</a:t>
            </a:fld>
            <a:endParaRPr lang="pt-P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2" y="1408503"/>
            <a:ext cx="4306322" cy="812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6957"/>
          <a:stretch/>
        </p:blipFill>
        <p:spPr>
          <a:xfrm>
            <a:off x="405194" y="2957938"/>
            <a:ext cx="3633406" cy="8252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40" y="1408503"/>
            <a:ext cx="2952231" cy="7890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740" y="3058209"/>
            <a:ext cx="2671938" cy="714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93" y="4371125"/>
            <a:ext cx="7084088" cy="673516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916" y="5044641"/>
            <a:ext cx="3704937" cy="4657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1064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Global 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85" y="1903646"/>
            <a:ext cx="4216816" cy="598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12" y="3081146"/>
            <a:ext cx="4297934" cy="6425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204068"/>
            <a:ext cx="8976988" cy="4858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100" dirty="0" smtClean="0"/>
              <a:t>Take the Dirac </a:t>
            </a:r>
            <a:r>
              <a:rPr lang="en-GB" sz="3100" dirty="0" err="1" smtClean="0"/>
              <a:t>Lagrangian</a:t>
            </a:r>
            <a:r>
              <a:rPr lang="en-GB" sz="3100" dirty="0" smtClean="0"/>
              <a:t> for a </a:t>
            </a:r>
            <a:r>
              <a:rPr lang="en-GB" sz="3100" dirty="0" err="1" smtClean="0"/>
              <a:t>spinor</a:t>
            </a:r>
            <a:r>
              <a:rPr lang="en-GB" sz="3100" dirty="0" smtClean="0"/>
              <a:t> field </a:t>
            </a:r>
            <a:r>
              <a:rPr lang="en-GB" sz="3100" i="1" dirty="0" err="1" smtClean="0">
                <a:latin typeface="Times New Roman"/>
                <a:cs typeface="Times New Roman"/>
              </a:rPr>
              <a:t>ψ</a:t>
            </a:r>
            <a:r>
              <a:rPr lang="en-GB" sz="3100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r>
              <a:rPr lang="en-GB" sz="3100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r>
              <a:rPr lang="en-GB" sz="3100" dirty="0" smtClean="0"/>
              <a:t>Where </a:t>
            </a:r>
            <a:r>
              <a:rPr lang="en-GB" sz="3100" i="1" dirty="0" err="1" smtClean="0">
                <a:latin typeface="Times New Roman"/>
                <a:cs typeface="Times New Roman"/>
              </a:rPr>
              <a:t>χ</a:t>
            </a:r>
            <a:r>
              <a:rPr lang="en-GB" sz="3100" dirty="0" smtClean="0"/>
              <a:t> is a constant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 smtClean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 smtClean="0"/>
              <a:t>Note: gauge invariance of the Dirac equation can be demonstrated to lead to conservation of probability current </a:t>
            </a:r>
            <a:r>
              <a:rPr lang="en-GB" sz="3100" i="1" dirty="0" err="1" smtClean="0">
                <a:latin typeface="Times New Roman"/>
                <a:cs typeface="Times New Roman"/>
              </a:rPr>
              <a:t>j</a:t>
            </a:r>
            <a:r>
              <a:rPr lang="en-GB" sz="3100" i="1" baseline="30000" dirty="0" err="1" smtClean="0">
                <a:latin typeface="Times New Roman"/>
                <a:cs typeface="Times New Roman"/>
              </a:rPr>
              <a:t>μ</a:t>
            </a:r>
            <a:endParaRPr lang="en-GB" sz="3100" i="1" baseline="30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65" y="4240323"/>
            <a:ext cx="7086335" cy="62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155" y="5966021"/>
            <a:ext cx="2750609" cy="4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06" y="4286461"/>
            <a:ext cx="5850057" cy="632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47181"/>
            <a:ext cx="8930259" cy="5942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If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=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(x) </a:t>
            </a:r>
            <a:r>
              <a:rPr lang="en-GB" sz="2400" dirty="0"/>
              <a:t>then </a:t>
            </a:r>
            <a:r>
              <a:rPr lang="en-GB" sz="2400" dirty="0" smtClean="0"/>
              <a:t>we get extra terms in the </a:t>
            </a:r>
            <a:r>
              <a:rPr lang="en-GB" sz="2400" dirty="0" err="1" smtClean="0"/>
              <a:t>Lagrangian</a:t>
            </a:r>
            <a:r>
              <a:rPr lang="en-GB" sz="2400" dirty="0" smtClean="0"/>
              <a:t>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But </a:t>
            </a:r>
            <a:r>
              <a:rPr lang="en-GB" sz="2400" dirty="0"/>
              <a:t>we can now make the </a:t>
            </a:r>
            <a:r>
              <a:rPr lang="en-GB" sz="2400" dirty="0" err="1"/>
              <a:t>Lagrangian</a:t>
            </a:r>
            <a:r>
              <a:rPr lang="en-GB" sz="2400" dirty="0"/>
              <a:t> </a:t>
            </a:r>
            <a:r>
              <a:rPr lang="en-GB" sz="2400" dirty="0" smtClean="0"/>
              <a:t>invariant by </a:t>
            </a:r>
            <a:r>
              <a:rPr lang="en-GB" sz="2400" dirty="0"/>
              <a:t>adding an </a:t>
            </a:r>
            <a:r>
              <a:rPr lang="en-GB" sz="2400" b="1" i="1" dirty="0"/>
              <a:t>interaction term</a:t>
            </a:r>
            <a:r>
              <a:rPr lang="en-GB" sz="2400" dirty="0"/>
              <a:t> with a new </a:t>
            </a:r>
            <a:r>
              <a:rPr lang="en-GB" sz="2400" b="1" dirty="0"/>
              <a:t>gauge</a:t>
            </a:r>
            <a:r>
              <a:rPr lang="en-GB" sz="2400" dirty="0"/>
              <a:t> field </a:t>
            </a:r>
            <a:r>
              <a:rPr lang="en-GB" sz="2400" b="1" i="1" dirty="0" err="1" smtClean="0"/>
              <a:t>A</a:t>
            </a:r>
            <a:r>
              <a:rPr lang="en-GB" sz="2400" b="1" i="1" baseline="-25000" dirty="0" err="1" smtClean="0"/>
              <a:t>μ</a:t>
            </a:r>
            <a:r>
              <a:rPr lang="en-GB" sz="2400" dirty="0" smtClean="0"/>
              <a:t> which transforms as: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We get: </a:t>
            </a:r>
          </a:p>
          <a:p>
            <a:pPr marL="0" indent="0">
              <a:buNone/>
            </a:pPr>
            <a:r>
              <a:rPr lang="en-GB" sz="2400" dirty="0" smtClean="0"/>
              <a:t>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The new </a:t>
            </a:r>
            <a:r>
              <a:rPr lang="en-GB" sz="2400" dirty="0"/>
              <a:t>gauge field 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>
                <a:latin typeface="Times New Roman"/>
                <a:cs typeface="Times New Roman"/>
              </a:rPr>
              <a:t>μ</a:t>
            </a:r>
            <a:r>
              <a:rPr lang="en-GB" sz="2400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The mass of the fermion is the coefficient of the term on </a:t>
            </a:r>
            <a:r>
              <a:rPr lang="en-GB" sz="2400" i="1" dirty="0" err="1" smtClean="0">
                <a:latin typeface="Times New Roman"/>
                <a:cs typeface="Times New Roman"/>
              </a:rPr>
              <a:t>ψ</a:t>
            </a:r>
            <a:r>
              <a:rPr lang="en-GB" sz="2400" i="1" dirty="0" err="1">
                <a:latin typeface="Times New Roman"/>
                <a:cs typeface="Times New Roman"/>
              </a:rPr>
              <a:t>ψ</a:t>
            </a:r>
            <a:endParaRPr lang="en-GB" sz="2400" i="1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There is no term in </a:t>
            </a:r>
            <a:r>
              <a:rPr lang="en-GB" sz="2400" b="1" i="1" dirty="0" err="1" smtClean="0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 smtClean="0">
                <a:latin typeface="Times New Roman"/>
                <a:cs typeface="Times New Roman"/>
              </a:rPr>
              <a:t>μ</a:t>
            </a:r>
            <a:r>
              <a:rPr lang="en-GB" sz="2400" b="1" i="1" dirty="0" err="1" smtClean="0">
                <a:latin typeface="Times New Roman"/>
                <a:cs typeface="Times New Roman"/>
              </a:rPr>
              <a:t>A</a:t>
            </a:r>
            <a:r>
              <a:rPr lang="en-GB" sz="2400" b="1" i="1" baseline="30000" dirty="0" err="1" smtClean="0">
                <a:latin typeface="Times New Roman"/>
                <a:cs typeface="Times New Roman"/>
              </a:rPr>
              <a:t>μ</a:t>
            </a:r>
            <a:r>
              <a:rPr lang="en-GB" sz="2400" dirty="0" smtClean="0"/>
              <a:t> (the photon has zero mass)</a:t>
            </a:r>
            <a:endParaRPr lang="en-GB" sz="2400" dirty="0"/>
          </a:p>
          <a:p>
            <a:endParaRPr lang="pt-PT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04" y="3635256"/>
            <a:ext cx="3433392" cy="5919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840999" y="58128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16</a:t>
            </a:fld>
            <a:endParaRPr lang="pt-PT"/>
          </a:p>
        </p:txBody>
      </p:sp>
      <p:grpSp>
        <p:nvGrpSpPr>
          <p:cNvPr id="4" name="Group 3"/>
          <p:cNvGrpSpPr/>
          <p:nvPr/>
        </p:nvGrpSpPr>
        <p:grpSpPr>
          <a:xfrm>
            <a:off x="374475" y="1456329"/>
            <a:ext cx="8525310" cy="1143922"/>
            <a:chOff x="374475" y="1456329"/>
            <a:chExt cx="8525310" cy="11439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475" y="1456329"/>
              <a:ext cx="8525310" cy="11439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10397" y="2114549"/>
              <a:ext cx="183504" cy="12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5"/>
            <a:ext cx="2065442" cy="206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5"/>
            <a:ext cx="2065442" cy="206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5" y="2943212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5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3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5"/>
            <a:ext cx="0" cy="4469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1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3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93661" y="5418666"/>
            <a:ext cx="1659467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= </a:t>
            </a:r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(x) </a:t>
            </a:r>
            <a:endParaRPr lang="pt-PT" sz="28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6"/>
            <a:ext cx="2524508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smtClean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099" y="2115471"/>
            <a:ext cx="3119121" cy="28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718" y="274638"/>
            <a:ext cx="6977577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Weak</a:t>
            </a:r>
            <a:r>
              <a:rPr lang="pt-PT" dirty="0" smtClean="0">
                <a:solidFill>
                  <a:schemeClr val="bg1"/>
                </a:solidFill>
              </a:rPr>
              <a:t> Neutral </a:t>
            </a:r>
            <a:r>
              <a:rPr lang="pt-PT" dirty="0" err="1">
                <a:solidFill>
                  <a:schemeClr val="bg1"/>
                </a:solidFill>
              </a:rPr>
              <a:t>C</a:t>
            </a:r>
            <a:r>
              <a:rPr lang="pt-PT" dirty="0" err="1" smtClean="0">
                <a:solidFill>
                  <a:schemeClr val="bg1"/>
                </a:solidFill>
              </a:rPr>
              <a:t>urrents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and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Electroweak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Unification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18</a:t>
            </a:fld>
            <a:endParaRPr lang="en-US"/>
          </a:p>
        </p:txBody>
      </p:sp>
      <p:pic>
        <p:nvPicPr>
          <p:cNvPr id="29" name="Picture 28" descr="nc_cc_dsdq2_cteq6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49993"/>
            <a:ext cx="3946061" cy="36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2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Unification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19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204"/>
            <a:ext cx="9144000" cy="5490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6489"/>
          <a:stretch/>
        </p:blipFill>
        <p:spPr>
          <a:xfrm>
            <a:off x="0" y="931204"/>
            <a:ext cx="9144000" cy="40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8339" y="2072231"/>
            <a:ext cx="5035551" cy="3615388"/>
          </a:xfrm>
        </p:spPr>
        <p:txBody>
          <a:bodyPr>
            <a:normAutofit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good</a:t>
            </a:r>
            <a:r>
              <a:rPr lang="pt-PT" dirty="0" smtClean="0"/>
              <a:t> for?</a:t>
            </a:r>
          </a:p>
          <a:p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did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?</a:t>
            </a:r>
          </a:p>
          <a:p>
            <a:r>
              <a:rPr lang="pt-PT" dirty="0" err="1" smtClean="0"/>
              <a:t>Why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care</a:t>
            </a:r>
            <a:r>
              <a:rPr lang="pt-PT" dirty="0" smtClean="0"/>
              <a:t>?</a:t>
            </a:r>
          </a:p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comes </a:t>
            </a:r>
            <a:r>
              <a:rPr lang="pt-PT" dirty="0" err="1" smtClean="0"/>
              <a:t>next</a:t>
            </a:r>
            <a:r>
              <a:rPr lang="pt-PT" dirty="0" smtClean="0"/>
              <a:t>?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69" y="1916307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144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58065" cy="1143000"/>
          </a:xfrm>
        </p:spPr>
        <p:txBody>
          <a:bodyPr>
            <a:normAutofit fontScale="90000"/>
          </a:bodyPr>
          <a:lstStyle/>
          <a:p>
            <a:r>
              <a:rPr lang="pt-PT" sz="3600" dirty="0" err="1" smtClean="0"/>
              <a:t>Sheldon</a:t>
            </a:r>
            <a:r>
              <a:rPr lang="pt-PT" sz="3600" dirty="0" smtClean="0"/>
              <a:t> </a:t>
            </a:r>
            <a:r>
              <a:rPr lang="pt-PT" sz="3600" dirty="0" err="1" smtClean="0"/>
              <a:t>Glashow’s</a:t>
            </a:r>
            <a:r>
              <a:rPr lang="pt-PT" sz="3600" dirty="0" smtClean="0"/>
              <a:t> “</a:t>
            </a:r>
            <a:r>
              <a:rPr lang="pt-PT" sz="3600" dirty="0" err="1" smtClean="0"/>
              <a:t>stumbling</a:t>
            </a:r>
            <a:r>
              <a:rPr lang="pt-PT" sz="3600" dirty="0" smtClean="0"/>
              <a:t> </a:t>
            </a:r>
            <a:r>
              <a:rPr lang="pt-PT" sz="3600" dirty="0" err="1" smtClean="0"/>
              <a:t>block</a:t>
            </a:r>
            <a:r>
              <a:rPr lang="pt-PT" sz="3600" dirty="0" smtClean="0"/>
              <a:t>”</a:t>
            </a:r>
            <a:endParaRPr lang="pt-PT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600200"/>
            <a:ext cx="4015265" cy="4525963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/>
              <a:t>There</a:t>
            </a:r>
            <a:r>
              <a:rPr lang="pt-PT" dirty="0"/>
              <a:t> are </a:t>
            </a:r>
            <a:r>
              <a:rPr lang="pt-PT" dirty="0" err="1"/>
              <a:t>hints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EM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interactions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a </a:t>
            </a:r>
            <a:r>
              <a:rPr lang="pt-PT" dirty="0" err="1"/>
              <a:t>common</a:t>
            </a:r>
            <a:r>
              <a:rPr lang="pt-PT" dirty="0"/>
              <a:t> </a:t>
            </a:r>
            <a:r>
              <a:rPr lang="pt-PT" dirty="0" err="1"/>
              <a:t>origin</a:t>
            </a:r>
            <a:endParaRPr lang="pt-PT" dirty="0"/>
          </a:p>
          <a:p>
            <a:pPr lvl="1"/>
            <a:r>
              <a:rPr lang="pt-PT" dirty="0" smtClean="0"/>
              <a:t>Similar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structur</a:t>
            </a:r>
            <a:r>
              <a:rPr lang="pt-PT" dirty="0" err="1"/>
              <a:t>e</a:t>
            </a:r>
            <a:r>
              <a:rPr lang="pt-PT" dirty="0" smtClean="0"/>
              <a:t> </a:t>
            </a:r>
          </a:p>
          <a:p>
            <a:pPr lvl="1"/>
            <a:r>
              <a:rPr lang="pt-PT" dirty="0"/>
              <a:t>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charge</a:t>
            </a:r>
            <a:endParaRPr lang="pt-PT" dirty="0" smtClean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there</a:t>
            </a:r>
            <a:r>
              <a:rPr lang="pt-PT" dirty="0" smtClean="0"/>
              <a:t> are </a:t>
            </a:r>
            <a:r>
              <a:rPr lang="pt-PT" dirty="0" err="1" smtClean="0"/>
              <a:t>obvious</a:t>
            </a:r>
            <a:r>
              <a:rPr lang="pt-PT" dirty="0" smtClean="0"/>
              <a:t> </a:t>
            </a:r>
            <a:r>
              <a:rPr lang="pt-PT" dirty="0" err="1" smtClean="0"/>
              <a:t>differences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</a:t>
            </a:r>
            <a:r>
              <a:rPr lang="pt-PT" baseline="30000" dirty="0"/>
              <a:t>±</a:t>
            </a:r>
            <a:r>
              <a:rPr lang="pt-PT" dirty="0"/>
              <a:t>, Z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photon</a:t>
            </a:r>
            <a:endParaRPr lang="pt-PT" dirty="0"/>
          </a:p>
          <a:p>
            <a:pPr lvl="1"/>
            <a:r>
              <a:rPr lang="pt-PT" dirty="0" err="1" smtClean="0"/>
              <a:t>Structure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vertex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65" y="358055"/>
            <a:ext cx="5018538" cy="59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23"/>
            <a:ext cx="9144000" cy="549026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9880" cy="995288"/>
          </a:xfrm>
        </p:spPr>
        <p:txBody>
          <a:bodyPr>
            <a:normAutofit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85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22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4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23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24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25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8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26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27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3" y="81400"/>
            <a:ext cx="8736763" cy="672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8916"/>
            <a:ext cx="279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28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5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29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59933" y="0"/>
            <a:ext cx="6747936" cy="67943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Standard Model particles and interactions, and some theory to set the scene…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30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0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673" y="694590"/>
            <a:ext cx="5045578" cy="50581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nc_cc_dsdq2_cteq6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198" y="403397"/>
            <a:ext cx="6670570" cy="61046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013043" y="462424"/>
            <a:ext cx="4687082" cy="1997052"/>
            <a:chOff x="4387417" y="592546"/>
            <a:chExt cx="4687082" cy="1997052"/>
          </a:xfrm>
        </p:grpSpPr>
        <p:sp>
          <p:nvSpPr>
            <p:cNvPr id="23" name="Rectangle 22"/>
            <p:cNvSpPr/>
            <p:nvPr/>
          </p:nvSpPr>
          <p:spPr>
            <a:xfrm>
              <a:off x="4917970" y="1520936"/>
              <a:ext cx="2300766" cy="1068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387417" y="592546"/>
              <a:ext cx="4687082" cy="1997052"/>
              <a:chOff x="3812434" y="555326"/>
              <a:chExt cx="4687082" cy="1997052"/>
            </a:xfrm>
          </p:grpSpPr>
          <p:cxnSp>
            <p:nvCxnSpPr>
              <p:cNvPr id="18" name="Straight Arrow Connector 17"/>
              <p:cNvCxnSpPr>
                <a:stCxn id="2" idx="1"/>
              </p:cNvCxnSpPr>
              <p:nvPr/>
            </p:nvCxnSpPr>
            <p:spPr>
              <a:xfrm flipH="1">
                <a:off x="3812434" y="1553852"/>
                <a:ext cx="1821631" cy="70765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r="49890"/>
              <a:stretch/>
            </p:blipFill>
            <p:spPr>
              <a:xfrm>
                <a:off x="5634065" y="555326"/>
                <a:ext cx="2865451" cy="19970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672481" y="3037311"/>
            <a:ext cx="4520507" cy="3158288"/>
            <a:chOff x="672481" y="3037311"/>
            <a:chExt cx="4520507" cy="3158288"/>
          </a:xfrm>
        </p:grpSpPr>
        <p:sp>
          <p:nvSpPr>
            <p:cNvPr id="26" name="Rectangle 25"/>
            <p:cNvSpPr/>
            <p:nvPr/>
          </p:nvSpPr>
          <p:spPr>
            <a:xfrm>
              <a:off x="2561492" y="3925500"/>
              <a:ext cx="2631496" cy="12185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2481" y="3037311"/>
              <a:ext cx="3234384" cy="3158288"/>
              <a:chOff x="1715741" y="3198061"/>
              <a:chExt cx="3234384" cy="3158288"/>
            </a:xfrm>
          </p:grpSpPr>
          <p:cxnSp>
            <p:nvCxnSpPr>
              <p:cNvPr id="20" name="Straight Arrow Connector 19"/>
              <p:cNvCxnSpPr>
                <a:stCxn id="19" idx="0"/>
              </p:cNvCxnSpPr>
              <p:nvPr/>
            </p:nvCxnSpPr>
            <p:spPr>
              <a:xfrm flipV="1">
                <a:off x="3332933" y="3198061"/>
                <a:ext cx="692465" cy="86539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l="50736"/>
              <a:stretch/>
            </p:blipFill>
            <p:spPr>
              <a:xfrm>
                <a:off x="1715741" y="4063454"/>
                <a:ext cx="3234384" cy="229289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06611" y="1636285"/>
            <a:ext cx="6350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90562"/>
          </a:xfrm>
        </p:spPr>
        <p:txBody>
          <a:bodyPr>
            <a:normAutofit/>
          </a:bodyPr>
          <a:lstStyle/>
          <a:p>
            <a:r>
              <a:rPr lang="pt-PT" sz="3600" dirty="0" err="1" smtClean="0"/>
              <a:t>Strength</a:t>
            </a:r>
            <a:r>
              <a:rPr lang="pt-PT" sz="3600" dirty="0" smtClean="0"/>
              <a:t> </a:t>
            </a:r>
            <a:r>
              <a:rPr lang="pt-PT" sz="3600" dirty="0" err="1" smtClean="0"/>
              <a:t>of</a:t>
            </a:r>
            <a:r>
              <a:rPr lang="pt-PT" sz="3600" dirty="0" smtClean="0"/>
              <a:t> fundamental </a:t>
            </a:r>
            <a:r>
              <a:rPr lang="pt-PT" sz="3600" dirty="0" err="1" smtClean="0"/>
              <a:t>interactions</a:t>
            </a:r>
            <a:endParaRPr lang="pt-PT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32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76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08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3105443"/>
            <a:ext cx="3775941" cy="651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6"/>
            <a:ext cx="8686800" cy="52964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Problem 1: Mass of elementary particles and gauge bosons</a:t>
            </a:r>
          </a:p>
          <a:p>
            <a:pPr marL="0" indent="0">
              <a:buNone/>
            </a:pPr>
            <a:r>
              <a:rPr lang="en-GB" dirty="0" smtClean="0"/>
              <a:t>What if we add a photon mass term to the QED </a:t>
            </a:r>
            <a:r>
              <a:rPr lang="en-GB" dirty="0" err="1" smtClean="0"/>
              <a:t>Lagrangian</a:t>
            </a:r>
            <a:r>
              <a:rPr lang="en-GB" dirty="0" smtClean="0"/>
              <a:t>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local </a:t>
            </a:r>
            <a:r>
              <a:rPr lang="en-GB" dirty="0" smtClean="0">
                <a:latin typeface="Times New Roman"/>
                <a:cs typeface="Times New Roman"/>
              </a:rPr>
              <a:t>U(1)</a:t>
            </a:r>
            <a:r>
              <a:rPr lang="en-GB" dirty="0" smtClean="0"/>
              <a:t>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i="1" dirty="0" err="1" smtClean="0">
                <a:latin typeface="Times New Roman"/>
                <a:cs typeface="Times New Roman"/>
              </a:rPr>
              <a:t>A</a:t>
            </a:r>
            <a:r>
              <a:rPr lang="en-GB" i="1" baseline="30000" dirty="0" err="1" smtClean="0">
                <a:latin typeface="Times New Roman"/>
                <a:cs typeface="Times New Roman"/>
              </a:rPr>
              <a:t>μ</a:t>
            </a:r>
            <a:r>
              <a:rPr lang="en-GB" dirty="0"/>
              <a:t> </a:t>
            </a:r>
            <a:r>
              <a:rPr lang="en-GB" dirty="0" smtClean="0"/>
              <a:t>mass term breaks the </a:t>
            </a:r>
            <a:r>
              <a:rPr lang="en-GB" dirty="0" err="1" smtClean="0"/>
              <a:t>Lagrangian</a:t>
            </a:r>
            <a:r>
              <a:rPr lang="en-GB" dirty="0"/>
              <a:t> </a:t>
            </a:r>
            <a:r>
              <a:rPr lang="en-GB" dirty="0" smtClean="0"/>
              <a:t>invariance: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i="1" dirty="0" err="1" smtClean="0">
                <a:latin typeface="Times New Roman"/>
                <a:cs typeface="Times New Roman"/>
              </a:rPr>
              <a:t>m</a:t>
            </a:r>
            <a:r>
              <a:rPr lang="en-GB" i="1" baseline="-25000" dirty="0" err="1" smtClean="0">
                <a:latin typeface="Times New Roman"/>
                <a:cs typeface="Times New Roman"/>
              </a:rPr>
              <a:t>e</a:t>
            </a:r>
            <a:r>
              <a:rPr lang="en-GB" i="1" dirty="0" err="1" smtClean="0">
                <a:latin typeface="Times New Roman"/>
                <a:cs typeface="Times New Roman"/>
              </a:rPr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97835" y="4197353"/>
            <a:ext cx="8855719" cy="1104635"/>
            <a:chOff x="97835" y="4197353"/>
            <a:chExt cx="8855719" cy="11046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35" y="4197353"/>
              <a:ext cx="8855719" cy="81022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242644" y="5301988"/>
              <a:ext cx="21165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9150" y="4425950"/>
              <a:ext cx="186518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281" y="0"/>
            <a:ext cx="8631699" cy="853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It should not work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000000"/>
                </a:solidFill>
                <a:latin typeface="Arial"/>
                <a:cs typeface="Arial"/>
              </a:rPr>
              <a:t>R. Gonçalo - Topics in Particle Physics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35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7206" y="1797286"/>
            <a:ext cx="4705303" cy="3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26407" y="853670"/>
            <a:ext cx="16281" cy="5567803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578413" y="2764685"/>
            <a:ext cx="1786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rgbClr val="000000"/>
                </a:solidFill>
                <a:latin typeface="Arial"/>
                <a:cs typeface="Arial"/>
              </a:rPr>
              <a:t>MASS</a:t>
            </a:r>
            <a:endParaRPr lang="pt-PT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96929" y="5897981"/>
            <a:ext cx="676097" cy="462948"/>
            <a:chOff x="838066" y="5551521"/>
            <a:chExt cx="676097" cy="4629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pt-PT" sz="24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±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5426" y="5896698"/>
            <a:ext cx="676097" cy="462948"/>
            <a:chOff x="838066" y="5551521"/>
            <a:chExt cx="676097" cy="46294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Z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7798" y="5899264"/>
            <a:ext cx="676097" cy="462948"/>
            <a:chOff x="838066" y="5551521"/>
            <a:chExt cx="676097" cy="4629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γ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12" y="5893402"/>
            <a:ext cx="676097" cy="462948"/>
            <a:chOff x="838066" y="5551521"/>
            <a:chExt cx="676097" cy="46294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5317" y="4623004"/>
            <a:ext cx="676097" cy="462948"/>
            <a:chOff x="838066" y="5551521"/>
            <a:chExt cx="676097" cy="4629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23400" y="4621721"/>
            <a:ext cx="676097" cy="462948"/>
            <a:chOff x="838066" y="5551521"/>
            <a:chExt cx="676097" cy="46294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6309" y="5892119"/>
            <a:ext cx="676097" cy="462948"/>
            <a:chOff x="838066" y="5551521"/>
            <a:chExt cx="676097" cy="4629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μ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2242" y="5894132"/>
            <a:ext cx="676097" cy="462948"/>
            <a:chOff x="838066" y="5551521"/>
            <a:chExt cx="676097" cy="46294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4031" y="5894132"/>
            <a:ext cx="676097" cy="462948"/>
            <a:chOff x="838066" y="5551521"/>
            <a:chExt cx="676097" cy="46294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1567" y="5895415"/>
            <a:ext cx="676097" cy="462948"/>
            <a:chOff x="838066" y="5551521"/>
            <a:chExt cx="676097" cy="46294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10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5.14709E-6 L -4.62179E-6 -0.02132 " pathEditMode="relative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81E-6 -4.52166E-6 L -0.00173 -0.06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58E-6 -1.09104E-6 L -3.72658E-6 -0.6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063E-6 7.18091E-8 L -3.49063E-6 -0.743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442E-6 -5.14709E-6 L -4.43442E-6 -0.09452 " pathEditMode="relative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3E-6 3.836E-6 L -2.78973E-6 -0.09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1.57054E-6 L -0.00364 -0.96942 " pathEditMode="relative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170386"/>
            <a:ext cx="4389705" cy="298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Problem 2: </a:t>
            </a:r>
          </a:p>
          <a:p>
            <a:pPr marL="0" indent="0">
              <a:buNone/>
            </a:pPr>
            <a:r>
              <a:rPr lang="en-GB" sz="2000" b="1" dirty="0" smtClean="0"/>
              <a:t>Longitudinal gauge-boson scattering</a:t>
            </a:r>
          </a:p>
          <a:p>
            <a:pPr marL="0" indent="0">
              <a:buNone/>
            </a:pPr>
            <a:r>
              <a:rPr lang="en-GB" sz="2000" dirty="0" smtClean="0"/>
              <a:t>In the absence of the Higgs, some processes have cross sections that grow with the centre of mass energy of the collision… i.e. breaks </a:t>
            </a:r>
            <a:r>
              <a:rPr lang="en-GB" sz="2000" dirty="0" err="1" smtClean="0"/>
              <a:t>unitarity</a:t>
            </a:r>
            <a:r>
              <a:rPr lang="en-GB" sz="2000" dirty="0" smtClean="0"/>
              <a:t>!</a:t>
            </a:r>
          </a:p>
          <a:p>
            <a:pPr marL="0" indent="0">
              <a:buNone/>
            </a:pPr>
            <a:r>
              <a:rPr lang="en-GB" sz="2000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450" y="4462253"/>
            <a:ext cx="3707550" cy="17116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36648" y="3220682"/>
            <a:ext cx="45035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Bottom line: </a:t>
            </a:r>
            <a:r>
              <a:rPr lang="en-GB" sz="2000" b="1" dirty="0"/>
              <a:t>the SM (without the Higgs mechanism) results in wrong calculations and breaks down for massive </a:t>
            </a:r>
            <a:r>
              <a:rPr lang="en-GB" sz="2000" b="1" dirty="0" smtClean="0"/>
              <a:t>particles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6505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New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: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>
                <a:latin typeface="Times New Roman"/>
                <a:cs typeface="Times New Roman"/>
              </a:rPr>
              <a:t>λ</a:t>
            </a:r>
            <a:r>
              <a:rPr lang="pt-PT" dirty="0">
                <a:latin typeface="Times New Roman"/>
                <a:cs typeface="Times New Roman"/>
              </a:rPr>
              <a:t>&gt;0, </a:t>
            </a:r>
            <a:r>
              <a:rPr lang="pt-PT" dirty="0" smtClean="0">
                <a:latin typeface="Times New Roman"/>
                <a:cs typeface="Times New Roman"/>
              </a:rPr>
              <a:t>μ</a:t>
            </a:r>
            <a:r>
              <a:rPr lang="pt-PT" baseline="30000" dirty="0" smtClean="0">
                <a:latin typeface="Times New Roman"/>
                <a:cs typeface="Times New Roman"/>
              </a:rPr>
              <a:t>2</a:t>
            </a:r>
            <a:r>
              <a:rPr lang="pt-PT" dirty="0" smtClean="0">
                <a:latin typeface="Times New Roman"/>
                <a:cs typeface="Times New Roman"/>
              </a:rPr>
              <a:t>&gt;0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>
                <a:latin typeface="Times New Roman"/>
                <a:cs typeface="Times New Roman"/>
              </a:rPr>
              <a:t>λ</a:t>
            </a:r>
            <a:r>
              <a:rPr lang="pt-PT" dirty="0" smtClean="0">
                <a:latin typeface="Times New Roman"/>
                <a:cs typeface="Times New Roman"/>
              </a:rPr>
              <a:t>&gt;0, μ</a:t>
            </a:r>
            <a:r>
              <a:rPr lang="pt-PT" baseline="30000" dirty="0" smtClean="0">
                <a:latin typeface="Times New Roman"/>
                <a:cs typeface="Times New Roman"/>
              </a:rPr>
              <a:t>2</a:t>
            </a:r>
            <a:r>
              <a:rPr lang="pt-PT" dirty="0" smtClean="0">
                <a:latin typeface="Times New Roman"/>
                <a:cs typeface="Times New Roman"/>
              </a:rPr>
              <a:t>&lt;0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9" y="493219"/>
            <a:ext cx="4009698" cy="889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8" y="1399816"/>
            <a:ext cx="4025980" cy="63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113490"/>
            <a:ext cx="4011659" cy="61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17" y="4803250"/>
            <a:ext cx="3081597" cy="81400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4" y="4967177"/>
            <a:ext cx="1412567" cy="243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What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everything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made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???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4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26" y="1417638"/>
            <a:ext cx="7149271" cy="47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1" y="5705395"/>
            <a:ext cx="2092944" cy="65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41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91" y="898770"/>
            <a:ext cx="9187292" cy="51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37"/>
            <a:ext cx="8229600" cy="114300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Properties</a:t>
            </a:r>
            <a:endParaRPr lang="pt-PT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67806" y="1146037"/>
            <a:ext cx="4382088" cy="4721341"/>
          </a:xfrm>
        </p:spPr>
        <p:txBody>
          <a:bodyPr>
            <a:normAutofit/>
          </a:bodyPr>
          <a:lstStyle/>
          <a:p>
            <a:r>
              <a:rPr lang="pt-PT" sz="2400" dirty="0" err="1" smtClean="0"/>
              <a:t>Mass</a:t>
            </a:r>
            <a:endParaRPr lang="pt-PT" sz="2400" dirty="0" smtClean="0"/>
          </a:p>
          <a:p>
            <a:r>
              <a:rPr lang="pt-PT" sz="2400" dirty="0" smtClean="0"/>
              <a:t>Spin: 1 </a:t>
            </a:r>
            <a:r>
              <a:rPr lang="pt-PT" sz="2400" dirty="0" err="1" smtClean="0"/>
              <a:t>degree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freedom</a:t>
            </a:r>
            <a:r>
              <a:rPr lang="pt-PT" sz="2400" dirty="0" smtClean="0"/>
              <a:t> =&gt; 0</a:t>
            </a:r>
          </a:p>
          <a:p>
            <a:r>
              <a:rPr lang="pt-PT" sz="2400" dirty="0" err="1" smtClean="0"/>
              <a:t>Couplings</a:t>
            </a:r>
            <a:r>
              <a:rPr lang="pt-PT" sz="2400" dirty="0" smtClean="0"/>
              <a:t>:</a:t>
            </a:r>
          </a:p>
          <a:p>
            <a:r>
              <a:rPr lang="pt-PT" sz="2400" dirty="0" smtClean="0"/>
              <a:t>To </a:t>
            </a:r>
            <a:r>
              <a:rPr lang="pt-PT" sz="2400" dirty="0" err="1" smtClean="0"/>
              <a:t>gauge</a:t>
            </a:r>
            <a:r>
              <a:rPr lang="pt-PT" sz="2400" dirty="0" smtClean="0"/>
              <a:t> </a:t>
            </a:r>
            <a:r>
              <a:rPr lang="pt-PT" sz="2400" dirty="0" err="1" smtClean="0"/>
              <a:t>bosons</a:t>
            </a:r>
            <a:endParaRPr lang="pt-PT" sz="2400" dirty="0" smtClean="0"/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err="1" smtClean="0"/>
              <a:t>Yukawa</a:t>
            </a:r>
            <a:r>
              <a:rPr lang="pt-PT" sz="2400" dirty="0" smtClean="0"/>
              <a:t> </a:t>
            </a:r>
            <a:r>
              <a:rPr lang="pt-PT" sz="2400" dirty="0" err="1" smtClean="0"/>
              <a:t>couplings</a:t>
            </a:r>
            <a:r>
              <a:rPr lang="pt-PT" sz="2400" dirty="0" smtClean="0"/>
              <a:t> to </a:t>
            </a:r>
            <a:r>
              <a:rPr lang="pt-PT" sz="2400" dirty="0" err="1" smtClean="0"/>
              <a:t>fermions</a:t>
            </a:r>
            <a:endParaRPr lang="pt-PT" sz="2400" dirty="0" smtClean="0"/>
          </a:p>
          <a:p>
            <a:endParaRPr lang="pt-PT" sz="2400" dirty="0" smtClean="0"/>
          </a:p>
          <a:p>
            <a:endParaRPr lang="pt-PT" sz="2400" dirty="0"/>
          </a:p>
          <a:p>
            <a:r>
              <a:rPr lang="pt-PT" sz="2400" dirty="0" err="1" smtClean="0"/>
              <a:t>Self-couplings</a:t>
            </a:r>
            <a:endParaRPr lang="pt-PT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42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28" y="5044716"/>
            <a:ext cx="2315958" cy="1489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49" y="1941667"/>
            <a:ext cx="2227850" cy="1485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66" y="3267490"/>
            <a:ext cx="2552270" cy="178215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666" y="1941667"/>
            <a:ext cx="2205483" cy="1484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98" y="5049644"/>
            <a:ext cx="2182502" cy="148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47" y="2953938"/>
            <a:ext cx="1571204" cy="627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251" y="2953938"/>
            <a:ext cx="1653898" cy="627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655" y="4308718"/>
            <a:ext cx="1706545" cy="7359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047" y="5533727"/>
            <a:ext cx="1571204" cy="677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2567" y="5533727"/>
            <a:ext cx="1708582" cy="667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2657" y="997384"/>
            <a:ext cx="2092944" cy="65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3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78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78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5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78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an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LEP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Tevatron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Blue</a:t>
            </a:r>
            <a:r>
              <a:rPr lang="pt-PT" dirty="0" smtClean="0"/>
              <a:t> </a:t>
            </a:r>
            <a:r>
              <a:rPr lang="pt-PT" dirty="0" err="1" smtClean="0"/>
              <a:t>Band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56702"/>
            <a:ext cx="3811182" cy="3615900"/>
          </a:xfrm>
        </p:spPr>
        <p:txBody>
          <a:bodyPr>
            <a:normAutofit fontScale="92500"/>
          </a:bodyPr>
          <a:lstStyle/>
          <a:p>
            <a:r>
              <a:rPr lang="pt-PT" sz="2400" dirty="0" err="1" smtClean="0"/>
              <a:t>Decades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searches</a:t>
            </a:r>
            <a:r>
              <a:rPr lang="pt-PT" sz="2400" dirty="0" smtClean="0"/>
              <a:t> </a:t>
            </a:r>
            <a:r>
              <a:rPr lang="pt-PT" sz="2400" dirty="0" err="1" smtClean="0"/>
              <a:t>in</a:t>
            </a:r>
            <a:r>
              <a:rPr lang="pt-PT" sz="2400" dirty="0" smtClean="0"/>
              <a:t> </a:t>
            </a:r>
            <a:r>
              <a:rPr lang="pt-PT" sz="2400" dirty="0" err="1" smtClean="0"/>
              <a:t>several</a:t>
            </a:r>
            <a:r>
              <a:rPr lang="pt-PT" sz="2400" dirty="0" smtClean="0"/>
              <a:t> </a:t>
            </a:r>
            <a:r>
              <a:rPr lang="pt-PT" sz="2400" dirty="0" err="1" smtClean="0"/>
              <a:t>experiments</a:t>
            </a:r>
            <a:r>
              <a:rPr lang="pt-PT" sz="2400" dirty="0" smtClean="0"/>
              <a:t>...</a:t>
            </a:r>
            <a:endParaRPr lang="pt-PT" sz="2400" dirty="0"/>
          </a:p>
          <a:p>
            <a:endParaRPr lang="pt-PT" sz="2400" dirty="0" smtClean="0"/>
          </a:p>
          <a:p>
            <a:r>
              <a:rPr lang="pt-PT" sz="2400" dirty="0" err="1" smtClean="0"/>
              <a:t>By</a:t>
            </a:r>
            <a:r>
              <a:rPr lang="pt-PT" sz="2400" dirty="0" smtClean="0"/>
              <a:t> </a:t>
            </a:r>
            <a:r>
              <a:rPr lang="pt-PT" sz="2400" dirty="0" err="1" smtClean="0"/>
              <a:t>July</a:t>
            </a:r>
            <a:r>
              <a:rPr lang="pt-PT" sz="2400" dirty="0" smtClean="0"/>
              <a:t> 2010: </a:t>
            </a:r>
          </a:p>
          <a:p>
            <a:pPr lvl="1"/>
            <a:r>
              <a:rPr lang="pt-PT" sz="2400" dirty="0" err="1" smtClean="0"/>
              <a:t>LEP+Tevatron+SLD</a:t>
            </a:r>
            <a:r>
              <a:rPr lang="pt-PT" sz="2400" dirty="0" smtClean="0"/>
              <a:t> </a:t>
            </a:r>
            <a:r>
              <a:rPr lang="pt-PT" sz="2400" dirty="0" err="1" smtClean="0"/>
              <a:t>limits</a:t>
            </a:r>
            <a:endParaRPr lang="pt-PT" sz="2400" dirty="0" smtClean="0"/>
          </a:p>
          <a:p>
            <a:pPr lvl="1"/>
            <a:r>
              <a:rPr lang="pt-PT" sz="2400" dirty="0" err="1" smtClean="0"/>
              <a:t>Higgs</a:t>
            </a:r>
            <a:r>
              <a:rPr lang="pt-PT" sz="2400" dirty="0" smtClean="0"/>
              <a:t> </a:t>
            </a:r>
            <a:r>
              <a:rPr lang="pt-PT" sz="2400" dirty="0" err="1" smtClean="0"/>
              <a:t>excluded</a:t>
            </a:r>
            <a:r>
              <a:rPr lang="pt-PT" sz="2400" dirty="0" smtClean="0"/>
              <a:t> for </a:t>
            </a:r>
            <a:r>
              <a:rPr lang="pt-PT" sz="2400" dirty="0" err="1" smtClean="0"/>
              <a:t>m</a:t>
            </a:r>
            <a:r>
              <a:rPr lang="pt-PT" sz="2400" baseline="-25000" dirty="0" err="1" smtClean="0"/>
              <a:t>h</a:t>
            </a:r>
            <a:r>
              <a:rPr lang="pt-PT" sz="2400" dirty="0"/>
              <a:t>&lt;</a:t>
            </a:r>
            <a:r>
              <a:rPr lang="pt-PT" sz="2400" dirty="0" smtClean="0"/>
              <a:t>114.4 </a:t>
            </a:r>
            <a:r>
              <a:rPr lang="pt-PT" sz="2400" dirty="0" err="1" smtClean="0"/>
              <a:t>GeV</a:t>
            </a:r>
            <a:r>
              <a:rPr lang="pt-PT" sz="2400" dirty="0" smtClean="0"/>
              <a:t> </a:t>
            </a:r>
            <a:r>
              <a:rPr lang="pt-PT" sz="2400" dirty="0" err="1"/>
              <a:t>at</a:t>
            </a:r>
            <a:r>
              <a:rPr lang="pt-PT" sz="2400" dirty="0"/>
              <a:t> 95% CL</a:t>
            </a:r>
            <a:endParaRPr lang="pt-PT" sz="2400" dirty="0" smtClean="0"/>
          </a:p>
          <a:p>
            <a:pPr lvl="1"/>
            <a:r>
              <a:rPr lang="pt-PT" sz="2400" dirty="0" err="1" smtClean="0"/>
              <a:t>Plus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158 </a:t>
            </a:r>
            <a:r>
              <a:rPr lang="pt-PT" sz="2400" dirty="0" err="1" smtClean="0"/>
              <a:t>and</a:t>
            </a:r>
            <a:r>
              <a:rPr lang="pt-PT" sz="2400" dirty="0" smtClean="0"/>
              <a:t> 175 </a:t>
            </a:r>
            <a:r>
              <a:rPr lang="pt-PT" sz="2400" dirty="0" err="1" smtClean="0"/>
              <a:t>GeV</a:t>
            </a:r>
            <a:endParaRPr lang="pt-PT" sz="2400" dirty="0" smtClean="0"/>
          </a:p>
          <a:p>
            <a:endParaRPr lang="pt-PT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1182" y="1494898"/>
            <a:ext cx="5216033" cy="4896741"/>
            <a:chOff x="3878429" y="1269848"/>
            <a:chExt cx="5995234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8429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963074" y="2954920"/>
              <a:ext cx="3396674" cy="424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53</a:t>
            </a:fld>
            <a:endParaRPr lang="pt-PT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457200" y="1911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Discovery at the LHC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15" name="Content Placeholder 6" descr="ATLAS_blac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5550131" y="1954387"/>
            <a:ext cx="3136667" cy="1951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632952"/>
            <a:ext cx="2141980" cy="1593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8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3A20669-A2BA-3341-82C2-5524E37FDDD1}" type="slidenum">
              <a:rPr lang="en-US" smtClean="0"/>
              <a:t>54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68352"/>
            <a:ext cx="4995799" cy="3717032"/>
          </a:xfrm>
          <a:prstGeom prst="rect">
            <a:avLst/>
          </a:prstGeom>
        </p:spPr>
      </p:pic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2978051" y="-27384"/>
            <a:ext cx="6250075" cy="4136520"/>
          </a:xfrm>
        </p:spPr>
      </p:pic>
      <p:sp>
        <p:nvSpPr>
          <p:cNvPr id="31" name="Rectangle 30"/>
          <p:cNvSpPr/>
          <p:nvPr/>
        </p:nvSpPr>
        <p:spPr>
          <a:xfrm>
            <a:off x="313755" y="387491"/>
            <a:ext cx="2664296" cy="14401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ATLAS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3000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175 institutos de 38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44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7 000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62527" y="4820180"/>
            <a:ext cx="2880320" cy="15361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CMS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3800 colaboradores</a:t>
            </a:r>
            <a:r>
              <a:rPr lang="pt-PT" sz="1600" dirty="0">
                <a:solidFill>
                  <a:schemeClr val="tx1"/>
                </a:solidFill>
              </a:rPr>
              <a:t> </a:t>
            </a:r>
          </a:p>
          <a:p>
            <a:r>
              <a:rPr lang="pt-PT" sz="1600" dirty="0" smtClean="0">
                <a:solidFill>
                  <a:schemeClr val="tx1"/>
                </a:solidFill>
              </a:rPr>
              <a:t>199 institutos de 43 países</a:t>
            </a:r>
          </a:p>
          <a:p>
            <a:pPr eaLnBrk="0"/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22 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</a:t>
            </a:r>
            <a:r>
              <a:rPr lang="en-US" sz="16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15 m, 14 000 t</a:t>
            </a:r>
            <a:endParaRPr lang="en-US" sz="16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609600" y="65595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276600" y="65595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705600" y="65595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54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5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25251"/>
            <a:ext cx="7776864" cy="4978826"/>
          </a:xfrm>
          <a:prstGeom prst="rect">
            <a:avLst/>
          </a:prstGeom>
        </p:spPr>
      </p:pic>
      <p:sp>
        <p:nvSpPr>
          <p:cNvPr id="3" name="Date Placeholder 1"/>
          <p:cNvSpPr txBox="1">
            <a:spLocks/>
          </p:cNvSpPr>
          <p:nvPr/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55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426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56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90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57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29"/>
            <a:ext cx="9144000" cy="63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892480" cy="2262982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" y="3323980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5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360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@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0999"/>
            <a:ext cx="8712968" cy="226298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mechanisms</a:t>
            </a:r>
            <a:endParaRPr lang="pt-PT" dirty="0" smtClean="0"/>
          </a:p>
          <a:p>
            <a:pPr lvl="1"/>
            <a:r>
              <a:rPr lang="pt-PT" dirty="0" err="1" smtClean="0"/>
              <a:t>Span</a:t>
            </a:r>
            <a:r>
              <a:rPr lang="pt-PT" dirty="0" smtClean="0"/>
              <a:t> 3 </a:t>
            </a:r>
            <a:r>
              <a:rPr lang="pt-PT" dirty="0" err="1" smtClean="0"/>
              <a:t>orders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magnitude </a:t>
            </a:r>
            <a:r>
              <a:rPr lang="pt-PT" dirty="0" err="1" smtClean="0"/>
              <a:t>in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branching</a:t>
            </a:r>
            <a:r>
              <a:rPr lang="pt-PT" dirty="0" smtClean="0"/>
              <a:t> ratio</a:t>
            </a:r>
            <a:endParaRPr lang="pt-PT" dirty="0"/>
          </a:p>
          <a:p>
            <a:pPr lvl="1"/>
            <a:r>
              <a:rPr lang="pt-PT" dirty="0" smtClean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ther</a:t>
            </a:r>
            <a:r>
              <a:rPr lang="pt-PT" dirty="0" smtClean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 smtClean="0"/>
              <a:t>with</a:t>
            </a:r>
            <a:r>
              <a:rPr lang="pt-PT" dirty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/>
              <a:t>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 smtClean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 smtClean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0" y="5074196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0" y="3429000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0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074196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8999"/>
            <a:ext cx="2706702" cy="3201518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44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5605"/>
            <a:ext cx="77724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  <a:latin typeface="Arial"/>
                <a:cs typeface="Arial"/>
              </a:rPr>
              <a:t>Fundamental Forces</a:t>
            </a:r>
            <a:endParaRPr lang="pt-PT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  <a:latin typeface="Arial"/>
                <a:cs typeface="Arial"/>
              </a:rPr>
              <a:t>R. Gonçalo - Topics in Particle Physics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5606"/>
            <a:ext cx="8229600" cy="43588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5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 smtClean="0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00" tIns="45704" rIns="91400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>
                <a:solidFill>
                  <a:srgbClr val="000000"/>
                </a:solidFill>
                <a:latin typeface="Arial"/>
              </a:rPr>
              <a:pPr/>
              <a:t>61</a:t>
            </a:fld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4"/>
            <a:ext cx="6299036" cy="61091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(8x10</a:t>
            </a:r>
            <a:r>
              <a:rPr lang="pt-PT" baseline="30000" dirty="0" smtClean="0"/>
              <a:t>15</a:t>
            </a:r>
            <a:r>
              <a:rPr lang="pt-PT" dirty="0" smtClean="0"/>
              <a:t>)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1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01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180530"/>
            <a:ext cx="3514921" cy="24097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 </a:t>
            </a:r>
            <a:r>
              <a:rPr lang="en-GB" u="sng" dirty="0" smtClean="0"/>
              <a:t>completed</a:t>
            </a:r>
            <a:endParaRPr lang="en-GB" u="sn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9464" y="1570631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4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7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9716268" y="1807757"/>
            <a:ext cx="2605987" cy="280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3198456"/>
            <a:ext cx="3942148" cy="282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S2013-Highlights_HiggsCov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560"/>
            <a:ext cx="6817360" cy="523220"/>
          </a:xfrm>
          <a:prstGeom prst="rect">
            <a:avLst/>
          </a:prstGeom>
          <a:solidFill>
            <a:srgbClr val="202634"/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7155"/>
            <a:r>
              <a:rPr lang="pt-BR" sz="2800" dirty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2800" dirty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Higgs</a:t>
            </a:r>
            <a:endParaRPr lang="pt-BR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64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10.01.22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045122" y="2995542"/>
            <a:ext cx="2871835" cy="37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10.01.22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817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88" y="428386"/>
            <a:ext cx="4520511" cy="58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73" y="1417638"/>
            <a:ext cx="3973448" cy="4347845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792326" y="264921"/>
            <a:ext cx="7274803" cy="156966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now?!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68" y="1637132"/>
            <a:ext cx="6292290" cy="47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-27384"/>
            <a:ext cx="7481455" cy="778098"/>
          </a:xfrm>
        </p:spPr>
        <p:txBody>
          <a:bodyPr>
            <a:normAutofit/>
          </a:bodyPr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67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68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5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177294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1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1112308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2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0671024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3" name="Equation" r:id="rId11" imgW="266700" imgH="241300" progId="Equation.3">
                    <p:embed/>
                  </p:oleObj>
                </mc:Choice>
                <mc:Fallback>
                  <p:oleObj name="Equation" r:id="rId11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1585405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4" name="Equation" r:id="rId13" imgW="266700" imgH="254000" progId="Equation.3">
                    <p:embed/>
                  </p:oleObj>
                </mc:Choice>
                <mc:Fallback>
                  <p:oleObj name="Equation" r:id="rId13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5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2998316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5" name="Equation" r:id="rId18" imgW="266700" imgH="254000" progId="Equation.3">
                    <p:embed/>
                  </p:oleObj>
                </mc:Choice>
                <mc:Fallback>
                  <p:oleObj name="Equation" r:id="rId18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626437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6" name="Equation" r:id="rId20" imgW="279400" imgH="228600" progId="Equation.3">
                    <p:embed/>
                  </p:oleObj>
                </mc:Choice>
                <mc:Fallback>
                  <p:oleObj name="Equation" r:id="rId20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060333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37" name="Equation" r:id="rId22" imgW="292100" imgH="241300" progId="Equation.3">
                    <p:embed/>
                  </p:oleObj>
                </mc:Choice>
                <mc:Fallback>
                  <p:oleObj name="Equation" r:id="rId22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09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1256525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31541" y="2696685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90334" y="4386666"/>
            <a:ext cx="1958130" cy="1994662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075995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51738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068960" y="3921807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215340" y="2836204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2761334" y="4533836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32856" y="1191245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3185409" y="143801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928" y="462138"/>
            <a:ext cx="2163048" cy="631634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23477" y="462138"/>
            <a:ext cx="2314023" cy="631634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290747" y="404664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R. Gonçalo - </a:t>
            </a:r>
            <a:r>
              <a:rPr lang="pt-PT" dirty="0" err="1" smtClean="0"/>
              <a:t>Topics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69</a:t>
            </a:fld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39" y="1670852"/>
            <a:ext cx="5051321" cy="4482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3771974" cy="46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0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78218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Fundamental forces</a:t>
            </a:r>
            <a:endParaRPr lang="pt-PT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39446" y="1739138"/>
            <a:ext cx="3763818" cy="420287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Electromagnetic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photons</a:t>
            </a:r>
            <a:endParaRPr lang="pt-PT" dirty="0" smtClean="0"/>
          </a:p>
          <a:p>
            <a:pPr lvl="1"/>
            <a:r>
              <a:rPr lang="pt-PT" dirty="0" err="1" smtClean="0"/>
              <a:t>Acts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electrical</a:t>
            </a:r>
            <a:r>
              <a:rPr lang="pt-PT" dirty="0" smtClean="0"/>
              <a:t> </a:t>
            </a:r>
            <a:r>
              <a:rPr lang="pt-PT" dirty="0" err="1" smtClean="0"/>
              <a:t>charge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Weak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lvl="2"/>
            <a:r>
              <a:rPr lang="pt-PT" dirty="0" smtClean="0"/>
              <a:t>W</a:t>
            </a:r>
            <a:r>
              <a:rPr lang="pt-PT" baseline="30000" dirty="0" smtClean="0"/>
              <a:t>±</a:t>
            </a:r>
            <a:r>
              <a:rPr lang="pt-PT" dirty="0" smtClean="0"/>
              <a:t> (</a:t>
            </a:r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)</a:t>
            </a:r>
          </a:p>
          <a:p>
            <a:pPr lvl="2"/>
            <a:r>
              <a:rPr lang="pt-PT" dirty="0" smtClean="0"/>
              <a:t>Z</a:t>
            </a:r>
            <a:r>
              <a:rPr lang="pt-PT" baseline="30000" dirty="0" smtClean="0"/>
              <a:t>0</a:t>
            </a:r>
            <a:r>
              <a:rPr lang="pt-PT" dirty="0" smtClean="0"/>
              <a:t> (neutral </a:t>
            </a:r>
            <a:r>
              <a:rPr lang="pt-PT" dirty="0" err="1" smtClean="0"/>
              <a:t>current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 smtClean="0"/>
              <a:t>Acts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weak</a:t>
            </a:r>
            <a:r>
              <a:rPr lang="pt-PT" dirty="0" smtClean="0"/>
              <a:t> </a:t>
            </a:r>
            <a:r>
              <a:rPr lang="pt-PT" dirty="0" err="1" smtClean="0"/>
              <a:t>isospin</a:t>
            </a:r>
            <a:endParaRPr lang="pt-PT" dirty="0" smtClean="0"/>
          </a:p>
          <a:p>
            <a:r>
              <a:rPr lang="pt-PT" dirty="0" err="1" smtClean="0"/>
              <a:t>Strong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8 </a:t>
            </a:r>
            <a:r>
              <a:rPr lang="pt-PT" dirty="0" err="1" smtClean="0"/>
              <a:t>gluons</a:t>
            </a:r>
            <a:endParaRPr lang="pt-PT" dirty="0" smtClean="0"/>
          </a:p>
          <a:p>
            <a:pPr lvl="1"/>
            <a:r>
              <a:rPr lang="pt-PT" dirty="0" err="1" smtClean="0"/>
              <a:t>Acts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colour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66968" y="5942016"/>
            <a:ext cx="1125415" cy="91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019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700"/>
            <a:ext cx="9144000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07093"/>
            <a:ext cx="3857352" cy="478414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Mass</a:t>
            </a:r>
            <a:r>
              <a:rPr lang="en-US" sz="2400" b="1" dirty="0" smtClean="0"/>
              <a:t>:</a:t>
            </a:r>
            <a:r>
              <a:rPr lang="en-US" sz="2400" dirty="0" smtClean="0"/>
              <a:t> </a:t>
            </a:r>
            <a:r>
              <a:rPr lang="en-US" sz="2400" dirty="0"/>
              <a:t>around </a:t>
            </a:r>
            <a:r>
              <a:rPr lang="en-US" sz="2400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 smtClean="0"/>
              <a:t>SM</a:t>
            </a:r>
            <a:r>
              <a:rPr lang="en-US" b="1" dirty="0"/>
              <a:t> </a:t>
            </a:r>
            <a:r>
              <a:rPr lang="en-US" b="1" dirty="0" smtClean="0"/>
              <a:t>parameter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sz="2400" dirty="0" smtClean="0"/>
              <a:t>For a while, different mass values were being measured in ATLAS and CMS, and in different channels</a:t>
            </a:r>
          </a:p>
          <a:p>
            <a:r>
              <a:rPr lang="en-US" sz="2400" dirty="0" smtClean="0"/>
              <a:t>Numbers evolved with accumulated statistics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28" name="Equation" r:id="rId5" imgW="723900" imgH="431800" progId="Equation.3">
                    <p:embed/>
                  </p:oleObj>
                </mc:Choice>
                <mc:Fallback>
                  <p:oleObj name="Equation" r:id="rId5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" y="1124743"/>
            <a:ext cx="3976742" cy="2578601"/>
          </a:xfrm>
        </p:spPr>
        <p:txBody>
          <a:bodyPr>
            <a:normAutofit/>
          </a:bodyPr>
          <a:lstStyle/>
          <a:p>
            <a:r>
              <a:rPr lang="pt-PT" sz="2400" dirty="0" err="1"/>
              <a:t>Mass</a:t>
            </a:r>
            <a:r>
              <a:rPr lang="pt-PT" sz="2400" dirty="0"/>
              <a:t> </a:t>
            </a:r>
            <a:r>
              <a:rPr lang="pt-PT" sz="2400" dirty="0" err="1" smtClean="0"/>
              <a:t>measurement</a:t>
            </a:r>
            <a:r>
              <a:rPr lang="pt-PT" sz="2400" dirty="0" smtClean="0"/>
              <a:t> </a:t>
            </a:r>
            <a:r>
              <a:rPr lang="pt-PT" sz="2400" dirty="0" err="1"/>
              <a:t>from</a:t>
            </a:r>
            <a:r>
              <a:rPr lang="pt-PT" sz="2400" dirty="0"/>
              <a:t> </a:t>
            </a:r>
            <a:endParaRPr lang="pt-PT" sz="2400" dirty="0" smtClean="0"/>
          </a:p>
          <a:p>
            <a:pPr lvl="1"/>
            <a:r>
              <a:rPr lang="el-GR" sz="2400" dirty="0" smtClean="0"/>
              <a:t>H</a:t>
            </a:r>
            <a:r>
              <a:rPr lang="el-GR" sz="2400" dirty="0">
                <a:sym typeface="Wingdings"/>
              </a:rPr>
              <a:t></a:t>
            </a:r>
            <a:r>
              <a:rPr lang="el-GR" sz="2400" dirty="0"/>
              <a:t>ZZ</a:t>
            </a:r>
            <a:r>
              <a:rPr lang="en-US" sz="2400" dirty="0"/>
              <a:t>*</a:t>
            </a:r>
            <a:r>
              <a:rPr lang="en-US" sz="2400" dirty="0">
                <a:sym typeface="Wingdings"/>
              </a:rPr>
              <a:t></a:t>
            </a:r>
            <a:r>
              <a:rPr lang="el-GR" sz="2400" dirty="0" smtClean="0"/>
              <a:t>4l</a:t>
            </a:r>
            <a:endParaRPr lang="en-US" sz="2400" dirty="0"/>
          </a:p>
          <a:p>
            <a:pPr lvl="1"/>
            <a:r>
              <a:rPr lang="pt-PT" sz="2400" dirty="0" smtClean="0"/>
              <a:t>H</a:t>
            </a:r>
            <a:r>
              <a:rPr lang="pt-PT" sz="2400" dirty="0">
                <a:sym typeface="Wingdings"/>
              </a:rPr>
              <a:t></a:t>
            </a:r>
            <a:r>
              <a:rPr lang="pt-PT" sz="2400" dirty="0"/>
              <a:t> </a:t>
            </a:r>
            <a:r>
              <a:rPr lang="pt-PT" sz="2400" dirty="0" err="1" smtClean="0"/>
              <a:t>γγ</a:t>
            </a:r>
            <a:endParaRPr lang="pt-PT" sz="2400" dirty="0" smtClean="0"/>
          </a:p>
          <a:p>
            <a:r>
              <a:rPr lang="pt-PT" sz="2400" dirty="0" err="1" smtClean="0"/>
              <a:t>Precision</a:t>
            </a:r>
            <a:r>
              <a:rPr lang="pt-PT" sz="2400" dirty="0" smtClean="0"/>
              <a:t> </a:t>
            </a:r>
            <a:r>
              <a:rPr lang="pt-PT" sz="2400" dirty="0" err="1" smtClean="0"/>
              <a:t>at</a:t>
            </a:r>
            <a:r>
              <a:rPr lang="pt-PT" sz="2400" dirty="0" smtClean="0"/>
              <a:t>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permille</a:t>
            </a:r>
            <a:r>
              <a:rPr lang="pt-PT" sz="2400" dirty="0" smtClean="0"/>
              <a:t> </a:t>
            </a:r>
            <a:r>
              <a:rPr lang="pt-PT" sz="2400" dirty="0" err="1" smtClean="0"/>
              <a:t>level</a:t>
            </a:r>
            <a:r>
              <a:rPr lang="pt-PT" sz="2400" dirty="0" smtClean="0"/>
              <a:t> </a:t>
            </a:r>
            <a:r>
              <a:rPr lang="pt-PT" sz="2400" dirty="0" err="1" smtClean="0"/>
              <a:t>achieved</a:t>
            </a:r>
            <a:endParaRPr lang="pt-PT" sz="2400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71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51" y="1908548"/>
            <a:ext cx="4916697" cy="44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0" y="2539578"/>
            <a:ext cx="4213175" cy="3999250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4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2" y="3284984"/>
            <a:ext cx="4036582" cy="67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659" y="1340768"/>
            <a:ext cx="4445081" cy="437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0"/>
            <a:ext cx="4330658" cy="4962674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width</a:t>
            </a:r>
            <a:r>
              <a:rPr lang="pt-PT" dirty="0" smtClean="0"/>
              <a:t> Γ</a:t>
            </a:r>
            <a:r>
              <a:rPr lang="pt-PT" baseline="-25000" dirty="0" smtClean="0"/>
              <a:t>H</a:t>
            </a:r>
            <a:r>
              <a:rPr lang="pt-PT" dirty="0" smtClean="0"/>
              <a:t>~4.1 </a:t>
            </a:r>
            <a:r>
              <a:rPr lang="pt-PT" dirty="0" err="1" smtClean="0"/>
              <a:t>MeV</a:t>
            </a:r>
            <a:endParaRPr lang="pt-PT" dirty="0" smtClean="0"/>
          </a:p>
          <a:p>
            <a:pPr lvl="1"/>
            <a:r>
              <a:rPr lang="pt-PT" dirty="0"/>
              <a:t>T</a:t>
            </a:r>
            <a:r>
              <a:rPr lang="pt-PT" dirty="0" smtClean="0"/>
              <a:t>oo </a:t>
            </a:r>
            <a:r>
              <a:rPr lang="pt-PT" dirty="0" err="1"/>
              <a:t>small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 smtClean="0"/>
              <a:t>directly</a:t>
            </a:r>
            <a:endParaRPr lang="pt-PT" dirty="0" smtClean="0"/>
          </a:p>
          <a:p>
            <a:pPr lvl="1"/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CMS: </a:t>
            </a:r>
          </a:p>
          <a:p>
            <a:pPr lvl="2"/>
            <a:r>
              <a:rPr lang="pt-PT" dirty="0"/>
              <a:t>Γ</a:t>
            </a:r>
            <a:r>
              <a:rPr lang="pt-PT" baseline="-25000" dirty="0"/>
              <a:t>H </a:t>
            </a:r>
            <a:r>
              <a:rPr lang="pt-PT" dirty="0"/>
              <a:t>&lt; 1.1GeV @ 95% CL</a:t>
            </a:r>
          </a:p>
          <a:p>
            <a:r>
              <a:rPr lang="pt-PT" dirty="0" err="1" smtClean="0"/>
              <a:t>Off</a:t>
            </a:r>
            <a:r>
              <a:rPr lang="pt-PT" dirty="0" err="1"/>
              <a:t>-shell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 sensitive(*) to </a:t>
            </a:r>
            <a:r>
              <a:rPr lang="pt-PT" dirty="0"/>
              <a:t>Γ</a:t>
            </a:r>
            <a:r>
              <a:rPr lang="pt-PT" baseline="-25000" dirty="0"/>
              <a:t>H</a:t>
            </a:r>
            <a:endParaRPr lang="en-US" dirty="0" smtClean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ATLAS </a:t>
            </a:r>
            <a:r>
              <a:rPr lang="pt-PT" dirty="0" err="1" smtClean="0"/>
              <a:t>measurement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smtClean="0">
                <a:sym typeface="Wingdings"/>
              </a:rPr>
              <a:t>ppH</a:t>
            </a:r>
            <a:r>
              <a:rPr lang="pt-PT" b="1" dirty="0" smtClean="0"/>
              <a:t>ZZ</a:t>
            </a:r>
            <a:r>
              <a:rPr lang="pt-PT" b="1" dirty="0">
                <a:sym typeface="Wingdings"/>
              </a:rPr>
              <a:t>4l </a:t>
            </a:r>
            <a:r>
              <a:rPr lang="pt-PT" dirty="0" err="1">
                <a:sym typeface="Wingdings"/>
              </a:rPr>
              <a:t>and</a:t>
            </a:r>
            <a:r>
              <a:rPr lang="pt-PT" dirty="0">
                <a:sym typeface="Wingdings"/>
              </a:rPr>
              <a:t> ZZ</a:t>
            </a:r>
            <a:r>
              <a:rPr lang="pt-PT" dirty="0" smtClean="0">
                <a:sym typeface="Wingdings"/>
              </a:rPr>
              <a:t>2l2</a:t>
            </a:r>
            <a:r>
              <a:rPr lang="el-GR" dirty="0" smtClean="0"/>
              <a:t>ν</a:t>
            </a:r>
            <a:endParaRPr lang="en-US" dirty="0"/>
          </a:p>
          <a:p>
            <a:pPr lvl="1"/>
            <a:r>
              <a:rPr lang="pt-PT" b="1" dirty="0"/>
              <a:t>m(</a:t>
            </a:r>
            <a:r>
              <a:rPr lang="pt-PT" b="1" dirty="0">
                <a:sym typeface="Wingdings"/>
              </a:rPr>
              <a:t>H</a:t>
            </a:r>
            <a:r>
              <a:rPr lang="pt-PT" b="1" dirty="0"/>
              <a:t>) &gt; 2 m(Z) </a:t>
            </a:r>
          </a:p>
          <a:p>
            <a:pPr lvl="1"/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</a:p>
          <a:p>
            <a:pPr lvl="1"/>
            <a:r>
              <a:rPr lang="pt-PT" dirty="0" err="1" smtClean="0"/>
              <a:t>Observed</a:t>
            </a:r>
            <a:r>
              <a:rPr lang="pt-PT" dirty="0" smtClean="0"/>
              <a:t> </a:t>
            </a:r>
            <a:r>
              <a:rPr lang="pt-PT" dirty="0"/>
              <a:t>(</a:t>
            </a:r>
            <a:r>
              <a:rPr lang="pt-PT" dirty="0" err="1"/>
              <a:t>expected</a:t>
            </a:r>
            <a:r>
              <a:rPr lang="pt-PT" dirty="0"/>
              <a:t>) </a:t>
            </a:r>
            <a:r>
              <a:rPr lang="pt-PT" dirty="0" err="1" smtClean="0"/>
              <a:t>limit</a:t>
            </a:r>
            <a:r>
              <a:rPr lang="pt-PT" dirty="0" smtClean="0"/>
              <a:t>: </a:t>
            </a:r>
          </a:p>
          <a:p>
            <a:pPr lvl="2"/>
            <a:r>
              <a:rPr lang="pt-PT" dirty="0" smtClean="0">
                <a:solidFill>
                  <a:srgbClr val="FF0000"/>
                </a:solidFill>
              </a:rPr>
              <a:t>Γ</a:t>
            </a:r>
            <a:r>
              <a:rPr lang="pt-PT" baseline="-25000" dirty="0" smtClean="0">
                <a:solidFill>
                  <a:srgbClr val="FF0000"/>
                </a:solidFill>
              </a:rPr>
              <a:t>H </a:t>
            </a:r>
            <a:r>
              <a:rPr lang="pt-PT" dirty="0" smtClean="0">
                <a:solidFill>
                  <a:srgbClr val="FF0000"/>
                </a:solidFill>
              </a:rPr>
              <a:t>&lt; 14.4 </a:t>
            </a:r>
            <a:r>
              <a:rPr lang="pt-PT" dirty="0">
                <a:solidFill>
                  <a:srgbClr val="FF0000"/>
                </a:solidFill>
              </a:rPr>
              <a:t>(15.2) </a:t>
            </a:r>
            <a:r>
              <a:rPr lang="pt-PT" dirty="0" err="1" smtClean="0">
                <a:solidFill>
                  <a:srgbClr val="FF0000"/>
                </a:solidFill>
              </a:rPr>
              <a:t>MeV</a:t>
            </a:r>
            <a:endParaRPr lang="pt-PT" baseline="300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73</a:t>
            </a:fld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smtClean="0"/>
              <a:t>arXiv</a:t>
            </a:r>
            <a:r>
              <a:rPr lang="pt-PT" sz="1600" dirty="0"/>
              <a:t>:</a:t>
            </a:r>
            <a:r>
              <a:rPr lang="pt-PT" sz="1600" dirty="0" smtClean="0"/>
              <a:t>1808.01191 [</a:t>
            </a:r>
            <a:r>
              <a:rPr lang="pt-PT" sz="1600" dirty="0" err="1" smtClean="0"/>
              <a:t>hep-ex</a:t>
            </a:r>
            <a:r>
              <a:rPr lang="pt-PT" sz="1600" dirty="0"/>
              <a:t>]/HIGG-2017-06</a:t>
            </a:r>
            <a:endParaRPr lang="pt-PT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464" y="1400663"/>
            <a:ext cx="4824536" cy="463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50" y="4149080"/>
            <a:ext cx="4953496" cy="1021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576" y="698438"/>
            <a:ext cx="5887824" cy="13024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2012" y="6046768"/>
            <a:ext cx="86304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smtClean="0"/>
              <a:t>(*) Assume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                    </a:t>
            </a:r>
            <a:r>
              <a:rPr lang="pt-PT" dirty="0"/>
              <a:t> </a:t>
            </a:r>
            <a:r>
              <a:rPr lang="pt-PT" dirty="0" smtClean="0"/>
              <a:t> 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endParaRPr lang="pt-P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6131418"/>
            <a:ext cx="936104" cy="249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448" y="6080312"/>
            <a:ext cx="2232992" cy="3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1143000"/>
          </a:xfrm>
        </p:spPr>
        <p:txBody>
          <a:bodyPr/>
          <a:lstStyle/>
          <a:p>
            <a:r>
              <a:rPr lang="pt-PT" dirty="0" err="1" smtClean="0"/>
              <a:t>Measuring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Spin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78" y="1619313"/>
            <a:ext cx="4886669" cy="1692138"/>
          </a:xfrm>
        </p:spPr>
        <p:txBody>
          <a:bodyPr>
            <a:normAutofit/>
          </a:bodyPr>
          <a:lstStyle/>
          <a:p>
            <a:r>
              <a:rPr lang="pt-PT" sz="2800" dirty="0"/>
              <a:t>Polar </a:t>
            </a:r>
            <a:r>
              <a:rPr lang="pt-PT" sz="2800" dirty="0" err="1"/>
              <a:t>angle</a:t>
            </a:r>
            <a:r>
              <a:rPr lang="pt-PT" sz="2800" dirty="0"/>
              <a:t> </a:t>
            </a:r>
            <a:r>
              <a:rPr lang="pt-PT" sz="2800" dirty="0" err="1"/>
              <a:t>θ</a:t>
            </a:r>
            <a:r>
              <a:rPr lang="pt-PT" sz="2800" dirty="0"/>
              <a:t> </a:t>
            </a:r>
            <a:r>
              <a:rPr lang="pt-PT" sz="2800" dirty="0" err="1"/>
              <a:t>in</a:t>
            </a:r>
            <a:r>
              <a:rPr lang="pt-PT" sz="2800" dirty="0"/>
              <a:t> </a:t>
            </a:r>
            <a:r>
              <a:rPr lang="pt-PT" sz="2800" dirty="0" err="1" smtClean="0"/>
              <a:t>the</a:t>
            </a:r>
            <a:r>
              <a:rPr lang="pt-PT" sz="2800" dirty="0" smtClean="0"/>
              <a:t> </a:t>
            </a:r>
            <a:r>
              <a:rPr lang="pt-PT" sz="2800" dirty="0" err="1"/>
              <a:t>rest</a:t>
            </a:r>
            <a:r>
              <a:rPr lang="pt-PT" sz="2800" dirty="0"/>
              <a:t> </a:t>
            </a:r>
            <a:r>
              <a:rPr lang="pt-PT" sz="2800" dirty="0" err="1"/>
              <a:t>frame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 smtClean="0"/>
              <a:t>diphoton</a:t>
            </a:r>
            <a:r>
              <a:rPr lang="pt-PT" sz="2800" dirty="0" smtClean="0"/>
              <a:t> </a:t>
            </a:r>
            <a:r>
              <a:rPr lang="pt-PT" sz="2800" dirty="0" err="1" smtClean="0"/>
              <a:t>system</a:t>
            </a:r>
            <a:r>
              <a:rPr lang="pt-PT" sz="2800" dirty="0" smtClean="0"/>
              <a:t> (</a:t>
            </a:r>
            <a:r>
              <a:rPr lang="pt-PT" sz="2800" dirty="0" err="1" smtClean="0"/>
              <a:t>Collins</a:t>
            </a:r>
            <a:r>
              <a:rPr lang="pt-PT" sz="2800" dirty="0" err="1"/>
              <a:t>-Soper</a:t>
            </a:r>
            <a:r>
              <a:rPr lang="pt-PT" sz="2800" dirty="0"/>
              <a:t> </a:t>
            </a:r>
            <a:r>
              <a:rPr lang="pt-PT" sz="2800" dirty="0" err="1" smtClean="0"/>
              <a:t>frame</a:t>
            </a:r>
            <a:r>
              <a:rPr lang="pt-PT" sz="2800" dirty="0" smtClean="0"/>
              <a:t>)</a:t>
            </a:r>
            <a:endParaRPr lang="pt-P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36" y="5287538"/>
            <a:ext cx="3601329" cy="98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25" y="1160438"/>
            <a:ext cx="4053659" cy="274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024" y="3877197"/>
            <a:ext cx="3869775" cy="2620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080" y="3230622"/>
            <a:ext cx="2812885" cy="18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75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1" y="275139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Additional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bosons</a:t>
            </a:r>
            <a:r>
              <a:rPr lang="pt-PT" dirty="0" smtClean="0">
                <a:solidFill>
                  <a:srgbClr val="FFFFFF"/>
                </a:solidFill>
              </a:rPr>
              <a:t>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10.01.22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7" y="2648291"/>
            <a:ext cx="8195365" cy="38489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706813" y="2631145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00351" y="1231409"/>
            <a:ext cx="4962510" cy="1375165"/>
            <a:chOff x="2100351" y="977414"/>
            <a:chExt cx="4962510" cy="1375165"/>
          </a:xfrm>
        </p:grpSpPr>
        <p:pic>
          <p:nvPicPr>
            <p:cNvPr id="9" name="Picture 8" descr="h_stam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0351" y="977415"/>
              <a:ext cx="1122709" cy="1375164"/>
            </a:xfrm>
            <a:prstGeom prst="rect">
              <a:avLst/>
            </a:prstGeom>
          </p:spPr>
        </p:pic>
        <p:pic>
          <p:nvPicPr>
            <p:cNvPr id="10" name="Picture 9" descr="Hbig_stam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1" name="Picture 10" descr="A_stam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2" name="Picture 11" descr="Hmin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3" name="Picture 12" descr="Hplus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22709" cy="1375164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738196" y="2577942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6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77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&lt; 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78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0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485" y="1105958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64" y="2379101"/>
            <a:ext cx="3580085" cy="4891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6478" y="5423441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1328" y="5506854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4573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085" y="823226"/>
            <a:ext cx="5752915" cy="37983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Yukawa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coupling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fermions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10.01.22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R. Gonçalo - Topics in Particle Physics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81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5" y="1635125"/>
            <a:ext cx="4944926" cy="4341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4134123"/>
            <a:ext cx="5562600" cy="2222227"/>
          </a:xfrm>
          <a:prstGeom prst="rect">
            <a:avLst/>
          </a:prstGeom>
        </p:spPr>
      </p:pic>
      <p:sp>
        <p:nvSpPr>
          <p:cNvPr id="9" name="Title 9"/>
          <p:cNvSpPr txBox="1">
            <a:spLocks/>
          </p:cNvSpPr>
          <p:nvPr/>
        </p:nvSpPr>
        <p:spPr>
          <a:xfrm>
            <a:off x="41092" y="741967"/>
            <a:ext cx="1919833" cy="818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2018</a:t>
            </a:r>
            <a:endParaRPr lang="pt-PT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5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9" y="4509428"/>
            <a:ext cx="5219700" cy="192507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many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many</a:t>
            </a:r>
            <a:r>
              <a:rPr lang="pt-PT" dirty="0" smtClean="0">
                <a:solidFill>
                  <a:srgbClr val="FFFFFF"/>
                </a:solidFill>
              </a:rPr>
              <a:t> more...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10.01.22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R. Gonçalo - Topics in Particle Physics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82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Picture 12" descr="space_b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5" y="1276464"/>
            <a:ext cx="3379590" cy="2452184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space_bw_ne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5" y="3728648"/>
            <a:ext cx="3379590" cy="2451860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74;p15"/>
          <p:cNvPicPr preferRelativeResize="0"/>
          <p:nvPr/>
        </p:nvPicPr>
        <p:blipFill>
          <a:blip r:embed="rId6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6" y="1734062"/>
            <a:ext cx="2887788" cy="146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5" y="1221185"/>
            <a:ext cx="3451036" cy="5014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6" y="1224197"/>
            <a:ext cx="2921515" cy="2983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6" y="1224197"/>
            <a:ext cx="2921515" cy="29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4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ttH</a:t>
            </a:r>
            <a:r>
              <a:rPr lang="pt-PT" dirty="0" smtClean="0">
                <a:solidFill>
                  <a:srgbClr val="FFFFFF"/>
                </a:solidFill>
              </a:rPr>
              <a:t> CP </a:t>
            </a:r>
            <a:r>
              <a:rPr lang="pt-PT" dirty="0" err="1" smtClean="0">
                <a:solidFill>
                  <a:srgbClr val="FFFFFF"/>
                </a:solidFill>
              </a:rPr>
              <a:t>measurement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83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1" y="3407286"/>
            <a:ext cx="4061369" cy="30359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14586" y="1414821"/>
            <a:ext cx="169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>
                <a:solidFill>
                  <a:srgbClr val="FFFFFF"/>
                </a:solidFill>
              </a:rPr>
              <a:t>PRL 125 061802 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45" y="1834016"/>
            <a:ext cx="3960055" cy="46092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417638"/>
            <a:ext cx="3771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>
                <a:solidFill>
                  <a:srgbClr val="FFFFFF"/>
                </a:solidFill>
              </a:rPr>
              <a:t>Recent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measurement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this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channel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gives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limits</a:t>
            </a:r>
            <a:r>
              <a:rPr lang="pt-PT" sz="2400" dirty="0" smtClean="0">
                <a:solidFill>
                  <a:srgbClr val="FFFFFF"/>
                </a:solidFill>
              </a:rPr>
              <a:t> to a CP-</a:t>
            </a:r>
            <a:r>
              <a:rPr lang="pt-PT" sz="2400" dirty="0" err="1" smtClean="0">
                <a:solidFill>
                  <a:srgbClr val="FFFFFF"/>
                </a:solidFill>
              </a:rPr>
              <a:t>odd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admixture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the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Higgs</a:t>
            </a:r>
            <a:r>
              <a:rPr lang="pt-PT" sz="2400" dirty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Yukawa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coupling</a:t>
            </a:r>
            <a:endParaRPr lang="pt-PT" sz="2400" dirty="0">
              <a:solidFill>
                <a:srgbClr val="FFFFFF"/>
              </a:solidFill>
            </a:endParaRPr>
          </a:p>
        </p:txBody>
      </p:sp>
      <p:pic>
        <p:nvPicPr>
          <p:cNvPr id="11" name="Picture 10" descr="space_b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45" y="1800709"/>
            <a:ext cx="3960055" cy="2452184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pace_bw_neg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45" y="4252893"/>
            <a:ext cx="3960029" cy="2223264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35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3366"/>
            <a:ext cx="5148064" cy="5230713"/>
          </a:xfrm>
        </p:spPr>
        <p:txBody>
          <a:bodyPr>
            <a:noAutofit/>
          </a:bodyPr>
          <a:lstStyle/>
          <a:p>
            <a:r>
              <a:rPr lang="pl-PL" sz="2400" dirty="0" err="1"/>
              <a:t>Higgs</a:t>
            </a:r>
            <a:r>
              <a:rPr lang="pl-PL" sz="2400" dirty="0"/>
              <a:t> </a:t>
            </a:r>
            <a:r>
              <a:rPr lang="pl-PL" sz="2400" dirty="0" err="1"/>
              <a:t>sector</a:t>
            </a:r>
            <a:r>
              <a:rPr lang="pl-PL" sz="2400" dirty="0"/>
              <a:t> </a:t>
            </a:r>
            <a:r>
              <a:rPr lang="pl-PL" sz="2400" dirty="0" err="1"/>
              <a:t>measurements</a:t>
            </a:r>
            <a:r>
              <a:rPr lang="pl-PL" sz="2400" dirty="0"/>
              <a:t> </a:t>
            </a:r>
            <a:r>
              <a:rPr lang="pl-PL" sz="2400" dirty="0" err="1"/>
              <a:t>look</a:t>
            </a:r>
            <a:r>
              <a:rPr lang="pl-PL" sz="2400" dirty="0"/>
              <a:t> SM-</a:t>
            </a:r>
            <a:r>
              <a:rPr lang="pl-PL" sz="2400" dirty="0" err="1"/>
              <a:t>like</a:t>
            </a:r>
            <a:r>
              <a:rPr lang="pl-PL" sz="2400" dirty="0"/>
              <a:t> </a:t>
            </a:r>
            <a:r>
              <a:rPr lang="pl-PL" sz="2400" dirty="0" err="1"/>
              <a:t>so</a:t>
            </a:r>
            <a:r>
              <a:rPr lang="pl-PL" sz="2400" dirty="0"/>
              <a:t> far</a:t>
            </a:r>
          </a:p>
          <a:p>
            <a:r>
              <a:rPr lang="pl-PL" sz="2400" b="1" dirty="0"/>
              <a:t>But </a:t>
            </a:r>
            <a:r>
              <a:rPr lang="pt-PT" sz="2400" b="1" dirty="0" err="1"/>
              <a:t>there</a:t>
            </a:r>
            <a:r>
              <a:rPr lang="pt-PT" sz="2400" b="1" dirty="0"/>
              <a:t> </a:t>
            </a:r>
            <a:r>
              <a:rPr lang="pt-PT" sz="2400" b="1" dirty="0" err="1"/>
              <a:t>is</a:t>
            </a:r>
            <a:r>
              <a:rPr lang="pt-PT" sz="2400" b="1" dirty="0"/>
              <a:t> </a:t>
            </a:r>
            <a:r>
              <a:rPr lang="pt-PT" sz="2400" b="1" dirty="0" err="1"/>
              <a:t>new</a:t>
            </a:r>
            <a:r>
              <a:rPr lang="pt-PT" sz="2400" b="1" dirty="0"/>
              <a:t> </a:t>
            </a:r>
            <a:r>
              <a:rPr lang="pt-PT" sz="2400" b="1" dirty="0" err="1"/>
              <a:t>physics</a:t>
            </a:r>
            <a:r>
              <a:rPr lang="pt-PT" sz="2400" b="1" dirty="0"/>
              <a:t> </a:t>
            </a:r>
            <a:r>
              <a:rPr lang="pt-PT" sz="2400" b="1" dirty="0" err="1"/>
              <a:t>out</a:t>
            </a:r>
            <a:r>
              <a:rPr lang="pt-PT" sz="2400" b="1" dirty="0"/>
              <a:t> </a:t>
            </a:r>
            <a:r>
              <a:rPr lang="pt-PT" sz="2400" b="1" dirty="0" err="1"/>
              <a:t>there</a:t>
            </a:r>
            <a:r>
              <a:rPr lang="pt-PT" sz="2400" b="1" dirty="0"/>
              <a:t>!</a:t>
            </a:r>
          </a:p>
          <a:p>
            <a:r>
              <a:rPr lang="pl-PL" sz="2400" dirty="0" err="1" smtClean="0"/>
              <a:t>Higgs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a </a:t>
            </a:r>
            <a:r>
              <a:rPr lang="pl-PL" sz="2400" dirty="0" err="1" smtClean="0"/>
              <a:t>unique</a:t>
            </a:r>
            <a:r>
              <a:rPr lang="pl-PL" sz="2400" dirty="0" smtClean="0"/>
              <a:t> </a:t>
            </a:r>
            <a:r>
              <a:rPr lang="pl-PL" sz="2400" dirty="0" err="1" smtClean="0"/>
              <a:t>particle</a:t>
            </a:r>
            <a:r>
              <a:rPr lang="pl-PL" sz="2400" dirty="0" smtClean="0"/>
              <a:t> </a:t>
            </a:r>
            <a:r>
              <a:rPr lang="en-US" sz="2400" dirty="0" smtClean="0"/>
              <a:t>at the center of the Standard Model edifice</a:t>
            </a:r>
            <a:r>
              <a:rPr lang="pl-PL" sz="2400" dirty="0" smtClean="0"/>
              <a:t> </a:t>
            </a:r>
          </a:p>
          <a:p>
            <a:r>
              <a:rPr lang="pl-PL" sz="2400" dirty="0" smtClean="0"/>
              <a:t>It </a:t>
            </a:r>
            <a:r>
              <a:rPr lang="pl-PL" sz="2400" dirty="0" err="1" smtClean="0"/>
              <a:t>is</a:t>
            </a:r>
            <a:r>
              <a:rPr lang="pl-PL" sz="2400" dirty="0" smtClean="0"/>
              <a:t> the </a:t>
            </a:r>
            <a:r>
              <a:rPr lang="pl-PL" sz="2400" dirty="0" err="1" smtClean="0"/>
              <a:t>only</a:t>
            </a:r>
            <a:r>
              <a:rPr lang="pl-PL" sz="2400" dirty="0"/>
              <a:t> </a:t>
            </a:r>
            <a:r>
              <a:rPr lang="pl-PL" sz="2400" dirty="0" err="1" smtClean="0"/>
              <a:t>fundamental</a:t>
            </a:r>
            <a:r>
              <a:rPr lang="pl-PL" sz="2400" dirty="0" smtClean="0"/>
              <a:t> </a:t>
            </a:r>
            <a:r>
              <a:rPr lang="pl-PL" sz="2400" dirty="0" err="1" smtClean="0"/>
              <a:t>scalar</a:t>
            </a:r>
            <a:r>
              <a:rPr lang="pl-PL" sz="2400" dirty="0" smtClean="0"/>
              <a:t> and </a:t>
            </a:r>
            <a:r>
              <a:rPr lang="pl-PL" sz="2400" dirty="0" err="1" smtClean="0"/>
              <a:t>connected</a:t>
            </a:r>
            <a:r>
              <a:rPr lang="pl-PL" sz="2400" dirty="0" smtClean="0"/>
              <a:t> to </a:t>
            </a:r>
            <a:r>
              <a:rPr lang="pl-PL" sz="2400" dirty="0" err="1" smtClean="0"/>
              <a:t>electroweak</a:t>
            </a:r>
            <a:r>
              <a:rPr lang="pl-PL" sz="2400" dirty="0" smtClean="0"/>
              <a:t> </a:t>
            </a:r>
            <a:r>
              <a:rPr lang="pl-PL" sz="2400" dirty="0" err="1" smtClean="0"/>
              <a:t>symmetry</a:t>
            </a:r>
            <a:r>
              <a:rPr lang="pl-PL" sz="2400" dirty="0" smtClean="0"/>
              <a:t> </a:t>
            </a:r>
            <a:r>
              <a:rPr lang="pl-PL" sz="2400" dirty="0" err="1" smtClean="0"/>
              <a:t>breaking</a:t>
            </a:r>
            <a:endParaRPr lang="pl-PL" sz="2400" dirty="0" smtClean="0"/>
          </a:p>
          <a:p>
            <a:r>
              <a:rPr lang="pl-PL" sz="2400" dirty="0" smtClean="0"/>
              <a:t>A </a:t>
            </a:r>
            <a:r>
              <a:rPr lang="pl-PL" sz="2400" dirty="0" err="1" smtClean="0"/>
              <a:t>great</a:t>
            </a:r>
            <a:r>
              <a:rPr lang="pl-PL" sz="2400" dirty="0" smtClean="0"/>
              <a:t> </a:t>
            </a:r>
            <a:r>
              <a:rPr lang="pl-PL" sz="2400" dirty="0" err="1" smtClean="0"/>
              <a:t>window</a:t>
            </a:r>
            <a:r>
              <a:rPr lang="pl-PL" sz="2400" dirty="0" smtClean="0"/>
              <a:t> to </a:t>
            </a:r>
            <a:r>
              <a:rPr lang="pl-PL" sz="2400" dirty="0" err="1" smtClean="0"/>
              <a:t>look</a:t>
            </a:r>
            <a:r>
              <a:rPr lang="pl-PL" sz="2400" dirty="0" smtClean="0"/>
              <a:t> </a:t>
            </a:r>
            <a:r>
              <a:rPr lang="pl-PL" sz="2400" dirty="0" err="1" smtClean="0"/>
              <a:t>beyond</a:t>
            </a:r>
            <a:r>
              <a:rPr lang="pl-PL" sz="2400" dirty="0" smtClean="0"/>
              <a:t> the Standard Model</a:t>
            </a:r>
          </a:p>
          <a:p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we</a:t>
            </a:r>
            <a:r>
              <a:rPr lang="pt-PT" sz="2400" dirty="0" smtClean="0"/>
              <a:t> </a:t>
            </a:r>
            <a:r>
              <a:rPr lang="pt-PT" sz="2400" dirty="0" err="1"/>
              <a:t>have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</a:t>
            </a:r>
            <a:r>
              <a:rPr lang="pt-PT" sz="2400" dirty="0" err="1"/>
              <a:t>collected</a:t>
            </a:r>
            <a:r>
              <a:rPr lang="pt-PT" sz="2400" dirty="0"/>
              <a:t> ≈</a:t>
            </a:r>
            <a:r>
              <a:rPr lang="pl-PL" sz="2400" dirty="0" smtClean="0"/>
              <a:t>150 </a:t>
            </a:r>
            <a:r>
              <a:rPr lang="pl-PL" sz="2400" dirty="0"/>
              <a:t>fb</a:t>
            </a:r>
            <a:r>
              <a:rPr lang="pl-PL" sz="2400" baseline="30000" dirty="0"/>
              <a:t>-1</a:t>
            </a:r>
            <a:r>
              <a:rPr lang="pl-PL" sz="2400" dirty="0"/>
              <a:t> of 3000 fb</a:t>
            </a:r>
            <a:r>
              <a:rPr lang="pl-PL" sz="2400" baseline="30000" dirty="0"/>
              <a:t>-1</a:t>
            </a:r>
            <a:r>
              <a:rPr lang="pl-PL" sz="2400" dirty="0"/>
              <a:t> of 13 </a:t>
            </a:r>
            <a:r>
              <a:rPr lang="pl-PL" sz="2400" dirty="0" err="1"/>
              <a:t>TeV</a:t>
            </a:r>
            <a:r>
              <a:rPr lang="pl-PL" sz="2400" dirty="0"/>
              <a:t> </a:t>
            </a:r>
            <a:r>
              <a:rPr lang="pl-PL" sz="2400" dirty="0" smtClean="0"/>
              <a:t>data </a:t>
            </a:r>
            <a:r>
              <a:rPr lang="pl-PL" sz="2400" dirty="0" err="1" smtClean="0"/>
              <a:t>expected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the HL-LHC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624" y="1600201"/>
            <a:ext cx="3664720" cy="26334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52209" y="1493485"/>
            <a:ext cx="3969669" cy="3991574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152128" cy="36004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91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85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560" y="1117130"/>
            <a:ext cx="3957699" cy="283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60" y="4496953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0" y="0"/>
            <a:ext cx="9144620" cy="5859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765" y="1552613"/>
            <a:ext cx="5801710" cy="3329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5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10.01.22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75" y="933743"/>
            <a:ext cx="333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err="1" smtClean="0">
                <a:solidFill>
                  <a:srgbClr val="FFFFFF"/>
                </a:solidFill>
              </a:rPr>
              <a:t>Questions</a:t>
            </a:r>
            <a:r>
              <a:rPr lang="pt-PT" sz="4800" dirty="0" smtClean="0">
                <a:solidFill>
                  <a:srgbClr val="FFFFFF"/>
                </a:solidFill>
              </a:rPr>
              <a:t>?</a:t>
            </a:r>
          </a:p>
          <a:p>
            <a:endParaRPr lang="pt-PT" sz="4800" dirty="0" smtClean="0">
              <a:solidFill>
                <a:srgbClr val="FFFFFF"/>
              </a:solidFill>
            </a:endParaRPr>
          </a:p>
          <a:p>
            <a:r>
              <a:rPr lang="pt-PT" sz="4800" dirty="0" err="1" smtClean="0">
                <a:solidFill>
                  <a:srgbClr val="FFFFFF"/>
                </a:solidFill>
              </a:rPr>
              <a:t>Thank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you</a:t>
            </a:r>
            <a:r>
              <a:rPr lang="pt-PT" sz="4800" dirty="0" smtClean="0">
                <a:solidFill>
                  <a:srgbClr val="FFFFFF"/>
                </a:solidFill>
              </a:rPr>
              <a:t> for </a:t>
            </a:r>
            <a:r>
              <a:rPr lang="pt-PT" sz="4800" dirty="0" err="1" smtClean="0">
                <a:solidFill>
                  <a:srgbClr val="FFFFFF"/>
                </a:solidFill>
              </a:rPr>
              <a:t>your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interest</a:t>
            </a:r>
            <a:r>
              <a:rPr lang="pt-PT" sz="4800" dirty="0" smtClean="0">
                <a:solidFill>
                  <a:srgbClr val="FFFFFF"/>
                </a:solidFill>
              </a:rPr>
              <a:t>!</a:t>
            </a:r>
            <a:endParaRPr lang="pt-PT" sz="4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61" y="5558839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 smtClean="0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49" y="0"/>
            <a:ext cx="5600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87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0" y="1007939"/>
            <a:ext cx="2687285" cy="1827353"/>
          </a:xfrm>
          <a:prstGeom prst="rect">
            <a:avLst/>
          </a:prstGeom>
        </p:spPr>
      </p:pic>
      <p:pic>
        <p:nvPicPr>
          <p:cNvPr id="6" name="Picture 5" descr="Modelos-Barras-FUNDOS-v04_3logos-FE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06" y="5327708"/>
            <a:ext cx="5876794" cy="909272"/>
          </a:xfrm>
          <a:prstGeom prst="rect">
            <a:avLst/>
          </a:prstGeom>
        </p:spPr>
      </p:pic>
      <p:pic>
        <p:nvPicPr>
          <p:cNvPr id="7" name="Picture 6" descr="FCT_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5327708"/>
            <a:ext cx="2287386" cy="905698"/>
          </a:xfrm>
          <a:prstGeom prst="rect">
            <a:avLst/>
          </a:prstGeom>
        </p:spPr>
      </p:pic>
      <p:pic>
        <p:nvPicPr>
          <p:cNvPr id="8" name="Picture 7" descr="IDPASC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3169220"/>
            <a:ext cx="1538156" cy="1710797"/>
          </a:xfrm>
          <a:prstGeom prst="rect">
            <a:avLst/>
          </a:prstGeom>
        </p:spPr>
      </p:pic>
      <p:pic>
        <p:nvPicPr>
          <p:cNvPr id="9" name="Picture 8" descr="SPFd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90" y="3340899"/>
            <a:ext cx="3711416" cy="1539118"/>
          </a:xfrm>
          <a:prstGeom prst="rect">
            <a:avLst/>
          </a:prstGeom>
        </p:spPr>
      </p:pic>
      <p:pic>
        <p:nvPicPr>
          <p:cNvPr id="10" name="Picture 9" descr="FCTUC_H_FundoClar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2" y="1007939"/>
            <a:ext cx="6119293" cy="2161281"/>
          </a:xfrm>
          <a:prstGeom prst="rect">
            <a:avLst/>
          </a:prstGeom>
        </p:spPr>
      </p:pic>
      <p:pic>
        <p:nvPicPr>
          <p:cNvPr id="11" name="Picture 10" descr="ATLAS_log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27" y="3169220"/>
            <a:ext cx="3253663" cy="17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Topics in Particle Physics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57300"/>
            <a:ext cx="8128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689914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422" y="2"/>
            <a:ext cx="8729579" cy="1267838"/>
          </a:xfrm>
          <a:solidFill>
            <a:srgbClr val="FFFFFF">
              <a:alpha val="64000"/>
            </a:srgbClr>
          </a:solidFill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chemeClr val="tx1"/>
                </a:solidFill>
              </a:rPr>
              <a:t>A primeira </a:t>
            </a:r>
            <a:r>
              <a:rPr lang="pt-PT" dirty="0">
                <a:solidFill>
                  <a:schemeClr val="tx1"/>
                </a:solidFill>
              </a:rPr>
              <a:t>d</a:t>
            </a:r>
            <a:r>
              <a:rPr lang="pt-PT" dirty="0" smtClean="0">
                <a:solidFill>
                  <a:schemeClr val="tx1"/>
                </a:solidFill>
              </a:rPr>
              <a:t>écada do LHC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/>
              <a:t>U</a:t>
            </a:r>
            <a:r>
              <a:rPr lang="pt-PT" dirty="0" smtClean="0">
                <a:solidFill>
                  <a:schemeClr val="tx1"/>
                </a:solidFill>
              </a:rPr>
              <a:t>ma </a:t>
            </a:r>
            <a:r>
              <a:rPr lang="pt-PT" dirty="0" smtClean="0">
                <a:solidFill>
                  <a:schemeClr val="tx1"/>
                </a:solidFill>
              </a:rPr>
              <a:t>história de sucesso!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0422" y="1511080"/>
            <a:ext cx="8716211" cy="4876800"/>
          </a:xfrm>
          <a:solidFill>
            <a:srgbClr val="FFFFFF">
              <a:alpha val="76000"/>
            </a:srgbClr>
          </a:solidFill>
        </p:spPr>
        <p:txBody>
          <a:bodyPr>
            <a:noAutofit/>
          </a:bodyPr>
          <a:lstStyle/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GB" dirty="0" smtClean="0"/>
              <a:t>&gt; 2700 </a:t>
            </a:r>
            <a:r>
              <a:rPr lang="en-GB" dirty="0" err="1" smtClean="0"/>
              <a:t>artigos</a:t>
            </a:r>
            <a:r>
              <a:rPr lang="en-GB" dirty="0" smtClean="0"/>
              <a:t> </a:t>
            </a:r>
            <a:r>
              <a:rPr lang="en-GB" dirty="0" err="1" smtClean="0"/>
              <a:t>científicos</a:t>
            </a:r>
            <a:r>
              <a:rPr lang="en-GB" dirty="0" smtClean="0"/>
              <a:t> </a:t>
            </a:r>
            <a:r>
              <a:rPr lang="en-GB" dirty="0" err="1" smtClean="0"/>
              <a:t>publicados</a:t>
            </a:r>
            <a:endParaRPr lang="en-GB" dirty="0" smtClean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Cerca</a:t>
            </a:r>
            <a:r>
              <a:rPr lang="en-GB" sz="1600" dirty="0" smtClean="0"/>
              <a:t> de 10% </a:t>
            </a:r>
            <a:r>
              <a:rPr lang="en-GB" sz="1600" dirty="0" err="1" smtClean="0"/>
              <a:t>sobre</a:t>
            </a:r>
            <a:r>
              <a:rPr lang="en-GB" sz="1600" dirty="0" smtClean="0"/>
              <a:t> o </a:t>
            </a:r>
            <a:r>
              <a:rPr lang="en-GB" sz="1600" dirty="0" err="1" smtClean="0"/>
              <a:t>bosão</a:t>
            </a:r>
            <a:r>
              <a:rPr lang="en-GB" sz="1600" dirty="0" smtClean="0"/>
              <a:t> de Higgs</a:t>
            </a:r>
            <a:endParaRPr lang="en-GB" sz="1600" dirty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smtClean="0"/>
              <a:t>30% </a:t>
            </a:r>
            <a:r>
              <a:rPr lang="en-GB" sz="1600" dirty="0" err="1" smtClean="0"/>
              <a:t>sobre</a:t>
            </a:r>
            <a:r>
              <a:rPr lang="en-GB" sz="1600" dirty="0" smtClean="0"/>
              <a:t> </a:t>
            </a:r>
            <a:r>
              <a:rPr lang="en-GB" sz="1600" dirty="0" err="1" smtClean="0"/>
              <a:t>procuras</a:t>
            </a:r>
            <a:r>
              <a:rPr lang="en-GB" sz="1600" dirty="0" smtClean="0"/>
              <a:t> de Nova </a:t>
            </a:r>
            <a:r>
              <a:rPr lang="en-GB" sz="1600" dirty="0" err="1" smtClean="0"/>
              <a:t>Física</a:t>
            </a:r>
            <a:r>
              <a:rPr lang="en-GB" sz="1600" dirty="0" smtClean="0"/>
              <a:t> </a:t>
            </a:r>
            <a:r>
              <a:rPr lang="en-GB" sz="1600" dirty="0" err="1" smtClean="0"/>
              <a:t>para</a:t>
            </a:r>
            <a:r>
              <a:rPr lang="en-GB" sz="1600" dirty="0" smtClean="0"/>
              <a:t> </a:t>
            </a:r>
            <a:r>
              <a:rPr lang="en-GB" sz="1600" dirty="0" err="1" smtClean="0"/>
              <a:t>além</a:t>
            </a:r>
            <a:r>
              <a:rPr lang="en-GB" sz="1600" dirty="0" smtClean="0"/>
              <a:t> do </a:t>
            </a:r>
            <a:r>
              <a:rPr lang="en-GB" sz="1600" dirty="0" err="1" smtClean="0"/>
              <a:t>Modelo</a:t>
            </a:r>
            <a:r>
              <a:rPr lang="en-GB" sz="1600" dirty="0" smtClean="0"/>
              <a:t> </a:t>
            </a:r>
            <a:r>
              <a:rPr lang="en-GB" sz="1600" dirty="0" err="1" smtClean="0"/>
              <a:t>Padrão</a:t>
            </a:r>
            <a:endParaRPr lang="en-GB" sz="1600" dirty="0" smtClean="0"/>
          </a:p>
          <a:p>
            <a:pPr>
              <a:lnSpc>
                <a:spcPct val="60000"/>
              </a:lnSpc>
              <a:spcBef>
                <a:spcPts val="600"/>
              </a:spcBef>
            </a:pPr>
            <a:endParaRPr lang="en-GB" dirty="0" smtClean="0"/>
          </a:p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GB" dirty="0" smtClean="0"/>
              <a:t>&gt; 1500 </a:t>
            </a:r>
            <a:r>
              <a:rPr lang="en-GB" dirty="0" err="1" smtClean="0"/>
              <a:t>artigos</a:t>
            </a:r>
            <a:r>
              <a:rPr lang="en-GB" dirty="0" smtClean="0"/>
              <a:t> </a:t>
            </a:r>
            <a:r>
              <a:rPr lang="en-GB" dirty="0" err="1" smtClean="0"/>
              <a:t>sobre</a:t>
            </a:r>
            <a:r>
              <a:rPr lang="en-GB" dirty="0" smtClean="0"/>
              <a:t>: </a:t>
            </a:r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Constituição</a:t>
            </a:r>
            <a:r>
              <a:rPr lang="en-GB" sz="1600" dirty="0" smtClean="0"/>
              <a:t> do </a:t>
            </a:r>
            <a:r>
              <a:rPr lang="en-GB" sz="1600" dirty="0" err="1" smtClean="0"/>
              <a:t>protão</a:t>
            </a:r>
            <a:endParaRPr lang="en-GB" sz="1600" dirty="0" smtClean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Interação</a:t>
            </a:r>
            <a:r>
              <a:rPr lang="en-GB" sz="1600" dirty="0" smtClean="0"/>
              <a:t> forte</a:t>
            </a:r>
            <a:r>
              <a:rPr lang="en-GB" sz="1600" dirty="0"/>
              <a:t> </a:t>
            </a:r>
            <a:r>
              <a:rPr lang="en-GB" sz="1600" dirty="0" smtClean="0"/>
              <a:t>e </a:t>
            </a:r>
            <a:r>
              <a:rPr lang="en-GB" sz="1600" dirty="0" err="1"/>
              <a:t>i</a:t>
            </a:r>
            <a:r>
              <a:rPr lang="en-GB" sz="1600" dirty="0" err="1" smtClean="0"/>
              <a:t>nteração</a:t>
            </a:r>
            <a:r>
              <a:rPr lang="en-GB" sz="1600" dirty="0" smtClean="0"/>
              <a:t> </a:t>
            </a:r>
            <a:r>
              <a:rPr lang="en-GB" sz="1600" dirty="0" err="1" smtClean="0"/>
              <a:t>fraca</a:t>
            </a:r>
            <a:endParaRPr lang="en-GB" sz="1600" dirty="0" smtClean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Propriedades</a:t>
            </a:r>
            <a:r>
              <a:rPr lang="en-GB" sz="1600" dirty="0" smtClean="0"/>
              <a:t> de </a:t>
            </a:r>
            <a:r>
              <a:rPr lang="en-GB" sz="1600" dirty="0" err="1" smtClean="0"/>
              <a:t>partículas</a:t>
            </a:r>
            <a:r>
              <a:rPr lang="en-GB" sz="1600" dirty="0" smtClean="0"/>
              <a:t> de </a:t>
            </a:r>
            <a:r>
              <a:rPr lang="en-GB" sz="1600" dirty="0" err="1" smtClean="0"/>
              <a:t>sabores</a:t>
            </a:r>
            <a:r>
              <a:rPr lang="en-GB" sz="1600" dirty="0" smtClean="0"/>
              <a:t> </a:t>
            </a:r>
            <a:r>
              <a:rPr lang="en-GB" sz="1600" dirty="0" err="1" smtClean="0"/>
              <a:t>pesados</a:t>
            </a:r>
            <a:endParaRPr lang="en-GB" sz="1600" dirty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Etc</a:t>
            </a:r>
            <a:r>
              <a:rPr lang="en-GB" sz="1600" dirty="0" smtClean="0"/>
              <a:t>, </a:t>
            </a:r>
            <a:r>
              <a:rPr lang="en-GB" sz="1600" dirty="0" err="1" smtClean="0"/>
              <a:t>etc</a:t>
            </a:r>
            <a:endParaRPr lang="en-GB" sz="1600" dirty="0" smtClean="0"/>
          </a:p>
          <a:p>
            <a:pPr>
              <a:lnSpc>
                <a:spcPct val="60000"/>
              </a:lnSpc>
              <a:spcBef>
                <a:spcPts val="600"/>
              </a:spcBef>
            </a:pPr>
            <a:endParaRPr lang="en-GB" dirty="0" smtClean="0"/>
          </a:p>
          <a:p>
            <a:pPr>
              <a:lnSpc>
                <a:spcPct val="60000"/>
              </a:lnSpc>
              <a:spcBef>
                <a:spcPts val="600"/>
              </a:spcBef>
            </a:pPr>
            <a:r>
              <a:rPr lang="en-GB" dirty="0" err="1" smtClean="0"/>
              <a:t>Exigiu</a:t>
            </a:r>
            <a:r>
              <a:rPr lang="en-GB" dirty="0" smtClean="0"/>
              <a:t>:</a:t>
            </a:r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Detetores</a:t>
            </a:r>
            <a:r>
              <a:rPr lang="en-GB" sz="1600" dirty="0" smtClean="0"/>
              <a:t> no </a:t>
            </a:r>
            <a:r>
              <a:rPr lang="en-GB" sz="1600" dirty="0" err="1" smtClean="0"/>
              <a:t>limite</a:t>
            </a:r>
            <a:r>
              <a:rPr lang="en-GB" sz="1600" dirty="0" smtClean="0"/>
              <a:t> da </a:t>
            </a:r>
            <a:r>
              <a:rPr lang="en-GB" sz="1600" dirty="0" err="1" smtClean="0"/>
              <a:t>tecnologia</a:t>
            </a:r>
            <a:endParaRPr lang="en-GB" sz="1600" dirty="0" smtClean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Computação</a:t>
            </a:r>
            <a:r>
              <a:rPr lang="en-GB" sz="1600" dirty="0" smtClean="0"/>
              <a:t> e </a:t>
            </a:r>
            <a:r>
              <a:rPr lang="en-GB" sz="1600" dirty="0" err="1" smtClean="0"/>
              <a:t>algoritmos</a:t>
            </a:r>
            <a:r>
              <a:rPr lang="en-GB" sz="1600" dirty="0" smtClean="0"/>
              <a:t> de </a:t>
            </a:r>
            <a:r>
              <a:rPr lang="en-GB" sz="1600" dirty="0" err="1" smtClean="0"/>
              <a:t>reconstrução</a:t>
            </a:r>
            <a:r>
              <a:rPr lang="en-GB" sz="1600" dirty="0" smtClean="0"/>
              <a:t> </a:t>
            </a:r>
            <a:r>
              <a:rPr lang="en-GB" sz="1600" dirty="0" err="1" smtClean="0"/>
              <a:t>muito</a:t>
            </a:r>
            <a:r>
              <a:rPr lang="en-GB" sz="1600" dirty="0" smtClean="0"/>
              <a:t> </a:t>
            </a:r>
            <a:r>
              <a:rPr lang="en-GB" sz="1600" dirty="0" err="1" smtClean="0"/>
              <a:t>performantes</a:t>
            </a:r>
            <a:endParaRPr lang="en-GB" sz="1600" dirty="0" smtClean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err="1" smtClean="0"/>
              <a:t>Pequenas</a:t>
            </a:r>
            <a:r>
              <a:rPr lang="en-GB" sz="1600" dirty="0" smtClean="0"/>
              <a:t> </a:t>
            </a:r>
            <a:r>
              <a:rPr lang="en-GB" sz="1600" dirty="0" err="1" smtClean="0"/>
              <a:t>revoluções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forma </a:t>
            </a:r>
            <a:r>
              <a:rPr lang="en-GB" sz="1600" dirty="0" err="1" smtClean="0"/>
              <a:t>como</a:t>
            </a:r>
            <a:r>
              <a:rPr lang="en-GB" sz="1600" dirty="0" smtClean="0"/>
              <a:t> se </a:t>
            </a:r>
            <a:r>
              <a:rPr lang="en-GB" sz="1600" dirty="0" err="1" smtClean="0"/>
              <a:t>fazem</a:t>
            </a:r>
            <a:r>
              <a:rPr lang="en-GB" sz="1600" dirty="0" smtClean="0"/>
              <a:t> </a:t>
            </a:r>
            <a:r>
              <a:rPr lang="en-GB" sz="1600" dirty="0" err="1" smtClean="0"/>
              <a:t>cálculos</a:t>
            </a:r>
            <a:r>
              <a:rPr lang="en-GB" sz="1600" dirty="0" smtClean="0"/>
              <a:t> </a:t>
            </a:r>
            <a:r>
              <a:rPr lang="en-GB" sz="1600" dirty="0" err="1" smtClean="0"/>
              <a:t>teóricos</a:t>
            </a:r>
            <a:endParaRPr lang="en-GB" sz="1600" dirty="0" smtClean="0"/>
          </a:p>
          <a:p>
            <a:pPr lvl="1">
              <a:lnSpc>
                <a:spcPct val="60000"/>
              </a:lnSpc>
              <a:spcBef>
                <a:spcPts val="600"/>
              </a:spcBef>
            </a:pPr>
            <a:r>
              <a:rPr lang="en-GB" sz="1600" dirty="0" smtClean="0"/>
              <a:t>O </a:t>
            </a:r>
            <a:r>
              <a:rPr lang="en-GB" sz="1600" dirty="0" err="1" smtClean="0"/>
              <a:t>trabalho</a:t>
            </a:r>
            <a:r>
              <a:rPr lang="en-GB" sz="1600" dirty="0" smtClean="0"/>
              <a:t> </a:t>
            </a:r>
            <a:r>
              <a:rPr lang="en-GB" sz="1600" dirty="0" err="1" smtClean="0"/>
              <a:t>afincado</a:t>
            </a:r>
            <a:r>
              <a:rPr lang="en-GB" sz="1600" dirty="0" smtClean="0"/>
              <a:t> de </a:t>
            </a:r>
            <a:r>
              <a:rPr lang="en-GB" sz="1600" dirty="0" err="1" smtClean="0"/>
              <a:t>vários</a:t>
            </a:r>
            <a:r>
              <a:rPr lang="en-GB" sz="1600" dirty="0" smtClean="0"/>
              <a:t> </a:t>
            </a:r>
            <a:r>
              <a:rPr lang="en-GB" sz="1600" dirty="0" err="1" smtClean="0"/>
              <a:t>milhares</a:t>
            </a:r>
            <a:r>
              <a:rPr lang="en-GB" sz="1600" dirty="0" smtClean="0"/>
              <a:t> de </a:t>
            </a:r>
            <a:r>
              <a:rPr lang="en-GB" sz="1600" dirty="0" err="1" smtClean="0"/>
              <a:t>pessoas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R. Gonçalo - Topics in Particle Physics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89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020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898838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728" y="1157402"/>
            <a:ext cx="8887787" cy="4404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The equations of motion of a system are derived from a scalar </a:t>
            </a:r>
            <a:r>
              <a:rPr lang="en-GB" sz="2400" b="1" dirty="0" err="1" smtClean="0"/>
              <a:t>Lagrangian</a:t>
            </a:r>
            <a:r>
              <a:rPr lang="en-GB" sz="2400" dirty="0" smtClean="0"/>
              <a:t> function of </a:t>
            </a:r>
            <a:r>
              <a:rPr lang="en-GB" sz="2400" b="1" dirty="0" smtClean="0"/>
              <a:t>generalized coordinates </a:t>
            </a:r>
            <a:r>
              <a:rPr lang="en-GB" sz="2400" dirty="0" smtClean="0"/>
              <a:t>and </a:t>
            </a:r>
            <a:r>
              <a:rPr lang="en-GB" sz="2400" b="1" dirty="0" smtClean="0"/>
              <a:t>velocities</a:t>
            </a:r>
            <a:r>
              <a:rPr lang="en-GB" sz="2400" dirty="0" smtClean="0"/>
              <a:t> (time derivatives of the coordinates)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From minimizing the action </a:t>
            </a:r>
            <a:r>
              <a:rPr lang="en-GB" sz="2400" i="1" dirty="0" smtClean="0">
                <a:latin typeface="Times New Roman"/>
                <a:cs typeface="Times New Roman"/>
              </a:rPr>
              <a:t>S</a:t>
            </a:r>
            <a:r>
              <a:rPr lang="en-GB" sz="2400" dirty="0" smtClean="0"/>
              <a:t>, get the </a:t>
            </a:r>
            <a:r>
              <a:rPr lang="en-GB" sz="2400" b="1" dirty="0" smtClean="0"/>
              <a:t>Euler-Lagrange equations</a:t>
            </a:r>
            <a:r>
              <a:rPr lang="en-GB" sz="2400" dirty="0" smtClean="0"/>
              <a:t>: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For a point particle in a potential U, with </a:t>
            </a:r>
            <a:r>
              <a:rPr lang="en-GB" sz="2400" i="1" dirty="0" smtClean="0">
                <a:latin typeface="Times New Roman"/>
                <a:cs typeface="Times New Roman"/>
              </a:rPr>
              <a:t>q</a:t>
            </a:r>
            <a:r>
              <a:rPr lang="en-GB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GB" sz="2400" i="1" dirty="0" smtClean="0">
                <a:latin typeface="Times New Roman"/>
                <a:cs typeface="Times New Roman"/>
              </a:rPr>
              <a:t> = x, y, z</a:t>
            </a:r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10.01.22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419818"/>
            <a:ext cx="3293515" cy="65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2" y="3742357"/>
            <a:ext cx="2960928" cy="944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64" y="3742357"/>
            <a:ext cx="3608898" cy="1036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74824"/>
            <a:ext cx="9144000" cy="9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8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978"/>
            <a:ext cx="9144000" cy="5137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2" y="273523"/>
            <a:ext cx="7562732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High Luminosity LHC – HL-LHC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10.01.22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90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7864" y="904039"/>
            <a:ext cx="573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O Poder da precisão</a:t>
            </a:r>
            <a:endParaRPr lang="pt-PT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Topics in Particle Physics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73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23854</TotalTime>
  <Words>5619</Words>
  <Application>Microsoft Macintosh PowerPoint</Application>
  <PresentationFormat>On-screen Show (4:3)</PresentationFormat>
  <Paragraphs>788</Paragraphs>
  <Slides>90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Office Theme</vt:lpstr>
      <vt:lpstr>Equation</vt:lpstr>
      <vt:lpstr>Higgs Physics</vt:lpstr>
      <vt:lpstr>Outlook</vt:lpstr>
      <vt:lpstr>Introduction</vt:lpstr>
      <vt:lpstr>What is everything made of???</vt:lpstr>
      <vt:lpstr>PowerPoint Presentation</vt:lpstr>
      <vt:lpstr>Fundamental Forces</vt:lpstr>
      <vt:lpstr>Fundamental forces</vt:lpstr>
      <vt:lpstr>Lagrangians, symmetries and all that</vt:lpstr>
      <vt:lpstr>Lagrangians in classical mechanics</vt:lpstr>
      <vt:lpstr>Symmetries and conservation laws</vt:lpstr>
      <vt:lpstr>Let’s go to quantum fields...</vt:lpstr>
      <vt:lpstr>Now in quantum field theory…</vt:lpstr>
      <vt:lpstr>PowerPoint Presentation</vt:lpstr>
      <vt:lpstr>PowerPoint Presentation</vt:lpstr>
      <vt:lpstr>Global gauge invariance</vt:lpstr>
      <vt:lpstr>Local gauge invariance and interactions</vt:lpstr>
      <vt:lpstr>PowerPoint Presentation</vt:lpstr>
      <vt:lpstr>Weak Neutral Currents and Electroweak Unification</vt:lpstr>
      <vt:lpstr>Electroweak Unification</vt:lpstr>
      <vt:lpstr>Sheldon Glashow’s “stumbling block”</vt:lpstr>
      <vt:lpstr>Electroweak Gauge Theory</vt:lpstr>
      <vt:lpstr>Electroweak Gauge Theory</vt:lpstr>
      <vt:lpstr>The GWS Model</vt:lpstr>
      <vt:lpstr>The GWS Model</vt:lpstr>
      <vt:lpstr>Evidence for the GWS model</vt:lpstr>
      <vt:lpstr>PowerPoint Presentation</vt:lpstr>
      <vt:lpstr>PowerPoint Presentation</vt:lpstr>
      <vt:lpstr>Evidence for the GWS model</vt:lpstr>
      <vt:lpstr>PowerPoint Presentation</vt:lpstr>
      <vt:lpstr>Evidence for the GWS model</vt:lpstr>
      <vt:lpstr>PowerPoint Presentation</vt:lpstr>
      <vt:lpstr>Strength of fundamental interactions</vt:lpstr>
      <vt:lpstr>Now for the problems...</vt:lpstr>
      <vt:lpstr>PowerPoint Presentation</vt:lpstr>
      <vt:lpstr>PowerPoint Presentation</vt:lpstr>
      <vt:lpstr>PowerPoint Presentation</vt:lpstr>
      <vt:lpstr>The Higgs Mechanism</vt:lpstr>
      <vt:lpstr>PowerPoint Presentation</vt:lpstr>
      <vt:lpstr>PowerPoint Presentation</vt:lpstr>
      <vt:lpstr>EWK Symmetry Breaking in Pictures</vt:lpstr>
      <vt:lpstr>PowerPoint Presentation</vt:lpstr>
      <vt:lpstr>Higgs Properties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PowerPoint Presentation</vt:lpstr>
      <vt:lpstr>Searches at the Tevatron</vt:lpstr>
      <vt:lpstr>Higgs production at the Tevatron</vt:lpstr>
      <vt:lpstr>The final stand of the Tevatron</vt:lpstr>
      <vt:lpstr>LEP and Tevatron: the Blue Band 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@ the LHC</vt:lpstr>
      <vt:lpstr>Higgs @ the LHC</vt:lpstr>
      <vt:lpstr>It takes time to get it right</vt:lpstr>
      <vt:lpstr>2012: Descoberta do bosão de Higgs: H-&gt;γγ</vt:lpstr>
      <vt:lpstr>Discovery channels</vt:lpstr>
      <vt:lpstr>The Standard Model of particle physics completed</vt:lpstr>
      <vt:lpstr>PowerPoint Presentation</vt:lpstr>
      <vt:lpstr>PowerPoint Presentation</vt:lpstr>
      <vt:lpstr>The Story So Far...</vt:lpstr>
      <vt:lpstr>Probing the 125 GeV Higgs</vt:lpstr>
      <vt:lpstr>PowerPoint Presentation</vt:lpstr>
      <vt:lpstr>Signal strength measurements</vt:lpstr>
      <vt:lpstr>Higgs boson mass</vt:lpstr>
      <vt:lpstr>Higgs boson mass</vt:lpstr>
      <vt:lpstr>Exploring the electroweak scale</vt:lpstr>
      <vt:lpstr>Higgs boson width</vt:lpstr>
      <vt:lpstr>Measuring the Higgs Spin</vt:lpstr>
      <vt:lpstr>Casting a wider net</vt:lpstr>
      <vt:lpstr>Additional Higgs bosons?</vt:lpstr>
      <vt:lpstr>Higgs + Dark Matter</vt:lpstr>
      <vt:lpstr>Triple Higgs coupling</vt:lpstr>
      <vt:lpstr>A bit of fun…</vt:lpstr>
      <vt:lpstr>PowerPoint Presentation</vt:lpstr>
      <vt:lpstr>Yukawa coupling to fermions</vt:lpstr>
      <vt:lpstr>And many many more...</vt:lpstr>
      <vt:lpstr>ttH CP measurement</vt:lpstr>
      <vt:lpstr>Summary</vt:lpstr>
      <vt:lpstr>PowerPoint Presentation</vt:lpstr>
      <vt:lpstr>PowerPoint Presentation</vt:lpstr>
      <vt:lpstr>PowerPoint Presentation</vt:lpstr>
      <vt:lpstr>PowerPoint Presentation</vt:lpstr>
      <vt:lpstr>A primeira década do LHC  Uma história de sucesso!</vt:lpstr>
      <vt:lpstr>High Luminosity LHC – HL-LHC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428</cp:revision>
  <dcterms:created xsi:type="dcterms:W3CDTF">2016-11-20T16:00:43Z</dcterms:created>
  <dcterms:modified xsi:type="dcterms:W3CDTF">2022-01-10T16:56:48Z</dcterms:modified>
</cp:coreProperties>
</file>