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9" r:id="rId3"/>
    <p:sldId id="271" r:id="rId4"/>
    <p:sldId id="320" r:id="rId5"/>
    <p:sldId id="264" r:id="rId6"/>
    <p:sldId id="270" r:id="rId7"/>
    <p:sldId id="265" r:id="rId8"/>
    <p:sldId id="312" r:id="rId9"/>
    <p:sldId id="313" r:id="rId10"/>
    <p:sldId id="272" r:id="rId11"/>
    <p:sldId id="294" r:id="rId12"/>
    <p:sldId id="307" r:id="rId13"/>
    <p:sldId id="323" r:id="rId14"/>
    <p:sldId id="317" r:id="rId15"/>
    <p:sldId id="303" r:id="rId16"/>
    <p:sldId id="289" r:id="rId17"/>
    <p:sldId id="300" r:id="rId18"/>
    <p:sldId id="309" r:id="rId19"/>
    <p:sldId id="322" r:id="rId20"/>
    <p:sldId id="273" r:id="rId21"/>
    <p:sldId id="311" r:id="rId22"/>
    <p:sldId id="301" r:id="rId23"/>
    <p:sldId id="291" r:id="rId24"/>
    <p:sldId id="292" r:id="rId25"/>
    <p:sldId id="325" r:id="rId26"/>
    <p:sldId id="324" r:id="rId27"/>
    <p:sldId id="326" r:id="rId28"/>
    <p:sldId id="327" r:id="rId29"/>
    <p:sldId id="32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8C662"/>
    <a:srgbClr val="C05C0A"/>
    <a:srgbClr val="5896E5"/>
    <a:srgbClr val="CFFDB7"/>
    <a:srgbClr val="FFE052"/>
    <a:srgbClr val="FFB0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-2752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ict"/><Relationship Id="rId3" Type="http://schemas.openxmlformats.org/officeDocument/2006/relationships/image" Target="../media/image19.pict"/><Relationship Id="rId1" Type="http://schemas.openxmlformats.org/officeDocument/2006/relationships/image" Target="../media/image17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ict"/><Relationship Id="rId3" Type="http://schemas.openxmlformats.org/officeDocument/2006/relationships/image" Target="../media/image19.pict"/><Relationship Id="rId1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EB77-2AC9-534C-AC37-39EBBD6A1868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671A-D03C-6445-A9D4-21273FA05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6528A-B35D-8247-9F93-8D0393BBE561}" type="datetimeFigureOut">
              <a:rPr lang="en-US" smtClean="0"/>
              <a:pPr/>
              <a:t>9/17/10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96C9-D08F-BF4A-838E-46CB60AAF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96C9-D08F-BF4A-838E-46CB60AAF6E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Latest significance drops from 7 to 3 at M</a:t>
            </a:r>
            <a:r>
              <a:rPr lang="en-US" baseline="-25000" dirty="0" smtClean="0"/>
              <a:t>H</a:t>
            </a:r>
            <a:r>
              <a:rPr lang="en-US" dirty="0" smtClean="0"/>
              <a:t> ≈ 120 GeV/c</a:t>
            </a:r>
            <a:r>
              <a:rPr lang="en-US" baseline="-25000" dirty="0" smtClean="0"/>
              <a:t>2</a:t>
            </a:r>
            <a:r>
              <a:rPr lang="en-US" dirty="0" smtClean="0"/>
              <a:t>. This comes both from the addition of H-&gt;</a:t>
            </a:r>
            <a:r>
              <a:rPr lang="en-US" dirty="0" err="1" smtClean="0"/>
              <a:t>ττ</a:t>
            </a:r>
            <a:r>
              <a:rPr lang="en-US" dirty="0" smtClean="0"/>
              <a:t> and (perhaps even more) from gluon-fusion cross section enhancement going from NLO to NNLO+NNLL.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96C9-D08F-BF4A-838E-46CB60AAF6E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D38D-B6A6-F141-BB28-D6852A8B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C043-8435-3949-82D1-6DB252509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4D97-6435-BA4D-81BE-2E0AC5CCA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3FAC-64B2-0047-91AA-C8A6EF255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194A-6515-5E41-BDBA-31B9597E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73A3-8E5D-8540-8868-7EC22F7D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740C-7D43-8842-BC9E-ABAC6507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48BE-C11A-EB46-841F-45981D0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5824-27DA-5F42-A3FF-2C603D9DD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40B5-0205-0642-A82A-A719AE1C8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1505-3998-3A45-A795-3902B4F2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A9FBFC-1D9B-B04C-988F-A0BC7E58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6.bin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6" Type="http://schemas.openxmlformats.org/officeDocument/2006/relationships/oleObject" Target="../embeddings/Microsoft_Equation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tif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-1" y="324553"/>
            <a:ext cx="9139680" cy="6533444"/>
          </a:xfrm>
          <a:prstGeom prst="rect">
            <a:avLst/>
          </a:prstGeom>
        </p:spPr>
      </p:pic>
      <p:pic>
        <p:nvPicPr>
          <p:cNvPr id="13316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257237"/>
            <a:ext cx="1820333" cy="25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49111" y="1408642"/>
            <a:ext cx="7775221" cy="2344914"/>
          </a:xfrm>
        </p:spPr>
        <p:txBody>
          <a:bodyPr/>
          <a:lstStyle/>
          <a:p>
            <a:r>
              <a:rPr lang="en-US" dirty="0" smtClean="0"/>
              <a:t>H➝τ</a:t>
            </a:r>
            <a:r>
              <a:rPr lang="en-US" baseline="30000" dirty="0" smtClean="0"/>
              <a:t>+</a:t>
            </a:r>
            <a:r>
              <a:rPr lang="en-US" dirty="0" smtClean="0"/>
              <a:t>τ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cap="small" dirty="0" smtClean="0"/>
              <a:t>and</a:t>
            </a:r>
            <a:r>
              <a:rPr lang="en-US" dirty="0" smtClean="0"/>
              <a:t> H</a:t>
            </a:r>
            <a:r>
              <a:rPr lang="en-US" baseline="30000" dirty="0" smtClean="0"/>
              <a:t>±</a:t>
            </a:r>
            <a:r>
              <a:rPr lang="en-US" dirty="0" smtClean="0"/>
              <a:t>➝τ</a:t>
            </a:r>
            <a:r>
              <a:rPr lang="en-US" baseline="30000" dirty="0" smtClean="0"/>
              <a:t>±</a:t>
            </a:r>
            <a:r>
              <a:rPr lang="en-US" dirty="0" smtClean="0"/>
              <a:t>ν</a:t>
            </a:r>
            <a:r>
              <a:rPr lang="en-US" baseline="-25000" dirty="0" smtClean="0"/>
              <a:t>τ</a:t>
            </a:r>
            <a:r>
              <a:rPr lang="en-US" dirty="0" smtClean="0"/>
              <a:t> </a:t>
            </a:r>
            <a:r>
              <a:rPr lang="en-US" cap="small" dirty="0" smtClean="0"/>
              <a:t>with the ATLAS Detector at the LHC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332" y="3753556"/>
            <a:ext cx="6053667" cy="17921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097" dirty="0" smtClean="0">
                <a:solidFill>
                  <a:schemeClr val="tx1"/>
                </a:solidFill>
                <a:ea typeface="+mn-ea"/>
                <a:cs typeface="+mn-cs"/>
              </a:rPr>
              <a:t>Ricardo </a:t>
            </a:r>
            <a:r>
              <a:rPr lang="en-US" sz="3097" dirty="0" err="1" smtClean="0">
                <a:solidFill>
                  <a:schemeClr val="tx1"/>
                </a:solidFill>
                <a:ea typeface="+mn-ea"/>
                <a:cs typeface="+mn-cs"/>
              </a:rPr>
              <a:t>Gonçalo</a:t>
            </a:r>
            <a:r>
              <a:rPr lang="en-US" sz="3097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097" dirty="0" smtClean="0">
                <a:solidFill>
                  <a:schemeClr val="tx1"/>
                </a:solidFill>
                <a:ea typeface="+mn-ea"/>
                <a:cs typeface="+mn-cs"/>
              </a:rPr>
              <a:t>Royal Holloway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35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3500" dirty="0" smtClean="0">
                <a:solidFill>
                  <a:schemeClr val="tx1"/>
                </a:solidFill>
                <a:ea typeface="+mn-ea"/>
                <a:cs typeface="+mn-cs"/>
              </a:rPr>
              <a:t>on behalf of the ATLAS Collaboration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3318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3881" y="5885039"/>
            <a:ext cx="3450119" cy="97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82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Workshop on Tau Lepton Physics, Manchester, 13-17 September 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3559" y="1982314"/>
            <a:ext cx="7151195" cy="1305721"/>
          </a:xfrm>
        </p:spPr>
        <p:txBody>
          <a:bodyPr/>
          <a:lstStyle/>
          <a:p>
            <a:r>
              <a:rPr lang="en-US" cap="small" dirty="0" smtClean="0"/>
              <a:t>ATLAS results in SM and MSSM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10"/>
          <p:cNvSpPr>
            <a:spLocks noGrp="1"/>
          </p:cNvSpPr>
          <p:nvPr>
            <p:ph idx="1"/>
          </p:nvPr>
        </p:nvSpPr>
        <p:spPr>
          <a:xfrm>
            <a:off x="635250" y="3454220"/>
            <a:ext cx="8229600" cy="1954587"/>
          </a:xfrm>
        </p:spPr>
        <p:txBody>
          <a:bodyPr/>
          <a:lstStyle/>
          <a:p>
            <a:r>
              <a:rPr lang="en-US" sz="2000" dirty="0" smtClean="0"/>
              <a:t>The following slides summarize ATLAS results for H➝τ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τ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(SM) and </a:t>
            </a:r>
            <a:r>
              <a:rPr lang="en-US" sz="2000" dirty="0" err="1" smtClean="0"/>
              <a:t>h</a:t>
            </a:r>
            <a:r>
              <a:rPr lang="en-US" sz="2000" dirty="0" smtClean="0"/>
              <a:t>/H/A➝τ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τ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and H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➝τν</a:t>
            </a:r>
            <a:r>
              <a:rPr lang="en-US" sz="2000" baseline="-25000" dirty="0" smtClean="0"/>
              <a:t>τ </a:t>
            </a:r>
            <a:r>
              <a:rPr lang="en-US" sz="2000" dirty="0" smtClean="0"/>
              <a:t>(MSSM) </a:t>
            </a:r>
          </a:p>
          <a:p>
            <a:r>
              <a:rPr lang="en-US" sz="2000" dirty="0" smtClean="0"/>
              <a:t>All results shown (calculated at √</a:t>
            </a:r>
            <a:r>
              <a:rPr lang="en-US" sz="2000" dirty="0" err="1" smtClean="0"/>
              <a:t>s</a:t>
            </a:r>
            <a:r>
              <a:rPr lang="en-US" sz="2000" dirty="0" smtClean="0"/>
              <a:t> = 14 </a:t>
            </a:r>
            <a:r>
              <a:rPr lang="en-US" sz="2000" dirty="0" err="1" smtClean="0"/>
              <a:t>TeV</a:t>
            </a:r>
            <a:r>
              <a:rPr lang="en-US" sz="2000" dirty="0" smtClean="0"/>
              <a:t> and √</a:t>
            </a:r>
            <a:r>
              <a:rPr lang="en-US" sz="2000" dirty="0" err="1" smtClean="0"/>
              <a:t>s</a:t>
            </a:r>
            <a:r>
              <a:rPr lang="en-US" sz="2000" dirty="0" smtClean="0"/>
              <a:t> = 7 </a:t>
            </a:r>
            <a:r>
              <a:rPr lang="en-US" sz="2000" dirty="0" err="1" smtClean="0"/>
              <a:t>TeV</a:t>
            </a:r>
            <a:r>
              <a:rPr lang="en-US" sz="2000" dirty="0" smtClean="0"/>
              <a:t>) are based on Monte Carlo simulation</a:t>
            </a:r>
          </a:p>
          <a:p>
            <a:r>
              <a:rPr lang="en-US" sz="2000" dirty="0" smtClean="0"/>
              <a:t>Work currently focuses on understanding backgrounds to search channels</a:t>
            </a:r>
          </a:p>
          <a:p>
            <a:pPr lvl="1"/>
            <a:r>
              <a:rPr lang="en-US" sz="1600" dirty="0" smtClean="0"/>
              <a:t>Particularly on establishing data-driven methods to determine these backgrounds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7218"/>
            <a:ext cx="8229600" cy="1143000"/>
          </a:xfrm>
        </p:spPr>
        <p:txBody>
          <a:bodyPr/>
          <a:lstStyle/>
          <a:p>
            <a:r>
              <a:rPr lang="en-US" dirty="0" smtClean="0"/>
              <a:t>H➝τ</a:t>
            </a:r>
            <a:r>
              <a:rPr lang="en-US" baseline="30000" dirty="0" smtClean="0"/>
              <a:t>+</a:t>
            </a:r>
            <a:r>
              <a:rPr lang="en-US" dirty="0" smtClean="0"/>
              <a:t>τ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cap="small" dirty="0" smtClean="0"/>
              <a:t>in the Standard Model</a:t>
            </a:r>
            <a:endParaRPr lang="en-US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69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01022" y="134387"/>
            <a:ext cx="4129050" cy="6221963"/>
          </a:xfrm>
        </p:spPr>
        <p:txBody>
          <a:bodyPr/>
          <a:lstStyle/>
          <a:p>
            <a:pPr lvl="0">
              <a:buFont typeface="Arial"/>
              <a:buChar char="•"/>
              <a:defRPr/>
            </a:pPr>
            <a:r>
              <a:rPr lang="en-US" sz="2000" dirty="0" smtClean="0"/>
              <a:t>Studied Vector Boson Fusion (VBF) production channel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Use discrimination power from 2 tag jets and clean inter-jet gap (tree level)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Three channels (</a:t>
            </a:r>
            <a:r>
              <a:rPr lang="en-US" sz="2000" dirty="0" err="1" smtClean="0">
                <a:latin typeface="SchoolHouse Cursive B"/>
                <a:cs typeface="SchoolHouse Cursive B"/>
              </a:rPr>
              <a:t>ll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choolHouse Cursive B"/>
                <a:cs typeface="SchoolHouse Cursive B"/>
              </a:rPr>
              <a:t>lh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choolHouse Cursive B"/>
                <a:cs typeface="SchoolHouse Cursive B"/>
              </a:rPr>
              <a:t>hh</a:t>
            </a:r>
            <a:r>
              <a:rPr lang="en-US" sz="2000" dirty="0" smtClean="0"/>
              <a:t>) for </a:t>
            </a:r>
            <a:r>
              <a:rPr lang="en-US" sz="2000" dirty="0" err="1" smtClean="0"/>
              <a:t>leptonic</a:t>
            </a:r>
            <a:r>
              <a:rPr lang="en-US" sz="2000" dirty="0" smtClean="0"/>
              <a:t> or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</a:t>
            </a:r>
            <a:r>
              <a:rPr lang="en-US" sz="2000" dirty="0" err="1" smtClean="0"/>
              <a:t>τ</a:t>
            </a:r>
            <a:r>
              <a:rPr lang="en-US" sz="2000" dirty="0" smtClean="0"/>
              <a:t> decays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Trigger for </a:t>
            </a:r>
            <a:r>
              <a:rPr lang="en-US" sz="1600" dirty="0" err="1" smtClean="0"/>
              <a:t>hadron-hadron</a:t>
            </a:r>
            <a:r>
              <a:rPr lang="en-US" sz="1600" dirty="0" smtClean="0"/>
              <a:t> channel proved to be feasible 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Background for this channel needs to be measured from data (in progress)</a:t>
            </a:r>
          </a:p>
          <a:p>
            <a:pPr lvl="1">
              <a:buNone/>
              <a:defRPr/>
            </a:pPr>
            <a:endParaRPr lang="en-US" sz="2000" dirty="0" smtClean="0"/>
          </a:p>
          <a:p>
            <a:pPr lvl="0">
              <a:buFont typeface="Arial"/>
              <a:buChar char="•"/>
              <a:defRPr/>
            </a:pPr>
            <a:r>
              <a:rPr lang="en-US" sz="2000" dirty="0" smtClean="0"/>
              <a:t>M</a:t>
            </a:r>
            <a:r>
              <a:rPr lang="en-US" sz="2000" baseline="-25000" dirty="0" smtClean="0"/>
              <a:t>ττ</a:t>
            </a:r>
            <a:r>
              <a:rPr lang="en-US" sz="2000" dirty="0" smtClean="0"/>
              <a:t> can be reconstructed in the collinear approximation with good resolution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δm</a:t>
            </a:r>
            <a:r>
              <a:rPr lang="en-US" sz="2000" dirty="0" smtClean="0"/>
              <a:t> ≈ 8 – 10 GeV/c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Assume </a:t>
            </a:r>
            <a:r>
              <a:rPr lang="en-US" sz="1600" dirty="0" err="1" smtClean="0"/>
              <a:t>τ</a:t>
            </a:r>
            <a:r>
              <a:rPr lang="en-US" sz="1600" dirty="0" smtClean="0"/>
              <a:t> decays to be only source of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endParaRPr lang="en-US" sz="1600" baseline="30000" dirty="0" smtClean="0"/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Assume </a:t>
            </a:r>
            <a:r>
              <a:rPr lang="en-US" sz="1600" dirty="0" err="1" smtClean="0"/>
              <a:t>massles</a:t>
            </a:r>
            <a:r>
              <a:rPr lang="en-US" sz="1600" dirty="0" smtClean="0"/>
              <a:t> </a:t>
            </a:r>
            <a:r>
              <a:rPr lang="en-US" sz="1600" dirty="0" err="1" smtClean="0"/>
              <a:t>τ’s</a:t>
            </a:r>
            <a:endParaRPr lang="en-US" sz="1600" dirty="0" smtClean="0"/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Dominant background is Z/γ*➝</a:t>
            </a:r>
            <a:r>
              <a:rPr lang="en-US" sz="2000" dirty="0" err="1" smtClean="0"/>
              <a:t>ττ</a:t>
            </a: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241938" y="2847834"/>
          <a:ext cx="1551709" cy="800100"/>
        </p:xfrm>
        <a:graphic>
          <a:graphicData uri="http://schemas.openxmlformats.org/presentationml/2006/ole">
            <p:oleObj spid="_x0000_s82946" name="Equation" r:id="rId3" imgW="812800" imgH="4191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46267" y="2899926"/>
          <a:ext cx="1497733" cy="704816"/>
        </p:xfrm>
        <a:graphic>
          <a:graphicData uri="http://schemas.openxmlformats.org/presentationml/2006/ole">
            <p:oleObj spid="_x0000_s82947" name="Equation" r:id="rId4" imgW="863600" imgH="406400" progId="Equation.3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5895408" y="2899926"/>
          <a:ext cx="1597025" cy="719786"/>
        </p:xfrm>
        <a:graphic>
          <a:graphicData uri="http://schemas.openxmlformats.org/presentationml/2006/ole">
            <p:oleObj spid="_x0000_s82948" name="Equation" r:id="rId5" imgW="901700" imgH="406400" progId="Equation.3">
              <p:embed/>
            </p:oleObj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4253812" y="3878358"/>
            <a:ext cx="4910494" cy="2386709"/>
            <a:chOff x="1364801" y="3942451"/>
            <a:chExt cx="4910494" cy="2386709"/>
          </a:xfrm>
        </p:grpSpPr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4315688" y="4368579"/>
              <a:ext cx="865706" cy="697156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H="1">
              <a:off x="4326373" y="5223594"/>
              <a:ext cx="844332" cy="69715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4399962" y="4923846"/>
              <a:ext cx="968212" cy="22616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4775523" y="4692979"/>
              <a:ext cx="592666" cy="230873"/>
            </a:xfrm>
            <a:prstGeom prst="line">
              <a:avLst/>
            </a:prstGeom>
            <a:ln cap="flat">
              <a:solidFill>
                <a:schemeClr val="tx1"/>
              </a:solidFill>
              <a:prstDash val="sysDash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 flipV="1">
              <a:off x="4716257" y="4923847"/>
              <a:ext cx="651925" cy="56172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H="1">
              <a:off x="5065242" y="6026220"/>
              <a:ext cx="334821" cy="27106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5061714" y="3977856"/>
              <a:ext cx="341865" cy="27105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 flipH="1" flipV="1">
              <a:off x="2636035" y="4426567"/>
              <a:ext cx="865706" cy="697156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6200000" flipH="1">
              <a:off x="2646719" y="5281582"/>
              <a:ext cx="844332" cy="69715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2720308" y="4981834"/>
              <a:ext cx="968212" cy="22616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2606030" y="4783515"/>
              <a:ext cx="538756" cy="310204"/>
            </a:xfrm>
            <a:prstGeom prst="straightConnector1">
              <a:avLst/>
            </a:prstGeom>
            <a:ln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2712856" y="4676689"/>
              <a:ext cx="538756" cy="523856"/>
            </a:xfrm>
            <a:prstGeom prst="straightConnector1">
              <a:avLst/>
            </a:prstGeom>
            <a:ln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6200000" flipH="1">
              <a:off x="2596267" y="5332041"/>
              <a:ext cx="403983" cy="155896"/>
            </a:xfrm>
            <a:prstGeom prst="straightConnector1">
              <a:avLst/>
            </a:prstGeom>
            <a:ln>
              <a:prstDash val="soli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6200000" flipH="1">
              <a:off x="2590325" y="5337983"/>
              <a:ext cx="676997" cy="417026"/>
            </a:xfrm>
            <a:prstGeom prst="straightConnector1">
              <a:avLst/>
            </a:prstGeom>
            <a:ln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ight Arrow 95"/>
            <p:cNvSpPr/>
            <p:nvPr/>
          </p:nvSpPr>
          <p:spPr>
            <a:xfrm>
              <a:off x="3759740" y="4844528"/>
              <a:ext cx="533386" cy="58163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/>
            <p:cNvSpPr/>
            <p:nvPr/>
          </p:nvSpPr>
          <p:spPr>
            <a:xfrm>
              <a:off x="2021284" y="4844528"/>
              <a:ext cx="533386" cy="58163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41962" y="4018186"/>
              <a:ext cx="45578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choolHouse Cursive B"/>
                  <a:cs typeface="SchoolHouse Cursive B"/>
                </a:rPr>
                <a:t>l</a:t>
              </a:r>
              <a:endParaRPr lang="en-US" dirty="0">
                <a:latin typeface="SchoolHouse Cursive B"/>
                <a:cs typeface="SchoolHouse Cursive B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14529" y="4299907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ν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401312" y="4553815"/>
              <a:ext cx="9392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miss</a:t>
              </a:r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7977" y="3965736"/>
              <a:ext cx="442304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τ</a:t>
              </a:r>
              <a:r>
                <a:rPr lang="en-US" baseline="-25000" dirty="0" err="1" smtClean="0">
                  <a:latin typeface="SchoolHouse Cursive B"/>
                  <a:cs typeface="SchoolHouse Cursive B"/>
                </a:rPr>
                <a:t>l</a:t>
              </a:r>
              <a:endParaRPr lang="en-US" baseline="-25000" dirty="0" smtClean="0">
                <a:latin typeface="SchoolHouse Cursive B"/>
                <a:cs typeface="SchoolHouse Cursive B"/>
              </a:endParaRPr>
            </a:p>
            <a:p>
              <a:endParaRPr lang="en-US" baseline="-25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56849" y="4428567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ν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34388" y="5710448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ν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11580" y="5427108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7477" y="5931262"/>
              <a:ext cx="44230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τ</a:t>
              </a:r>
              <a:r>
                <a:rPr lang="en-US" baseline="-25000" dirty="0" err="1" smtClean="0"/>
                <a:t>h</a:t>
              </a:r>
              <a:endParaRPr lang="en-US" baseline="-25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97118" y="4201704"/>
              <a:ext cx="1178177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Collinear approx.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40286" y="5810821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2720310" y="5207995"/>
              <a:ext cx="676252" cy="602826"/>
            </a:xfrm>
            <a:prstGeom prst="straightConnector1">
              <a:avLst/>
            </a:prstGeom>
            <a:ln>
              <a:prstDash val="soli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3302436" y="5582143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rot="5400000" flipH="1" flipV="1">
              <a:off x="1279917" y="4139218"/>
              <a:ext cx="1095675" cy="92590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6200000" flipH="1">
              <a:off x="1268611" y="5246199"/>
              <a:ext cx="1115057" cy="92267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681" y="413619"/>
            <a:ext cx="3075834" cy="2104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681" y="413619"/>
            <a:ext cx="3075834" cy="2104518"/>
          </a:xfrm>
          <a:prstGeom prst="rect">
            <a:avLst/>
          </a:prstGeom>
        </p:spPr>
      </p:pic>
      <p:grpSp>
        <p:nvGrpSpPr>
          <p:cNvPr id="2" name="Group 48"/>
          <p:cNvGrpSpPr/>
          <p:nvPr/>
        </p:nvGrpSpPr>
        <p:grpSpPr>
          <a:xfrm>
            <a:off x="4620537" y="40843"/>
            <a:ext cx="4347660" cy="2989713"/>
            <a:chOff x="4620537" y="40843"/>
            <a:chExt cx="4347660" cy="2989713"/>
          </a:xfrm>
        </p:grpSpPr>
        <p:pic>
          <p:nvPicPr>
            <p:cNvPr id="21" name="Picture 20" descr="fig2a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620537" y="40843"/>
              <a:ext cx="4061361" cy="29568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7335446" y="1397806"/>
              <a:ext cx="2896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F7F7F"/>
                  </a:solidFill>
                </a:rPr>
                <a:t>CERN-OPEN-2008-020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01022" y="134387"/>
            <a:ext cx="4129050" cy="6221963"/>
          </a:xfrm>
        </p:spPr>
        <p:txBody>
          <a:bodyPr/>
          <a:lstStyle/>
          <a:p>
            <a:pPr lvl="0">
              <a:buFont typeface="Arial"/>
              <a:buChar char="•"/>
              <a:defRPr/>
            </a:pPr>
            <a:r>
              <a:rPr lang="en-US" sz="2000" dirty="0" smtClean="0"/>
              <a:t>Studied Vector Boson Fusion (VBF) production channel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Use discrimination power from 2 tag jets and clean inter-jet gap (tree level)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Three channels (</a:t>
            </a:r>
            <a:r>
              <a:rPr lang="en-US" sz="2000" dirty="0" err="1" smtClean="0">
                <a:latin typeface="SchoolHouse Cursive B"/>
                <a:cs typeface="SchoolHouse Cursive B"/>
              </a:rPr>
              <a:t>ll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choolHouse Cursive B"/>
                <a:cs typeface="SchoolHouse Cursive B"/>
              </a:rPr>
              <a:t>lh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choolHouse Cursive B"/>
                <a:cs typeface="SchoolHouse Cursive B"/>
              </a:rPr>
              <a:t>hh</a:t>
            </a:r>
            <a:r>
              <a:rPr lang="en-US" sz="2000" dirty="0" smtClean="0"/>
              <a:t>) for </a:t>
            </a:r>
            <a:r>
              <a:rPr lang="en-US" sz="2000" dirty="0" err="1" smtClean="0"/>
              <a:t>leptonic</a:t>
            </a:r>
            <a:r>
              <a:rPr lang="en-US" sz="2000" dirty="0" smtClean="0"/>
              <a:t> or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</a:t>
            </a:r>
            <a:r>
              <a:rPr lang="en-US" sz="2000" dirty="0" err="1" smtClean="0"/>
              <a:t>τ</a:t>
            </a:r>
            <a:r>
              <a:rPr lang="en-US" sz="2000" dirty="0" smtClean="0"/>
              <a:t> decays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Trigger for </a:t>
            </a:r>
            <a:r>
              <a:rPr lang="en-US" sz="1600" dirty="0" err="1" smtClean="0"/>
              <a:t>hadron-hadron</a:t>
            </a:r>
            <a:r>
              <a:rPr lang="en-US" sz="1600" dirty="0" smtClean="0"/>
              <a:t> channel proved to be feasible 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Background for this channel needs to be measured from data (in progress)</a:t>
            </a:r>
          </a:p>
          <a:p>
            <a:pPr lvl="1">
              <a:buNone/>
              <a:defRPr/>
            </a:pPr>
            <a:endParaRPr lang="en-US" sz="2000" dirty="0" smtClean="0"/>
          </a:p>
          <a:p>
            <a:pPr lvl="0">
              <a:buFont typeface="Arial"/>
              <a:buChar char="•"/>
              <a:defRPr/>
            </a:pPr>
            <a:r>
              <a:rPr lang="en-US" sz="2000" dirty="0" err="1" smtClean="0"/>
              <a:t>m</a:t>
            </a:r>
            <a:r>
              <a:rPr lang="en-US" sz="2000" baseline="-25000" dirty="0" err="1" smtClean="0"/>
              <a:t>ττ</a:t>
            </a:r>
            <a:r>
              <a:rPr lang="en-US" sz="2000" dirty="0" smtClean="0"/>
              <a:t> can be reconstructed in the collinear approximation with good resolution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δm</a:t>
            </a:r>
            <a:r>
              <a:rPr lang="en-US" sz="2000" dirty="0" smtClean="0"/>
              <a:t> ≈ 8 – 10 GeV/c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Assume </a:t>
            </a:r>
            <a:r>
              <a:rPr lang="en-US" sz="1600" dirty="0" err="1" smtClean="0"/>
              <a:t>τ</a:t>
            </a:r>
            <a:r>
              <a:rPr lang="en-US" sz="1600" dirty="0" smtClean="0"/>
              <a:t> decays to be only source of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endParaRPr lang="en-US" sz="1600" baseline="30000" dirty="0" smtClean="0"/>
          </a:p>
          <a:p>
            <a:pPr lvl="1">
              <a:buFont typeface="Arial"/>
              <a:buChar char="•"/>
              <a:defRPr/>
            </a:pPr>
            <a:r>
              <a:rPr lang="en-US" sz="1600" dirty="0" smtClean="0"/>
              <a:t>Assume </a:t>
            </a:r>
            <a:r>
              <a:rPr lang="en-US" sz="1600" dirty="0" err="1" smtClean="0"/>
              <a:t>massles</a:t>
            </a:r>
            <a:r>
              <a:rPr lang="en-US" sz="1600" dirty="0" smtClean="0"/>
              <a:t> </a:t>
            </a:r>
            <a:r>
              <a:rPr lang="en-US" sz="1600" dirty="0" err="1" smtClean="0"/>
              <a:t>τ’s</a:t>
            </a:r>
            <a:endParaRPr lang="en-US" sz="1600" dirty="0" smtClean="0"/>
          </a:p>
          <a:p>
            <a:pPr lvl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Dominant background is Z/γ*➝</a:t>
            </a:r>
            <a:r>
              <a:rPr lang="en-US" sz="2000" dirty="0" err="1" smtClean="0"/>
              <a:t>ττ</a:t>
            </a: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241938" y="2847834"/>
          <a:ext cx="1551709" cy="800100"/>
        </p:xfrm>
        <a:graphic>
          <a:graphicData uri="http://schemas.openxmlformats.org/presentationml/2006/ole">
            <p:oleObj spid="_x0000_s101378" name="Equation" r:id="rId6" imgW="812800" imgH="4191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46267" y="2899926"/>
          <a:ext cx="1497733" cy="704816"/>
        </p:xfrm>
        <a:graphic>
          <a:graphicData uri="http://schemas.openxmlformats.org/presentationml/2006/ole">
            <p:oleObj spid="_x0000_s101379" name="Equation" r:id="rId7" imgW="863600" imgH="406400" progId="Equation.3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5895408" y="2899926"/>
          <a:ext cx="1597025" cy="719786"/>
        </p:xfrm>
        <a:graphic>
          <a:graphicData uri="http://schemas.openxmlformats.org/presentationml/2006/ole">
            <p:oleObj spid="_x0000_s101380" name="Equation" r:id="rId8" imgW="901700" imgH="406400" progId="Equation.3">
              <p:embed/>
            </p:oleObj>
          </a:graphicData>
        </a:graphic>
      </p:graphicFrame>
      <p:grpSp>
        <p:nvGrpSpPr>
          <p:cNvPr id="6" name="Group 80"/>
          <p:cNvGrpSpPr/>
          <p:nvPr/>
        </p:nvGrpSpPr>
        <p:grpSpPr>
          <a:xfrm>
            <a:off x="4253812" y="3878358"/>
            <a:ext cx="4910494" cy="2386709"/>
            <a:chOff x="1364801" y="3942451"/>
            <a:chExt cx="4910494" cy="2386709"/>
          </a:xfrm>
        </p:grpSpPr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4315688" y="4368579"/>
              <a:ext cx="865706" cy="697156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H="1">
              <a:off x="4326373" y="5223594"/>
              <a:ext cx="844332" cy="69715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4399962" y="4923846"/>
              <a:ext cx="968212" cy="22616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4775523" y="4692979"/>
              <a:ext cx="592666" cy="230873"/>
            </a:xfrm>
            <a:prstGeom prst="line">
              <a:avLst/>
            </a:prstGeom>
            <a:ln cap="flat">
              <a:solidFill>
                <a:schemeClr val="tx1"/>
              </a:solidFill>
              <a:prstDash val="sysDash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 flipV="1">
              <a:off x="4716257" y="4923847"/>
              <a:ext cx="651925" cy="56172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H="1">
              <a:off x="5065242" y="6026220"/>
              <a:ext cx="334821" cy="27106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5061714" y="3977856"/>
              <a:ext cx="341865" cy="27105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5400000" flipH="1" flipV="1">
              <a:off x="2636035" y="4426567"/>
              <a:ext cx="865706" cy="697156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6200000" flipH="1">
              <a:off x="2646719" y="5281582"/>
              <a:ext cx="844332" cy="69715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2720308" y="4981834"/>
              <a:ext cx="968212" cy="226164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2606030" y="4783515"/>
              <a:ext cx="538756" cy="310204"/>
            </a:xfrm>
            <a:prstGeom prst="straightConnector1">
              <a:avLst/>
            </a:prstGeom>
            <a:ln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2712856" y="4676689"/>
              <a:ext cx="538756" cy="523856"/>
            </a:xfrm>
            <a:prstGeom prst="straightConnector1">
              <a:avLst/>
            </a:prstGeom>
            <a:ln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6200000" flipH="1">
              <a:off x="2596267" y="5332041"/>
              <a:ext cx="403983" cy="155896"/>
            </a:xfrm>
            <a:prstGeom prst="straightConnector1">
              <a:avLst/>
            </a:prstGeom>
            <a:ln>
              <a:prstDash val="soli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6200000" flipH="1">
              <a:off x="2590325" y="5337983"/>
              <a:ext cx="676997" cy="417026"/>
            </a:xfrm>
            <a:prstGeom prst="straightConnector1">
              <a:avLst/>
            </a:prstGeom>
            <a:ln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ight Arrow 95"/>
            <p:cNvSpPr/>
            <p:nvPr/>
          </p:nvSpPr>
          <p:spPr>
            <a:xfrm>
              <a:off x="3759740" y="4844528"/>
              <a:ext cx="533386" cy="58163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/>
            <p:cNvSpPr/>
            <p:nvPr/>
          </p:nvSpPr>
          <p:spPr>
            <a:xfrm>
              <a:off x="2021284" y="4844528"/>
              <a:ext cx="533386" cy="58163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41962" y="4018186"/>
              <a:ext cx="455786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choolHouse Cursive B"/>
                  <a:cs typeface="SchoolHouse Cursive B"/>
                </a:rPr>
                <a:t>l</a:t>
              </a:r>
              <a:endParaRPr lang="en-US" dirty="0">
                <a:latin typeface="SchoolHouse Cursive B"/>
                <a:cs typeface="SchoolHouse Cursive B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14529" y="4299907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ν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401312" y="4553815"/>
              <a:ext cx="9392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T</a:t>
              </a:r>
              <a:r>
                <a:rPr lang="en-US" baseline="30000" dirty="0" err="1" smtClean="0"/>
                <a:t>miss</a:t>
              </a:r>
              <a:r>
                <a:rPr lang="en-US" dirty="0" smtClean="0"/>
                <a:t>                    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7977" y="3965736"/>
              <a:ext cx="442304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τ</a:t>
              </a:r>
              <a:r>
                <a:rPr lang="en-US" baseline="-25000" dirty="0" err="1" smtClean="0">
                  <a:latin typeface="SchoolHouse Cursive B"/>
                  <a:cs typeface="SchoolHouse Cursive B"/>
                </a:rPr>
                <a:t>l</a:t>
              </a:r>
              <a:endParaRPr lang="en-US" baseline="-25000" dirty="0" smtClean="0">
                <a:latin typeface="SchoolHouse Cursive B"/>
                <a:cs typeface="SchoolHouse Cursive B"/>
              </a:endParaRPr>
            </a:p>
            <a:p>
              <a:endParaRPr lang="en-US" baseline="-25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156849" y="4428567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ν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34388" y="5710448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latin typeface="Symbol" charset="2"/>
                  <a:cs typeface="Symbol" charset="2"/>
                </a:rPr>
                <a:t>ν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611580" y="5427108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7477" y="5931262"/>
              <a:ext cx="442304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τ</a:t>
              </a:r>
              <a:r>
                <a:rPr lang="en-US" baseline="-25000" dirty="0" err="1" smtClean="0"/>
                <a:t>h</a:t>
              </a:r>
              <a:endParaRPr lang="en-US" baseline="-25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97118" y="4201704"/>
              <a:ext cx="1178177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Collinear approx.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40286" y="5810821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2720310" y="5207995"/>
              <a:ext cx="676252" cy="602826"/>
            </a:xfrm>
            <a:prstGeom prst="straightConnector1">
              <a:avLst/>
            </a:prstGeom>
            <a:ln>
              <a:prstDash val="solid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3302436" y="5582143"/>
              <a:ext cx="4058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r>
                <a:rPr lang="en-US" dirty="0" smtClean="0">
                  <a:latin typeface="Symbol" charset="2"/>
                  <a:cs typeface="Symbol" charset="2"/>
                </a:rPr>
                <a:t>                    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rot="5400000" flipH="1" flipV="1">
              <a:off x="1279917" y="4139218"/>
              <a:ext cx="1095675" cy="92590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6200000" flipH="1">
              <a:off x="1268611" y="5246199"/>
              <a:ext cx="1115057" cy="92267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56" y="3296969"/>
            <a:ext cx="4071803" cy="30593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4" y="348050"/>
            <a:ext cx="4907204" cy="3224877"/>
          </a:xfrm>
        </p:spPr>
        <p:txBody>
          <a:bodyPr/>
          <a:lstStyle/>
          <a:p>
            <a:pPr lvl="0"/>
            <a:r>
              <a:rPr lang="en-US" sz="2000" dirty="0" smtClean="0"/>
              <a:t>High tail of the Z➝ττ mass distribution extends into signal region </a:t>
            </a:r>
          </a:p>
          <a:p>
            <a:pPr lvl="0"/>
            <a:r>
              <a:rPr lang="en-US" sz="2000" dirty="0" smtClean="0"/>
              <a:t>Simulation shortcomings would impact on signal extraction – needs to be estimated from collision data: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Select Z➝μμ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Take </a:t>
            </a:r>
            <a:r>
              <a:rPr lang="en-US" sz="1800" dirty="0" err="1" smtClean="0"/>
              <a:t>μ</a:t>
            </a:r>
            <a:r>
              <a:rPr lang="en-US" sz="1800" dirty="0" smtClean="0"/>
              <a:t> 4-momenta and decay as a </a:t>
            </a:r>
            <a:r>
              <a:rPr lang="en-US" sz="1800" dirty="0" err="1" smtClean="0"/>
              <a:t>τ</a:t>
            </a:r>
            <a:r>
              <a:rPr lang="en-US" sz="1800" dirty="0" smtClean="0"/>
              <a:t> in </a:t>
            </a:r>
            <a:r>
              <a:rPr lang="en-US" sz="1800" dirty="0" err="1" smtClean="0"/>
              <a:t>Tauola</a:t>
            </a:r>
            <a:r>
              <a:rPr lang="en-US" sz="1800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smtClean="0"/>
              <a:t>Run through detector simulation and merge back into event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194696" y="4038945"/>
            <a:ext cx="4893956" cy="2097940"/>
            <a:chOff x="610866" y="3685016"/>
            <a:chExt cx="4657786" cy="1858361"/>
          </a:xfrm>
        </p:grpSpPr>
        <p:cxnSp>
          <p:nvCxnSpPr>
            <p:cNvPr id="54" name="Straight Arrow Connector 53"/>
            <p:cNvCxnSpPr/>
            <p:nvPr/>
          </p:nvCxnSpPr>
          <p:spPr>
            <a:xfrm rot="16200000" flipV="1">
              <a:off x="468401" y="4095237"/>
              <a:ext cx="1127668" cy="842738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453604" y="4534411"/>
              <a:ext cx="1130846" cy="546029"/>
            </a:xfrm>
            <a:prstGeom prst="straightConnector1">
              <a:avLst/>
            </a:prstGeom>
            <a:ln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 flipV="1">
              <a:off x="610866" y="5080440"/>
              <a:ext cx="842739" cy="142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10800000" flipV="1">
              <a:off x="800780" y="5080440"/>
              <a:ext cx="652825" cy="2848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1453606" y="5080440"/>
              <a:ext cx="783388" cy="2848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453606" y="5080440"/>
              <a:ext cx="783388" cy="142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453604" y="5080440"/>
              <a:ext cx="593477" cy="462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64282" y="3768106"/>
              <a:ext cx="367955" cy="3271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μ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29252" y="4165079"/>
              <a:ext cx="367955" cy="3271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μ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4072685" y="4756150"/>
              <a:ext cx="783390" cy="32429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V="1">
              <a:off x="3229947" y="5080440"/>
              <a:ext cx="842739" cy="142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 flipV="1">
              <a:off x="3419861" y="5080440"/>
              <a:ext cx="652825" cy="2848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072687" y="5080440"/>
              <a:ext cx="783388" cy="2848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4072687" y="5080440"/>
              <a:ext cx="783388" cy="1424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072685" y="5080440"/>
              <a:ext cx="593477" cy="462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229946" y="4137438"/>
              <a:ext cx="367955" cy="327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μ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7647" y="4239014"/>
              <a:ext cx="367955" cy="327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rot="10800000">
              <a:off x="3419861" y="4534412"/>
              <a:ext cx="652825" cy="5460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16200000" flipV="1">
              <a:off x="3570255" y="4578007"/>
              <a:ext cx="735952" cy="26891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3619796" y="4054348"/>
              <a:ext cx="367955" cy="327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ν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04241" y="4054348"/>
              <a:ext cx="367955" cy="327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ν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V="1">
              <a:off x="3517863" y="4525613"/>
              <a:ext cx="656760" cy="45289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4072691" y="4673600"/>
              <a:ext cx="593471" cy="40684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072691" y="4908551"/>
              <a:ext cx="935784" cy="171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4072691" y="4534411"/>
              <a:ext cx="593471" cy="5460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780047" y="4391414"/>
              <a:ext cx="367955" cy="327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27647" y="4444484"/>
              <a:ext cx="367955" cy="327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ν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00697" y="4581914"/>
              <a:ext cx="367955" cy="3271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π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5" name="Right Arrow 104"/>
            <p:cNvSpPr/>
            <p:nvPr/>
          </p:nvSpPr>
          <p:spPr>
            <a:xfrm>
              <a:off x="2649727" y="4896681"/>
              <a:ext cx="420643" cy="456773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346545" y="3685016"/>
              <a:ext cx="982707" cy="3271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charset="2"/>
                  <a:cs typeface="Symbol" charset="2"/>
                </a:rPr>
                <a:t>Z</a:t>
              </a:r>
              <a:r>
                <a:rPr lang="en-US" dirty="0" smtClean="0"/>
                <a:t>➝</a:t>
              </a:r>
              <a:r>
                <a:rPr lang="en-US" dirty="0" smtClean="0">
                  <a:latin typeface="Symbol" charset="2"/>
                  <a:cs typeface="Symbol" charset="2"/>
                </a:rPr>
                <a:t>μμ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772196" y="3685016"/>
              <a:ext cx="1324922" cy="32715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Z</a:t>
              </a:r>
              <a:r>
                <a:rPr lang="en-US" dirty="0" err="1" smtClean="0"/>
                <a:t>➝</a:t>
              </a:r>
              <a:r>
                <a:rPr lang="en-US" dirty="0" err="1" smtClean="0">
                  <a:latin typeface="Symbol" charset="2"/>
                  <a:cs typeface="Symbol" charset="2"/>
                </a:rPr>
                <a:t>ττ</a:t>
              </a:r>
              <a:r>
                <a:rPr lang="en-US" dirty="0" err="1" smtClean="0"/>
                <a:t>➝</a:t>
              </a:r>
              <a:r>
                <a:rPr lang="en-US" dirty="0" err="1" smtClean="0">
                  <a:latin typeface="SchoolHouse Cursive B"/>
                  <a:cs typeface="SchoolHouse Cursive B"/>
                </a:rPr>
                <a:t>lh</a:t>
              </a:r>
              <a:endParaRPr lang="en-US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 rot="16200000">
            <a:off x="-1258642" y="2941706"/>
            <a:ext cx="289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</a:rPr>
              <a:t>CERN-OPEN-2008-020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458" y="88900"/>
            <a:ext cx="4100893" cy="3208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2435" y="106830"/>
            <a:ext cx="5139512" cy="6356350"/>
          </a:xfrm>
        </p:spPr>
        <p:txBody>
          <a:bodyPr/>
          <a:lstStyle/>
          <a:p>
            <a:r>
              <a:rPr lang="en-US" sz="1800" b="1" dirty="0" err="1" smtClean="0">
                <a:latin typeface="SchoolHouse Cursive B"/>
                <a:cs typeface="SchoolHouse Cursive B"/>
              </a:rPr>
              <a:t>ll</a:t>
            </a:r>
            <a:r>
              <a:rPr lang="en-US" sz="1800" b="1" dirty="0" smtClean="0"/>
              <a:t> event selection</a:t>
            </a:r>
            <a:r>
              <a:rPr lang="en-US" sz="1800" dirty="0" smtClean="0"/>
              <a:t>: 2 leptons + tag jets +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miss</a:t>
            </a:r>
            <a:endParaRPr lang="en-US" sz="1800" baseline="30000" dirty="0" smtClean="0"/>
          </a:p>
          <a:p>
            <a:pPr lvl="1"/>
            <a:r>
              <a:rPr lang="en-US" sz="1600" dirty="0" smtClean="0"/>
              <a:t>Two leptons (</a:t>
            </a:r>
            <a:r>
              <a:rPr lang="en-US" sz="1600" dirty="0" err="1" smtClean="0"/>
              <a:t>e</a:t>
            </a:r>
            <a:r>
              <a:rPr lang="en-US" sz="1600" dirty="0" smtClean="0"/>
              <a:t> or </a:t>
            </a:r>
            <a:r>
              <a:rPr lang="en-US" sz="1600" dirty="0" err="1" smtClean="0"/>
              <a:t>μ</a:t>
            </a:r>
            <a:r>
              <a:rPr lang="en-US" sz="1600" dirty="0" smtClean="0"/>
              <a:t>) with opposite charge</a:t>
            </a:r>
          </a:p>
          <a:p>
            <a:pPr lvl="1"/>
            <a:r>
              <a:rPr lang="en-US" sz="1600" dirty="0" smtClean="0"/>
              <a:t>Leptons not back to back and 0 &lt; x</a:t>
            </a:r>
            <a:r>
              <a:rPr lang="en-US" sz="1600" baseline="-25000" dirty="0" smtClean="0"/>
              <a:t>l1</a:t>
            </a:r>
            <a:r>
              <a:rPr lang="en-US" sz="1600" dirty="0" smtClean="0"/>
              <a:t>, x</a:t>
            </a:r>
            <a:r>
              <a:rPr lang="en-US" sz="1600" baseline="-25000" dirty="0" smtClean="0"/>
              <a:t>l2</a:t>
            </a:r>
            <a:r>
              <a:rPr lang="en-US" sz="1600" dirty="0" smtClean="0"/>
              <a:t> &lt; 0.75 (for collinear approximation to work)</a:t>
            </a:r>
          </a:p>
          <a:p>
            <a:pPr lvl="1"/>
            <a:r>
              <a:rPr lang="en-US" sz="1600" dirty="0" smtClean="0"/>
              <a:t>Two “tag” jets with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&gt; 40 and 20 </a:t>
            </a:r>
            <a:r>
              <a:rPr lang="en-US" sz="1600" dirty="0" err="1" smtClean="0"/>
              <a:t>GeV</a:t>
            </a:r>
            <a:r>
              <a:rPr lang="en-US" sz="1600" dirty="0" smtClean="0"/>
              <a:t> in opposite hemispheres with </a:t>
            </a:r>
            <a:r>
              <a:rPr lang="en-US" sz="1600" dirty="0" err="1" smtClean="0"/>
              <a:t>Δη</a:t>
            </a:r>
            <a:r>
              <a:rPr lang="en-US" sz="1600" baseline="-25000" dirty="0" err="1" smtClean="0"/>
              <a:t>jj</a:t>
            </a:r>
            <a:r>
              <a:rPr lang="en-US" sz="1600" dirty="0" smtClean="0"/>
              <a:t> &gt; 4.4 and </a:t>
            </a:r>
            <a:r>
              <a:rPr lang="en-US" sz="1600" dirty="0" err="1" smtClean="0"/>
              <a:t>di</a:t>
            </a:r>
            <a:r>
              <a:rPr lang="en-US" sz="1600" dirty="0" smtClean="0"/>
              <a:t>-jet mass &gt; 700 GeV/c</a:t>
            </a:r>
            <a:r>
              <a:rPr lang="en-US" sz="1600" baseline="30000" dirty="0" smtClean="0"/>
              <a:t>2</a:t>
            </a:r>
          </a:p>
          <a:p>
            <a:pPr lvl="1"/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&gt; 40 </a:t>
            </a:r>
            <a:r>
              <a:rPr lang="en-US" sz="1600" dirty="0" err="1" smtClean="0"/>
              <a:t>GeV</a:t>
            </a:r>
            <a:endParaRPr lang="en-US" sz="1800" dirty="0" smtClean="0">
              <a:latin typeface="SchoolHouse Cursive B"/>
              <a:cs typeface="SchoolHouse Cursive B"/>
            </a:endParaRPr>
          </a:p>
          <a:p>
            <a:r>
              <a:rPr lang="en-US" sz="1800" b="1" dirty="0" err="1" smtClean="0">
                <a:latin typeface="SchoolHouse Cursive B"/>
                <a:cs typeface="SchoolHouse Cursive B"/>
              </a:rPr>
              <a:t>lh</a:t>
            </a:r>
            <a:r>
              <a:rPr lang="en-US" sz="1800" b="1" dirty="0" smtClean="0"/>
              <a:t> event selection</a:t>
            </a:r>
            <a:r>
              <a:rPr lang="en-US" sz="1800" dirty="0" smtClean="0"/>
              <a:t>: </a:t>
            </a:r>
            <a:r>
              <a:rPr lang="en-US" sz="1800" dirty="0" err="1" smtClean="0"/>
              <a:t>e/μ</a:t>
            </a:r>
            <a:r>
              <a:rPr lang="en-US" sz="1800" dirty="0" smtClean="0"/>
              <a:t> + </a:t>
            </a:r>
            <a:r>
              <a:rPr lang="en-US" sz="1800" dirty="0" err="1" smtClean="0"/>
              <a:t>τ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 + tag jets +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miss</a:t>
            </a:r>
            <a:endParaRPr lang="en-US" sz="1800" dirty="0" smtClean="0"/>
          </a:p>
          <a:p>
            <a:pPr lvl="1"/>
            <a:r>
              <a:rPr lang="en-US" sz="1600" dirty="0" smtClean="0"/>
              <a:t>Exactly one lepton (</a:t>
            </a:r>
            <a:r>
              <a:rPr lang="en-US" sz="1600" dirty="0" err="1" smtClean="0"/>
              <a:t>e</a:t>
            </a:r>
            <a:r>
              <a:rPr lang="en-US" sz="1600" dirty="0" smtClean="0"/>
              <a:t> or </a:t>
            </a:r>
            <a:r>
              <a:rPr lang="en-US" sz="1600" dirty="0" err="1" smtClean="0"/>
              <a:t>μ</a:t>
            </a:r>
            <a:r>
              <a:rPr lang="en-US" sz="1600" dirty="0" smtClean="0"/>
              <a:t>)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&gt; 22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One reconstructed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tau (</a:t>
            </a:r>
            <a:r>
              <a:rPr lang="en-US" sz="1600" dirty="0" err="1" smtClean="0"/>
              <a:t>τ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Lepton and </a:t>
            </a:r>
            <a:r>
              <a:rPr lang="en-US" sz="1600" dirty="0" err="1" smtClean="0"/>
              <a:t>τ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not back to back and 0 &lt; x</a:t>
            </a:r>
            <a:r>
              <a:rPr lang="en-US" sz="1600" baseline="-25000" dirty="0" smtClean="0"/>
              <a:t>l1</a:t>
            </a:r>
            <a:r>
              <a:rPr lang="en-US" sz="1600" dirty="0" smtClean="0"/>
              <a:t>, x</a:t>
            </a:r>
            <a:r>
              <a:rPr lang="en-US" sz="1600" baseline="-25000" dirty="0" smtClean="0"/>
              <a:t>l2</a:t>
            </a:r>
            <a:r>
              <a:rPr lang="en-US" sz="1600" dirty="0" smtClean="0"/>
              <a:t> &lt; 0.75 (for collinear approximation to work)</a:t>
            </a:r>
          </a:p>
          <a:p>
            <a:pPr lvl="1"/>
            <a:r>
              <a:rPr lang="en-US" sz="1600" dirty="0" smtClean="0"/>
              <a:t>Transverse mass (lepton,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) &lt; 30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Two “tag” jets with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&gt; 40 and 20 </a:t>
            </a:r>
            <a:r>
              <a:rPr lang="en-US" sz="1600" dirty="0" err="1" smtClean="0"/>
              <a:t>GeV</a:t>
            </a:r>
            <a:r>
              <a:rPr lang="en-US" sz="1600" dirty="0" smtClean="0"/>
              <a:t> in opposite hemispheres with </a:t>
            </a:r>
            <a:r>
              <a:rPr lang="en-US" sz="1600" dirty="0" err="1" smtClean="0"/>
              <a:t>Δη</a:t>
            </a:r>
            <a:r>
              <a:rPr lang="en-US" sz="1600" baseline="-25000" dirty="0" err="1" smtClean="0"/>
              <a:t>jj</a:t>
            </a:r>
            <a:r>
              <a:rPr lang="en-US" sz="1600" dirty="0" smtClean="0"/>
              <a:t> &gt; 4.4 and </a:t>
            </a:r>
            <a:r>
              <a:rPr lang="en-US" sz="1600" dirty="0" err="1" smtClean="0"/>
              <a:t>di</a:t>
            </a:r>
            <a:r>
              <a:rPr lang="en-US" sz="1600" dirty="0" smtClean="0"/>
              <a:t>-jet mass &gt; 700 GeV/c</a:t>
            </a:r>
            <a:r>
              <a:rPr lang="en-US" sz="1600" baseline="30000" dirty="0" smtClean="0"/>
              <a:t>2</a:t>
            </a:r>
          </a:p>
          <a:p>
            <a:pPr lvl="1"/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&gt; 30 </a:t>
            </a:r>
            <a:r>
              <a:rPr lang="en-US" sz="1600" dirty="0" err="1" smtClean="0"/>
              <a:t>GeV</a:t>
            </a:r>
            <a:endParaRPr lang="en-US" sz="1800" dirty="0" smtClean="0"/>
          </a:p>
          <a:p>
            <a:r>
              <a:rPr lang="en-US" sz="1800" b="1" dirty="0" smtClean="0"/>
              <a:t>Combination </a:t>
            </a:r>
            <a:r>
              <a:rPr lang="en-US" sz="1800" dirty="0" smtClean="0"/>
              <a:t>of </a:t>
            </a:r>
            <a:r>
              <a:rPr lang="en-US" sz="1800" dirty="0" err="1" smtClean="0">
                <a:latin typeface="SchoolHouse Cursive B"/>
                <a:cs typeface="SchoolHouse Cursive B"/>
              </a:rPr>
              <a:t>ll</a:t>
            </a:r>
            <a:r>
              <a:rPr lang="en-US" sz="1800" dirty="0" smtClean="0"/>
              <a:t> and </a:t>
            </a:r>
            <a:r>
              <a:rPr lang="en-US" sz="1800" dirty="0" err="1" smtClean="0">
                <a:latin typeface="SchoolHouse Cursive B"/>
                <a:cs typeface="SchoolHouse Cursive B"/>
              </a:rPr>
              <a:t>lh</a:t>
            </a:r>
            <a:r>
              <a:rPr lang="en-US" sz="1800" dirty="0" smtClean="0"/>
              <a:t>: 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5σ discovery with 30 fb</a:t>
            </a:r>
            <a:r>
              <a:rPr lang="en-US" sz="1400" baseline="30000" dirty="0" smtClean="0">
                <a:solidFill>
                  <a:srgbClr val="FF0000"/>
                </a:solidFill>
              </a:rPr>
              <a:t>-1</a:t>
            </a:r>
            <a:r>
              <a:rPr lang="en-US" sz="1400" dirty="0" smtClean="0">
                <a:solidFill>
                  <a:srgbClr val="FF0000"/>
                </a:solidFill>
              </a:rPr>
              <a:t> at 14 </a:t>
            </a:r>
            <a:r>
              <a:rPr lang="en-US" sz="1400" dirty="0" err="1" smtClean="0">
                <a:solidFill>
                  <a:srgbClr val="FF0000"/>
                </a:solidFill>
              </a:rPr>
              <a:t>TeV</a:t>
            </a:r>
            <a:r>
              <a:rPr lang="en-US" sz="1400" dirty="0" smtClean="0">
                <a:solidFill>
                  <a:srgbClr val="FF0000"/>
                </a:solidFill>
              </a:rPr>
              <a:t> for </a:t>
            </a:r>
            <a:r>
              <a:rPr lang="en-US" sz="1400" dirty="0" err="1" smtClean="0">
                <a:solidFill>
                  <a:srgbClr val="FF0000"/>
                </a:solidFill>
              </a:rPr>
              <a:t>m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H</a:t>
            </a:r>
            <a:r>
              <a:rPr lang="en-US" sz="1400" baseline="-250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≈ 115 GeV/c</a:t>
            </a:r>
            <a:r>
              <a:rPr lang="en-US" sz="1400" baseline="30000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US" sz="1400" dirty="0" smtClean="0"/>
              <a:t>Systematic uncertainties of ≈20% in signal efficiency , dominated by jet energy scale</a:t>
            </a:r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8000" y="6356350"/>
            <a:ext cx="2133600" cy="365125"/>
          </a:xfrm>
        </p:spPr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73281" y="-2"/>
            <a:ext cx="3589683" cy="3572927"/>
            <a:chOff x="5573281" y="-2"/>
            <a:chExt cx="3589683" cy="3572927"/>
          </a:xfrm>
        </p:grpSpPr>
        <p:pic>
          <p:nvPicPr>
            <p:cNvPr id="8" name="Picture 7" descr="simultaneous_ntrk_plot_lhdata_s+b_m120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573281" y="-2"/>
              <a:ext cx="3424171" cy="35729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7530213" y="1611466"/>
              <a:ext cx="2896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F7F7F"/>
                  </a:solidFill>
                </a:rPr>
                <a:t>CERN-OPEN-2008-020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884" y="3442355"/>
            <a:ext cx="3346218" cy="30208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40331" y="1721750"/>
            <a:ext cx="953300" cy="369332"/>
          </a:xfrm>
          <a:prstGeom prst="rect">
            <a:avLst/>
          </a:prstGeom>
          <a:solidFill>
            <a:srgbClr val="5896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Z➝ττ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0331" y="1266941"/>
            <a:ext cx="953300" cy="369332"/>
          </a:xfrm>
          <a:prstGeom prst="rect">
            <a:avLst/>
          </a:prstGeom>
          <a:solidFill>
            <a:srgbClr val="C05C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H➝ττ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0331" y="2194977"/>
            <a:ext cx="953300" cy="369332"/>
          </a:xfrm>
          <a:prstGeom prst="rect">
            <a:avLst/>
          </a:prstGeom>
          <a:solidFill>
            <a:srgbClr val="08C6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7218"/>
            <a:ext cx="8229600" cy="1143000"/>
          </a:xfrm>
        </p:spPr>
        <p:txBody>
          <a:bodyPr/>
          <a:lstStyle/>
          <a:p>
            <a:r>
              <a:rPr lang="en-US" dirty="0" err="1" smtClean="0"/>
              <a:t>h</a:t>
            </a:r>
            <a:r>
              <a:rPr lang="en-US" dirty="0" smtClean="0"/>
              <a:t>/H/A➝τ</a:t>
            </a:r>
            <a:r>
              <a:rPr lang="en-US" baseline="30000" dirty="0" smtClean="0"/>
              <a:t>+</a:t>
            </a:r>
            <a:r>
              <a:rPr lang="en-US" dirty="0" smtClean="0"/>
              <a:t>τ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cap="small" dirty="0" smtClean="0"/>
              <a:t>in the MSSM</a:t>
            </a:r>
            <a:endParaRPr lang="en-US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69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SSMHorA2TauCutVar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8243"/>
            <a:ext cx="9144000" cy="233382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961" y="47480"/>
            <a:ext cx="9049039" cy="4158243"/>
          </a:xfrm>
        </p:spPr>
        <p:txBody>
          <a:bodyPr/>
          <a:lstStyle/>
          <a:p>
            <a:r>
              <a:rPr lang="en-US" sz="2000" dirty="0" smtClean="0"/>
              <a:t>Previously studied h/H/A➝τ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τ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➝</a:t>
            </a:r>
            <a:r>
              <a:rPr lang="en-US" sz="2000" dirty="0" smtClean="0">
                <a:latin typeface="SchoolHouse Cursive B"/>
                <a:cs typeface="SchoolHouse Cursive B"/>
              </a:rPr>
              <a:t>l</a:t>
            </a:r>
            <a:r>
              <a:rPr lang="en-US" sz="2000" baseline="30000" dirty="0" smtClean="0">
                <a:latin typeface="SchoolHouse Cursive B"/>
                <a:cs typeface="SchoolHouse Cursive B"/>
              </a:rPr>
              <a:t>+</a:t>
            </a:r>
            <a:r>
              <a:rPr lang="en-US" sz="2000" dirty="0" smtClean="0">
                <a:latin typeface="SchoolHouse Cursive B"/>
                <a:cs typeface="SchoolHouse Cursive B"/>
              </a:rPr>
              <a:t>l</a:t>
            </a:r>
            <a:r>
              <a:rPr lang="en-US" sz="2000" baseline="30000" dirty="0" smtClean="0">
                <a:latin typeface="SchoolHouse Cursive B"/>
                <a:cs typeface="SchoolHouse Cursive B"/>
              </a:rPr>
              <a:t>-</a:t>
            </a:r>
            <a:r>
              <a:rPr lang="en-US" sz="2000" dirty="0" smtClean="0"/>
              <a:t>+4ν – </a:t>
            </a:r>
            <a:r>
              <a:rPr lang="en-US" sz="2000" dirty="0" smtClean="0">
                <a:solidFill>
                  <a:srgbClr val="FF0000"/>
                </a:solidFill>
              </a:rPr>
              <a:t>lepton-lepton</a:t>
            </a:r>
            <a:r>
              <a:rPr lang="en-US" sz="2000" dirty="0" smtClean="0"/>
              <a:t> final state</a:t>
            </a:r>
          </a:p>
          <a:p>
            <a:pPr lvl="1"/>
            <a:r>
              <a:rPr lang="en-US" sz="1600" dirty="0" err="1" smtClean="0"/>
              <a:t>m</a:t>
            </a:r>
            <a:r>
              <a:rPr lang="en-US" sz="1600" baseline="-25000" dirty="0" err="1" smtClean="0"/>
              <a:t>h</a:t>
            </a:r>
            <a:r>
              <a:rPr lang="en-US" sz="1600" baseline="30000" dirty="0" err="1" smtClean="0"/>
              <a:t>max</a:t>
            </a:r>
            <a:r>
              <a:rPr lang="en-US" sz="1600" dirty="0" smtClean="0"/>
              <a:t> scenario and mass range 110 GeV/c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&lt;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 &lt; 800 GeV/c</a:t>
            </a:r>
            <a:r>
              <a:rPr lang="en-US" sz="1600" baseline="30000" dirty="0" smtClean="0"/>
              <a:t>2 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CERN-OPEN-2008-020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New studies include </a:t>
            </a:r>
            <a:r>
              <a:rPr lang="en-US" sz="2000" dirty="0" smtClean="0">
                <a:solidFill>
                  <a:srgbClr val="FF0000"/>
                </a:solidFill>
              </a:rPr>
              <a:t>lepton-</a:t>
            </a:r>
            <a:r>
              <a:rPr lang="en-US" sz="2000" dirty="0" err="1" smtClean="0">
                <a:solidFill>
                  <a:srgbClr val="FF0000"/>
                </a:solidFill>
              </a:rPr>
              <a:t>hadron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final state (</a:t>
            </a:r>
            <a:r>
              <a:rPr lang="en-US" sz="2000" dirty="0" smtClean="0">
                <a:solidFill>
                  <a:srgbClr val="7F7F7F"/>
                </a:solidFill>
              </a:rPr>
              <a:t>ATL-PHYS-PUB-2010-011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Similar analysis; focused on 150 GeV/c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&lt;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 &lt; 800 GeV/c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 err="1" smtClean="0"/>
              <a:t>h</a:t>
            </a:r>
            <a:r>
              <a:rPr lang="en-US" sz="1600" dirty="0" smtClean="0"/>
              <a:t> ignored since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h</a:t>
            </a:r>
            <a:r>
              <a:rPr lang="en-US" sz="1600" baseline="-25000" dirty="0" smtClean="0"/>
              <a:t> </a:t>
            </a:r>
            <a:r>
              <a:rPr lang="en-US" altLang="ja-JP" sz="1600" dirty="0" smtClean="0">
                <a:latin typeface="Symbol" charset="2"/>
                <a:cs typeface="Symbol" charset="2"/>
              </a:rPr>
              <a:t>≲</a:t>
            </a:r>
            <a:r>
              <a:rPr lang="en-US" sz="1600" dirty="0" smtClean="0"/>
              <a:t> 135 GeV/c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</a:t>
            </a:r>
          </a:p>
          <a:p>
            <a:r>
              <a:rPr lang="en-US" sz="2000" b="1" dirty="0" smtClean="0"/>
              <a:t>Event selection</a:t>
            </a:r>
            <a:r>
              <a:rPr lang="en-US" sz="2000" dirty="0" smtClean="0"/>
              <a:t>: </a:t>
            </a:r>
            <a:r>
              <a:rPr lang="en-US" sz="2000" dirty="0" err="1" smtClean="0"/>
              <a:t>e/μ</a:t>
            </a:r>
            <a:r>
              <a:rPr lang="en-US" sz="2000" dirty="0" smtClean="0"/>
              <a:t> + </a:t>
            </a:r>
            <a:r>
              <a:rPr lang="en-US" sz="2000" dirty="0" err="1" smtClean="0"/>
              <a:t>τ</a:t>
            </a:r>
            <a:r>
              <a:rPr lang="en-US" sz="2000" baseline="-25000" dirty="0" err="1" smtClean="0"/>
              <a:t>h</a:t>
            </a:r>
            <a:r>
              <a:rPr lang="en-US" sz="2000" dirty="0" smtClean="0"/>
              <a:t> + 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miss</a:t>
            </a:r>
            <a:endParaRPr lang="en-US" sz="2000" dirty="0" smtClean="0"/>
          </a:p>
          <a:p>
            <a:pPr lvl="1"/>
            <a:r>
              <a:rPr lang="en-US" sz="1600" dirty="0" smtClean="0"/>
              <a:t>At least one </a:t>
            </a:r>
            <a:r>
              <a:rPr lang="en-US" sz="1600" dirty="0" err="1" smtClean="0"/>
              <a:t>e</a:t>
            </a:r>
            <a:r>
              <a:rPr lang="en-US" sz="1600" dirty="0" smtClean="0"/>
              <a:t> or </a:t>
            </a:r>
            <a:r>
              <a:rPr lang="en-US" sz="1600" dirty="0" err="1" smtClean="0"/>
              <a:t>μ</a:t>
            </a:r>
            <a:r>
              <a:rPr lang="en-US" sz="1600" dirty="0" smtClean="0"/>
              <a:t> 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&gt; 24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Exactly one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</a:t>
            </a:r>
            <a:r>
              <a:rPr lang="en-US" sz="1600" dirty="0" err="1" smtClean="0"/>
              <a:t>τ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with opposite charge to </a:t>
            </a:r>
            <a:r>
              <a:rPr lang="en-US" sz="1600" dirty="0" err="1" smtClean="0"/>
              <a:t>e/μ</a:t>
            </a:r>
            <a:endParaRPr lang="en-US" sz="1600" dirty="0" smtClean="0"/>
          </a:p>
          <a:p>
            <a:pPr lvl="1"/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&gt; 20 </a:t>
            </a:r>
            <a:r>
              <a:rPr lang="en-US" sz="1600" dirty="0" err="1" smtClean="0"/>
              <a:t>GeV</a:t>
            </a:r>
            <a:r>
              <a:rPr lang="en-US" sz="1600" dirty="0" smtClean="0"/>
              <a:t>; transverse mass: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(lepton</a:t>
            </a:r>
            <a:r>
              <a:rPr lang="en-US" sz="1600" dirty="0" smtClean="0"/>
              <a:t>, </a:t>
            </a:r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) &lt; 25 GeV/c</a:t>
            </a:r>
            <a:r>
              <a:rPr lang="en-US" sz="1600" baseline="30000" dirty="0" smtClean="0"/>
              <a:t>2</a:t>
            </a:r>
          </a:p>
          <a:p>
            <a:pPr lvl="1"/>
            <a:r>
              <a:rPr lang="en-US" sz="1600" dirty="0" err="1" smtClean="0"/>
              <a:t>m</a:t>
            </a:r>
            <a:r>
              <a:rPr lang="en-US" sz="1600" baseline="-25000" dirty="0" err="1" smtClean="0"/>
              <a:t>ττ</a:t>
            </a:r>
            <a:r>
              <a:rPr lang="en-US" sz="1600" dirty="0" smtClean="0"/>
              <a:t> &gt; 0 from collinear approximation and 0 &lt; x</a:t>
            </a:r>
            <a:r>
              <a:rPr lang="en-US" sz="1600" baseline="-25000" dirty="0" smtClean="0"/>
              <a:t>l1</a:t>
            </a:r>
            <a:r>
              <a:rPr lang="en-US" sz="1600" dirty="0" smtClean="0"/>
              <a:t>, x</a:t>
            </a:r>
            <a:r>
              <a:rPr lang="en-US" sz="1600" baseline="-25000" dirty="0" smtClean="0"/>
              <a:t>l2</a:t>
            </a:r>
            <a:r>
              <a:rPr lang="en-US" sz="1600" dirty="0" smtClean="0"/>
              <a:t> &lt; 1</a:t>
            </a:r>
          </a:p>
          <a:p>
            <a:pPr lvl="1"/>
            <a:r>
              <a:rPr lang="en-US" sz="1600" dirty="0" smtClean="0"/>
              <a:t>Separate sample into </a:t>
            </a:r>
            <a:r>
              <a:rPr lang="en-US" sz="1600" b="1" dirty="0" err="1" smtClean="0"/>
              <a:t>b</a:t>
            </a:r>
            <a:r>
              <a:rPr lang="en-US" sz="1600" b="1" dirty="0" smtClean="0"/>
              <a:t>-tagged </a:t>
            </a:r>
            <a:r>
              <a:rPr lang="en-US" sz="1600" dirty="0" smtClean="0"/>
              <a:t>and </a:t>
            </a:r>
            <a:r>
              <a:rPr lang="en-US" sz="1600" b="1" dirty="0" smtClean="0"/>
              <a:t>non </a:t>
            </a:r>
            <a:r>
              <a:rPr lang="en-US" sz="1600" b="1" dirty="0" err="1" smtClean="0"/>
              <a:t>b</a:t>
            </a:r>
            <a:r>
              <a:rPr lang="en-US" sz="1600" b="1" dirty="0" smtClean="0"/>
              <a:t>-tagged </a:t>
            </a:r>
            <a:r>
              <a:rPr lang="en-US" sz="1600" dirty="0" smtClean="0"/>
              <a:t>events to optimize separately using variables: </a:t>
            </a:r>
            <a:r>
              <a:rPr lang="en-US" sz="1600" b="1" dirty="0" err="1" smtClean="0"/>
              <a:t>Δφ</a:t>
            </a:r>
            <a:r>
              <a:rPr lang="en-US" sz="1600" b="1" baseline="-25000" dirty="0" err="1" smtClean="0"/>
              <a:t>lτ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E</a:t>
            </a:r>
            <a:r>
              <a:rPr lang="en-US" sz="1600" b="1" baseline="-25000" dirty="0" err="1" smtClean="0"/>
              <a:t>T</a:t>
            </a:r>
            <a:r>
              <a:rPr lang="en-US" sz="1600" b="1" baseline="30000" dirty="0" err="1" smtClean="0"/>
              <a:t>miss</a:t>
            </a:r>
            <a:r>
              <a:rPr lang="en-US" sz="1600" b="1" dirty="0" smtClean="0"/>
              <a:t>, E</a:t>
            </a:r>
            <a:r>
              <a:rPr lang="en-US" sz="1600" b="1" baseline="-25000" dirty="0" smtClean="0"/>
              <a:t>T</a:t>
            </a:r>
            <a:r>
              <a:rPr lang="en-US" sz="1600" b="1" baseline="30000" dirty="0" smtClean="0"/>
              <a:t>τ</a:t>
            </a:r>
            <a:r>
              <a:rPr lang="en-US" sz="1600" b="1" dirty="0" smtClean="0"/>
              <a:t> </a:t>
            </a:r>
            <a:r>
              <a:rPr lang="en-US" sz="1600" dirty="0" smtClean="0"/>
              <a:t>and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</a:t>
            </a:r>
            <a:r>
              <a:rPr lang="en-US" sz="1600" b="1" baseline="-25000" dirty="0" err="1" smtClean="0"/>
              <a:t>ττ</a:t>
            </a:r>
            <a:endParaRPr lang="en-US" sz="1600" b="1" baseline="-25000" dirty="0" smtClean="0"/>
          </a:p>
          <a:p>
            <a:r>
              <a:rPr lang="en-US" sz="2000" dirty="0" smtClean="0"/>
              <a:t>Re-do analyses for several masses between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H</a:t>
            </a:r>
            <a:r>
              <a:rPr lang="en-US" sz="2000" dirty="0" smtClean="0"/>
              <a:t> = 150 GeV/c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and 800 GeV/c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Backgrounds: </a:t>
            </a:r>
            <a:r>
              <a:rPr lang="en-US" sz="2000" dirty="0" err="1" smtClean="0"/>
              <a:t>Z+jets</a:t>
            </a:r>
            <a:r>
              <a:rPr lang="en-US" sz="2000" dirty="0" smtClean="0"/>
              <a:t> and </a:t>
            </a:r>
            <a:r>
              <a:rPr lang="en-US" sz="2000" dirty="0" err="1" smtClean="0"/>
              <a:t>W+jets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tagged</a:t>
            </a:r>
            <a:r>
              <a:rPr lang="en-US" sz="2000" dirty="0" smtClean="0"/>
              <a:t>) , </a:t>
            </a:r>
            <a:r>
              <a:rPr lang="en-US" sz="2000" dirty="0" err="1" smtClean="0"/>
              <a:t>ttbar</a:t>
            </a:r>
            <a:r>
              <a:rPr lang="en-US" sz="2000" dirty="0" smtClean="0"/>
              <a:t> (</a:t>
            </a:r>
            <a:r>
              <a:rPr lang="en-US" sz="2000" dirty="0" err="1" smtClean="0">
                <a:solidFill>
                  <a:srgbClr val="7F7F7F"/>
                </a:solidFill>
              </a:rPr>
              <a:t>b</a:t>
            </a:r>
            <a:r>
              <a:rPr lang="en-US" sz="2000" dirty="0" smtClean="0">
                <a:solidFill>
                  <a:srgbClr val="7F7F7F"/>
                </a:solidFill>
              </a:rPr>
              <a:t>-tag</a:t>
            </a:r>
            <a:r>
              <a:rPr lang="en-US" sz="2000" dirty="0" smtClean="0"/>
              <a:t>), QCD, single top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Tau 2010 - Manchester, 13-17 Sep.2010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469706" y="2365249"/>
            <a:ext cx="297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ATL-PHYS-PUB-2010-011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SMHandA2TauTau_systTo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8026"/>
            <a:ext cx="9144000" cy="34971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7280" y="228684"/>
            <a:ext cx="8686800" cy="2370151"/>
          </a:xfrm>
        </p:spPr>
        <p:txBody>
          <a:bodyPr/>
          <a:lstStyle/>
          <a:p>
            <a:r>
              <a:rPr lang="en-US" sz="2400" dirty="0" smtClean="0"/>
              <a:t>Define strategies to determine backgrounds from collision data</a:t>
            </a:r>
          </a:p>
          <a:p>
            <a:r>
              <a:rPr lang="en-US" sz="2400" dirty="0" smtClean="0"/>
              <a:t>Example: </a:t>
            </a:r>
            <a:r>
              <a:rPr lang="en-US" sz="2400" dirty="0" err="1" smtClean="0"/>
              <a:t>ttbar</a:t>
            </a:r>
            <a:r>
              <a:rPr lang="en-US" sz="2400" dirty="0" smtClean="0"/>
              <a:t> background</a:t>
            </a:r>
          </a:p>
          <a:p>
            <a:pPr lvl="1"/>
            <a:r>
              <a:rPr lang="en-US" sz="1800" dirty="0" smtClean="0"/>
              <a:t>Select control sample with high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T</a:t>
            </a:r>
            <a:r>
              <a:rPr lang="en-US" sz="1800" baseline="30000" dirty="0" err="1" smtClean="0"/>
              <a:t>miss</a:t>
            </a:r>
            <a:r>
              <a:rPr lang="en-US" sz="1800" dirty="0" smtClean="0"/>
              <a:t> and no M</a:t>
            </a:r>
            <a:r>
              <a:rPr lang="en-US" sz="1800" baseline="-25000" dirty="0" smtClean="0"/>
              <a:t>ττ</a:t>
            </a:r>
            <a:r>
              <a:rPr lang="en-US" sz="1800" dirty="0" smtClean="0"/>
              <a:t> cut</a:t>
            </a:r>
          </a:p>
          <a:p>
            <a:pPr lvl="1"/>
            <a:r>
              <a:rPr lang="en-US" sz="1800" dirty="0" smtClean="0"/>
              <a:t>Other cuts similar to signal region</a:t>
            </a:r>
          </a:p>
          <a:p>
            <a:pPr lvl="1"/>
            <a:r>
              <a:rPr lang="en-US" sz="1800" dirty="0" smtClean="0"/>
              <a:t>Bin events in number of reconstructed jets </a:t>
            </a:r>
          </a:p>
          <a:p>
            <a:pPr lvl="1"/>
            <a:r>
              <a:rPr lang="en-US" sz="1800" dirty="0" smtClean="0"/>
              <a:t>Estimate </a:t>
            </a:r>
            <a:r>
              <a:rPr lang="en-US" sz="1800" dirty="0" err="1" smtClean="0"/>
              <a:t>ttbar</a:t>
            </a:r>
            <a:r>
              <a:rPr lang="en-US" sz="1800" dirty="0" smtClean="0"/>
              <a:t> in signal region through: 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425918" y="1834192"/>
          <a:ext cx="3048936" cy="900669"/>
        </p:xfrm>
        <a:graphic>
          <a:graphicData uri="http://schemas.openxmlformats.org/presentationml/2006/ole">
            <p:oleObj spid="_x0000_s89090" name="Equation" r:id="rId4" imgW="1473200" imgH="4445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0350" y="2674584"/>
            <a:ext cx="1284386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7607" y="2674584"/>
            <a:ext cx="1284386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Signal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73743" y="47480"/>
            <a:ext cx="5401119" cy="3479394"/>
            <a:chOff x="-909166" y="3609553"/>
            <a:chExt cx="4761389" cy="3479394"/>
          </a:xfrm>
        </p:grpSpPr>
        <p:grpSp>
          <p:nvGrpSpPr>
            <p:cNvPr id="13" name="Group 21"/>
            <p:cNvGrpSpPr/>
            <p:nvPr/>
          </p:nvGrpSpPr>
          <p:grpSpPr>
            <a:xfrm>
              <a:off x="-909166" y="3609553"/>
              <a:ext cx="4761389" cy="3479394"/>
              <a:chOff x="-909166" y="3479394"/>
              <a:chExt cx="4761389" cy="347939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09166" y="3479394"/>
                <a:ext cx="4592981" cy="3479394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 rot="16200000">
                <a:off x="2199802" y="4936389"/>
                <a:ext cx="2979256" cy="325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7F7F7F"/>
                    </a:solidFill>
                  </a:rPr>
                  <a:t>CERN-OPEN-2008-020</a:t>
                </a:r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201782" y="4857930"/>
              <a:ext cx="1649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lepton/lepton</a:t>
              </a:r>
              <a:endParaRPr lang="en-US" dirty="0"/>
            </a:p>
          </p:txBody>
        </p:sp>
      </p:grpSp>
      <p:pic>
        <p:nvPicPr>
          <p:cNvPr id="17" name="Picture 16" descr="MSSMH2Tau_TevatronLimit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71" y="3490694"/>
            <a:ext cx="5067645" cy="316933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2136" y="84109"/>
            <a:ext cx="3662311" cy="4714471"/>
          </a:xfrm>
        </p:spPr>
        <p:txBody>
          <a:bodyPr/>
          <a:lstStyle/>
          <a:p>
            <a:r>
              <a:rPr lang="en-US" sz="2000" dirty="0" smtClean="0"/>
              <a:t>Combined </a:t>
            </a:r>
            <a:r>
              <a:rPr lang="en-US" sz="2000" dirty="0" err="1" smtClean="0"/>
              <a:t>b</a:t>
            </a:r>
            <a:r>
              <a:rPr lang="en-US" sz="2000" dirty="0" smtClean="0"/>
              <a:t>-tagged and non </a:t>
            </a:r>
            <a:r>
              <a:rPr lang="en-US" sz="2000" dirty="0" err="1" smtClean="0"/>
              <a:t>b</a:t>
            </a:r>
            <a:r>
              <a:rPr lang="en-US" sz="2000" dirty="0" smtClean="0"/>
              <a:t>-tagged analyses</a:t>
            </a:r>
          </a:p>
          <a:p>
            <a:endParaRPr lang="en-US" sz="2000" dirty="0" smtClean="0"/>
          </a:p>
          <a:p>
            <a:r>
              <a:rPr lang="en-US" sz="2000" dirty="0" smtClean="0"/>
              <a:t>Improvement for M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&gt; 150 GeV/c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over older ATLAS analysis of </a:t>
            </a:r>
            <a:r>
              <a:rPr lang="en-US" sz="2000" dirty="0" err="1" smtClean="0"/>
              <a:t>di</a:t>
            </a:r>
            <a:r>
              <a:rPr lang="en-US" sz="2000" dirty="0" smtClean="0"/>
              <a:t>-lepton final state </a:t>
            </a:r>
            <a:r>
              <a:rPr lang="en-US" sz="2000" dirty="0" err="1" smtClean="0"/>
              <a:t>τ</a:t>
            </a:r>
            <a:r>
              <a:rPr lang="en-US" sz="2000" baseline="-25000" dirty="0" err="1" smtClean="0"/>
              <a:t>l</a:t>
            </a:r>
            <a:r>
              <a:rPr lang="en-US" sz="2000" dirty="0" err="1" smtClean="0"/>
              <a:t>τ</a:t>
            </a:r>
            <a:r>
              <a:rPr lang="en-US" sz="2000" baseline="-25000" dirty="0" err="1" smtClean="0"/>
              <a:t>l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CERN-OPEN-2008-020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Compares well with combined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results at 2.96 </a:t>
            </a:r>
            <a:r>
              <a:rPr lang="en-US" sz="2000" dirty="0" err="1" smtClean="0"/>
              <a:t>TeV</a:t>
            </a:r>
            <a:r>
              <a:rPr lang="en-US" sz="2000" dirty="0" smtClean="0"/>
              <a:t> obtained with 1.8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(CDF) and 2.2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(D0)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131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131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51310"/>
            <a:ext cx="2133600" cy="365125"/>
          </a:xfrm>
        </p:spPr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3744447" y="-35358"/>
            <a:ext cx="5402250" cy="3397103"/>
            <a:chOff x="3741750" y="35605"/>
            <a:chExt cx="5402250" cy="3397103"/>
          </a:xfrm>
        </p:grpSpPr>
        <p:pic>
          <p:nvPicPr>
            <p:cNvPr id="7" name="Picture 6" descr="Htautau5SigVsTanBm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1750" y="72238"/>
              <a:ext cx="5043905" cy="33604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7469706" y="1340567"/>
              <a:ext cx="2979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7F7F7F"/>
                  </a:solidFill>
                </a:rPr>
                <a:t>ATL-PHYS-PUB-2010-011</a:t>
              </a:r>
              <a:endParaRPr lang="en-US" dirty="0">
                <a:solidFill>
                  <a:srgbClr val="7F7F7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7447743" y="4688826"/>
            <a:ext cx="297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arXiv:1003.3363v3 [</a:t>
            </a:r>
            <a:r>
              <a:rPr lang="en-US" dirty="0" err="1" smtClean="0">
                <a:solidFill>
                  <a:srgbClr val="7F7F7F"/>
                </a:solidFill>
              </a:rPr>
              <a:t>hep</a:t>
            </a:r>
            <a:r>
              <a:rPr lang="en-US" dirty="0" smtClean="0">
                <a:solidFill>
                  <a:srgbClr val="7F7F7F"/>
                </a:solidFill>
              </a:rPr>
              <a:t>-ex]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132" y="6196872"/>
            <a:ext cx="4326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95% exclusion limit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tanβ</a:t>
            </a:r>
            <a:r>
              <a:rPr lang="en-US" dirty="0" smtClean="0"/>
              <a:t> and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62" y="1958586"/>
            <a:ext cx="5299538" cy="33175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00" y="1417638"/>
            <a:ext cx="3951437" cy="4482749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ATLAS and LHC Status and Plans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Higgs Physics at the LHC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Recent ATLAS Results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H➝τ</a:t>
            </a:r>
            <a:r>
              <a:rPr lang="en-US" baseline="30000" dirty="0" smtClean="0"/>
              <a:t>+</a:t>
            </a:r>
            <a:r>
              <a:rPr lang="en-US" dirty="0" smtClean="0"/>
              <a:t>τ</a:t>
            </a:r>
            <a:r>
              <a:rPr lang="en-US" baseline="30000" dirty="0" smtClean="0"/>
              <a:t>-</a:t>
            </a:r>
            <a:r>
              <a:rPr lang="en-US" dirty="0" smtClean="0"/>
              <a:t> in the Standard Model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h</a:t>
            </a:r>
            <a:r>
              <a:rPr lang="en-US" dirty="0" smtClean="0"/>
              <a:t>/H/A➝τ</a:t>
            </a:r>
            <a:r>
              <a:rPr lang="en-US" baseline="30000" dirty="0" smtClean="0"/>
              <a:t>+</a:t>
            </a:r>
            <a:r>
              <a:rPr lang="en-US" dirty="0" smtClean="0"/>
              <a:t>τ</a:t>
            </a:r>
            <a:r>
              <a:rPr lang="en-US" baseline="30000" dirty="0" smtClean="0"/>
              <a:t>-</a:t>
            </a:r>
            <a:r>
              <a:rPr lang="en-US" dirty="0" smtClean="0"/>
              <a:t> in the MSSM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Charged Higgs: H</a:t>
            </a:r>
            <a:r>
              <a:rPr lang="en-US" baseline="30000" dirty="0" smtClean="0"/>
              <a:t>±</a:t>
            </a:r>
            <a:r>
              <a:rPr lang="en-US" dirty="0" smtClean="0"/>
              <a:t>➝τ</a:t>
            </a:r>
            <a:r>
              <a:rPr lang="en-US" baseline="30000" dirty="0" smtClean="0"/>
              <a:t>±</a:t>
            </a:r>
            <a:r>
              <a:rPr lang="en-US" dirty="0" smtClean="0"/>
              <a:t>ν</a:t>
            </a:r>
            <a:r>
              <a:rPr lang="en-US" baseline="-25000" dirty="0" smtClean="0"/>
              <a:t>τ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Summary and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11778"/>
            <a:ext cx="8229600" cy="1143000"/>
          </a:xfrm>
        </p:spPr>
        <p:txBody>
          <a:bodyPr/>
          <a:lstStyle/>
          <a:p>
            <a:r>
              <a:rPr lang="en-US" cap="small" dirty="0" smtClean="0"/>
              <a:t>Charged Higgs</a:t>
            </a:r>
            <a:r>
              <a:rPr lang="en-US" dirty="0" smtClean="0"/>
              <a:t>: H</a:t>
            </a:r>
            <a:r>
              <a:rPr lang="en-US" baseline="30000" dirty="0" smtClean="0"/>
              <a:t>±</a:t>
            </a:r>
            <a:r>
              <a:rPr lang="en-US" dirty="0" smtClean="0"/>
              <a:t>➝τ</a:t>
            </a:r>
            <a:r>
              <a:rPr lang="en-US" baseline="30000" dirty="0" smtClean="0"/>
              <a:t>±</a:t>
            </a:r>
            <a:r>
              <a:rPr lang="en-US" dirty="0" smtClean="0"/>
              <a:t>ν</a:t>
            </a:r>
            <a:r>
              <a:rPr lang="en-US" baseline="-25000" dirty="0" smtClean="0"/>
              <a:t>τ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10062" y="4557951"/>
            <a:ext cx="4627577" cy="1945948"/>
            <a:chOff x="1123722" y="4557951"/>
            <a:chExt cx="4627577" cy="19459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722" y="4632820"/>
              <a:ext cx="2832671" cy="1871079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3886246" y="5081916"/>
              <a:ext cx="650310" cy="2730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86246" y="5354928"/>
              <a:ext cx="650310" cy="1136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445456" y="4711435"/>
              <a:ext cx="5845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τ</a:t>
              </a:r>
              <a:r>
                <a:rPr lang="en-US" baseline="30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+</a:t>
              </a:r>
            </a:p>
            <a:p>
              <a:endParaRPr lang="en-US" dirty="0" smtClean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  <a:p>
              <a:r>
                <a:rPr lang="en-US" i="1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ν</a:t>
              </a:r>
              <a:endParaRPr lang="en-US" i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grpSp>
          <p:nvGrpSpPr>
            <p:cNvPr id="12" name="Group 22"/>
            <p:cNvGrpSpPr/>
            <p:nvPr/>
          </p:nvGrpSpPr>
          <p:grpSpPr>
            <a:xfrm>
              <a:off x="3818944" y="5468585"/>
              <a:ext cx="1089484" cy="646331"/>
              <a:chOff x="3088590" y="5424677"/>
              <a:chExt cx="1089484" cy="64633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3088590" y="5590857"/>
                <a:ext cx="745270" cy="106832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088590" y="5697689"/>
                <a:ext cx="745270" cy="261144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738900" y="5424677"/>
                <a:ext cx="43917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0090"/>
                    </a:solidFill>
                    <a:latin typeface="SchoolHouse Cursive B"/>
                    <a:cs typeface="SchoolHouse Cursive B"/>
                  </a:rPr>
                  <a:t>l</a:t>
                </a:r>
                <a:r>
                  <a:rPr lang="en-US" baseline="30000" dirty="0" smtClean="0">
                    <a:solidFill>
                      <a:srgbClr val="000090"/>
                    </a:solidFill>
                  </a:rPr>
                  <a:t>-</a:t>
                </a:r>
              </a:p>
              <a:p>
                <a:r>
                  <a:rPr lang="en-US" dirty="0" err="1" smtClean="0">
                    <a:solidFill>
                      <a:srgbClr val="000090"/>
                    </a:solidFill>
                    <a:latin typeface="Symbol" charset="2"/>
                    <a:cs typeface="Symbol" charset="2"/>
                  </a:rPr>
                  <a:t>ν</a:t>
                </a:r>
                <a:endParaRPr lang="en-US" dirty="0">
                  <a:solidFill>
                    <a:srgbClr val="000090"/>
                  </a:solidFill>
                  <a:latin typeface="Symbol" charset="2"/>
                  <a:cs typeface="Symbol" charset="2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V="1">
              <a:off x="4536556" y="5028500"/>
              <a:ext cx="720709" cy="5341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64214" y="5069866"/>
              <a:ext cx="745270" cy="261144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0915" y="4557951"/>
              <a:ext cx="50038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dirty="0" err="1" smtClean="0">
                  <a:solidFill>
                    <a:srgbClr val="000090"/>
                  </a:solidFill>
                  <a:latin typeface="SchoolHouse Cursive B"/>
                  <a:cs typeface="SchoolHouse Cursive B"/>
                </a:rPr>
                <a:t>l</a:t>
              </a:r>
              <a:r>
                <a:rPr lang="en-US" baseline="30000" dirty="0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+</a:t>
              </a:r>
            </a:p>
            <a:p>
              <a:r>
                <a:rPr lang="en-US" dirty="0" err="1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ν</a:t>
              </a:r>
              <a:endParaRPr lang="en-US" dirty="0" smtClean="0">
                <a:solidFill>
                  <a:srgbClr val="000090"/>
                </a:solidFill>
                <a:latin typeface="Symbol" charset="2"/>
                <a:cs typeface="Symbol" charset="2"/>
              </a:endParaRPr>
            </a:p>
            <a:p>
              <a:r>
                <a:rPr lang="en-US" dirty="0" err="1" smtClean="0">
                  <a:solidFill>
                    <a:srgbClr val="000090"/>
                  </a:solidFill>
                  <a:latin typeface="Symbol" charset="2"/>
                  <a:cs typeface="Symbol" charset="2"/>
                </a:rPr>
                <a:t>ν</a:t>
              </a:r>
              <a:endParaRPr lang="en-US" dirty="0" smtClean="0">
                <a:solidFill>
                  <a:srgbClr val="000090"/>
                </a:solidFill>
                <a:latin typeface="Symbol" charset="2"/>
                <a:cs typeface="Symbol" charset="2"/>
              </a:endParaRPr>
            </a:p>
            <a:p>
              <a:endParaRPr lang="en-US" dirty="0">
                <a:solidFill>
                  <a:srgbClr val="000090"/>
                </a:solidFill>
                <a:latin typeface="Symbol" charset="2"/>
                <a:cs typeface="Symbol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564214" y="4796854"/>
              <a:ext cx="745270" cy="27301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58" y="209021"/>
            <a:ext cx="8560194" cy="4348930"/>
          </a:xfrm>
        </p:spPr>
        <p:txBody>
          <a:bodyPr/>
          <a:lstStyle/>
          <a:p>
            <a:r>
              <a:rPr lang="en-US" sz="2000" dirty="0" smtClean="0"/>
              <a:t>Full simulation study done at √</a:t>
            </a:r>
            <a:r>
              <a:rPr lang="en-US" sz="2000" dirty="0" err="1" smtClean="0"/>
              <a:t>s</a:t>
            </a:r>
            <a:r>
              <a:rPr lang="en-US" sz="2000" dirty="0" smtClean="0"/>
              <a:t> = 10 </a:t>
            </a:r>
            <a:r>
              <a:rPr lang="en-US" sz="2000" dirty="0" err="1" smtClean="0"/>
              <a:t>TeV</a:t>
            </a:r>
            <a:r>
              <a:rPr lang="en-US" sz="2000" dirty="0" smtClean="0"/>
              <a:t> and extrapolated to √</a:t>
            </a:r>
            <a:r>
              <a:rPr lang="en-US" sz="2000" dirty="0" err="1" smtClean="0"/>
              <a:t>s</a:t>
            </a:r>
            <a:r>
              <a:rPr lang="en-US" sz="2000" dirty="0" smtClean="0"/>
              <a:t> = 7 </a:t>
            </a:r>
            <a:r>
              <a:rPr lang="en-US" sz="2000" dirty="0" err="1" smtClean="0"/>
              <a:t>TeV</a:t>
            </a:r>
            <a:r>
              <a:rPr lang="en-US" sz="2000" dirty="0" smtClean="0"/>
              <a:t>, 1 fb</a:t>
            </a:r>
            <a:r>
              <a:rPr lang="en-US" sz="2000" baseline="30000" dirty="0" smtClean="0"/>
              <a:t>-1</a:t>
            </a:r>
          </a:p>
          <a:p>
            <a:pPr lvl="1"/>
            <a:r>
              <a:rPr lang="en-US" sz="1600" dirty="0" smtClean="0"/>
              <a:t>Cross sections scaled down and corrected for different acceptance when necessary</a:t>
            </a:r>
          </a:p>
          <a:p>
            <a:endParaRPr lang="en-US" sz="2000" dirty="0" smtClean="0"/>
          </a:p>
          <a:p>
            <a:r>
              <a:rPr lang="en-US" sz="2000" dirty="0" smtClean="0"/>
              <a:t>Only light charged Higgs study being shown here: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H</a:t>
            </a:r>
            <a:r>
              <a:rPr lang="en-US" sz="2000" baseline="-25000" dirty="0" smtClean="0"/>
              <a:t>+</a:t>
            </a:r>
            <a:r>
              <a:rPr lang="en-US" sz="2000" dirty="0" smtClean="0"/>
              <a:t> &lt;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lvl="1"/>
            <a:r>
              <a:rPr lang="en-US" sz="1600" dirty="0" smtClean="0"/>
              <a:t>For tan </a:t>
            </a:r>
            <a:r>
              <a:rPr lang="en-US" sz="1600" dirty="0" err="1" smtClean="0"/>
              <a:t>β</a:t>
            </a:r>
            <a:r>
              <a:rPr lang="en-US" sz="1600" dirty="0" smtClean="0"/>
              <a:t> &gt; 1 BR(H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➝τν) dominant; for tan </a:t>
            </a:r>
            <a:r>
              <a:rPr lang="en-US" sz="1600" dirty="0" err="1" smtClean="0"/>
              <a:t>β</a:t>
            </a:r>
            <a:r>
              <a:rPr lang="en-US" sz="1600" dirty="0" smtClean="0"/>
              <a:t> &gt; 3 BR(H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➝τν) &gt; 90% </a:t>
            </a:r>
          </a:p>
          <a:p>
            <a:endParaRPr lang="en-US" sz="2000" dirty="0" smtClean="0"/>
          </a:p>
          <a:p>
            <a:r>
              <a:rPr lang="en-US" sz="2000" dirty="0" smtClean="0"/>
              <a:t>Event Selection: 2 leptons +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miss</a:t>
            </a:r>
            <a:r>
              <a:rPr lang="en-US" sz="2000" dirty="0" smtClean="0"/>
              <a:t> + 2 jets + kinematic cuts</a:t>
            </a:r>
          </a:p>
          <a:p>
            <a:pPr lvl="1"/>
            <a:r>
              <a:rPr lang="en-US" sz="1600" dirty="0" smtClean="0"/>
              <a:t>Two leptons (</a:t>
            </a:r>
            <a:r>
              <a:rPr lang="en-US" sz="1600" dirty="0" err="1" smtClean="0"/>
              <a:t>e/μ</a:t>
            </a:r>
            <a:r>
              <a:rPr lang="en-US" sz="1600" dirty="0" smtClean="0"/>
              <a:t>) with opposite charge and with p</a:t>
            </a:r>
            <a:r>
              <a:rPr lang="en-US" sz="1600" baseline="-25000" dirty="0" smtClean="0"/>
              <a:t>T</a:t>
            </a:r>
            <a:r>
              <a:rPr lang="en-US" sz="1600" baseline="30000" dirty="0" smtClean="0"/>
              <a:t>l1</a:t>
            </a:r>
            <a:r>
              <a:rPr lang="en-US" sz="1600" dirty="0" smtClean="0"/>
              <a:t> &gt; 20 </a:t>
            </a:r>
            <a:r>
              <a:rPr lang="en-US" sz="1600" dirty="0" err="1" smtClean="0"/>
              <a:t>GeV</a:t>
            </a:r>
            <a:r>
              <a:rPr lang="en-US" sz="1600" dirty="0" smtClean="0"/>
              <a:t> and p</a:t>
            </a:r>
            <a:r>
              <a:rPr lang="en-US" sz="1600" baseline="-25000" dirty="0" smtClean="0"/>
              <a:t>T</a:t>
            </a:r>
            <a:r>
              <a:rPr lang="en-US" sz="1600" baseline="30000" dirty="0" smtClean="0"/>
              <a:t>l2</a:t>
            </a:r>
            <a:r>
              <a:rPr lang="en-US" sz="1600" dirty="0" smtClean="0"/>
              <a:t> &gt; 10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At least 2 jets with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&gt; 15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Two jets with the highest </a:t>
            </a:r>
            <a:r>
              <a:rPr lang="en-US" sz="1600" dirty="0" err="1" smtClean="0"/>
              <a:t>b</a:t>
            </a:r>
            <a:r>
              <a:rPr lang="en-US" sz="1600" dirty="0" smtClean="0"/>
              <a:t>-jet probability assigned to be daughters of top and anti-top </a:t>
            </a:r>
          </a:p>
          <a:p>
            <a:pPr lvl="1"/>
            <a:r>
              <a:rPr lang="en-US" sz="1600" dirty="0" err="1" smtClean="0"/>
              <a:t>E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miss</a:t>
            </a:r>
            <a:r>
              <a:rPr lang="en-US" sz="1600" dirty="0" smtClean="0"/>
              <a:t> &gt; 50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lvl="1"/>
            <a:r>
              <a:rPr lang="en-US" sz="1600" dirty="0" smtClean="0"/>
              <a:t>Transverse mass of charge Higgs candidate</a:t>
            </a:r>
          </a:p>
          <a:p>
            <a:pPr lvl="1"/>
            <a:r>
              <a:rPr lang="en-US" sz="1600" dirty="0" smtClean="0"/>
              <a:t>Lepton </a:t>
            </a:r>
            <a:r>
              <a:rPr lang="en-US" sz="1600" dirty="0" err="1" smtClean="0"/>
              <a:t>helicity</a:t>
            </a:r>
            <a:r>
              <a:rPr lang="en-US" sz="1600" dirty="0" smtClean="0"/>
              <a:t> angle </a:t>
            </a:r>
            <a:r>
              <a:rPr lang="en-US" sz="1600" dirty="0" err="1" smtClean="0"/>
              <a:t>θ</a:t>
            </a:r>
            <a:r>
              <a:rPr lang="en-US" sz="1600" baseline="-25000" dirty="0" err="1" smtClean="0"/>
              <a:t>l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: </a:t>
            </a:r>
            <a:r>
              <a:rPr lang="en-US" sz="1600" dirty="0" err="1" smtClean="0"/>
              <a:t>cos</a:t>
            </a:r>
            <a:r>
              <a:rPr lang="en-US" sz="1600" dirty="0" smtClean="0"/>
              <a:t> </a:t>
            </a:r>
            <a:r>
              <a:rPr lang="en-US" sz="1600" dirty="0" err="1" smtClean="0"/>
              <a:t>θ</a:t>
            </a:r>
            <a:r>
              <a:rPr lang="en-US" sz="1600" baseline="-25000" dirty="0" err="1" smtClean="0"/>
              <a:t>l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 &lt; -0.6 (on H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side)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7867" y="638737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751299" y="4910461"/>
          <a:ext cx="2935501" cy="1092280"/>
        </p:xfrm>
        <a:graphic>
          <a:graphicData uri="http://schemas.openxmlformats.org/presentationml/2006/ole">
            <p:oleObj spid="_x0000_s92162" name="Equation" r:id="rId4" imgW="10922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SSMtaunu_lim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17" y="2917979"/>
            <a:ext cx="5137149" cy="347912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2319" y="403587"/>
            <a:ext cx="8866796" cy="2319858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Results for √</a:t>
            </a:r>
            <a:r>
              <a:rPr lang="en-US" sz="2000" dirty="0" err="1" smtClean="0"/>
              <a:t>s</a:t>
            </a:r>
            <a:r>
              <a:rPr lang="en-US" sz="2000" dirty="0" smtClean="0"/>
              <a:t> = 7 </a:t>
            </a:r>
            <a:r>
              <a:rPr lang="en-US" sz="2000" dirty="0" err="1" smtClean="0"/>
              <a:t>TeV</a:t>
            </a:r>
            <a:r>
              <a:rPr lang="en-US" sz="2000" dirty="0" smtClean="0"/>
              <a:t>, 1 fb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Upper limit on </a:t>
            </a:r>
            <a:r>
              <a:rPr lang="en-US" sz="2000" dirty="0" err="1" smtClean="0"/>
              <a:t>BR(t➝bH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) assuming BR(H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➝τν) = 1 versus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H</a:t>
            </a:r>
            <a:r>
              <a:rPr lang="en-US" sz="2000" baseline="-25000" dirty="0" smtClean="0"/>
              <a:t>+</a:t>
            </a:r>
          </a:p>
          <a:p>
            <a:r>
              <a:rPr lang="en-US" sz="2000" dirty="0" smtClean="0"/>
              <a:t>Main background: </a:t>
            </a:r>
            <a:r>
              <a:rPr lang="en-US" sz="2000" dirty="0" err="1" smtClean="0"/>
              <a:t>ttbar</a:t>
            </a:r>
            <a:r>
              <a:rPr lang="en-US" sz="2000" dirty="0" smtClean="0"/>
              <a:t> (≈90%)</a:t>
            </a:r>
          </a:p>
          <a:p>
            <a:r>
              <a:rPr lang="en-US" sz="2000" dirty="0" smtClean="0"/>
              <a:t>Sensitivity evaluated separately for each mass point 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H</a:t>
            </a:r>
            <a:r>
              <a:rPr lang="en-US" sz="2000" baseline="-25000" dirty="0" smtClean="0"/>
              <a:t>+</a:t>
            </a:r>
            <a:r>
              <a:rPr lang="en-US" sz="2000" dirty="0" smtClean="0"/>
              <a:t> = 90 – 150 GeV/c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Expected exclusion: BR(H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➝τν) &gt; 10% for mass range ≈90 – 150 </a:t>
            </a:r>
            <a:r>
              <a:rPr lang="en-US" sz="2000" dirty="0" err="1" smtClean="0"/>
              <a:t>GeV</a:t>
            </a:r>
            <a:r>
              <a:rPr lang="en-US" sz="2000" dirty="0" smtClean="0"/>
              <a:t> with 1 fb</a:t>
            </a:r>
            <a:r>
              <a:rPr lang="en-US" sz="2000" baseline="30000" dirty="0" smtClean="0"/>
              <a:t>-1</a:t>
            </a:r>
          </a:p>
          <a:p>
            <a:r>
              <a:rPr lang="en-US" sz="2000" dirty="0" smtClean="0"/>
              <a:t>Significant improvement on current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limits for this channel 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167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044" y="3080859"/>
            <a:ext cx="3779327" cy="309204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 rot="16200000">
            <a:off x="7289136" y="4414419"/>
            <a:ext cx="324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ATL-PHYS-PUB-2010-009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7373166" y="1601720"/>
            <a:ext cx="317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</a:rPr>
              <a:t>ATL-PHYS-PUB-2010-006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3478"/>
            <a:ext cx="8229600" cy="1143000"/>
          </a:xfrm>
        </p:spPr>
        <p:txBody>
          <a:bodyPr/>
          <a:lstStyle/>
          <a:p>
            <a:r>
              <a:rPr lang="en-US" cap="small" dirty="0" smtClean="0"/>
              <a:t>Conclusions and Outlook</a:t>
            </a:r>
            <a:endParaRPr lang="en-US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69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238" y="451556"/>
            <a:ext cx="4326463" cy="5151166"/>
          </a:xfrm>
        </p:spPr>
        <p:txBody>
          <a:bodyPr/>
          <a:lstStyle/>
          <a:p>
            <a:r>
              <a:rPr lang="en-US" sz="1600" dirty="0" smtClean="0"/>
              <a:t>Low Higgs mass region is difficult experimentally – </a:t>
            </a:r>
            <a:r>
              <a:rPr lang="en-US" sz="1600" b="1" dirty="0" err="1" smtClean="0">
                <a:solidFill>
                  <a:srgbClr val="FF0000"/>
                </a:solidFill>
              </a:rPr>
              <a:t>taus</a:t>
            </a:r>
            <a:r>
              <a:rPr lang="en-US" sz="1600" b="1" dirty="0" smtClean="0">
                <a:solidFill>
                  <a:srgbClr val="FF0000"/>
                </a:solidFill>
              </a:rPr>
              <a:t> will be an essential tool to achieve good sensitivity in this region</a:t>
            </a:r>
          </a:p>
          <a:p>
            <a:endParaRPr lang="en-US" sz="1600" dirty="0" smtClean="0"/>
          </a:p>
          <a:p>
            <a:r>
              <a:rPr lang="en-US" sz="1600" dirty="0" smtClean="0"/>
              <a:t>An excellent, identification and reconstruction of tau leptons is essential</a:t>
            </a:r>
          </a:p>
          <a:p>
            <a:endParaRPr lang="en-US" sz="1600" dirty="0" smtClean="0"/>
          </a:p>
          <a:p>
            <a:r>
              <a:rPr lang="en-US" sz="1600" dirty="0" smtClean="0"/>
              <a:t>Currently focusing on methods to determine backgrounds and estimate performance </a:t>
            </a:r>
            <a:r>
              <a:rPr lang="en-US" sz="1600" b="1" dirty="0" smtClean="0"/>
              <a:t>from collision data</a:t>
            </a:r>
          </a:p>
          <a:p>
            <a:endParaRPr lang="en-US" sz="1600" dirty="0" smtClean="0"/>
          </a:p>
          <a:p>
            <a:r>
              <a:rPr lang="en-US" sz="1600" dirty="0" smtClean="0"/>
              <a:t>Charged Higgs search proved to be competitive with 1 fb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of data at √</a:t>
            </a:r>
            <a:r>
              <a:rPr lang="en-US" sz="1600" dirty="0" err="1" smtClean="0"/>
              <a:t>s</a:t>
            </a:r>
            <a:r>
              <a:rPr lang="en-US" sz="1600" dirty="0" smtClean="0"/>
              <a:t> = 7 </a:t>
            </a:r>
            <a:r>
              <a:rPr lang="en-US" sz="1600" dirty="0" err="1" smtClean="0"/>
              <a:t>TeV</a:t>
            </a:r>
            <a:r>
              <a:rPr lang="en-US" sz="1600" dirty="0" smtClean="0"/>
              <a:t> which we will collect by the end of 2011! 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008000"/>
                </a:solidFill>
              </a:rPr>
              <a:t>ATLAS will be able to exclude the Higgs in a wide region in both the SM and the MSSM with data from the current run.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34040" y="1557758"/>
            <a:ext cx="4909960" cy="3344631"/>
            <a:chOff x="-157337" y="3305705"/>
            <a:chExt cx="4909960" cy="3344631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504" y="3595510"/>
              <a:ext cx="4635119" cy="3054826"/>
            </a:xfrm>
            <a:prstGeom prst="rect">
              <a:avLst/>
            </a:prstGeom>
            <a:noFill/>
            <a:ln w="25400">
              <a:noFill/>
              <a:prstDash val="dash"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-1548882" y="4697250"/>
              <a:ext cx="3152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ATL-PHYS-PUB-2010-009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3000" y="5602722"/>
            <a:ext cx="86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We’ve got a very exciting year ahead! Stay tuned!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1469" y="1557758"/>
            <a:ext cx="397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WW +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ϒϒ</a:t>
            </a:r>
            <a:r>
              <a:rPr lang="en-US" dirty="0" smtClean="0"/>
              <a:t> + ZZ results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3478"/>
            <a:ext cx="8229600" cy="1143000"/>
          </a:xfrm>
        </p:spPr>
        <p:txBody>
          <a:bodyPr/>
          <a:lstStyle/>
          <a:p>
            <a:r>
              <a:rPr lang="en-US" sz="8000" cap="small" dirty="0" smtClean="0"/>
              <a:t>Backup</a:t>
            </a:r>
            <a:endParaRPr lang="en-US" sz="8000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69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01" y="675916"/>
            <a:ext cx="6933606" cy="5088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330955" y="2484629"/>
            <a:ext cx="481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ATL-PHYS-PUB-2010-009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1365" y="306584"/>
            <a:ext cx="310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 at NLO (MCFM)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5824-27DA-5F42-A3FF-2C603D9DDEA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69" y="758499"/>
            <a:ext cx="7534885" cy="5597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5275"/>
            <a:ext cx="307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VBF H➝τ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τ</a:t>
            </a:r>
            <a:r>
              <a:rPr lang="en-US" sz="2800" baseline="30000" dirty="0" smtClean="0"/>
              <a:t>-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5824-27DA-5F42-A3FF-2C603D9DDE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22" y="622761"/>
            <a:ext cx="8206978" cy="2969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892" y="99541"/>
            <a:ext cx="6765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</a:t>
            </a:r>
            <a:r>
              <a:rPr lang="en-US" sz="2800" dirty="0" smtClean="0"/>
              <a:t>/H/A➝τ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τ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</a:t>
            </a:r>
            <a:r>
              <a:rPr lang="en-US" sz="2800" cap="small" dirty="0" smtClean="0"/>
              <a:t>in the MSSM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2" y="3592284"/>
            <a:ext cx="8206978" cy="3151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05824-27DA-5F42-A3FF-2C603D9DDEA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38" y="1860841"/>
            <a:ext cx="7929062" cy="4067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738" y="805926"/>
            <a:ext cx="808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➝τ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ν</a:t>
            </a:r>
            <a:r>
              <a:rPr lang="en-US" sz="2400" baseline="-25000" dirty="0" smtClean="0"/>
              <a:t>τ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9088"/>
            <a:ext cx="8229600" cy="1143000"/>
          </a:xfrm>
        </p:spPr>
        <p:txBody>
          <a:bodyPr/>
          <a:lstStyle/>
          <a:p>
            <a:r>
              <a:rPr lang="en-US" dirty="0" smtClean="0"/>
              <a:t>ATLAS and LHC Status and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69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Content Placeholder 6" descr="ATLAS_black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334" r="-334"/>
          <a:stretch>
            <a:fillRect/>
          </a:stretch>
        </p:blipFill>
        <p:spPr>
          <a:xfrm>
            <a:off x="0" y="1058328"/>
            <a:ext cx="9172222" cy="5044558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-1082133" y="1932002"/>
            <a:ext cx="270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JINST (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2008) 3 S08003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125595" y="169333"/>
            <a:ext cx="8933739" cy="6272539"/>
            <a:chOff x="125595" y="169333"/>
            <a:chExt cx="8933739" cy="627253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579534" y="5610875"/>
              <a:ext cx="3479800" cy="830997"/>
            </a:xfrm>
            <a:prstGeom prst="rect">
              <a:avLst/>
            </a:prstGeom>
            <a:solidFill>
              <a:srgbClr val="FFE052"/>
            </a:solidFill>
            <a:ln w="57150" cmpd="sng">
              <a:noFill/>
              <a:miter lim="800000"/>
              <a:headEnd/>
              <a:tailEnd/>
            </a:ln>
            <a:effectLst>
              <a:outerShdw blurRad="69850" dist="508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smtClean="0"/>
                <a:t>Inner Tracker:</a:t>
              </a:r>
              <a:r>
                <a:rPr lang="en-US" sz="1600" dirty="0" smtClean="0"/>
                <a:t> |</a:t>
              </a:r>
              <a:r>
                <a:rPr lang="en-US" sz="1600" dirty="0" err="1">
                  <a:sym typeface="Symbol" pitchFamily="-110" charset="2"/>
                </a:rPr>
                <a:t></a:t>
              </a:r>
              <a:r>
                <a:rPr lang="en-US" sz="1600" dirty="0"/>
                <a:t>|&lt;2.5, B=</a:t>
              </a:r>
              <a:r>
                <a:rPr lang="en-US" sz="1600" dirty="0" smtClean="0"/>
                <a:t>2T </a:t>
              </a:r>
            </a:p>
            <a:p>
              <a:r>
                <a:rPr lang="en-US" sz="1600" dirty="0"/>
                <a:t>Si</a:t>
              </a:r>
              <a:r>
                <a:rPr lang="en-US" sz="1600" dirty="0" smtClean="0"/>
                <a:t> </a:t>
              </a:r>
              <a:r>
                <a:rPr lang="en-US" sz="1600" dirty="0"/>
                <a:t>p</a:t>
              </a:r>
              <a:r>
                <a:rPr lang="en-US" sz="1600" dirty="0" smtClean="0"/>
                <a:t>ixels/strips and Trans</a:t>
              </a:r>
              <a:r>
                <a:rPr lang="en-US" sz="1600" dirty="0"/>
                <a:t>. Rad. Det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 err="1" smtClean="0">
                  <a:sym typeface="Symbol" pitchFamily="-110" charset="2"/>
                </a:rPr>
                <a:t></a:t>
              </a:r>
              <a:r>
                <a:rPr lang="en-US" sz="1600" dirty="0" err="1"/>
                <a:t>/p</a:t>
              </a:r>
              <a:r>
                <a:rPr lang="en-US" sz="1600" baseline="-25000" dirty="0" err="1"/>
                <a:t>T</a:t>
              </a:r>
              <a:r>
                <a:rPr lang="en-US" sz="1600" dirty="0" smtClean="0"/>
                <a:t> = 0.05% </a:t>
              </a:r>
              <a:r>
                <a:rPr lang="en-US" sz="1600" dirty="0" err="1"/>
                <a:t>p</a:t>
              </a:r>
              <a:r>
                <a:rPr lang="en-US" sz="1600" baseline="-25000" dirty="0" err="1"/>
                <a:t>T</a:t>
              </a:r>
              <a:r>
                <a:rPr lang="en-US" sz="1600" baseline="-25000" dirty="0"/>
                <a:t> </a:t>
              </a:r>
              <a:r>
                <a:rPr lang="en-US" sz="1600" dirty="0"/>
                <a:t>(</a:t>
              </a:r>
              <a:r>
                <a:rPr lang="en-US" sz="1600" dirty="0" err="1"/>
                <a:t>GeV</a:t>
              </a:r>
              <a:r>
                <a:rPr lang="en-US" sz="1600" dirty="0"/>
                <a:t>) </a:t>
              </a:r>
              <a:r>
                <a:rPr lang="en-US" sz="1600" dirty="0" err="1">
                  <a:sym typeface="Symbol" pitchFamily="-110" charset="2"/>
                </a:rPr>
                <a:t></a:t>
              </a:r>
              <a:r>
                <a:rPr lang="en-US" sz="1600" dirty="0">
                  <a:sym typeface="Symbol" pitchFamily="-110" charset="2"/>
                </a:rPr>
                <a:t> </a:t>
              </a:r>
              <a:r>
                <a:rPr lang="en-US" sz="1600" dirty="0" smtClean="0"/>
                <a:t>1%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995" y="169333"/>
              <a:ext cx="4332116" cy="8317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69850" dist="508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/>
              <a:r>
                <a:rPr lang="en-US" sz="1600" b="1" dirty="0" err="1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</a:rPr>
                <a:t>Muon</a:t>
              </a:r>
              <a:r>
                <a:rPr lang="en-US" sz="1600" b="1" dirty="0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</a:rPr>
                <a:t> Spectrometer</a:t>
              </a:r>
              <a:r>
                <a:rPr lang="en-US" sz="1600" b="1" dirty="0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:</a:t>
              </a:r>
              <a:r>
                <a:rPr lang="en-US" sz="1600" dirty="0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|</a:t>
              </a:r>
              <a:r>
                <a:rPr lang="en-US" sz="1600" dirty="0" err="1" smtClean="0">
                  <a:solidFill>
                    <a:schemeClr val="tx1"/>
                  </a:solidFill>
                  <a:sym typeface="Symbol" pitchFamily="-110" charset="2"/>
                </a:rPr>
                <a:t></a:t>
              </a:r>
              <a:r>
                <a:rPr lang="en-US" sz="1600" dirty="0" smtClean="0">
                  <a:solidFill>
                    <a:schemeClr val="tx1"/>
                  </a:solidFill>
                </a:rPr>
                <a:t>|&lt;2.7</a:t>
              </a:r>
              <a:endParaRPr lang="en-US" sz="1600" dirty="0" smtClean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  <a:sym typeface="Symbol" pitchFamily="-110" charset="2"/>
              </a:endParaRPr>
            </a:p>
            <a:p>
              <a:pPr eaLnBrk="0" hangingPunct="0"/>
              <a:r>
                <a:rPr lang="en-US" sz="1600" dirty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A</a:t>
              </a:r>
              <a:r>
                <a:rPr lang="en-US" sz="1600" dirty="0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ir-core </a:t>
              </a:r>
              <a:r>
                <a:rPr lang="en-US" sz="1600" dirty="0" err="1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toroids</a:t>
              </a:r>
              <a:r>
                <a:rPr lang="en-US" sz="1600" dirty="0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 and gas-based </a:t>
              </a:r>
              <a:r>
                <a:rPr lang="en-US" sz="1600" dirty="0" err="1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muon</a:t>
              </a:r>
              <a:r>
                <a:rPr lang="en-US" sz="1600" dirty="0" smtClean="0">
                  <a:solidFill>
                    <a:schemeClr val="tx1"/>
                  </a:solidFill>
                  <a:ea typeface="ＭＳ Ｐゴシック" pitchFamily="-110" charset="-128"/>
                  <a:cs typeface="ＭＳ Ｐゴシック" pitchFamily="-110" charset="-128"/>
                  <a:sym typeface="Symbol" pitchFamily="-110" charset="2"/>
                </a:rPr>
                <a:t> chambers</a:t>
              </a:r>
              <a:endParaRPr lang="en-US" sz="1600" dirty="0" smtClean="0">
                <a:solidFill>
                  <a:schemeClr val="tx1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eaLnBrk="0" hangingPunct="0"/>
              <a:r>
                <a:rPr lang="en-US" sz="1600" dirty="0" err="1" smtClean="0">
                  <a:solidFill>
                    <a:schemeClr val="tx1"/>
                  </a:solidFill>
                </a:rPr>
                <a:t>σ/p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1600" baseline="-25000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= 2% @ 50GeV</a:t>
              </a:r>
              <a:r>
                <a:rPr lang="en-US" sz="1600" baseline="0" dirty="0" smtClean="0">
                  <a:solidFill>
                    <a:schemeClr val="tx1"/>
                  </a:solidFill>
                </a:rPr>
                <a:t> to 10% @ 1TeV (ID+MS)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 rot="16200000" flipH="1">
              <a:off x="2996456" y="805704"/>
              <a:ext cx="886253" cy="12770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611989" y="169333"/>
              <a:ext cx="2332568" cy="831773"/>
            </a:xfrm>
            <a:prstGeom prst="rect">
              <a:avLst/>
            </a:prstGeom>
            <a:solidFill>
              <a:srgbClr val="FFB04F"/>
            </a:solidFill>
            <a:ln>
              <a:noFill/>
            </a:ln>
            <a:effectLst>
              <a:outerShdw blurRad="53975" dist="762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EM calorimeter: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|</a:t>
              </a:r>
              <a:r>
                <a:rPr lang="en-US" sz="1600" dirty="0" err="1" smtClean="0">
                  <a:solidFill>
                    <a:schemeClr val="tx1"/>
                  </a:solidFill>
                  <a:sym typeface="Symbol" pitchFamily="-110" charset="2"/>
                </a:rPr>
                <a:t></a:t>
              </a:r>
              <a:r>
                <a:rPr lang="en-US" sz="1600" dirty="0" smtClean="0">
                  <a:solidFill>
                    <a:schemeClr val="tx1"/>
                  </a:solidFill>
                </a:rPr>
                <a:t>|&lt;3.2</a:t>
              </a:r>
              <a:r>
                <a:rPr lang="en-US" sz="1600" dirty="0" smtClean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sz="1600" dirty="0" err="1" smtClean="0">
                  <a:solidFill>
                    <a:srgbClr val="000000"/>
                  </a:solidFill>
                </a:rPr>
                <a:t>Pb-LAr</a:t>
              </a:r>
              <a:r>
                <a:rPr lang="en-US" sz="1600" dirty="0" smtClean="0">
                  <a:solidFill>
                    <a:srgbClr val="000000"/>
                  </a:solidFill>
                </a:rPr>
                <a:t> Accordion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  <a:sym typeface="Symbol" pitchFamily="-110" charset="2"/>
                </a:rPr>
                <a:t></a:t>
              </a:r>
              <a:r>
                <a:rPr lang="en-US" sz="1600" dirty="0" smtClean="0">
                  <a:solidFill>
                    <a:srgbClr val="000000"/>
                  </a:solidFill>
                </a:rPr>
                <a:t>/E = 10%/</a:t>
              </a:r>
              <a:r>
                <a:rPr lang="en-US" sz="1600" dirty="0" smtClean="0">
                  <a:solidFill>
                    <a:srgbClr val="000000"/>
                  </a:solidFill>
                  <a:sym typeface="Symbol" pitchFamily="-110" charset="2"/>
                </a:rPr>
                <a:t></a:t>
              </a:r>
              <a:r>
                <a:rPr lang="en-US" sz="1600" dirty="0" smtClean="0">
                  <a:solidFill>
                    <a:srgbClr val="000000"/>
                  </a:solidFill>
                </a:rPr>
                <a:t>E </a:t>
              </a:r>
              <a:r>
                <a:rPr lang="en-US" sz="1600" dirty="0" err="1" smtClean="0">
                  <a:solidFill>
                    <a:srgbClr val="000000"/>
                  </a:solidFill>
                  <a:sym typeface="Symbol" pitchFamily="-110" charset="2"/>
                </a:rPr>
                <a:t></a:t>
              </a:r>
              <a:r>
                <a:rPr lang="en-US" sz="1600" dirty="0" smtClean="0">
                  <a:solidFill>
                    <a:srgbClr val="000000"/>
                  </a:solidFill>
                  <a:sym typeface="Symbol" pitchFamily="-110" charset="2"/>
                </a:rPr>
                <a:t> 0.7%</a:t>
              </a:r>
              <a:endParaRPr lang="es-ES_tradnl" sz="1600" dirty="0" smtClean="0">
                <a:solidFill>
                  <a:srgbClr val="000000"/>
                </a:solidFill>
                <a:sym typeface="Symbol" pitchFamily="-110" charset="2"/>
              </a:endParaRP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rot="5400000">
              <a:off x="4919799" y="1387086"/>
              <a:ext cx="2244455" cy="14724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620934" y="1728611"/>
              <a:ext cx="2438400" cy="1312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9850" dist="508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err="1" smtClean="0">
                  <a:solidFill>
                    <a:srgbClr val="000000"/>
                  </a:solidFill>
                </a:rPr>
                <a:t>Hadronic</a:t>
              </a:r>
              <a:r>
                <a:rPr lang="en-US" b="1" dirty="0" smtClean="0">
                  <a:solidFill>
                    <a:srgbClr val="000000"/>
                  </a:solidFill>
                </a:rPr>
                <a:t> calorimeter: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|</a:t>
              </a:r>
              <a:r>
                <a:rPr lang="en-US" dirty="0" err="1" smtClean="0">
                  <a:solidFill>
                    <a:srgbClr val="000000"/>
                  </a:solidFill>
                  <a:sym typeface="Symbol" pitchFamily="-110" charset="2"/>
                </a:rPr>
                <a:t></a:t>
              </a:r>
              <a:r>
                <a:rPr lang="en-US" dirty="0" smtClean="0">
                  <a:solidFill>
                    <a:srgbClr val="000000"/>
                  </a:solidFill>
                  <a:sym typeface="Symbol" pitchFamily="-110" charset="2"/>
                </a:rPr>
                <a:t>|&lt;1.7 Fe/</a:t>
              </a:r>
              <a:r>
                <a:rPr lang="en-US" dirty="0" err="1" smtClean="0">
                  <a:solidFill>
                    <a:srgbClr val="000000"/>
                  </a:solidFill>
                  <a:sym typeface="Symbol" pitchFamily="-110" charset="2"/>
                </a:rPr>
                <a:t>scintillator</a:t>
              </a:r>
              <a:r>
                <a:rPr lang="en-US" dirty="0" smtClean="0">
                  <a:solidFill>
                    <a:srgbClr val="000000"/>
                  </a:solidFill>
                  <a:sym typeface="Symbol" pitchFamily="-110" charset="2"/>
                </a:rPr>
                <a:t> 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1.3&lt;|</a:t>
              </a:r>
              <a:r>
                <a:rPr lang="en-US" dirty="0" err="1" smtClean="0">
                  <a:solidFill>
                    <a:srgbClr val="000000"/>
                  </a:solidFill>
                  <a:sym typeface="Symbol" pitchFamily="-110" charset="2"/>
                </a:rPr>
                <a:t></a:t>
              </a:r>
              <a:r>
                <a:rPr lang="en-US" dirty="0" smtClean="0">
                  <a:solidFill>
                    <a:srgbClr val="000000"/>
                  </a:solidFill>
                  <a:sym typeface="Symbol" pitchFamily="-110" charset="2"/>
                </a:rPr>
                <a:t>|&lt;4.9 Cu/W-</a:t>
              </a:r>
              <a:r>
                <a:rPr lang="en-US" dirty="0" err="1" smtClean="0">
                  <a:solidFill>
                    <a:srgbClr val="000000"/>
                  </a:solidFill>
                  <a:sym typeface="Symbol" pitchFamily="-110" charset="2"/>
                </a:rPr>
                <a:t>Lar</a:t>
              </a:r>
              <a:endParaRPr lang="en-US" dirty="0" smtClean="0">
                <a:solidFill>
                  <a:srgbClr val="000000"/>
                </a:solidFill>
                <a:sym typeface="Symbol" pitchFamily="-110" charset="2"/>
              </a:endParaRPr>
            </a:p>
            <a:p>
              <a:r>
                <a:rPr lang="en-US" dirty="0" err="1" smtClean="0">
                  <a:solidFill>
                    <a:srgbClr val="000000"/>
                  </a:solidFill>
                  <a:sym typeface="Symbol" pitchFamily="-110" charset="2"/>
                </a:rPr>
                <a:t></a:t>
              </a:r>
              <a:r>
                <a:rPr lang="en-US" dirty="0" err="1" smtClean="0">
                  <a:solidFill>
                    <a:srgbClr val="000000"/>
                  </a:solidFill>
                </a:rPr>
                <a:t>/E</a:t>
              </a:r>
              <a:r>
                <a:rPr lang="en-US" baseline="-25000" dirty="0" err="1" smtClean="0">
                  <a:solidFill>
                    <a:srgbClr val="000000"/>
                  </a:solidFill>
                </a:rPr>
                <a:t>jet</a:t>
              </a:r>
              <a:r>
                <a:rPr lang="en-US" dirty="0" smtClean="0">
                  <a:solidFill>
                    <a:srgbClr val="000000"/>
                  </a:solidFill>
                </a:rPr>
                <a:t>= 50%/</a:t>
              </a:r>
              <a:r>
                <a:rPr lang="en-US" dirty="0" smtClean="0">
                  <a:solidFill>
                    <a:srgbClr val="000000"/>
                  </a:solidFill>
                  <a:sym typeface="Symbol" pitchFamily="-110" charset="2"/>
                </a:rPr>
                <a:t></a:t>
              </a:r>
              <a:r>
                <a:rPr lang="en-US" dirty="0" smtClean="0">
                  <a:solidFill>
                    <a:srgbClr val="000000"/>
                  </a:solidFill>
                </a:rPr>
                <a:t>E</a:t>
              </a:r>
              <a:r>
                <a:rPr lang="en-US" dirty="0" smtClean="0">
                  <a:solidFill>
                    <a:srgbClr val="000000"/>
                  </a:solidFill>
                  <a:sym typeface="Symbol" pitchFamily="-110" charset="2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sym typeface="Symbol" pitchFamily="-110" charset="2"/>
                </a:rPr>
                <a:t></a:t>
              </a:r>
              <a:r>
                <a:rPr lang="en-US" dirty="0" smtClean="0">
                  <a:solidFill>
                    <a:srgbClr val="000000"/>
                  </a:solidFill>
                  <a:sym typeface="Symbol" pitchFamily="-110" charset="2"/>
                </a:rPr>
                <a:t> 3% </a:t>
              </a: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rot="10800000" flipV="1">
              <a:off x="6006396" y="2384778"/>
              <a:ext cx="614538" cy="13248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0"/>
            </p:cNvCxnSpPr>
            <p:nvPr/>
          </p:nvCxnSpPr>
          <p:spPr>
            <a:xfrm rot="16200000" flipV="1">
              <a:off x="5073503" y="3364943"/>
              <a:ext cx="2139541" cy="23523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25595" y="4572855"/>
              <a:ext cx="2675459" cy="18690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9850" dist="1143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L = 44 </a:t>
              </a:r>
              <a:r>
                <a:rPr lang="en-US" dirty="0" err="1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m</a:t>
              </a: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, </a:t>
              </a:r>
              <a:r>
                <a:rPr lang="en-GB" dirty="0" err="1" smtClean="0">
                  <a:solidFill>
                    <a:srgbClr val="000000"/>
                  </a:solidFill>
                  <a:sym typeface="Symbol" pitchFamily="-110" charset="2"/>
                </a:rPr>
                <a:t></a:t>
              </a: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 ≈ 25 </a:t>
              </a:r>
              <a:r>
                <a:rPr lang="en-US" dirty="0" err="1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m</a:t>
              </a:r>
              <a:endParaRPr lang="en-US" dirty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eaLnBrk="0" hangingPunct="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7000 </a:t>
              </a:r>
              <a:r>
                <a:rPr lang="en-US" dirty="0" err="1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tonnes</a:t>
              </a:r>
              <a:endParaRPr lang="en-US" dirty="0" smtClean="0">
                <a:solidFill>
                  <a:srgbClr val="000000"/>
                </a:solidFill>
                <a:ea typeface="ＭＳ Ｐゴシック" pitchFamily="-110" charset="-128"/>
                <a:cs typeface="ＭＳ Ｐゴシック" pitchFamily="-110" charset="-128"/>
              </a:endParaRPr>
            </a:p>
            <a:p>
              <a:pPr eaLnBrk="0" hangingPunct="0"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≈10</a:t>
              </a:r>
              <a:r>
                <a:rPr lang="en-US" b="1" baseline="30000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8</a:t>
              </a: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 electronic channels</a:t>
              </a:r>
            </a:p>
            <a:p>
              <a:pPr>
                <a:buFont typeface="Arial"/>
                <a:buChar char="•"/>
              </a:pPr>
              <a:r>
                <a:rPr lang="en-US" dirty="0" smtClean="0">
                  <a:solidFill>
                    <a:srgbClr val="000000"/>
                  </a:solidFill>
                  <a:ea typeface="ＭＳ Ｐゴシック" pitchFamily="-110" charset="-128"/>
                  <a:cs typeface="ＭＳ Ｐゴシック" pitchFamily="-110" charset="-128"/>
                </a:rPr>
                <a:t>3-level trigger reducing 40 MHz collision rate to 200 Hz of events to tape</a:t>
              </a:r>
            </a:p>
          </p:txBody>
        </p:sp>
        <p:cxnSp>
          <p:nvCxnSpPr>
            <p:cNvPr id="25" name="Straight Arrow Connector 24"/>
            <p:cNvCxnSpPr>
              <a:stCxn id="10" idx="2"/>
            </p:cNvCxnSpPr>
            <p:nvPr/>
          </p:nvCxnSpPr>
          <p:spPr>
            <a:xfrm rot="5400000">
              <a:off x="1595010" y="854182"/>
              <a:ext cx="1059118" cy="13529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2" y="3562231"/>
            <a:ext cx="4569902" cy="328389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76500" y="569770"/>
            <a:ext cx="4676184" cy="6131035"/>
            <a:chOff x="4376500" y="664730"/>
            <a:chExt cx="4676184" cy="613103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6500" y="664730"/>
              <a:ext cx="4676184" cy="613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186991" y="5104179"/>
              <a:ext cx="3062343" cy="110133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5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6200000" flipV="1">
              <a:off x="5072803" y="3725940"/>
              <a:ext cx="5077844" cy="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99770" y="885680"/>
              <a:ext cx="712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7 </a:t>
              </a:r>
              <a:r>
                <a:rPr lang="en-US" sz="1400" b="1" dirty="0" err="1" smtClean="0">
                  <a:solidFill>
                    <a:srgbClr val="FF0000"/>
                  </a:solidFill>
                </a:rPr>
                <a:t>TeV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59" y="296756"/>
            <a:ext cx="4580855" cy="3561054"/>
          </a:xfrm>
        </p:spPr>
        <p:txBody>
          <a:bodyPr/>
          <a:lstStyle/>
          <a:p>
            <a:r>
              <a:rPr lang="en-US" sz="2000" dirty="0" smtClean="0"/>
              <a:t>LHC running smoothly at √</a:t>
            </a:r>
            <a:r>
              <a:rPr lang="en-US" sz="2000" dirty="0" err="1" smtClean="0"/>
              <a:t>s</a:t>
            </a:r>
            <a:r>
              <a:rPr lang="en-US" sz="2000" dirty="0" smtClean="0"/>
              <a:t> = 7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pPr lvl="1"/>
            <a:r>
              <a:rPr lang="en-US" sz="1600" dirty="0" smtClean="0"/>
              <a:t>Crossed L = 10</a:t>
            </a:r>
            <a:r>
              <a:rPr lang="en-US" sz="1600" baseline="30000" dirty="0" smtClean="0"/>
              <a:t>31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 milestone in August</a:t>
            </a:r>
          </a:p>
          <a:p>
            <a:pPr lvl="1"/>
            <a:r>
              <a:rPr lang="en-US" sz="1600" dirty="0" smtClean="0"/>
              <a:t>Aim to achieve L = 10</a:t>
            </a:r>
            <a:r>
              <a:rPr lang="en-US" sz="1600" baseline="30000" dirty="0" smtClean="0"/>
              <a:t>32 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in 2010</a:t>
            </a:r>
          </a:p>
          <a:p>
            <a:pPr lvl="1"/>
            <a:r>
              <a:rPr lang="en-US" sz="1600" dirty="0" err="1" smtClean="0"/>
              <a:t>p-p</a:t>
            </a:r>
            <a:r>
              <a:rPr lang="en-US" sz="1600" dirty="0" smtClean="0"/>
              <a:t> run until 1 Nov., followed by heavy-ion run</a:t>
            </a:r>
          </a:p>
          <a:p>
            <a:pPr lvl="1"/>
            <a:r>
              <a:rPr lang="en-US" sz="1600" dirty="0" smtClean="0"/>
              <a:t>Go to √</a:t>
            </a:r>
            <a:r>
              <a:rPr lang="en-US" sz="1600" dirty="0" err="1" smtClean="0"/>
              <a:t>s</a:t>
            </a:r>
            <a:r>
              <a:rPr lang="en-US" sz="1600" dirty="0" smtClean="0"/>
              <a:t> = 14 </a:t>
            </a:r>
            <a:r>
              <a:rPr lang="en-US" sz="1600" dirty="0" err="1" smtClean="0"/>
              <a:t>TeV</a:t>
            </a:r>
            <a:r>
              <a:rPr lang="en-US" sz="1600" dirty="0" smtClean="0"/>
              <a:t> in 2013 after shutdown</a:t>
            </a:r>
          </a:p>
          <a:p>
            <a:r>
              <a:rPr lang="en-US" sz="2000" dirty="0" smtClean="0"/>
              <a:t>ATLAS collected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Arial" pitchFamily="-110" charset="0"/>
                <a:cs typeface="Arial" pitchFamily="-110" charset="0"/>
                <a:sym typeface="Symbol" pitchFamily="-110" charset="2"/>
              </a:rPr>
              <a:t>∫</a:t>
            </a:r>
            <a:r>
              <a:rPr lang="en-US" sz="2000" dirty="0" err="1" smtClean="0">
                <a:solidFill>
                  <a:srgbClr val="000000"/>
                </a:solidFill>
                <a:ea typeface="Arial" pitchFamily="-110" charset="0"/>
                <a:cs typeface="Arial" pitchFamily="-110" charset="0"/>
                <a:sym typeface="Symbol" pitchFamily="-110" charset="2"/>
              </a:rPr>
              <a:t>Ldt</a:t>
            </a:r>
            <a:r>
              <a:rPr lang="en-US" sz="2000" dirty="0" smtClean="0">
                <a:solidFill>
                  <a:srgbClr val="000000"/>
                </a:solidFill>
                <a:ea typeface="Arial" pitchFamily="-110" charset="0"/>
                <a:cs typeface="Arial" pitchFamily="-110" charset="0"/>
                <a:sym typeface="Symbol" pitchFamily="-110" charset="2"/>
              </a:rPr>
              <a:t> ≈ </a:t>
            </a:r>
            <a:r>
              <a:rPr lang="en-US" sz="2000" dirty="0" smtClean="0"/>
              <a:t>3.46 pb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(±11%)</a:t>
            </a:r>
          </a:p>
          <a:p>
            <a:pPr lvl="1"/>
            <a:r>
              <a:rPr lang="en-US" sz="1600" dirty="0" smtClean="0"/>
              <a:t>At ≈ 94% efficiency and improving</a:t>
            </a:r>
          </a:p>
          <a:p>
            <a:pPr lvl="1"/>
            <a:r>
              <a:rPr lang="en-US" sz="1600" dirty="0" smtClean="0"/>
              <a:t>First W and Z cross section measurements</a:t>
            </a:r>
          </a:p>
          <a:p>
            <a:pPr lvl="1"/>
            <a:r>
              <a:rPr lang="en-US" sz="1600" dirty="0" smtClean="0"/>
              <a:t>Handful of top candidates seen</a:t>
            </a:r>
          </a:p>
          <a:p>
            <a:pPr lvl="1"/>
            <a:r>
              <a:rPr lang="en-US" sz="1600" dirty="0" smtClean="0"/>
              <a:t>Expect to collect 1 fb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until end 2011</a:t>
            </a:r>
          </a:p>
          <a:p>
            <a:endParaRPr lang="en-US" sz="18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907213" y="6492875"/>
            <a:ext cx="2133600" cy="365125"/>
          </a:xfrm>
        </p:spPr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01515" y="2777623"/>
            <a:ext cx="4038996" cy="1566866"/>
            <a:chOff x="3501515" y="2777623"/>
            <a:chExt cx="4038996" cy="1566866"/>
          </a:xfrm>
        </p:grpSpPr>
        <p:sp>
          <p:nvSpPr>
            <p:cNvPr id="34" name="Smiley Face 33"/>
            <p:cNvSpPr/>
            <p:nvPr/>
          </p:nvSpPr>
          <p:spPr>
            <a:xfrm>
              <a:off x="4379854" y="2777623"/>
              <a:ext cx="261130" cy="23740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iley Face 34"/>
            <p:cNvSpPr/>
            <p:nvPr/>
          </p:nvSpPr>
          <p:spPr>
            <a:xfrm>
              <a:off x="3501515" y="3109989"/>
              <a:ext cx="261130" cy="23740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676594" y="2896325"/>
              <a:ext cx="2852048" cy="7930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821995" y="3323653"/>
              <a:ext cx="3718516" cy="10208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-1" y="-28222"/>
            <a:ext cx="9139680" cy="65334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03478"/>
            <a:ext cx="8229600" cy="1143000"/>
          </a:xfrm>
        </p:spPr>
        <p:txBody>
          <a:bodyPr/>
          <a:lstStyle/>
          <a:p>
            <a:r>
              <a:rPr lang="en-US" cap="small" dirty="0" smtClean="0"/>
              <a:t>Higgs Physics at the LHC</a:t>
            </a:r>
            <a:endParaRPr lang="en-US" cap="smal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69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Tau 2010 - Manchester, 13-17 Sep.2010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3" descr="AtlasDrawLog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2" y="5147667"/>
            <a:ext cx="1191237" cy="168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HULcolour_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0333" y="6221289"/>
            <a:ext cx="2257778" cy="63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329428" y="-6890"/>
            <a:ext cx="3688229" cy="3615427"/>
            <a:chOff x="4827633" y="2822127"/>
            <a:chExt cx="3499455" cy="3451133"/>
          </a:xfrm>
        </p:grpSpPr>
        <p:pic>
          <p:nvPicPr>
            <p:cNvPr id="17" name="Picture 16" descr="nc_cc_dsdq2_cteq6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7633" y="2822127"/>
              <a:ext cx="3451133" cy="345113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16200000">
              <a:off x="6792362" y="4215205"/>
              <a:ext cx="2660620" cy="40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7F7F7F"/>
                  </a:solidFill>
                </a:rPr>
                <a:t>http://www-zeus.desy.de/physics/sfew/PUBLIC/sfew_results/preliminary/dis04/</a:t>
              </a:r>
              <a:endParaRPr lang="en-US" sz="11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56708" y="3183834"/>
            <a:ext cx="5092372" cy="3641482"/>
            <a:chOff x="3856708" y="3278794"/>
            <a:chExt cx="5092372" cy="3641482"/>
          </a:xfrm>
        </p:grpSpPr>
        <p:pic>
          <p:nvPicPr>
            <p:cNvPr id="27" name="Picture 26" descr="TevatronLimitJuly201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6708" y="3471782"/>
              <a:ext cx="4984402" cy="333676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7005229" y="4976424"/>
              <a:ext cx="3641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</a:rPr>
                <a:t>http://tevnphwg.fnal.gov/results/SM_Higgs_Winter_08hepex/</a:t>
              </a:r>
              <a:endParaRPr lang="en-US" sz="1000" dirty="0">
                <a:solidFill>
                  <a:srgbClr val="7F7F7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7280" y="3382279"/>
            <a:ext cx="3372740" cy="3416371"/>
            <a:chOff x="362240" y="3441629"/>
            <a:chExt cx="3372740" cy="3416371"/>
          </a:xfrm>
        </p:grpSpPr>
        <p:pic>
          <p:nvPicPr>
            <p:cNvPr id="29" name="Picture 28" descr="s10_blueband_july2010_sm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240" y="3560017"/>
              <a:ext cx="3238175" cy="329798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2097575" y="4802035"/>
              <a:ext cx="2997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http://</a:t>
              </a:r>
              <a:r>
                <a:rPr 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lepewwg.web.cern.ch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/LEPEWWG/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0520" y="6356350"/>
            <a:ext cx="2133600" cy="365125"/>
          </a:xfrm>
        </p:spPr>
        <p:txBody>
          <a:bodyPr/>
          <a:lstStyle/>
          <a:p>
            <a:fld id="{3E935703-8B0D-B849-AFD6-EE2B8A8A363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981" y="166114"/>
            <a:ext cx="5313447" cy="3258187"/>
          </a:xfrm>
        </p:spPr>
        <p:txBody>
          <a:bodyPr>
            <a:noAutofit/>
          </a:bodyPr>
          <a:lstStyle/>
          <a:p>
            <a:r>
              <a:rPr lang="en-US" sz="1800" dirty="0" smtClean="0"/>
              <a:t>Electroweak </a:t>
            </a:r>
            <a:r>
              <a:rPr lang="en-US" sz="1800" dirty="0" smtClean="0">
                <a:solidFill>
                  <a:srgbClr val="008000"/>
                </a:solidFill>
              </a:rPr>
              <a:t>symmetry breaking/unification </a:t>
            </a:r>
            <a:r>
              <a:rPr lang="en-US" sz="1800" dirty="0" smtClean="0"/>
              <a:t>and the need to account for </a:t>
            </a:r>
            <a:r>
              <a:rPr lang="en-US" sz="1800" dirty="0" smtClean="0">
                <a:solidFill>
                  <a:srgbClr val="008000"/>
                </a:solidFill>
              </a:rPr>
              <a:t>massive particles</a:t>
            </a:r>
            <a:r>
              <a:rPr lang="en-US" sz="1800" dirty="0" smtClean="0"/>
              <a:t> is clear from experimental data</a:t>
            </a:r>
          </a:p>
          <a:p>
            <a:r>
              <a:rPr lang="en-US" sz="1800" dirty="0" smtClean="0"/>
              <a:t>The </a:t>
            </a:r>
            <a:r>
              <a:rPr lang="en-US" sz="1800" b="1" dirty="0" smtClean="0"/>
              <a:t>simplest model</a:t>
            </a:r>
            <a:r>
              <a:rPr lang="en-US" sz="1800" dirty="0" smtClean="0"/>
              <a:t> of electroweak symmetry breaking predicts the existence of one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Higgs scalar</a:t>
            </a:r>
            <a:endParaRPr lang="en-US" sz="1800" dirty="0" smtClean="0"/>
          </a:p>
          <a:p>
            <a:pPr lvl="1"/>
            <a:r>
              <a:rPr lang="en-US" sz="1600" dirty="0" smtClean="0"/>
              <a:t>The Higgs boson mass is the only free parameter</a:t>
            </a:r>
          </a:p>
          <a:p>
            <a:r>
              <a:rPr lang="en-US" sz="2000" dirty="0" smtClean="0"/>
              <a:t>Curr</a:t>
            </a:r>
            <a:r>
              <a:rPr lang="en-US" sz="1800" dirty="0" smtClean="0"/>
              <a:t>ent mass limits as of July 2010:</a:t>
            </a:r>
          </a:p>
          <a:p>
            <a:pPr lvl="1"/>
            <a:r>
              <a:rPr lang="en-US" sz="1600" dirty="0" smtClean="0"/>
              <a:t>LEP </a:t>
            </a:r>
            <a:r>
              <a:rPr lang="en-US" sz="1600" b="1" dirty="0" smtClean="0"/>
              <a:t>excluded </a:t>
            </a:r>
            <a:r>
              <a:rPr lang="en-US" sz="1600" dirty="0" smtClean="0"/>
              <a:t>mass range below </a:t>
            </a:r>
            <a:r>
              <a:rPr lang="en-US" sz="1600" b="1" dirty="0" smtClean="0">
                <a:solidFill>
                  <a:srgbClr val="FF0000"/>
                </a:solidFill>
              </a:rPr>
              <a:t>114.4 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600" dirty="0" smtClean="0"/>
              <a:t>EW fit: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= </a:t>
            </a:r>
            <a:r>
              <a:rPr lang="en-US" sz="1600" b="1" dirty="0" smtClean="0">
                <a:solidFill>
                  <a:srgbClr val="FF0000"/>
                </a:solidFill>
              </a:rPr>
              <a:t>89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+35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-26</a:t>
            </a:r>
            <a:r>
              <a:rPr lang="en-US" sz="1600" b="1" dirty="0" smtClean="0">
                <a:solidFill>
                  <a:srgbClr val="FF0000"/>
                </a:solidFill>
              </a:rPr>
              <a:t> 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; including LEP: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H</a:t>
            </a:r>
            <a:r>
              <a:rPr lang="en-US" sz="1600" dirty="0" smtClean="0"/>
              <a:t> &lt; </a:t>
            </a:r>
            <a:r>
              <a:rPr lang="en-US" sz="1600" b="1" dirty="0" smtClean="0">
                <a:solidFill>
                  <a:srgbClr val="FF0000"/>
                </a:solidFill>
              </a:rPr>
              <a:t>185 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US" sz="1600" dirty="0" err="1" smtClean="0"/>
              <a:t>Tevatron</a:t>
            </a:r>
            <a:r>
              <a:rPr lang="en-US" sz="1600" dirty="0" smtClean="0"/>
              <a:t> </a:t>
            </a:r>
            <a:r>
              <a:rPr lang="en-US" sz="1600" b="1" dirty="0" smtClean="0"/>
              <a:t>excluded</a:t>
            </a:r>
            <a:r>
              <a:rPr lang="en-US" sz="1600" dirty="0" smtClean="0"/>
              <a:t> mass range of </a:t>
            </a:r>
            <a:r>
              <a:rPr lang="en-US" sz="1600" b="1" dirty="0" smtClean="0">
                <a:solidFill>
                  <a:srgbClr val="FF0000"/>
                </a:solidFill>
              </a:rPr>
              <a:t>158 – 175 GeV/c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2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505221" y="578556"/>
            <a:ext cx="81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Z</a:t>
            </a:r>
            <a:r>
              <a:rPr lang="en-US" baseline="30000" dirty="0" smtClean="0">
                <a:solidFill>
                  <a:schemeClr val="tx2"/>
                </a:solidFill>
              </a:rPr>
              <a:t>0</a:t>
            </a:r>
            <a:r>
              <a:rPr lang="en-US" dirty="0" smtClean="0">
                <a:solidFill>
                  <a:schemeClr val="tx2"/>
                </a:solidFill>
              </a:rPr>
              <a:t>/γ</a:t>
            </a:r>
            <a:r>
              <a:rPr lang="en-US" baseline="30000" dirty="0" smtClean="0">
                <a:solidFill>
                  <a:schemeClr val="tx2"/>
                </a:solidFill>
              </a:rPr>
              <a:t>*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9961" y="1467556"/>
            <a:ext cx="6305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</a:t>
            </a:r>
            <a:r>
              <a:rPr lang="en-US" baseline="30000" dirty="0" smtClean="0">
                <a:solidFill>
                  <a:srgbClr val="FF0000"/>
                </a:solidFill>
              </a:rPr>
              <a:t>±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622" y="24259"/>
            <a:ext cx="4337555" cy="3025318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Standard Model Higgs:</a:t>
            </a:r>
          </a:p>
          <a:p>
            <a:r>
              <a:rPr lang="en-US" sz="1800" dirty="0" smtClean="0"/>
              <a:t>Main production modes at the LHC:</a:t>
            </a:r>
          </a:p>
          <a:p>
            <a:pPr lvl="1"/>
            <a:r>
              <a:rPr lang="en-US" sz="1400" dirty="0" smtClean="0"/>
              <a:t>Gluon fusion (</a:t>
            </a:r>
            <a:r>
              <a:rPr lang="en-US" sz="1400" dirty="0" err="1" smtClean="0"/>
              <a:t>gg➝H</a:t>
            </a:r>
            <a:r>
              <a:rPr lang="en-US" sz="1400" dirty="0" smtClean="0"/>
              <a:t>) </a:t>
            </a:r>
          </a:p>
          <a:p>
            <a:pPr lvl="1"/>
            <a:r>
              <a:rPr lang="en-US" sz="1400" dirty="0" smtClean="0"/>
              <a:t>≈10x smaller: Vector boson fusion (</a:t>
            </a:r>
            <a:r>
              <a:rPr lang="en-US" sz="1400" dirty="0" err="1" smtClean="0"/>
              <a:t>qq</a:t>
            </a:r>
            <a:r>
              <a:rPr lang="en-US" sz="1400" dirty="0" smtClean="0"/>
              <a:t>-&gt;</a:t>
            </a:r>
            <a:r>
              <a:rPr lang="en-US" sz="1400" dirty="0" err="1" smtClean="0"/>
              <a:t>qqH</a:t>
            </a:r>
            <a:r>
              <a:rPr lang="en-US" sz="1400" dirty="0" smtClean="0"/>
              <a:t>)</a:t>
            </a:r>
          </a:p>
          <a:p>
            <a:r>
              <a:rPr lang="en-US" sz="1800" dirty="0" smtClean="0"/>
              <a:t>Main decay modes:</a:t>
            </a:r>
          </a:p>
          <a:p>
            <a:pPr lvl="1"/>
            <a:r>
              <a:rPr lang="en-US" sz="1400" dirty="0" smtClean="0"/>
              <a:t>At low mass, H-&gt;bb is dominant (BR ≈ 90%), followed by H➝ττ (BR ≈ 10%)</a:t>
            </a:r>
          </a:p>
          <a:p>
            <a:pPr lvl="1"/>
            <a:r>
              <a:rPr lang="en-US" sz="1400" dirty="0" smtClean="0"/>
              <a:t>Above 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H</a:t>
            </a:r>
            <a:r>
              <a:rPr lang="en-US" sz="1400" dirty="0" smtClean="0"/>
              <a:t> ≈ 135 GeV/c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H➝WW and H➝ ZZ are the dominant decays  </a:t>
            </a:r>
          </a:p>
          <a:p>
            <a:r>
              <a:rPr lang="en-US" sz="1800" dirty="0" smtClean="0"/>
              <a:t>At low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, H➝ττ makes large contribution to ATLAS sensitivity </a:t>
            </a:r>
          </a:p>
        </p:txBody>
      </p:sp>
      <p:sp>
        <p:nvSpPr>
          <p:cNvPr id="30722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07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7FFA-EE57-674D-BAD2-D933339CEC6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599" y="204083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/>
          <p:nvPr/>
        </p:nvGrpSpPr>
        <p:grpSpPr>
          <a:xfrm>
            <a:off x="4662599" y="3049577"/>
            <a:ext cx="4320822" cy="3490216"/>
            <a:chOff x="4823176" y="2840040"/>
            <a:chExt cx="4320823" cy="3516310"/>
          </a:xfrm>
        </p:grpSpPr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4"/>
            <a:srcRect l="36667" t="34000" r="36191" b="15715"/>
            <a:stretch>
              <a:fillRect/>
            </a:stretch>
          </p:blipFill>
          <p:spPr bwMode="auto">
            <a:xfrm>
              <a:off x="4823176" y="2840040"/>
              <a:ext cx="4320823" cy="351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Oval 31"/>
            <p:cNvSpPr/>
            <p:nvPr/>
          </p:nvSpPr>
          <p:spPr>
            <a:xfrm>
              <a:off x="5350932" y="3607487"/>
              <a:ext cx="381000" cy="29686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7368524" y="1581332"/>
            <a:ext cx="31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ATL-PHYS-PUB-2010-009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978049" y="3683855"/>
            <a:ext cx="715317" cy="296862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5265" y="3049577"/>
            <a:ext cx="4237952" cy="3461018"/>
            <a:chOff x="149655" y="3049577"/>
            <a:chExt cx="4237952" cy="346101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961" y="3049577"/>
              <a:ext cx="3893646" cy="346101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-1113764" y="4566032"/>
              <a:ext cx="2896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F7F7F"/>
                  </a:solidFill>
                </a:rPr>
                <a:t>CERN-OPEN-2008-020</a:t>
              </a:r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3205" y="3767057"/>
              <a:ext cx="1154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√</a:t>
              </a:r>
              <a:r>
                <a:rPr lang="en-US" sz="1400" dirty="0" err="1" smtClean="0"/>
                <a:t>s</a:t>
              </a:r>
              <a:r>
                <a:rPr lang="en-US" sz="1400" dirty="0" smtClean="0"/>
                <a:t> = 14 </a:t>
              </a:r>
              <a:r>
                <a:rPr lang="en-US" sz="1400" dirty="0" err="1" smtClean="0"/>
                <a:t>TeV</a:t>
              </a:r>
              <a:endParaRPr lang="en-US" sz="1400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2942438" y="3655337"/>
            <a:ext cx="715317" cy="29465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499725">
            <a:off x="729798" y="5270370"/>
            <a:ext cx="581617" cy="3942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Tau 2010 - Manchester, 13-17 Sep.2010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5703-8B0D-B849-AFD6-EE2B8A8A36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4392" y="142443"/>
            <a:ext cx="8457483" cy="301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800" dirty="0" smtClean="0"/>
              <a:t>In the MSSM, 2 Higgs doublets give 5 particles</a:t>
            </a:r>
          </a:p>
          <a:p>
            <a:pPr lvl="1">
              <a:defRPr/>
            </a:pPr>
            <a:r>
              <a:rPr lang="en-US" sz="1400" dirty="0" smtClean="0"/>
              <a:t>Three neutral: </a:t>
            </a:r>
            <a:r>
              <a:rPr lang="en-US" sz="1400" dirty="0" err="1" smtClean="0"/>
              <a:t>h</a:t>
            </a:r>
            <a:r>
              <a:rPr lang="en-US" sz="1400" dirty="0" smtClean="0"/>
              <a:t>, H (CP-even), A (CP-odd); two charged: H</a:t>
            </a:r>
            <a:r>
              <a:rPr lang="en-US" sz="1400" baseline="30000" dirty="0" smtClean="0"/>
              <a:t>±</a:t>
            </a:r>
          </a:p>
          <a:p>
            <a:pPr lvl="0">
              <a:defRPr/>
            </a:pPr>
            <a:r>
              <a:rPr lang="en-US" sz="1800" dirty="0" smtClean="0"/>
              <a:t>At tree level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 &lt;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 – after </a:t>
            </a:r>
            <a:r>
              <a:rPr lang="en-US" sz="1800" dirty="0" err="1" smtClean="0"/>
              <a:t>radiative</a:t>
            </a:r>
            <a:r>
              <a:rPr lang="en-US" sz="1800" dirty="0" smtClean="0"/>
              <a:t> corrections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h</a:t>
            </a:r>
            <a:r>
              <a:rPr lang="en-US" sz="1800" dirty="0" smtClean="0"/>
              <a:t> &lt; 135 GeV/c</a:t>
            </a:r>
            <a:r>
              <a:rPr lang="en-US" sz="1800" baseline="30000" dirty="0" smtClean="0"/>
              <a:t>2</a:t>
            </a:r>
          </a:p>
          <a:p>
            <a:r>
              <a:rPr lang="en-US" sz="1800" dirty="0" smtClean="0"/>
              <a:t>Important parameters: </a:t>
            </a:r>
            <a:r>
              <a:rPr lang="en-US" sz="1800" dirty="0" err="1" smtClean="0">
                <a:solidFill>
                  <a:srgbClr val="9BBB59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9BBB59"/>
                </a:solidFill>
              </a:rPr>
              <a:t>A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accent3"/>
                </a:solidFill>
              </a:rPr>
              <a:t>tan </a:t>
            </a:r>
            <a:r>
              <a:rPr lang="en-US" sz="1800" dirty="0" err="1" smtClean="0">
                <a:solidFill>
                  <a:schemeClr val="accent3"/>
                </a:solidFill>
              </a:rPr>
              <a:t>β</a:t>
            </a:r>
            <a:r>
              <a:rPr lang="en-US" sz="1800" dirty="0" smtClean="0">
                <a:solidFill>
                  <a:schemeClr val="accent3"/>
                </a:solidFill>
              </a:rPr>
              <a:t> = </a:t>
            </a:r>
            <a:r>
              <a:rPr lang="en-US" sz="1800" i="1" dirty="0" smtClean="0">
                <a:solidFill>
                  <a:schemeClr val="accent3"/>
                </a:solidFill>
              </a:rPr>
              <a:t>v</a:t>
            </a:r>
            <a:r>
              <a:rPr lang="en-US" sz="1800" baseline="-25000" dirty="0" smtClean="0">
                <a:solidFill>
                  <a:schemeClr val="accent3"/>
                </a:solidFill>
              </a:rPr>
              <a:t>1</a:t>
            </a:r>
            <a:r>
              <a:rPr lang="en-US" sz="1800" dirty="0" smtClean="0">
                <a:solidFill>
                  <a:schemeClr val="accent3"/>
                </a:solidFill>
              </a:rPr>
              <a:t>/</a:t>
            </a:r>
            <a:r>
              <a:rPr lang="en-US" sz="1800" i="1" dirty="0" smtClean="0">
                <a:solidFill>
                  <a:schemeClr val="accent3"/>
                </a:solidFill>
              </a:rPr>
              <a:t>v</a:t>
            </a:r>
            <a:r>
              <a:rPr lang="en-US" sz="1800" baseline="-25000" dirty="0" smtClean="0">
                <a:solidFill>
                  <a:schemeClr val="accent3"/>
                </a:solidFill>
              </a:rPr>
              <a:t>2</a:t>
            </a:r>
          </a:p>
          <a:p>
            <a:pPr lvl="1"/>
            <a:r>
              <a:rPr lang="en-US" sz="1400" dirty="0" smtClean="0"/>
              <a:t>As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tan </a:t>
            </a:r>
            <a:r>
              <a:rPr lang="en-US" sz="1400" b="1" dirty="0" err="1" smtClean="0">
                <a:solidFill>
                  <a:schemeClr val="accent3">
                    <a:lumMod val="75000"/>
                  </a:schemeClr>
                </a:solidFill>
              </a:rPr>
              <a:t>β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 increases</a:t>
            </a:r>
            <a:r>
              <a:rPr lang="en-US" sz="1400" dirty="0" smtClean="0"/>
              <a:t>, Higgs decays to </a:t>
            </a:r>
            <a:r>
              <a:rPr lang="en-US" sz="1400" b="1" dirty="0" err="1" smtClean="0">
                <a:solidFill>
                  <a:srgbClr val="FF0000"/>
                </a:solidFill>
              </a:rPr>
              <a:t>b</a:t>
            </a:r>
            <a:r>
              <a:rPr lang="en-US" sz="1400" b="1" dirty="0" smtClean="0">
                <a:solidFill>
                  <a:srgbClr val="FF0000"/>
                </a:solidFill>
              </a:rPr>
              <a:t> quarks</a:t>
            </a:r>
            <a:r>
              <a:rPr lang="en-US" sz="1400" dirty="0" smtClean="0"/>
              <a:t> and </a:t>
            </a:r>
            <a:r>
              <a:rPr lang="en-US" sz="1400" b="1" dirty="0" smtClean="0">
                <a:solidFill>
                  <a:srgbClr val="FF0000"/>
                </a:solidFill>
              </a:rPr>
              <a:t>tau</a:t>
            </a:r>
            <a:r>
              <a:rPr lang="en-US" sz="1400" dirty="0" smtClean="0"/>
              <a:t> leptons </a:t>
            </a:r>
            <a:r>
              <a:rPr lang="en-US" sz="1400" b="1" dirty="0" smtClean="0">
                <a:solidFill>
                  <a:srgbClr val="FF0000"/>
                </a:solidFill>
              </a:rPr>
              <a:t>enhanced</a:t>
            </a:r>
            <a:r>
              <a:rPr lang="en-US" sz="1400" b="1" dirty="0" smtClean="0"/>
              <a:t> </a:t>
            </a:r>
            <a:r>
              <a:rPr lang="en-US" sz="1400" dirty="0" smtClean="0"/>
              <a:t>over vector bosons</a:t>
            </a:r>
          </a:p>
          <a:p>
            <a:r>
              <a:rPr lang="en-US" sz="1800" dirty="0" smtClean="0"/>
              <a:t>Branching ratio to </a:t>
            </a:r>
            <a:r>
              <a:rPr lang="en-US" sz="1800" dirty="0" err="1" smtClean="0"/>
              <a:t>taus</a:t>
            </a:r>
            <a:r>
              <a:rPr lang="en-US" sz="1800" dirty="0" smtClean="0"/>
              <a:t> is O(10%) of one to bb in both SM and MSSM </a:t>
            </a:r>
          </a:p>
          <a:p>
            <a:pPr lvl="1"/>
            <a:r>
              <a:rPr lang="en-US" sz="1400" dirty="0" smtClean="0"/>
              <a:t>But tau identification and triggering can be very advantageous over </a:t>
            </a:r>
            <a:r>
              <a:rPr lang="en-US" sz="1400" dirty="0" err="1" smtClean="0"/>
              <a:t>b</a:t>
            </a:r>
            <a:r>
              <a:rPr lang="en-US" sz="1400" dirty="0" smtClean="0"/>
              <a:t>-initiated jets</a:t>
            </a:r>
          </a:p>
          <a:p>
            <a:pPr lvl="1"/>
            <a:r>
              <a:rPr lang="en-US" sz="1400" dirty="0" smtClean="0"/>
              <a:t>In case of charged Higgs bosons the dominant decay may involve a tau lepton</a:t>
            </a:r>
          </a:p>
          <a:p>
            <a:r>
              <a:rPr lang="en-US" sz="1800" dirty="0" smtClean="0"/>
              <a:t>Need the </a:t>
            </a:r>
            <a:r>
              <a:rPr lang="en-US" sz="1800" dirty="0" smtClean="0">
                <a:solidFill>
                  <a:srgbClr val="FF0000"/>
                </a:solidFill>
              </a:rPr>
              <a:t>best possible tau trigger, ID and reconstruction</a:t>
            </a:r>
            <a:r>
              <a:rPr lang="en-US" sz="1800" dirty="0" smtClean="0">
                <a:solidFill>
                  <a:srgbClr val="000000"/>
                </a:solidFill>
              </a:rPr>
              <a:t> that ATLAS can provide!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400" dirty="0" smtClean="0"/>
              <a:t>See talks by </a:t>
            </a:r>
            <a:r>
              <a:rPr lang="en-US" sz="1400" dirty="0" err="1" smtClean="0"/>
              <a:t>Stefania</a:t>
            </a:r>
            <a:r>
              <a:rPr lang="en-US" sz="1400" dirty="0" smtClean="0"/>
              <a:t> </a:t>
            </a:r>
            <a:r>
              <a:rPr lang="en-US" sz="1400" dirty="0" err="1" smtClean="0"/>
              <a:t>Xella</a:t>
            </a:r>
            <a:r>
              <a:rPr lang="en-US" sz="1400" dirty="0" smtClean="0"/>
              <a:t> and Anna </a:t>
            </a:r>
            <a:r>
              <a:rPr lang="en-US" sz="1400" dirty="0" err="1" smtClean="0"/>
              <a:t>Kaczmarska</a:t>
            </a:r>
            <a:r>
              <a:rPr lang="en-US" sz="1400" dirty="0" smtClean="0"/>
              <a:t> in previous session</a:t>
            </a:r>
          </a:p>
        </p:txBody>
      </p:sp>
      <p:pic>
        <p:nvPicPr>
          <p:cNvPr id="20" name="Picture 19" descr="MSSMtanB30hDeca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43" y="3127075"/>
            <a:ext cx="2531907" cy="3329900"/>
          </a:xfrm>
          <a:prstGeom prst="rect">
            <a:avLst/>
          </a:prstGeom>
        </p:spPr>
      </p:pic>
      <p:pic>
        <p:nvPicPr>
          <p:cNvPr id="21" name="Picture 20" descr="MSSMtanB30ADeca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310" y="3152523"/>
            <a:ext cx="2727387" cy="334500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200000">
            <a:off x="2695029" y="3336053"/>
            <a:ext cx="94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BR(A)</a:t>
            </a:r>
            <a:endParaRPr lang="en-US" sz="1600" baseline="-250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53792" y="3307216"/>
            <a:ext cx="88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BR(h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098213" y="4653242"/>
            <a:ext cx="376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M.Spira</a:t>
            </a:r>
            <a:r>
              <a:rPr lang="en-US" sz="1200" dirty="0" smtClean="0">
                <a:solidFill>
                  <a:srgbClr val="7F7F7F"/>
                </a:solidFill>
              </a:rPr>
              <a:t>, Higgs Hunting workshop, </a:t>
            </a:r>
            <a:r>
              <a:rPr lang="en-US" sz="1200" dirty="0" err="1" smtClean="0">
                <a:solidFill>
                  <a:srgbClr val="7F7F7F"/>
                </a:solidFill>
              </a:rPr>
              <a:t>Orsay</a:t>
            </a:r>
            <a:r>
              <a:rPr lang="en-US" sz="1200" dirty="0" smtClean="0">
                <a:solidFill>
                  <a:srgbClr val="7F7F7F"/>
                </a:solidFill>
              </a:rPr>
              <a:t>, July 2010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17808" y="3980399"/>
            <a:ext cx="302647" cy="24649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MSSMtanB30HplusDecay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280" y="3113364"/>
            <a:ext cx="2667000" cy="337355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1513393" y="3795915"/>
            <a:ext cx="302647" cy="24649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76940" y="3188133"/>
            <a:ext cx="302647" cy="246499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547898" y="3383928"/>
            <a:ext cx="103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BR(H</a:t>
            </a:r>
            <a:r>
              <a:rPr lang="en-US" sz="1600" baseline="30000" dirty="0" smtClean="0"/>
              <a:t>±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45565</TotalTime>
  <Words>2768</Words>
  <Application>Microsoft Macintosh PowerPoint</Application>
  <PresentationFormat>On-screen Show (4:3)</PresentationFormat>
  <Paragraphs>341</Paragraphs>
  <Slides>29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H➝τ+τ- and H±➝τ±ντ with the ATLAS Detector at the LHC</vt:lpstr>
      <vt:lpstr>Outline</vt:lpstr>
      <vt:lpstr>ATLAS and LHC Status and Plans</vt:lpstr>
      <vt:lpstr>Slide 4</vt:lpstr>
      <vt:lpstr>Slide 5</vt:lpstr>
      <vt:lpstr>Higgs Physics at the LHC</vt:lpstr>
      <vt:lpstr>Slide 7</vt:lpstr>
      <vt:lpstr>Slide 8</vt:lpstr>
      <vt:lpstr>Slide 9</vt:lpstr>
      <vt:lpstr>ATLAS results in SM and MSSM</vt:lpstr>
      <vt:lpstr>H➝τ+τ- in the Standard Model</vt:lpstr>
      <vt:lpstr>Slide 12</vt:lpstr>
      <vt:lpstr>Slide 13</vt:lpstr>
      <vt:lpstr>Slide 14</vt:lpstr>
      <vt:lpstr>Slide 15</vt:lpstr>
      <vt:lpstr>h/H/A➝τ+τ- in the MSSM</vt:lpstr>
      <vt:lpstr>Slide 17</vt:lpstr>
      <vt:lpstr>Slide 18</vt:lpstr>
      <vt:lpstr>Slide 19</vt:lpstr>
      <vt:lpstr>Charged Higgs: H±➝τ±ντ</vt:lpstr>
      <vt:lpstr>Slide 21</vt:lpstr>
      <vt:lpstr>Slide 22</vt:lpstr>
      <vt:lpstr>Conclusions and Outlook</vt:lpstr>
      <vt:lpstr>Slide 24</vt:lpstr>
      <vt:lpstr>Backup</vt:lpstr>
      <vt:lpstr>Slide 26</vt:lpstr>
      <vt:lpstr>Slide 27</vt:lpstr>
      <vt:lpstr>Slide 28</vt:lpstr>
      <vt:lpstr>Slide 29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H-&gt;τ+τ- and H+-&gt;τντ with the ATLAS Detector at the LHC</dc:title>
  <dc:creator>Ricardo Goncalo</dc:creator>
  <cp:lastModifiedBy>Ricardo Goncalo</cp:lastModifiedBy>
  <cp:revision>150</cp:revision>
  <dcterms:created xsi:type="dcterms:W3CDTF">2010-09-17T12:41:16Z</dcterms:created>
  <dcterms:modified xsi:type="dcterms:W3CDTF">2010-09-17T12:47:53Z</dcterms:modified>
</cp:coreProperties>
</file>