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1DB4-5031-3E45-9812-AB3E5B77EE4D}" type="datetimeFigureOut">
              <a:rPr lang="en-US" smtClean="0"/>
              <a:t>31.05.19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FC3D-8DF0-5746-834A-5E3DC7FAE9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4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CD56B-4B0E-E141-B39C-E83D6449FF73}" type="datetimeFigureOut">
              <a:rPr lang="en-US" smtClean="0"/>
              <a:t>31.05.19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354-47F0-EE45-9E4A-CD4EF89326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753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4EE4-D6D5-2046-85F0-1E0CF3DFBE30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734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CA4F-5F78-9049-A693-BAD5CF219EE2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2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48F6-1C97-D246-8F32-3A4BBA7038E7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116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83-CB5A-EE45-BFD0-F34A784CA4D2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906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4CD-85C0-1645-A269-6ACEA65EE1A5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6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04CC-0B0B-404C-AE2F-0BECBFF08CC4}" type="datetime1">
              <a:rPr lang="en-US" smtClean="0"/>
              <a:t>31.05.19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7FC-40C2-BA4D-AD9B-210776E7B557}" type="datetime1">
              <a:rPr lang="en-US" smtClean="0"/>
              <a:t>31.05.19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7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0D9A-AC25-DB49-B8BE-6179ECF44139}" type="datetime1">
              <a:rPr lang="en-US" smtClean="0"/>
              <a:t>31.05.19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74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48BE-49DE-014B-9DD1-EB4074E7B7C2}" type="datetime1">
              <a:rPr lang="en-US" smtClean="0"/>
              <a:t>31.05.19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809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E34-0D7A-EC4D-9D08-36E58809731E}" type="datetime1">
              <a:rPr lang="en-US" smtClean="0"/>
              <a:t>31.05.19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57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1B85-E9F5-5940-A231-FBC651348603}" type="datetime1">
              <a:rPr lang="en-US" smtClean="0"/>
              <a:t>31.05.19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392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A6B4-8515-2646-8EC3-058DA38E4BDF}" type="datetime1">
              <a:rPr lang="en-US" smtClean="0"/>
              <a:t>31.05.19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A76C-5AB6-A045-BBD7-84F8C7BC2D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60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3553" y="2130425"/>
            <a:ext cx="8685429" cy="1470025"/>
          </a:xfrm>
        </p:spPr>
        <p:txBody>
          <a:bodyPr/>
          <a:lstStyle/>
          <a:p>
            <a:r>
              <a:rPr lang="pt-PT" dirty="0" smtClean="0"/>
              <a:t>HH</a:t>
            </a:r>
            <a:r>
              <a:rPr lang="pt-PT" dirty="0" smtClean="0">
                <a:sym typeface="Wingdings"/>
              </a:rPr>
              <a:t>4b </a:t>
            </a:r>
            <a:r>
              <a:rPr lang="pt-PT" dirty="0" err="1" smtClean="0">
                <a:sym typeface="Wingdings"/>
              </a:rPr>
              <a:t>benchmark</a:t>
            </a:r>
            <a:r>
              <a:rPr lang="pt-PT" dirty="0" smtClean="0">
                <a:sym typeface="Wingdings"/>
              </a:rPr>
              <a:t> for </a:t>
            </a:r>
            <a:r>
              <a:rPr lang="pt-PT" dirty="0" err="1" smtClean="0">
                <a:sym typeface="Wingdings"/>
              </a:rPr>
              <a:t>the</a:t>
            </a:r>
            <a:r>
              <a:rPr lang="pt-PT" dirty="0" smtClean="0">
                <a:sym typeface="Wingdings"/>
              </a:rPr>
              <a:t> HTT </a:t>
            </a:r>
            <a:endParaRPr lang="pt-PT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Ana Lu</a:t>
            </a:r>
            <a:r>
              <a:rPr lang="pt-PT" dirty="0" smtClean="0"/>
              <a:t>ísa </a:t>
            </a:r>
            <a:r>
              <a:rPr lang="pt-PT" dirty="0" smtClean="0"/>
              <a:t>Carvalho, Ricardo Gonçalo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6114217"/>
            <a:ext cx="1028175" cy="699159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Modelos-Barras-FUNDOS-v04_3logos-FEE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193" y="6013912"/>
            <a:ext cx="5531148" cy="8557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30" y="5964876"/>
            <a:ext cx="1719770" cy="904955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678" y="6017761"/>
            <a:ext cx="991264" cy="8402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35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89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0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52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Next</a:t>
            </a:r>
            <a:r>
              <a:rPr lang="pt-PT" dirty="0" smtClean="0"/>
              <a:t> </a:t>
            </a:r>
            <a:r>
              <a:rPr lang="pt-PT" dirty="0" err="1" smtClean="0"/>
              <a:t>steps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05854"/>
          </a:xfrm>
        </p:spPr>
        <p:txBody>
          <a:bodyPr>
            <a:normAutofit fontScale="92500"/>
          </a:bodyPr>
          <a:lstStyle/>
          <a:p>
            <a:r>
              <a:rPr lang="pt-PT" dirty="0" err="1" smtClean="0"/>
              <a:t>Working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version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HTT </a:t>
            </a:r>
            <a:r>
              <a:rPr lang="pt-PT" dirty="0" err="1" smtClean="0"/>
              <a:t>fast</a:t>
            </a:r>
            <a:r>
              <a:rPr lang="pt-PT" dirty="0" smtClean="0"/>
              <a:t> </a:t>
            </a:r>
            <a:r>
              <a:rPr lang="pt-PT" dirty="0" err="1" smtClean="0"/>
              <a:t>simulation</a:t>
            </a:r>
            <a:endParaRPr lang="pt-PT" dirty="0" smtClean="0"/>
          </a:p>
          <a:p>
            <a:pPr lvl="1"/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easy</a:t>
            </a:r>
            <a:r>
              <a:rPr lang="pt-PT" dirty="0" smtClean="0"/>
              <a:t> to </a:t>
            </a:r>
            <a:r>
              <a:rPr lang="pt-PT" dirty="0" err="1" smtClean="0"/>
              <a:t>change</a:t>
            </a:r>
            <a:r>
              <a:rPr lang="pt-PT" dirty="0" smtClean="0"/>
              <a:t> </a:t>
            </a:r>
            <a:r>
              <a:rPr lang="pt-PT" dirty="0" err="1" smtClean="0"/>
              <a:t>parameterization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Re-do</a:t>
            </a:r>
            <a:r>
              <a:rPr lang="pt-PT" dirty="0" smtClean="0"/>
              <a:t> </a:t>
            </a:r>
            <a:r>
              <a:rPr lang="pt-PT" dirty="0" err="1" smtClean="0"/>
              <a:t>analysis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non-</a:t>
            </a:r>
            <a:r>
              <a:rPr lang="pt-PT" dirty="0" err="1" smtClean="0"/>
              <a:t>resonant</a:t>
            </a:r>
            <a:r>
              <a:rPr lang="pt-PT" dirty="0" smtClean="0"/>
              <a:t> </a:t>
            </a:r>
            <a:r>
              <a:rPr lang="pt-PT" dirty="0" err="1" smtClean="0"/>
              <a:t>signal</a:t>
            </a:r>
            <a:r>
              <a:rPr lang="pt-PT" dirty="0" smtClean="0"/>
              <a:t> </a:t>
            </a:r>
            <a:r>
              <a:rPr lang="pt-PT" dirty="0" err="1" smtClean="0"/>
              <a:t>sample</a:t>
            </a:r>
            <a:endParaRPr lang="pt-PT" dirty="0" smtClean="0"/>
          </a:p>
          <a:p>
            <a:r>
              <a:rPr lang="pt-PT" dirty="0" err="1" smtClean="0"/>
              <a:t>Significance</a:t>
            </a:r>
            <a:r>
              <a:rPr lang="pt-PT" dirty="0" smtClean="0"/>
              <a:t> </a:t>
            </a:r>
            <a:r>
              <a:rPr lang="pt-PT" dirty="0" err="1" smtClean="0"/>
              <a:t>estimate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useful</a:t>
            </a:r>
            <a:r>
              <a:rPr lang="pt-PT" dirty="0" smtClean="0"/>
              <a:t> as HTT </a:t>
            </a:r>
            <a:r>
              <a:rPr lang="pt-PT" dirty="0" err="1" smtClean="0"/>
              <a:t>benchmark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581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Why</a:t>
            </a:r>
            <a:r>
              <a:rPr lang="pt-PT" dirty="0" smtClean="0"/>
              <a:t> HH</a:t>
            </a:r>
            <a:r>
              <a:rPr lang="pt-PT" dirty="0" smtClean="0">
                <a:sym typeface="Wingdings"/>
              </a:rPr>
              <a:t>4b</a:t>
            </a:r>
          </a:p>
          <a:p>
            <a:r>
              <a:rPr lang="pt-PT" dirty="0" err="1" smtClean="0">
                <a:sym typeface="Wingdings"/>
              </a:rPr>
              <a:t>Parameterization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of</a:t>
            </a:r>
            <a:r>
              <a:rPr lang="pt-PT" dirty="0" smtClean="0">
                <a:sym typeface="Wingdings"/>
              </a:rPr>
              <a:t> b-</a:t>
            </a:r>
            <a:r>
              <a:rPr lang="pt-PT" dirty="0" err="1" smtClean="0">
                <a:sym typeface="Wingdings"/>
              </a:rPr>
              <a:t>tagging</a:t>
            </a:r>
            <a:r>
              <a:rPr lang="pt-PT" dirty="0" smtClean="0">
                <a:sym typeface="Wingdings"/>
              </a:rPr>
              <a:t> performance</a:t>
            </a:r>
          </a:p>
          <a:p>
            <a:r>
              <a:rPr lang="pt-PT" dirty="0" smtClean="0">
                <a:sym typeface="Wingdings"/>
              </a:rPr>
              <a:t>MC </a:t>
            </a:r>
            <a:r>
              <a:rPr lang="pt-PT" dirty="0" err="1" smtClean="0">
                <a:sym typeface="Wingdings"/>
              </a:rPr>
              <a:t>samples</a:t>
            </a:r>
            <a:endParaRPr lang="pt-PT" dirty="0" smtClean="0">
              <a:sym typeface="Wingdings"/>
            </a:endParaRPr>
          </a:p>
          <a:p>
            <a:r>
              <a:rPr lang="pt-PT" dirty="0" smtClean="0">
                <a:sym typeface="Wingdings"/>
              </a:rPr>
              <a:t>Some </a:t>
            </a:r>
            <a:r>
              <a:rPr lang="pt-PT" dirty="0" err="1" smtClean="0">
                <a:sym typeface="Wingdings"/>
              </a:rPr>
              <a:t>control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plots</a:t>
            </a:r>
            <a:endParaRPr lang="pt-PT" dirty="0" smtClean="0">
              <a:sym typeface="Wingdings"/>
            </a:endParaRPr>
          </a:p>
          <a:p>
            <a:r>
              <a:rPr lang="pt-PT" dirty="0" err="1" smtClean="0">
                <a:sym typeface="Wingdings"/>
              </a:rPr>
              <a:t>Initial</a:t>
            </a:r>
            <a:r>
              <a:rPr lang="pt-PT" dirty="0" smtClean="0">
                <a:sym typeface="Wingdings"/>
              </a:rPr>
              <a:t> rate </a:t>
            </a:r>
            <a:r>
              <a:rPr lang="pt-PT" dirty="0" err="1" smtClean="0">
                <a:sym typeface="Wingdings"/>
              </a:rPr>
              <a:t>estimation</a:t>
            </a:r>
            <a:endParaRPr lang="pt-PT" dirty="0" smtClean="0">
              <a:sym typeface="Wingdings"/>
            </a:endParaRPr>
          </a:p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66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54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43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estimates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56475"/>
            <a:ext cx="8229600" cy="219518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pt-PT" sz="2400" dirty="0" err="1" smtClean="0"/>
              <a:t>Current</a:t>
            </a:r>
            <a:r>
              <a:rPr lang="pt-PT" sz="2400" dirty="0" smtClean="0"/>
              <a:t> </a:t>
            </a:r>
            <a:r>
              <a:rPr lang="pt-PT" sz="2400" dirty="0" err="1" smtClean="0"/>
              <a:t>prospects</a:t>
            </a:r>
            <a:r>
              <a:rPr lang="pt-PT" sz="2400" dirty="0" smtClean="0"/>
              <a:t> for </a:t>
            </a:r>
            <a:r>
              <a:rPr lang="pt-PT" sz="2400" dirty="0" err="1" smtClean="0"/>
              <a:t>di-Higgs</a:t>
            </a:r>
            <a:r>
              <a:rPr lang="pt-PT" sz="2400" dirty="0" smtClean="0"/>
              <a:t> </a:t>
            </a:r>
            <a:r>
              <a:rPr lang="pt-PT" sz="2400" dirty="0" err="1" smtClean="0"/>
              <a:t>at</a:t>
            </a:r>
            <a:r>
              <a:rPr lang="pt-PT" sz="2400" dirty="0" smtClean="0"/>
              <a:t> HL-LHC (</a:t>
            </a:r>
            <a:r>
              <a:rPr lang="pt-PT" sz="1800" dirty="0" smtClean="0"/>
              <a:t>ATL-PHYS-PUB-2018-053</a:t>
            </a:r>
            <a:r>
              <a:rPr lang="pt-PT" sz="2400" dirty="0" smtClean="0"/>
              <a:t>)</a:t>
            </a:r>
          </a:p>
          <a:p>
            <a:pPr lvl="1"/>
            <a:r>
              <a:rPr lang="pt-PT" sz="2000" dirty="0" err="1" smtClean="0"/>
              <a:t>bbγγ</a:t>
            </a:r>
            <a:r>
              <a:rPr lang="pt-PT" sz="2000" dirty="0" smtClean="0"/>
              <a:t>, </a:t>
            </a:r>
            <a:r>
              <a:rPr lang="pt-PT" sz="2000" dirty="0" err="1" smtClean="0"/>
              <a:t>bbττ</a:t>
            </a:r>
            <a:r>
              <a:rPr lang="pt-PT" sz="2000" dirty="0" smtClean="0"/>
              <a:t>, </a:t>
            </a:r>
            <a:r>
              <a:rPr lang="pt-PT" sz="2000" dirty="0" err="1" smtClean="0"/>
              <a:t>bbbb</a:t>
            </a:r>
            <a:r>
              <a:rPr lang="pt-PT" sz="2000" dirty="0" smtClean="0"/>
              <a:t> for 3000 /</a:t>
            </a:r>
            <a:r>
              <a:rPr lang="pt-PT" sz="2000" dirty="0" err="1" smtClean="0"/>
              <a:t>fb</a:t>
            </a:r>
            <a:endParaRPr lang="pt-PT" sz="2000" dirty="0" smtClean="0"/>
          </a:p>
          <a:p>
            <a:pPr lvl="1"/>
            <a:r>
              <a:rPr lang="pt-PT" sz="2000" dirty="0" smtClean="0"/>
              <a:t>3.0 </a:t>
            </a:r>
            <a:r>
              <a:rPr lang="pt-PT" sz="2000" dirty="0" err="1" smtClean="0"/>
              <a:t>σ</a:t>
            </a:r>
            <a:r>
              <a:rPr lang="pt-PT" sz="2000" dirty="0" smtClean="0"/>
              <a:t> </a:t>
            </a:r>
            <a:r>
              <a:rPr lang="pt-PT" sz="2000" dirty="0" err="1" smtClean="0"/>
              <a:t>significance</a:t>
            </a:r>
            <a:endParaRPr lang="pt-PT" sz="2000" dirty="0" smtClean="0"/>
          </a:p>
          <a:p>
            <a:pPr lvl="1"/>
            <a:r>
              <a:rPr lang="en-US" sz="2000" dirty="0" smtClean="0"/>
              <a:t>Uncertainty on </a:t>
            </a:r>
            <a:r>
              <a:rPr lang="en-US" sz="2000" dirty="0" err="1" smtClean="0"/>
              <a:t>μ</a:t>
            </a:r>
            <a:r>
              <a:rPr lang="en-US" sz="2000" baseline="-25000" dirty="0" err="1" smtClean="0"/>
              <a:t>HH</a:t>
            </a:r>
            <a:r>
              <a:rPr lang="en-US" sz="2000" dirty="0" smtClean="0"/>
              <a:t> ≈ 30 - 40% </a:t>
            </a:r>
          </a:p>
          <a:p>
            <a:pPr lvl="1"/>
            <a:r>
              <a:rPr lang="en-US" sz="2000" dirty="0" err="1" smtClean="0"/>
              <a:t>λ</a:t>
            </a:r>
            <a:r>
              <a:rPr lang="en-US" sz="2000" baseline="-25000" dirty="0" err="1" smtClean="0"/>
              <a:t>HHH</a:t>
            </a:r>
            <a:r>
              <a:rPr lang="en-US" sz="2000" dirty="0" smtClean="0"/>
              <a:t> / </a:t>
            </a:r>
            <a:r>
              <a:rPr lang="en-US" sz="2000" dirty="0" err="1" smtClean="0"/>
              <a:t>λ</a:t>
            </a:r>
            <a:r>
              <a:rPr lang="en-US" sz="2000" baseline="-25000" dirty="0" err="1" smtClean="0"/>
              <a:t>SM</a:t>
            </a:r>
            <a:r>
              <a:rPr lang="en-US" sz="2000" dirty="0"/>
              <a:t> </a:t>
            </a:r>
            <a:r>
              <a:rPr lang="en-US" sz="2000" dirty="0" smtClean="0"/>
              <a:t>expected 1±0.7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4</a:t>
            </a:fld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308"/>
            <a:ext cx="9144000" cy="3964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93308"/>
            <a:ext cx="8978900" cy="38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7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58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959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54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7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A76C-5AB6-A045-BBD7-84F8C7BC2D2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248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128</Words>
  <Application>Microsoft Macintosh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HH4b benchmark for the HTT </vt:lpstr>
      <vt:lpstr>Outline</vt:lpstr>
      <vt:lpstr>PowerPoint Presentation</vt:lpstr>
      <vt:lpstr>Current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B-tagging and HH4b with the HTT </dc:title>
  <dc:creator>Ricardo Goncalo</dc:creator>
  <cp:lastModifiedBy>Ricardo Goncalo</cp:lastModifiedBy>
  <cp:revision>5</cp:revision>
  <dcterms:created xsi:type="dcterms:W3CDTF">2019-05-31T12:45:55Z</dcterms:created>
  <dcterms:modified xsi:type="dcterms:W3CDTF">2019-05-31T13:12:59Z</dcterms:modified>
</cp:coreProperties>
</file>