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09" r:id="rId2"/>
    <p:sldId id="381" r:id="rId3"/>
    <p:sldId id="403" r:id="rId4"/>
    <p:sldId id="380" r:id="rId5"/>
    <p:sldId id="385" r:id="rId6"/>
    <p:sldId id="410" r:id="rId7"/>
    <p:sldId id="412" r:id="rId8"/>
    <p:sldId id="415" r:id="rId9"/>
    <p:sldId id="296" r:id="rId10"/>
    <p:sldId id="426" r:id="rId11"/>
    <p:sldId id="422" r:id="rId12"/>
    <p:sldId id="424" r:id="rId13"/>
    <p:sldId id="420" r:id="rId14"/>
    <p:sldId id="421" r:id="rId15"/>
    <p:sldId id="430" r:id="rId16"/>
    <p:sldId id="437" r:id="rId17"/>
    <p:sldId id="429" r:id="rId18"/>
    <p:sldId id="438" r:id="rId19"/>
    <p:sldId id="276" r:id="rId20"/>
    <p:sldId id="419" r:id="rId21"/>
    <p:sldId id="439" r:id="rId22"/>
    <p:sldId id="417" r:id="rId23"/>
    <p:sldId id="431" r:id="rId24"/>
    <p:sldId id="432" r:id="rId25"/>
    <p:sldId id="434" r:id="rId26"/>
    <p:sldId id="406" r:id="rId27"/>
    <p:sldId id="440" r:id="rId28"/>
    <p:sldId id="425" r:id="rId29"/>
    <p:sldId id="441" r:id="rId30"/>
    <p:sldId id="427" r:id="rId31"/>
    <p:sldId id="442" r:id="rId32"/>
    <p:sldId id="435" r:id="rId33"/>
    <p:sldId id="43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DBB59"/>
    <a:srgbClr val="20497D"/>
    <a:srgbClr val="3449A9"/>
    <a:srgbClr val="345E93"/>
    <a:srgbClr val="3E6CA7"/>
    <a:srgbClr val="4474B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61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7" Type="http://schemas.openxmlformats.org/officeDocument/2006/relationships/slide" Target="slides/slide6.xml"/><Relationship Id="rId3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80A6E-5F2E-564C-8452-99611736828F}" type="datetimeFigureOut">
              <a:rPr lang="en-US" smtClean="0"/>
              <a:pPr/>
              <a:t>9/26/10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7CEB7-FBC6-4D40-852B-742319F6D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BB3F3-9A64-144F-BF45-063893EB8DD3}" type="datetimeFigureOut">
              <a:rPr lang="en-US" smtClean="0"/>
              <a:pPr/>
              <a:t>9/26/10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41B6D-599B-FC4A-A62D-9C3B1FA60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474844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FF0000"/>
                </a:solidFill>
              </a:rPr>
              <a:t>Level 1 (LVL1)</a:t>
            </a:r>
          </a:p>
          <a:p>
            <a:pPr>
              <a:lnSpc>
                <a:spcPct val="90000"/>
              </a:lnSpc>
            </a:pPr>
            <a:r>
              <a:rPr lang="en-GB" dirty="0"/>
              <a:t>Fast custom‐built electronics</a:t>
            </a:r>
          </a:p>
          <a:p>
            <a:pPr>
              <a:lnSpc>
                <a:spcPct val="90000"/>
              </a:lnSpc>
            </a:pPr>
            <a:r>
              <a:rPr lang="en-GB" dirty="0"/>
              <a:t> Latency: &lt;2.5</a:t>
            </a:r>
            <a:r>
              <a:rPr lang="el-GR" dirty="0"/>
              <a:t>μ</a:t>
            </a:r>
            <a:r>
              <a:rPr lang="en-GB" dirty="0" err="1"/>
              <a:t>s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en-GB" sz="1700" b="1" dirty="0">
                <a:solidFill>
                  <a:srgbClr val="FF0000"/>
                </a:solidFill>
              </a:rPr>
              <a:t>High Level Trigger – Level-2 &amp; 3 (Event Filter)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Software based running on large PC farm:</a:t>
            </a:r>
          </a:p>
          <a:p>
            <a:pPr>
              <a:lnSpc>
                <a:spcPct val="90000"/>
              </a:lnSpc>
            </a:pPr>
            <a:r>
              <a:rPr lang="en-GB" sz="1700" b="1" dirty="0">
                <a:solidFill>
                  <a:srgbClr val="FF0000"/>
                </a:solidFill>
              </a:rPr>
              <a:t>Level-2: 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Fast custom algorithms 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Request data in Regions of Interest (</a:t>
            </a:r>
            <a:r>
              <a:rPr lang="en-GB" sz="1700" dirty="0" err="1"/>
              <a:t>RoI</a:t>
            </a:r>
            <a:r>
              <a:rPr lang="en-GB" sz="1700" dirty="0"/>
              <a:t>) from Read out Buffers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Mean Processing Time ~ 40 ms,</a:t>
            </a:r>
          </a:p>
          <a:p>
            <a:pPr>
              <a:lnSpc>
                <a:spcPct val="90000"/>
              </a:lnSpc>
            </a:pPr>
            <a:r>
              <a:rPr lang="en-GB" sz="1700" b="1" dirty="0">
                <a:solidFill>
                  <a:srgbClr val="FF0000"/>
                </a:solidFill>
              </a:rPr>
              <a:t>Level 3 = Event Filter (EF)</a:t>
            </a: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/>
              <a:t>Offline tools inside custom wrappers,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Access to full built event 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Mean Processing Time ~4s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Output to storage average of 300Hz, but can be and has been considerably higher for shorter periods.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DD3626-44D6-2F4F-9355-2F46BA751220}" type="slidenum">
              <a:rPr lang="en-GB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 if same algorithm and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41B6D-599B-FC4A-A62D-9C3B1FA60AB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+mn-lt"/>
                <a:ea typeface="+mn-ea"/>
                <a:cs typeface="Arial" charset="0"/>
              </a:rPr>
              <a:t>MBTS_1 efficiency = N(MBTS_1 &amp;&amp; offline track &amp;&amp; </a:t>
            </a:r>
            <a:r>
              <a:rPr lang="en-GB" sz="1200" dirty="0" err="1" smtClean="0">
                <a:latin typeface="+mn-lt"/>
                <a:ea typeface="+mn-ea"/>
                <a:cs typeface="Arial" charset="0"/>
              </a:rPr>
              <a:t>mbSpTrack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) / </a:t>
            </a:r>
            <a:r>
              <a:rPr lang="en-GB" sz="1200" dirty="0" err="1" smtClean="0">
                <a:latin typeface="+mn-lt"/>
                <a:ea typeface="+mn-ea"/>
                <a:cs typeface="Arial" charset="0"/>
              </a:rPr>
              <a:t>N(offline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 track &amp;&amp; </a:t>
            </a:r>
            <a:r>
              <a:rPr lang="en-GB" sz="1200" dirty="0" err="1" smtClean="0">
                <a:latin typeface="+mn-lt"/>
                <a:ea typeface="+mn-ea"/>
                <a:cs typeface="Arial" charset="0"/>
              </a:rPr>
              <a:t>mbSpTrack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)</a:t>
            </a:r>
            <a:r>
              <a:rPr lang="en-GB" sz="1200" baseline="0" dirty="0" smtClean="0">
                <a:latin typeface="+mn-lt"/>
                <a:ea typeface="+mn-ea"/>
                <a:cs typeface="Arial" charset="0"/>
              </a:rPr>
              <a:t> – </a:t>
            </a:r>
            <a:r>
              <a:rPr lang="en-GB" sz="1200" baseline="0" dirty="0" err="1" smtClean="0">
                <a:latin typeface="+mn-lt"/>
                <a:ea typeface="+mn-ea"/>
                <a:cs typeface="Arial" charset="0"/>
              </a:rPr>
              <a:t>systematics</a:t>
            </a:r>
            <a:r>
              <a:rPr lang="en-GB" sz="1200" baseline="0" dirty="0" smtClean="0">
                <a:latin typeface="+mn-lt"/>
                <a:ea typeface="+mn-ea"/>
                <a:cs typeface="Arial" charset="0"/>
              </a:rPr>
              <a:t> from use of control trigger </a:t>
            </a:r>
            <a:r>
              <a:rPr lang="en-GB" sz="1200" baseline="0" dirty="0" err="1" smtClean="0">
                <a:latin typeface="+mn-lt"/>
                <a:ea typeface="+mn-ea"/>
                <a:cs typeface="Arial" charset="0"/>
              </a:rPr>
              <a:t>mbSpTrack</a:t>
            </a:r>
            <a:r>
              <a:rPr lang="en-GB" sz="1200" baseline="0" dirty="0" smtClean="0">
                <a:latin typeface="+mn-lt"/>
                <a:ea typeface="+mn-ea"/>
                <a:cs typeface="Arial" charset="0"/>
              </a:rPr>
              <a:t> and from track d0 cut 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+mn-lt"/>
                <a:ea typeface="+mn-ea"/>
                <a:cs typeface="Arial" charset="0"/>
              </a:rPr>
              <a:t>MBTS_1 rate </a:t>
            </a:r>
            <a:r>
              <a:rPr lang="en-GB" sz="1200" dirty="0" err="1" smtClean="0">
                <a:latin typeface="+mn-lt"/>
                <a:ea typeface="+mn-ea"/>
                <a:cs typeface="Arial" charset="0"/>
              </a:rPr>
              <a:t>v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. Inst. </a:t>
            </a:r>
            <a:r>
              <a:rPr lang="en-GB" sz="1200" dirty="0" err="1" smtClean="0">
                <a:latin typeface="+mn-lt"/>
                <a:ea typeface="+mn-ea"/>
                <a:cs typeface="Arial" charset="0"/>
              </a:rPr>
              <a:t>Lumi</a:t>
            </a:r>
            <a:r>
              <a:rPr lang="en-GB" sz="1200" dirty="0" smtClean="0">
                <a:latin typeface="+mn-lt"/>
                <a:ea typeface="+mn-ea"/>
                <a:cs typeface="Arial" charset="0"/>
              </a:rPr>
              <a:t> for 2 and 4 pairs of colliding bunches in ATLAS</a:t>
            </a:r>
            <a:r>
              <a:rPr lang="en-GB" sz="1200" baseline="0" dirty="0" smtClean="0">
                <a:latin typeface="+mn-lt"/>
                <a:ea typeface="+mn-ea"/>
                <a:cs typeface="+mn-cs"/>
              </a:rPr>
              <a:t> - </a:t>
            </a:r>
            <a:r>
              <a:rPr lang="en-GB" dirty="0" smtClean="0"/>
              <a:t>the </a:t>
            </a:r>
            <a:r>
              <a:rPr lang="en-GB" dirty="0"/>
              <a:t>MBTS rate saturates as it approaches </a:t>
            </a:r>
            <a:r>
              <a:rPr lang="en-GB" dirty="0" err="1"/>
              <a:t>nb</a:t>
            </a:r>
            <a:r>
              <a:rPr lang="en-GB" dirty="0"/>
              <a:t> times the LHC revolution frequency (</a:t>
            </a:r>
            <a:r>
              <a:rPr lang="en-GB" dirty="0" err="1"/>
              <a:t>nb</a:t>
            </a:r>
            <a:r>
              <a:rPr lang="en-GB" dirty="0"/>
              <a:t>*fLHC~22 kHz)</a:t>
            </a:r>
            <a:r>
              <a:rPr lang="en-GB" dirty="0" smtClean="0"/>
              <a:t> </a:t>
            </a:r>
          </a:p>
          <a:p>
            <a:r>
              <a:rPr lang="en-GB" dirty="0"/>
              <a:t>rate of colliding </a:t>
            </a:r>
            <a:r>
              <a:rPr lang="en-GB" dirty="0" smtClean="0"/>
              <a:t>bunches - </a:t>
            </a:r>
            <a:r>
              <a:rPr lang="en-GB" baseline="0" dirty="0" smtClean="0"/>
              <a:t> </a:t>
            </a:r>
            <a:r>
              <a:rPr lang="en-GB" dirty="0" smtClean="0"/>
              <a:t>2 </a:t>
            </a:r>
            <a:r>
              <a:rPr lang="en-GB" dirty="0" err="1"/>
              <a:t>b</a:t>
            </a:r>
            <a:r>
              <a:rPr lang="en-GB" dirty="0"/>
              <a:t> : 22.5kHz</a:t>
            </a:r>
            <a:r>
              <a:rPr lang="en-GB" dirty="0" smtClean="0"/>
              <a:t> ;</a:t>
            </a:r>
            <a:r>
              <a:rPr lang="en-GB" baseline="0" dirty="0" smtClean="0"/>
              <a:t> </a:t>
            </a:r>
            <a:r>
              <a:rPr lang="en-GB" dirty="0" smtClean="0"/>
              <a:t>4b </a:t>
            </a:r>
            <a:r>
              <a:rPr lang="en-GB" dirty="0"/>
              <a:t>: 45 </a:t>
            </a:r>
            <a:r>
              <a:rPr lang="en-GB" dirty="0" smtClean="0"/>
              <a:t>kHz</a:t>
            </a:r>
          </a:p>
          <a:p>
            <a:endParaRPr lang="en-GB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5C1A36-A9D3-9E43-957B-5B2B8CEAF28A}" type="slidenum">
              <a:rPr lang="en-GB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ABDB-70B2-5F41-8BCD-409A7F4EADB0}" type="slidenum">
              <a:rPr lang="en-US"/>
              <a:pPr/>
              <a:t>25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 lIns="92135" tIns="46067" rIns="92135" bIns="4606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99042" y="4342939"/>
            <a:ext cx="6399470" cy="4114587"/>
          </a:xfrm>
          <a:noFill/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b="1" dirty="0">
                <a:solidFill>
                  <a:srgbClr val="FF0000"/>
                </a:solidFill>
              </a:rPr>
              <a:t>Commissioning with </a:t>
            </a:r>
            <a:r>
              <a:rPr lang="en-GB" b="1" dirty="0" err="1">
                <a:solidFill>
                  <a:srgbClr val="FF0000"/>
                </a:solidFill>
              </a:rPr>
              <a:t>cosmics</a:t>
            </a:r>
            <a:r>
              <a:rPr lang="en-GB" b="1" dirty="0">
                <a:solidFill>
                  <a:srgbClr val="FF0000"/>
                </a:solidFill>
              </a:rPr>
              <a:t>, single-beam 2008 &amp; 2009: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dirty="0"/>
              <a:t> initial timing in of Level-1 signals, ready for first collisions</a:t>
            </a:r>
          </a:p>
          <a:p>
            <a:pPr>
              <a:lnSpc>
                <a:spcPct val="140000"/>
              </a:lnSpc>
            </a:pPr>
            <a:r>
              <a:rPr lang="en-GB" b="1" dirty="0">
                <a:solidFill>
                  <a:srgbClr val="FF0000"/>
                </a:solidFill>
              </a:rPr>
              <a:t>First Collisions  L&lt;2x10</a:t>
            </a:r>
            <a:r>
              <a:rPr lang="en-GB" b="1" baseline="30000" dirty="0">
                <a:solidFill>
                  <a:srgbClr val="FF0000"/>
                </a:solidFill>
              </a:rPr>
              <a:t>29</a:t>
            </a:r>
            <a:r>
              <a:rPr lang="en-GB" b="1" dirty="0">
                <a:solidFill>
                  <a:srgbClr val="FF0000"/>
                </a:solidFill>
              </a:rPr>
              <a:t>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  </a:t>
            </a:r>
            <a:r>
              <a:rPr lang="en-GB" b="1" dirty="0">
                <a:solidFill>
                  <a:srgbClr val="FF0000"/>
                </a:solidFill>
              </a:rPr>
              <a:t>: </a:t>
            </a:r>
            <a:r>
              <a:rPr lang="en-GB" dirty="0"/>
              <a:t>Dec 2009 : 900 </a:t>
            </a:r>
            <a:r>
              <a:rPr lang="en-GB" dirty="0" err="1"/>
              <a:t>GeV</a:t>
            </a:r>
            <a:r>
              <a:rPr lang="en-GB" dirty="0"/>
              <a:t>; Mar 2010 : 2.36 </a:t>
            </a:r>
            <a:r>
              <a:rPr lang="en-GB" dirty="0" err="1"/>
              <a:t>TeV</a:t>
            </a:r>
            <a:r>
              <a:rPr lang="en-GB" dirty="0"/>
              <a:t>;  April 2010 : 7 </a:t>
            </a:r>
            <a:r>
              <a:rPr lang="en-GB" dirty="0" err="1"/>
              <a:t>TeV</a:t>
            </a:r>
            <a:r>
              <a:rPr lang="en-GB" dirty="0"/>
              <a:t>  </a:t>
            </a:r>
          </a:p>
          <a:p>
            <a:pPr lvl="1">
              <a:lnSpc>
                <a:spcPct val="90000"/>
              </a:lnSpc>
            </a:pPr>
            <a:r>
              <a:rPr lang="en-GB" b="1" dirty="0">
                <a:solidFill>
                  <a:srgbClr val="0000CC"/>
                </a:solidFill>
              </a:rPr>
              <a:t> Event selection for first Physics using Level-1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dirty="0"/>
              <a:t> HLT running online in monitoring mode - no HLT rejection (except Min. Bias control trigger)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GB" dirty="0"/>
              <a:t> Allows detailed validation of HLT triggers ready to activate selection when needed 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GB" dirty="0"/>
              <a:t> Provides online beam-spot measurement based on Level-2 Tracking 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dirty="0"/>
              <a:t> Up to L~2x10</a:t>
            </a:r>
            <a:r>
              <a:rPr lang="en-GB" baseline="30000" dirty="0"/>
              <a:t>27 </a:t>
            </a:r>
            <a:r>
              <a:rPr lang="en-GB" dirty="0"/>
              <a:t>cm</a:t>
            </a:r>
            <a:r>
              <a:rPr lang="en-GB" baseline="30000" dirty="0"/>
              <a:t>-2</a:t>
            </a:r>
            <a:r>
              <a:rPr lang="en-GB" dirty="0"/>
              <a:t>s</a:t>
            </a:r>
            <a:r>
              <a:rPr lang="en-GB" baseline="30000" dirty="0"/>
              <a:t>-1 </a:t>
            </a:r>
            <a:r>
              <a:rPr lang="en-GB" dirty="0"/>
              <a:t>Minimum Bias trigger used to record all collisions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GB" dirty="0"/>
              <a:t> When rate exceeded ~300Hz, Minimum Bias trigger pre-scaled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dirty="0"/>
              <a:t> Level-1 electron/photon, Jet, Tau, </a:t>
            </a:r>
            <a:r>
              <a:rPr lang="en-GB" dirty="0" err="1"/>
              <a:t>Muon</a:t>
            </a:r>
            <a:r>
              <a:rPr lang="en-GB" dirty="0"/>
              <a:t> and Missing E</a:t>
            </a:r>
            <a:r>
              <a:rPr lang="en-GB" baseline="-25000" dirty="0"/>
              <a:t>T</a:t>
            </a:r>
            <a:r>
              <a:rPr lang="en-GB" dirty="0"/>
              <a:t> triggers un-pre-scaled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FF0000"/>
                </a:solidFill>
              </a:rPr>
              <a:t>7 </a:t>
            </a:r>
            <a:r>
              <a:rPr lang="en-GB" b="1" dirty="0" err="1">
                <a:solidFill>
                  <a:srgbClr val="FF0000"/>
                </a:solidFill>
              </a:rPr>
              <a:t>TeV</a:t>
            </a:r>
            <a:r>
              <a:rPr lang="en-GB" b="1" dirty="0">
                <a:solidFill>
                  <a:srgbClr val="FF0000"/>
                </a:solidFill>
              </a:rPr>
              <a:t> Collisions  2x10</a:t>
            </a:r>
            <a:r>
              <a:rPr lang="en-GB" b="1" baseline="30000" dirty="0">
                <a:solidFill>
                  <a:srgbClr val="FF0000"/>
                </a:solidFill>
              </a:rPr>
              <a:t>29</a:t>
            </a:r>
            <a:r>
              <a:rPr lang="en-GB" b="1" dirty="0">
                <a:solidFill>
                  <a:srgbClr val="FF0000"/>
                </a:solidFill>
              </a:rPr>
              <a:t>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</a:t>
            </a:r>
            <a:r>
              <a:rPr lang="en-GB" b="1" dirty="0">
                <a:solidFill>
                  <a:srgbClr val="FF0000"/>
                </a:solidFill>
              </a:rPr>
              <a:t>  &lt;  L &lt; 2x10</a:t>
            </a:r>
            <a:r>
              <a:rPr lang="en-GB" b="1" baseline="30000" dirty="0">
                <a:solidFill>
                  <a:srgbClr val="FF0000"/>
                </a:solidFill>
              </a:rPr>
              <a:t>30</a:t>
            </a:r>
            <a:r>
              <a:rPr lang="en-GB" b="1" dirty="0">
                <a:solidFill>
                  <a:srgbClr val="FF0000"/>
                </a:solidFill>
              </a:rPr>
              <a:t>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 </a:t>
            </a:r>
            <a:r>
              <a:rPr lang="en-GB" b="1" dirty="0">
                <a:solidFill>
                  <a:srgbClr val="FF0000"/>
                </a:solidFill>
              </a:rPr>
              <a:t> June/July 2010: 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 </a:t>
            </a:r>
            <a:r>
              <a:rPr lang="en-GB" b="1" dirty="0">
                <a:solidFill>
                  <a:srgbClr val="0000CC"/>
                </a:solidFill>
              </a:rPr>
              <a:t>Progressive enabling of HLT 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olidFill>
                  <a:srgbClr val="0000CC"/>
                </a:solidFill>
              </a:rPr>
              <a:t>1.5 </a:t>
            </a:r>
            <a:r>
              <a:rPr lang="en-GB" dirty="0" err="1">
                <a:solidFill>
                  <a:srgbClr val="0000CC"/>
                </a:solidFill>
              </a:rPr>
              <a:t>x</a:t>
            </a:r>
            <a:r>
              <a:rPr lang="en-GB" dirty="0">
                <a:solidFill>
                  <a:srgbClr val="0000CC"/>
                </a:solidFill>
              </a:rPr>
              <a:t> 10</a:t>
            </a:r>
            <a:r>
              <a:rPr lang="en-GB" baseline="30000" dirty="0">
                <a:solidFill>
                  <a:srgbClr val="0000CC"/>
                </a:solidFill>
              </a:rPr>
              <a:t>29</a:t>
            </a:r>
            <a:r>
              <a:rPr lang="en-GB" dirty="0">
                <a:solidFill>
                  <a:srgbClr val="0000CC"/>
                </a:solidFill>
              </a:rPr>
              <a:t> : </a:t>
            </a:r>
            <a:r>
              <a:rPr lang="en-GB" dirty="0" err="1"/>
              <a:t>e</a:t>
            </a:r>
            <a:r>
              <a:rPr lang="en-GB" dirty="0"/>
              <a:t> &amp; </a:t>
            </a:r>
            <a:r>
              <a:rPr lang="en-GB" dirty="0" err="1">
                <a:latin typeface="Symbol" pitchFamily="-111" charset="2"/>
              </a:rPr>
              <a:t>g</a:t>
            </a:r>
            <a:r>
              <a:rPr lang="en-GB" dirty="0"/>
              <a:t>         </a:t>
            </a:r>
            <a:r>
              <a:rPr lang="en-GB" dirty="0">
                <a:solidFill>
                  <a:srgbClr val="0000CC"/>
                </a:solidFill>
              </a:rPr>
              <a:t>4x10</a:t>
            </a:r>
            <a:r>
              <a:rPr lang="en-GB" baseline="30000" dirty="0">
                <a:solidFill>
                  <a:srgbClr val="0000CC"/>
                </a:solidFill>
              </a:rPr>
              <a:t>29</a:t>
            </a:r>
            <a:r>
              <a:rPr lang="en-GB" dirty="0">
                <a:solidFill>
                  <a:srgbClr val="0000CC"/>
                </a:solidFill>
              </a:rPr>
              <a:t> : </a:t>
            </a:r>
            <a:r>
              <a:rPr lang="en-GB" dirty="0" err="1">
                <a:latin typeface="Symbol" pitchFamily="-111" charset="2"/>
              </a:rPr>
              <a:t>t</a:t>
            </a:r>
            <a:r>
              <a:rPr lang="en-GB" dirty="0"/>
              <a:t>        </a:t>
            </a:r>
            <a:r>
              <a:rPr lang="en-GB" dirty="0">
                <a:solidFill>
                  <a:srgbClr val="0000CC"/>
                </a:solidFill>
              </a:rPr>
              <a:t>6x10</a:t>
            </a:r>
            <a:r>
              <a:rPr lang="en-GB" baseline="30000" dirty="0">
                <a:solidFill>
                  <a:srgbClr val="0000CC"/>
                </a:solidFill>
              </a:rPr>
              <a:t>29</a:t>
            </a:r>
            <a:r>
              <a:rPr lang="en-GB" dirty="0">
                <a:solidFill>
                  <a:srgbClr val="0000CC"/>
                </a:solidFill>
              </a:rPr>
              <a:t> : </a:t>
            </a:r>
            <a:r>
              <a:rPr lang="en-GB" dirty="0" err="1">
                <a:latin typeface="Symbol" pitchFamily="-111" charset="2"/>
              </a:rPr>
              <a:t>m</a:t>
            </a:r>
            <a:r>
              <a:rPr lang="en-GB" dirty="0"/>
              <a:t> in end-caps      </a:t>
            </a:r>
            <a:r>
              <a:rPr lang="en-GB" dirty="0">
                <a:solidFill>
                  <a:srgbClr val="0000CC"/>
                </a:solidFill>
              </a:rPr>
              <a:t>1x10</a:t>
            </a:r>
            <a:r>
              <a:rPr lang="en-GB" baseline="30000" dirty="0">
                <a:solidFill>
                  <a:srgbClr val="0000CC"/>
                </a:solidFill>
              </a:rPr>
              <a:t>30</a:t>
            </a:r>
            <a:r>
              <a:rPr lang="en-GB" dirty="0">
                <a:solidFill>
                  <a:srgbClr val="0000CC"/>
                </a:solidFill>
              </a:rPr>
              <a:t> : </a:t>
            </a:r>
            <a:r>
              <a:rPr lang="en-GB" dirty="0"/>
              <a:t>Missing E</a:t>
            </a:r>
            <a:r>
              <a:rPr lang="en-GB" baseline="-25000" dirty="0"/>
              <a:t>T</a:t>
            </a:r>
            <a:endParaRPr lang="en-GB" dirty="0"/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dirty="0"/>
              <a:t> </a:t>
            </a:r>
            <a:r>
              <a:rPr lang="en-GB" dirty="0" err="1"/>
              <a:t>Prescale</a:t>
            </a:r>
            <a:r>
              <a:rPr lang="en-GB" dirty="0"/>
              <a:t> sets pre-generated covering fixed luminosity ranges. 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GB" dirty="0"/>
              <a:t> Can be updated during the run to match machine conditions.  </a:t>
            </a:r>
          </a:p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FF0000"/>
                </a:solidFill>
              </a:rPr>
              <a:t>Physics menu: being deployed now for running L&gt; 2x10</a:t>
            </a:r>
            <a:r>
              <a:rPr lang="en-GB" b="1" baseline="30000" dirty="0">
                <a:solidFill>
                  <a:srgbClr val="FF0000"/>
                </a:solidFill>
              </a:rPr>
              <a:t>30</a:t>
            </a:r>
            <a:r>
              <a:rPr lang="en-GB" b="1" dirty="0">
                <a:solidFill>
                  <a:srgbClr val="FF0000"/>
                </a:solidFill>
              </a:rPr>
              <a:t>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</a:t>
            </a:r>
            <a:r>
              <a:rPr lang="en-GB" b="1" dirty="0">
                <a:solidFill>
                  <a:srgbClr val="FF0000"/>
                </a:solidFill>
              </a:rPr>
              <a:t>: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baseline="30000" dirty="0"/>
              <a:t> </a:t>
            </a:r>
            <a:r>
              <a:rPr lang="en-GB" dirty="0"/>
              <a:t>Shift of emphasis from commissioning to physics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TLAS_White_480x720_0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0"/>
            <a:ext cx="104298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Gonçalo, RHUL</a:t>
            </a:r>
            <a:endParaRPr lang="en-GB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0400" y="6597650"/>
            <a:ext cx="213360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D2FF7-B084-8240-B152-729443B6CA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Days in Split - 4 Oct. 2010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1E82089A-BEF6-F448-81FB-915611A310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1C21BB1A-18C1-234E-9C06-6128740F45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Gonçalo, RHUL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096AFA5-8233-6D40-8506-68C5412136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E0024-2C8F-9648-AC14-688A1D704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5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2.bin"/><Relationship Id="rId4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gif"/><Relationship Id="rId5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0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5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5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wmf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Relationship Id="rId3" Type="http://schemas.openxmlformats.org/officeDocument/2006/relationships/image" Target="../media/image67.pd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-1" y="15932"/>
            <a:ext cx="9139680" cy="68658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1864" y="5994843"/>
            <a:ext cx="2913613" cy="895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29462"/>
            <a:ext cx="9139679" cy="2153990"/>
          </a:xfrm>
          <a:effectLst/>
        </p:spPr>
        <p:txBody>
          <a:bodyPr>
            <a:normAutofit/>
          </a:bodyPr>
          <a:lstStyle/>
          <a:p>
            <a:r>
              <a:rPr lang="en-US" sz="6000" cap="small" dirty="0" smtClean="0"/>
              <a:t>ATLAS </a:t>
            </a:r>
            <a:r>
              <a:rPr lang="en-US" sz="6000" cap="small" dirty="0" smtClean="0"/>
              <a:t>Trigger Performance</a:t>
            </a:r>
            <a:endParaRPr lang="en-US" sz="60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957" y="3483452"/>
            <a:ext cx="8511380" cy="2130758"/>
          </a:xfrm>
          <a:effectLst/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en-US" dirty="0" smtClean="0"/>
          </a:p>
          <a:p>
            <a:r>
              <a:rPr lang="en-US" dirty="0" smtClean="0"/>
              <a:t>Royal </a:t>
            </a:r>
            <a:r>
              <a:rPr lang="en-US" dirty="0" smtClean="0"/>
              <a:t>Holloway </a:t>
            </a:r>
            <a:r>
              <a:rPr lang="en-US" dirty="0" smtClean="0"/>
              <a:t>University of </a:t>
            </a:r>
            <a:r>
              <a:rPr lang="en-US" dirty="0" smtClean="0"/>
              <a:t>London</a:t>
            </a:r>
          </a:p>
          <a:p>
            <a:r>
              <a:rPr lang="en-US" dirty="0" smtClean="0"/>
              <a:t>On </a:t>
            </a:r>
            <a:r>
              <a:rPr lang="en-US" dirty="0" smtClean="0"/>
              <a:t>behalf of the ATLAS </a:t>
            </a:r>
            <a:r>
              <a:rPr lang="en-US" dirty="0" smtClean="0"/>
              <a:t>Collaboration</a:t>
            </a:r>
          </a:p>
          <a:p>
            <a:endParaRPr lang="en-US" dirty="0" smtClean="0"/>
          </a:p>
          <a:p>
            <a:r>
              <a:rPr lang="en-US" dirty="0" smtClean="0"/>
              <a:t>LHC Days at Split, 4-8 October, 2010</a:t>
            </a:r>
          </a:p>
          <a:p>
            <a:pPr algn="l"/>
            <a:endParaRPr lang="en-US" dirty="0"/>
          </a:p>
        </p:txBody>
      </p:sp>
      <p:pic>
        <p:nvPicPr>
          <p:cNvPr id="6" name="Picture 5" descr="RHULcolour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94" y="5995901"/>
            <a:ext cx="3081316" cy="882664"/>
          </a:xfrm>
          <a:prstGeom prst="rect">
            <a:avLst/>
          </a:prstGeom>
          <a:effectLst/>
        </p:spPr>
      </p:pic>
      <p:pic>
        <p:nvPicPr>
          <p:cNvPr id="8" name="Picture 7" descr="split_harbou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567" y="5994674"/>
            <a:ext cx="3381664" cy="886127"/>
          </a:xfrm>
          <a:prstGeom prst="rect">
            <a:avLst/>
          </a:prstGeom>
        </p:spPr>
      </p:pic>
      <p:pic>
        <p:nvPicPr>
          <p:cNvPr id="10" name="Picture 9" descr="ATLAS-chrome-logo_l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33" y="6085618"/>
            <a:ext cx="2269079" cy="760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564451" y="221257"/>
            <a:ext cx="4593908" cy="6316295"/>
            <a:chOff x="4550092" y="-307171"/>
            <a:chExt cx="4593908" cy="6316295"/>
          </a:xfrm>
          <a:solidFill>
            <a:schemeClr val="bg1"/>
          </a:solidFill>
        </p:grpSpPr>
        <p:pic>
          <p:nvPicPr>
            <p:cNvPr id="35" name="Picture 34" descr="MinBias_fig_03b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0092" y="62161"/>
              <a:ext cx="4593908" cy="5946963"/>
            </a:xfrm>
            <a:prstGeom prst="rect">
              <a:avLst/>
            </a:prstGeom>
            <a:grpFill/>
          </p:spPr>
        </p:pic>
        <p:sp>
          <p:nvSpPr>
            <p:cNvPr id="36" name="TextBox 35"/>
            <p:cNvSpPr txBox="1"/>
            <p:nvPr/>
          </p:nvSpPr>
          <p:spPr>
            <a:xfrm>
              <a:off x="4743826" y="-307171"/>
              <a:ext cx="414352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Phys.Lett.B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688, Issue 1, 2010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 useBgFill="1">
        <p:nvSpPr>
          <p:cNvPr id="39" name="Rectangle 38"/>
          <p:cNvSpPr/>
          <p:nvPr/>
        </p:nvSpPr>
        <p:spPr>
          <a:xfrm>
            <a:off x="4564451" y="49836"/>
            <a:ext cx="4593908" cy="648771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7" y="3259666"/>
            <a:ext cx="4666185" cy="334944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501445" y="3317087"/>
            <a:ext cx="4582421" cy="3293197"/>
            <a:chOff x="4656666" y="3344333"/>
            <a:chExt cx="4582421" cy="3293197"/>
          </a:xfrm>
        </p:grpSpPr>
        <p:pic>
          <p:nvPicPr>
            <p:cNvPr id="36869" name="Picture 9" descr="L1RateMBTS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56666" y="3344333"/>
              <a:ext cx="4582421" cy="329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7114467" y="5014562"/>
              <a:ext cx="188577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14467" y="3895727"/>
              <a:ext cx="18716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5" name="TextBox 19"/>
            <p:cNvSpPr txBox="1">
              <a:spLocks noChangeArrowheads="1"/>
            </p:cNvSpPr>
            <p:nvPr/>
          </p:nvSpPr>
          <p:spPr bwMode="auto">
            <a:xfrm>
              <a:off x="6532564" y="3611037"/>
              <a:ext cx="24844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 dirty="0">
                  <a:solidFill>
                    <a:srgbClr val="0000CC"/>
                  </a:solidFill>
                  <a:latin typeface="Calibri" pitchFamily="-111" charset="0"/>
                </a:rPr>
                <a:t>LHC collision rate (</a:t>
              </a:r>
              <a:r>
                <a:rPr lang="en-GB" sz="1400" dirty="0" err="1">
                  <a:solidFill>
                    <a:srgbClr val="0000CC"/>
                  </a:solidFill>
                  <a:latin typeface="Calibri" pitchFamily="-111" charset="0"/>
                </a:rPr>
                <a:t>n</a:t>
              </a:r>
              <a:r>
                <a:rPr lang="en-GB" sz="1400" baseline="-25000" dirty="0" err="1">
                  <a:solidFill>
                    <a:srgbClr val="0000CC"/>
                  </a:solidFill>
                  <a:latin typeface="Calibri" pitchFamily="-111" charset="0"/>
                </a:rPr>
                <a:t>b</a:t>
              </a:r>
              <a:r>
                <a:rPr lang="en-GB" sz="1400" dirty="0">
                  <a:solidFill>
                    <a:srgbClr val="0000CC"/>
                  </a:solidFill>
                  <a:latin typeface="Calibri" pitchFamily="-111" charset="0"/>
                </a:rPr>
                <a:t>=4)</a:t>
              </a:r>
            </a:p>
          </p:txBody>
        </p:sp>
        <p:sp>
          <p:nvSpPr>
            <p:cNvPr id="36876" name="TextBox 20"/>
            <p:cNvSpPr txBox="1">
              <a:spLocks noChangeArrowheads="1"/>
            </p:cNvSpPr>
            <p:nvPr/>
          </p:nvSpPr>
          <p:spPr bwMode="auto">
            <a:xfrm>
              <a:off x="6733470" y="4674661"/>
              <a:ext cx="23399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 dirty="0">
                  <a:solidFill>
                    <a:srgbClr val="FF0000"/>
                  </a:solidFill>
                  <a:latin typeface="Calibri" pitchFamily="-111" charset="0"/>
                </a:rPr>
                <a:t>LHC collision rate (</a:t>
              </a:r>
              <a:r>
                <a:rPr lang="en-GB" sz="1400" dirty="0" err="1">
                  <a:solidFill>
                    <a:srgbClr val="FF0000"/>
                  </a:solidFill>
                  <a:latin typeface="Calibri" pitchFamily="-111" charset="0"/>
                </a:rPr>
                <a:t>n</a:t>
              </a:r>
              <a:r>
                <a:rPr lang="en-GB" sz="1400" baseline="-25000" dirty="0" err="1">
                  <a:solidFill>
                    <a:srgbClr val="FF0000"/>
                  </a:solidFill>
                  <a:latin typeface="Calibri" pitchFamily="-111" charset="0"/>
                </a:rPr>
                <a:t>b</a:t>
              </a:r>
              <a:r>
                <a:rPr lang="en-GB" sz="1400" dirty="0">
                  <a:solidFill>
                    <a:srgbClr val="FF0000"/>
                  </a:solidFill>
                  <a:latin typeface="Calibri" pitchFamily="-111" charset="0"/>
                </a:rPr>
                <a:t>=2)</a:t>
              </a:r>
            </a:p>
          </p:txBody>
        </p:sp>
      </p:grp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6882" y="762000"/>
            <a:ext cx="4680500" cy="2754313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  <a:buFont typeface="Arial" pitchFamily="-111" charset="0"/>
              <a:buChar char="•"/>
            </a:pPr>
            <a:r>
              <a:rPr lang="en-GB" dirty="0" smtClean="0">
                <a:latin typeface="Calibri" pitchFamily="-111" charset="0"/>
              </a:rPr>
              <a:t>Soft </a:t>
            </a:r>
            <a:r>
              <a:rPr lang="en-GB" dirty="0" smtClean="0">
                <a:latin typeface="Calibri" pitchFamily="-111" charset="0"/>
              </a:rPr>
              <a:t>QCD </a:t>
            </a:r>
            <a:r>
              <a:rPr lang="en-GB" dirty="0" smtClean="0">
                <a:latin typeface="Calibri" pitchFamily="-111" charset="0"/>
              </a:rPr>
              <a:t>studies</a:t>
            </a:r>
          </a:p>
          <a:p>
            <a:pPr>
              <a:spcBef>
                <a:spcPts val="600"/>
              </a:spcBef>
              <a:buFont typeface="Arial" pitchFamily="-111" charset="0"/>
              <a:buChar char="•"/>
            </a:pPr>
            <a:r>
              <a:rPr lang="en-GB" dirty="0" smtClean="0">
                <a:latin typeface="Calibri" pitchFamily="-111" charset="0"/>
              </a:rPr>
              <a:t>Provide control trigger on </a:t>
            </a:r>
            <a:r>
              <a:rPr lang="en-GB" dirty="0" err="1" smtClean="0">
                <a:latin typeface="Calibri" pitchFamily="-111" charset="0"/>
              </a:rPr>
              <a:t>p-p</a:t>
            </a:r>
            <a:r>
              <a:rPr lang="en-GB" dirty="0" smtClean="0">
                <a:latin typeface="Calibri" pitchFamily="-111" charset="0"/>
              </a:rPr>
              <a:t> collisions; discriminate against beam-related backgrounds (using signal time)</a:t>
            </a:r>
          </a:p>
          <a:p>
            <a:pPr>
              <a:spcBef>
                <a:spcPts val="600"/>
              </a:spcBef>
              <a:buFont typeface="Arial" pitchFamily="-111" charset="0"/>
              <a:buChar char="•"/>
            </a:pPr>
            <a:r>
              <a:rPr lang="en-GB" dirty="0" smtClean="0">
                <a:latin typeface="Calibri" pitchFamily="-111" charset="0"/>
              </a:rPr>
              <a:t>Minimum </a:t>
            </a:r>
            <a:r>
              <a:rPr lang="en-GB" dirty="0" smtClean="0">
                <a:latin typeface="Calibri" pitchFamily="-111" charset="0"/>
              </a:rPr>
              <a:t>Bias</a:t>
            </a:r>
            <a:r>
              <a:rPr lang="en-GB" dirty="0" smtClean="0">
                <a:latin typeface="Calibri" pitchFamily="-111" charset="0"/>
              </a:rPr>
              <a:t> </a:t>
            </a:r>
            <a:r>
              <a:rPr lang="en-GB" dirty="0" err="1" smtClean="0">
                <a:latin typeface="Calibri" pitchFamily="-111" charset="0"/>
              </a:rPr>
              <a:t>Scintillators</a:t>
            </a:r>
            <a:r>
              <a:rPr lang="en-GB" dirty="0" smtClean="0">
                <a:latin typeface="Calibri" pitchFamily="-111" charset="0"/>
              </a:rPr>
              <a:t> </a:t>
            </a:r>
            <a:r>
              <a:rPr lang="en-GB" dirty="0" smtClean="0">
                <a:latin typeface="Calibri" pitchFamily="-111" charset="0"/>
              </a:rPr>
              <a:t>(MBTS) installed in each end-</a:t>
            </a:r>
            <a:r>
              <a:rPr lang="en-GB" dirty="0" smtClean="0">
                <a:latin typeface="Calibri" pitchFamily="-111" charset="0"/>
              </a:rPr>
              <a:t>cap; </a:t>
            </a:r>
          </a:p>
          <a:p>
            <a:pPr lvl="1">
              <a:spcBef>
                <a:spcPts val="600"/>
              </a:spcBef>
              <a:buFont typeface="Arial" pitchFamily="-111" charset="0"/>
              <a:buChar char="•"/>
            </a:pPr>
            <a:r>
              <a:rPr lang="en-GB" dirty="0" smtClean="0">
                <a:latin typeface="Calibri" pitchFamily="-111" charset="0"/>
              </a:rPr>
              <a:t>Example: MBTS_1 – at least 1 hit in MBTS</a:t>
            </a:r>
          </a:p>
          <a:p>
            <a:pPr>
              <a:spcBef>
                <a:spcPts val="600"/>
              </a:spcBef>
              <a:buFont typeface="Arial" pitchFamily="-111" charset="0"/>
              <a:buChar char="•"/>
            </a:pPr>
            <a:r>
              <a:rPr lang="en-GB" dirty="0" smtClean="0">
                <a:latin typeface="Calibri" pitchFamily="-111" charset="0"/>
              </a:rPr>
              <a:t>Also nr. </a:t>
            </a:r>
            <a:r>
              <a:rPr lang="en-GB" dirty="0" smtClean="0">
                <a:latin typeface="Calibri" pitchFamily="-111" charset="0"/>
              </a:rPr>
              <a:t>o</a:t>
            </a:r>
            <a:r>
              <a:rPr lang="en-GB" dirty="0" smtClean="0">
                <a:latin typeface="Calibri" pitchFamily="-111" charset="0"/>
              </a:rPr>
              <a:t>f hits its in </a:t>
            </a:r>
            <a:r>
              <a:rPr lang="en-GB" dirty="0" smtClean="0">
                <a:latin typeface="Calibri" pitchFamily="-111" charset="0"/>
              </a:rPr>
              <a:t>I</a:t>
            </a:r>
            <a:r>
              <a:rPr lang="en-GB" dirty="0" smtClean="0">
                <a:latin typeface="Calibri" pitchFamily="-111" charset="0"/>
              </a:rPr>
              <a:t>nner Detector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 dirty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14C3-0319-2E45-8F0A-6248ED9D11D0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84149" y="20638"/>
            <a:ext cx="4813301" cy="7413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Minimum Bias Trigger</a:t>
            </a:r>
            <a:endParaRPr lang="en-GB" dirty="0"/>
          </a:p>
        </p:txBody>
      </p:sp>
      <p:grpSp>
        <p:nvGrpSpPr>
          <p:cNvPr id="40" name="Group 39"/>
          <p:cNvGrpSpPr/>
          <p:nvPr/>
        </p:nvGrpSpPr>
        <p:grpSpPr>
          <a:xfrm>
            <a:off x="5270501" y="257798"/>
            <a:ext cx="3657599" cy="2898421"/>
            <a:chOff x="5270501" y="228600"/>
            <a:chExt cx="3657599" cy="2898421"/>
          </a:xfrm>
        </p:grpSpPr>
        <p:grpSp>
          <p:nvGrpSpPr>
            <p:cNvPr id="38" name="Group 37"/>
            <p:cNvGrpSpPr/>
            <p:nvPr/>
          </p:nvGrpSpPr>
          <p:grpSpPr>
            <a:xfrm>
              <a:off x="5270501" y="228600"/>
              <a:ext cx="3657599" cy="2898421"/>
              <a:chOff x="5270501" y="228600"/>
              <a:chExt cx="3657599" cy="2898421"/>
            </a:xfrm>
          </p:grpSpPr>
          <p:pic>
            <p:nvPicPr>
              <p:cNvPr id="21" name="Picture 20" descr="MBTS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0501" y="228600"/>
                <a:ext cx="3657599" cy="2436875"/>
              </a:xfrm>
              <a:prstGeom prst="rect">
                <a:avLst/>
              </a:prstGeom>
            </p:spPr>
          </p:pic>
          <p:sp>
            <p:nvSpPr>
              <p:cNvPr id="23" name="Text Box 37"/>
              <p:cNvSpPr txBox="1">
                <a:spLocks noChangeArrowheads="1"/>
              </p:cNvSpPr>
              <p:nvPr/>
            </p:nvSpPr>
            <p:spPr bwMode="auto">
              <a:xfrm>
                <a:off x="6428310" y="2172914"/>
                <a:ext cx="2499790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CH" sz="1400" dirty="0">
                    <a:latin typeface="Arial" charset="0"/>
                  </a:rPr>
                  <a:t>Minbias Trigger Scintillator: </a:t>
                </a:r>
              </a:p>
              <a:p>
                <a:r>
                  <a:rPr lang="fr-CH" sz="1400" dirty="0">
                    <a:latin typeface="Arial" charset="0"/>
                  </a:rPr>
                  <a:t>32 sectors on LAr cryostat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Main trigger for initial running</a:t>
                </a:r>
              </a:p>
              <a:p>
                <a:r>
                  <a:rPr lang="en-US" sz="1400" dirty="0" err="1">
                    <a:latin typeface="Symbol" charset="2"/>
                    <a:ea typeface="Arial" charset="0"/>
                    <a:cs typeface="Arial" charset="0"/>
                  </a:rPr>
                  <a:t>h</a:t>
                </a:r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 coverage 2.1 to </a:t>
                </a:r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3.8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 rot="1781073">
              <a:off x="6422311" y="822008"/>
              <a:ext cx="432665" cy="7181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64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uons_RPC_MU6_MUID_eff_MU_me_m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05" y="3765733"/>
            <a:ext cx="4047515" cy="2806574"/>
          </a:xfrm>
          <a:prstGeom prst="rect">
            <a:avLst/>
          </a:prstGeom>
        </p:spPr>
      </p:pic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723462" y="5285121"/>
            <a:ext cx="1384539" cy="73866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8</a:t>
            </a:r>
            <a:r>
              <a:rPr lang="en-GB" sz="1400" dirty="0" smtClean="0">
                <a:solidFill>
                  <a:schemeClr val="bg1"/>
                </a:solidFill>
              </a:rPr>
              <a:t>0% acceptance due </a:t>
            </a:r>
            <a:r>
              <a:rPr lang="en-GB" sz="1400" dirty="0">
                <a:solidFill>
                  <a:schemeClr val="bg1"/>
                </a:solidFill>
              </a:rPr>
              <a:t>to support structures etc.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28732" y="978045"/>
            <a:ext cx="4012378" cy="2428762"/>
            <a:chOff x="4693465" y="3761408"/>
            <a:chExt cx="4012378" cy="2428762"/>
          </a:xfrm>
        </p:grpSpPr>
        <p:pic>
          <p:nvPicPr>
            <p:cNvPr id="15" name="Picture 14" descr="Muons_L1ma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3465" y="3761408"/>
              <a:ext cx="3832966" cy="24287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5400000">
              <a:off x="7353566" y="4759945"/>
              <a:ext cx="2335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INST 3 (2008) S08003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128" y="0"/>
            <a:ext cx="4200112" cy="83473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10" y="276114"/>
            <a:ext cx="4473112" cy="62613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Low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: J/</a:t>
            </a:r>
            <a:r>
              <a:rPr lang="en-US" sz="2000" dirty="0" smtClean="0">
                <a:latin typeface="Symbol" pitchFamily="-111" charset="2"/>
              </a:rPr>
              <a:t>Y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-111" charset="2"/>
              </a:rPr>
              <a:t>U </a:t>
            </a:r>
            <a:r>
              <a:rPr lang="en-US" sz="2000" dirty="0" smtClean="0"/>
              <a:t>and B-physics</a:t>
            </a:r>
          </a:p>
          <a:p>
            <a:r>
              <a:rPr lang="en-US" sz="2000" dirty="0" smtClean="0"/>
              <a:t>High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: H/Z/W</a:t>
            </a:r>
            <a:r>
              <a:rPr lang="en-US" sz="2000" dirty="0" smtClean="0"/>
              <a:t>/τ➝</a:t>
            </a:r>
            <a:r>
              <a:rPr lang="en-US" sz="2000" dirty="0" smtClean="0">
                <a:sym typeface="Wingdings" pitchFamily="-111" charset="2"/>
              </a:rPr>
              <a:t>μ, SUSY, exotics</a:t>
            </a:r>
          </a:p>
          <a:p>
            <a:endParaRPr lang="en-US" sz="2000" dirty="0" smtClean="0">
              <a:sym typeface="Wingdings" pitchFamily="-111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 pitchFamily="-111" charset="2"/>
              </a:rPr>
              <a:t>Level 1</a:t>
            </a:r>
            <a:r>
              <a:rPr lang="en-US" sz="2000" dirty="0" smtClean="0">
                <a:sym typeface="Wingdings" pitchFamily="-111" charset="2"/>
              </a:rPr>
              <a:t>: look for coincidence hits in </a:t>
            </a:r>
            <a:r>
              <a:rPr lang="en-US" sz="2000" dirty="0" err="1" smtClean="0">
                <a:sym typeface="Wingdings" pitchFamily="-111" charset="2"/>
              </a:rPr>
              <a:t>muon</a:t>
            </a:r>
            <a:r>
              <a:rPr lang="en-US" sz="2000" dirty="0" smtClean="0">
                <a:sym typeface="Wingdings" pitchFamily="-111" charset="2"/>
              </a:rPr>
              <a:t> trigger chambers </a:t>
            </a:r>
          </a:p>
          <a:p>
            <a:pPr lvl="1"/>
            <a:r>
              <a:rPr lang="en-US" sz="1600" b="1" dirty="0" smtClean="0">
                <a:sym typeface="Wingdings" pitchFamily="-111" charset="2"/>
              </a:rPr>
              <a:t>R</a:t>
            </a:r>
            <a:r>
              <a:rPr lang="en-US" sz="1600" dirty="0" smtClean="0">
                <a:sym typeface="Wingdings" pitchFamily="-111" charset="2"/>
              </a:rPr>
              <a:t>esistive </a:t>
            </a:r>
            <a:r>
              <a:rPr lang="en-US" sz="1600" b="1" dirty="0" smtClean="0">
                <a:sym typeface="Wingdings" pitchFamily="-111" charset="2"/>
              </a:rPr>
              <a:t>P</a:t>
            </a:r>
            <a:r>
              <a:rPr lang="en-US" sz="1600" dirty="0" smtClean="0">
                <a:sym typeface="Wingdings" pitchFamily="-111" charset="2"/>
              </a:rPr>
              <a:t>late </a:t>
            </a:r>
            <a:r>
              <a:rPr lang="en-US" sz="1600" b="1" dirty="0" smtClean="0">
                <a:sym typeface="Wingdings" pitchFamily="-111" charset="2"/>
              </a:rPr>
              <a:t>C</a:t>
            </a:r>
            <a:r>
              <a:rPr lang="en-US" sz="1600" dirty="0" smtClean="0">
                <a:sym typeface="Wingdings" pitchFamily="-111" charset="2"/>
              </a:rPr>
              <a:t>hambers (barrel) and </a:t>
            </a:r>
            <a:r>
              <a:rPr lang="en-US" sz="1600" b="1" dirty="0" smtClean="0">
                <a:sym typeface="Wingdings" pitchFamily="-111" charset="2"/>
              </a:rPr>
              <a:t>T</a:t>
            </a:r>
            <a:r>
              <a:rPr lang="en-US" sz="1600" dirty="0" smtClean="0">
                <a:sym typeface="Wingdings" pitchFamily="-111" charset="2"/>
              </a:rPr>
              <a:t>hin </a:t>
            </a:r>
            <a:r>
              <a:rPr lang="en-US" sz="1600" b="1" dirty="0" smtClean="0">
                <a:sym typeface="Wingdings" pitchFamily="-111" charset="2"/>
              </a:rPr>
              <a:t>G</a:t>
            </a:r>
            <a:r>
              <a:rPr lang="en-US" sz="1600" dirty="0" smtClean="0">
                <a:sym typeface="Wingdings" pitchFamily="-111" charset="2"/>
              </a:rPr>
              <a:t>ap </a:t>
            </a:r>
            <a:r>
              <a:rPr lang="en-US" sz="1600" b="1" dirty="0" smtClean="0">
                <a:sym typeface="Wingdings" pitchFamily="-111" charset="2"/>
              </a:rPr>
              <a:t>C</a:t>
            </a:r>
            <a:r>
              <a:rPr lang="en-US" sz="1600" dirty="0" smtClean="0">
                <a:sym typeface="Wingdings" pitchFamily="-111" charset="2"/>
              </a:rPr>
              <a:t>hambers (</a:t>
            </a:r>
            <a:r>
              <a:rPr lang="en-US" sz="1600" dirty="0" err="1" smtClean="0">
                <a:sym typeface="Wingdings" pitchFamily="-111" charset="2"/>
              </a:rPr>
              <a:t>endcap</a:t>
            </a:r>
            <a:r>
              <a:rPr lang="en-US" sz="1600" dirty="0" smtClean="0">
                <a:sym typeface="Wingdings" pitchFamily="-111" charset="2"/>
              </a:rPr>
              <a:t>)</a:t>
            </a:r>
          </a:p>
          <a:p>
            <a:pPr lvl="1"/>
            <a:r>
              <a:rPr lang="en-US" sz="1600" b="1" dirty="0" err="1" smtClean="0">
                <a:sym typeface="Wingdings" pitchFamily="-111" charset="2"/>
              </a:rPr>
              <a:t>p</a:t>
            </a:r>
            <a:r>
              <a:rPr lang="en-US" sz="1600" b="1" baseline="-25000" dirty="0" err="1" smtClean="0">
                <a:sym typeface="Wingdings" pitchFamily="-111" charset="2"/>
              </a:rPr>
              <a:t>T</a:t>
            </a:r>
            <a:r>
              <a:rPr lang="en-US" sz="1600" dirty="0" smtClean="0">
                <a:sym typeface="Wingdings" pitchFamily="-111" charset="2"/>
              </a:rPr>
              <a:t> resolved from coincidence hits in </a:t>
            </a:r>
            <a:r>
              <a:rPr lang="en-US" sz="1600" b="1" dirty="0" smtClean="0">
                <a:sym typeface="Wingdings" pitchFamily="-111" charset="2"/>
              </a:rPr>
              <a:t>look-up table</a:t>
            </a:r>
          </a:p>
          <a:p>
            <a:endParaRPr lang="en-US" sz="2000" dirty="0" smtClean="0">
              <a:sym typeface="Wingdings" pitchFamily="-111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 pitchFamily="-111" charset="2"/>
              </a:rPr>
              <a:t>Level 2</a:t>
            </a:r>
            <a:r>
              <a:rPr lang="en-US" sz="2000" dirty="0" smtClean="0">
                <a:sym typeface="Wingdings" pitchFamily="-111" charset="2"/>
              </a:rPr>
              <a:t>: refine Level 1 candidate with precision hits from </a:t>
            </a:r>
            <a:r>
              <a:rPr lang="en-US" sz="2000" dirty="0" err="1" smtClean="0">
                <a:sym typeface="Wingdings" pitchFamily="-111" charset="2"/>
              </a:rPr>
              <a:t>Muon</a:t>
            </a:r>
            <a:r>
              <a:rPr lang="en-US" sz="2000" dirty="0" smtClean="0">
                <a:sym typeface="Wingdings" pitchFamily="-111" charset="2"/>
              </a:rPr>
              <a:t> Drift Tubes (MDT) and combine with inner detector track</a:t>
            </a:r>
          </a:p>
          <a:p>
            <a:endParaRPr lang="en-US" sz="2000" dirty="0" smtClean="0">
              <a:sym typeface="Wingdings" pitchFamily="-111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 pitchFamily="-111" charset="2"/>
              </a:rPr>
              <a:t>Event Filter</a:t>
            </a:r>
            <a:r>
              <a:rPr lang="en-US" sz="2000" dirty="0" smtClean="0">
                <a:sym typeface="Wingdings" pitchFamily="-111" charset="2"/>
              </a:rPr>
              <a:t>: use offline algorithms and precision; complementary algorithm does inside-out tracking and </a:t>
            </a:r>
            <a:r>
              <a:rPr lang="en-US" sz="2000" dirty="0" err="1" smtClean="0">
                <a:sym typeface="Wingdings" pitchFamily="-111" charset="2"/>
              </a:rPr>
              <a:t>muon</a:t>
            </a:r>
            <a:r>
              <a:rPr lang="en-US" sz="2000" dirty="0" smtClean="0">
                <a:sym typeface="Wingdings" pitchFamily="-111" charset="2"/>
              </a:rPr>
              <a:t> reconstruction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3" descr="muontrigg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8020" y="834730"/>
            <a:ext cx="3881220" cy="281550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ons_L2_mu4_MSonly_e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16" y="183165"/>
            <a:ext cx="4400057" cy="2919993"/>
          </a:xfrm>
          <a:prstGeom prst="rect">
            <a:avLst/>
          </a:prstGeom>
        </p:spPr>
      </p:pic>
      <p:pic>
        <p:nvPicPr>
          <p:cNvPr id="9" name="Picture 8" descr="Muons_EF_mu4_muid_com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28" y="3167675"/>
            <a:ext cx="4400057" cy="3385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10" y="498545"/>
            <a:ext cx="4415606" cy="54365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Stand-alone</a:t>
            </a:r>
            <a:r>
              <a:rPr lang="en-US" dirty="0" smtClean="0"/>
              <a:t>: </a:t>
            </a:r>
            <a:r>
              <a:rPr lang="en-US" dirty="0" err="1" smtClean="0"/>
              <a:t>muons</a:t>
            </a:r>
            <a:r>
              <a:rPr lang="en-US" dirty="0" smtClean="0"/>
              <a:t> reconstructed from </a:t>
            </a:r>
            <a:r>
              <a:rPr lang="en-US" dirty="0" err="1" smtClean="0"/>
              <a:t>Muon</a:t>
            </a:r>
            <a:r>
              <a:rPr lang="en-US" dirty="0" smtClean="0"/>
              <a:t> Spectrometer information only</a:t>
            </a:r>
          </a:p>
          <a:p>
            <a:pPr lvl="1"/>
            <a:r>
              <a:rPr lang="en-US" dirty="0" smtClean="0"/>
              <a:t>L2 efficiency &gt; 98% </a:t>
            </a:r>
            <a:r>
              <a:rPr lang="en-US" dirty="0" err="1" smtClean="0"/>
              <a:t>w.r.t</a:t>
            </a:r>
            <a:r>
              <a:rPr lang="en-US" dirty="0" smtClean="0"/>
              <a:t>. L1 for </a:t>
            </a:r>
            <a:r>
              <a:rPr lang="en-US" dirty="0" err="1" smtClean="0"/>
              <a:t>muons</a:t>
            </a:r>
            <a:r>
              <a:rPr lang="en-US" dirty="0" smtClean="0"/>
              <a:t>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4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Good agreement with simulation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Combined</a:t>
            </a:r>
            <a:r>
              <a:rPr lang="en-US" dirty="0" smtClean="0"/>
              <a:t>: </a:t>
            </a:r>
            <a:r>
              <a:rPr lang="en-US" dirty="0" err="1" smtClean="0"/>
              <a:t>muons</a:t>
            </a:r>
            <a:r>
              <a:rPr lang="en-US" dirty="0" smtClean="0"/>
              <a:t> reconstructed from </a:t>
            </a:r>
            <a:r>
              <a:rPr lang="en-US" dirty="0" err="1" smtClean="0"/>
              <a:t>Muon</a:t>
            </a:r>
            <a:r>
              <a:rPr lang="en-US" dirty="0" smtClean="0"/>
              <a:t> Spectrometer segment combined with Inner Detector track</a:t>
            </a:r>
          </a:p>
          <a:p>
            <a:pPr lvl="1"/>
            <a:r>
              <a:rPr lang="en-US" dirty="0" smtClean="0"/>
              <a:t>Sharp turn-on and high efficiency</a:t>
            </a:r>
          </a:p>
          <a:p>
            <a:pPr lvl="1"/>
            <a:r>
              <a:rPr lang="en-US" dirty="0" smtClean="0"/>
              <a:t>G</a:t>
            </a:r>
            <a:r>
              <a:rPr lang="en-US" dirty="0" smtClean="0"/>
              <a:t>ood agreement with simulation</a:t>
            </a:r>
          </a:p>
          <a:p>
            <a:endParaRPr lang="en-US" dirty="0" smtClean="0"/>
          </a:p>
          <a:p>
            <a:r>
              <a:rPr lang="en-US" dirty="0" smtClean="0"/>
              <a:t>Alternative inside-out algorithm also used in Event Filter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310" y="6101277"/>
            <a:ext cx="4427818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6985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ore details in talk by Alexander Oh this afternoon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498545"/>
            <a:ext cx="2367892" cy="83099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Standalone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Level 2 </a:t>
            </a:r>
            <a:r>
              <a:rPr lang="en-US" sz="1600" dirty="0" err="1" smtClean="0">
                <a:solidFill>
                  <a:srgbClr val="FFFFFF"/>
                </a:solidFill>
              </a:rPr>
              <a:t>effic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dirty="0" err="1" smtClean="0">
                <a:solidFill>
                  <a:srgbClr val="FFFFFF"/>
                </a:solidFill>
              </a:rPr>
              <a:t>wrt</a:t>
            </a:r>
            <a:r>
              <a:rPr lang="en-US" sz="1600" dirty="0" smtClean="0">
                <a:solidFill>
                  <a:srgbClr val="FFFFFF"/>
                </a:solidFill>
              </a:rPr>
              <a:t> Level 1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&gt; 4GeV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6060" y="3845856"/>
            <a:ext cx="2367892" cy="83099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Combined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Ev</a:t>
            </a:r>
            <a:r>
              <a:rPr lang="en-US" sz="1600" dirty="0" smtClean="0">
                <a:solidFill>
                  <a:srgbClr val="FFFFFF"/>
                </a:solidFill>
              </a:rPr>
              <a:t>. Filter </a:t>
            </a:r>
            <a:r>
              <a:rPr lang="en-US" sz="1600" dirty="0" err="1" smtClean="0">
                <a:solidFill>
                  <a:srgbClr val="FFFFFF"/>
                </a:solidFill>
              </a:rPr>
              <a:t>effic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dirty="0" err="1" smtClean="0">
                <a:solidFill>
                  <a:srgbClr val="FFFFFF"/>
                </a:solidFill>
              </a:rPr>
              <a:t>wrt</a:t>
            </a:r>
            <a:r>
              <a:rPr lang="en-US" sz="1600" dirty="0" smtClean="0">
                <a:solidFill>
                  <a:srgbClr val="FFFFFF"/>
                </a:solidFill>
              </a:rPr>
              <a:t> Level 2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&gt; 4GeV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31" y="557899"/>
            <a:ext cx="2528754" cy="2516479"/>
          </a:xfrm>
          <a:prstGeom prst="rect">
            <a:avLst/>
          </a:prstGeom>
          <a:effectLst>
            <a:outerShdw blurRad="10795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EGammaAl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7931" y="367976"/>
            <a:ext cx="2896130" cy="321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5288"/>
            <a:ext cx="4611095" cy="69871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Hadronic</a:t>
            </a:r>
            <a:r>
              <a:rPr lang="en-US" dirty="0" smtClean="0"/>
              <a:t> Tau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434" y="914005"/>
            <a:ext cx="5638033" cy="286898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cs typeface="Arial" charset="0"/>
              </a:rPr>
              <a:t>W</a:t>
            </a:r>
            <a:r>
              <a:rPr lang="en-US" dirty="0" smtClean="0">
                <a:cs typeface="Arial" charset="0"/>
              </a:rPr>
              <a:t>/Z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/>
              <a:t>➝</a:t>
            </a:r>
            <a:r>
              <a:rPr lang="en-US" dirty="0" smtClean="0">
                <a:cs typeface="Arial" charset="0"/>
                <a:sym typeface="Wingdings" pitchFamily="2" charset="2"/>
              </a:rPr>
              <a:t> </a:t>
            </a:r>
            <a:r>
              <a:rPr lang="en-US" dirty="0" err="1" smtClean="0">
                <a:latin typeface="Symbol" pitchFamily="18" charset="2"/>
                <a:cs typeface="Arial" charset="0"/>
                <a:sym typeface="Wingdings" pitchFamily="2" charset="2"/>
              </a:rPr>
              <a:t>t</a:t>
            </a:r>
            <a:r>
              <a:rPr lang="en-US" dirty="0" smtClean="0">
                <a:cs typeface="Arial" charset="0"/>
                <a:sym typeface="Wingdings" pitchFamily="2" charset="2"/>
              </a:rPr>
              <a:t>, SM &amp;MSSM Higgs, SUSY, </a:t>
            </a:r>
            <a:r>
              <a:rPr lang="en-US" dirty="0" smtClean="0">
                <a:cs typeface="Arial" charset="0"/>
                <a:sym typeface="Wingdings" pitchFamily="2" charset="2"/>
              </a:rPr>
              <a:t>Exotics</a:t>
            </a:r>
          </a:p>
          <a:p>
            <a:endParaRPr lang="en-US" dirty="0" smtClean="0">
              <a:cs typeface="Arial" charset="0"/>
              <a:sym typeface="Wingdings" pitchFamily="2" charset="2"/>
            </a:endParaRPr>
          </a:p>
          <a:p>
            <a:r>
              <a:rPr lang="en-US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Level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1</a:t>
            </a:r>
            <a:r>
              <a:rPr lang="en-US" dirty="0" smtClean="0">
                <a:cs typeface="Arial" charset="0"/>
                <a:sym typeface="Wingdings" pitchFamily="2" charset="2"/>
              </a:rPr>
              <a:t>: start from </a:t>
            </a:r>
            <a:r>
              <a:rPr lang="en-US" dirty="0" err="1" smtClean="0">
                <a:cs typeface="Arial" charset="0"/>
                <a:sym typeface="Wingdings" pitchFamily="2" charset="2"/>
              </a:rPr>
              <a:t>hadronic</a:t>
            </a:r>
            <a:r>
              <a:rPr lang="en-US" dirty="0" smtClean="0">
                <a:cs typeface="Arial" charset="0"/>
                <a:sym typeface="Wingdings" pitchFamily="2" charset="2"/>
              </a:rPr>
              <a:t> cluster – local maximum in </a:t>
            </a:r>
            <a:r>
              <a:rPr lang="en-US" dirty="0" err="1" smtClean="0">
                <a:cs typeface="Arial" charset="0"/>
                <a:sym typeface="Wingdings" pitchFamily="2" charset="2"/>
              </a:rPr>
              <a:t>ΔηxΔ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 pitchFamily="2" charset="2"/>
              </a:rPr>
              <a:t>φ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 pitchFamily="2" charset="2"/>
              </a:rPr>
              <a:t> = </a:t>
            </a:r>
            <a:r>
              <a:rPr lang="en-US" dirty="0" smtClean="0">
                <a:cs typeface="Arial" charset="0"/>
                <a:sym typeface="Wingdings" pitchFamily="2" charset="2"/>
              </a:rPr>
              <a:t>0.2x0.2 – possible to apply isolation </a:t>
            </a:r>
          </a:p>
          <a:p>
            <a:endParaRPr lang="en-US" dirty="0" smtClean="0">
              <a:cs typeface="Arial" charset="0"/>
              <a:sym typeface="Wingdings" pitchFamily="2" charset="2"/>
            </a:endParaRPr>
          </a:p>
          <a:p>
            <a:r>
              <a:rPr lang="en-US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Level 2</a:t>
            </a:r>
            <a:r>
              <a:rPr lang="en-US" dirty="0" smtClean="0">
                <a:cs typeface="Arial" charset="0"/>
                <a:sym typeface="Wingdings" pitchFamily="2" charset="2"/>
              </a:rPr>
              <a:t>: track and calorimeter information are combined – narrow cluster with few matching tracks</a:t>
            </a:r>
          </a:p>
          <a:p>
            <a:endParaRPr lang="en-US" dirty="0" smtClean="0">
              <a:cs typeface="Arial" charset="0"/>
              <a:sym typeface="Wingdings" pitchFamily="2" charset="2"/>
            </a:endParaRPr>
          </a:p>
          <a:p>
            <a:r>
              <a:rPr lang="en-US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Event Filter</a:t>
            </a:r>
            <a:r>
              <a:rPr lang="en-US" dirty="0" smtClean="0">
                <a:cs typeface="Arial" charset="0"/>
                <a:sym typeface="Wingdings" pitchFamily="2" charset="2"/>
              </a:rPr>
              <a:t>: 3D cluster reconstruction suppresses noise; offline ID algorithms and calibration are used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62" y="3782991"/>
            <a:ext cx="3421576" cy="269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514" y="3719419"/>
            <a:ext cx="3618506" cy="2801127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701300" y="5297552"/>
          <a:ext cx="1320800" cy="685800"/>
        </p:xfrm>
        <a:graphic>
          <a:graphicData uri="http://schemas.openxmlformats.org/presentationml/2006/ole">
            <p:oleObj spid="_x0000_s115714" name="Equation" r:id="rId7" imgW="1320800" imgH="6858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 rot="5400000">
            <a:off x="7031684" y="4832757"/>
            <a:ext cx="246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ATLAS-CONF-2010-090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u_turnonL1L2EF_minbias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055" y="2552092"/>
            <a:ext cx="4267633" cy="4096927"/>
          </a:xfrm>
          <a:prstGeom prst="rect">
            <a:avLst/>
          </a:prstGeom>
        </p:spPr>
      </p:pic>
      <p:pic>
        <p:nvPicPr>
          <p:cNvPr id="8" name="Picture 7" descr="Tau_turnonL1L2EF_wtau_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75" y="2563962"/>
            <a:ext cx="4182368" cy="40150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46" y="130576"/>
            <a:ext cx="8081453" cy="24689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cs typeface="Arial" charset="0"/>
                <a:sym typeface="Wingdings" pitchFamily="2" charset="2"/>
              </a:rPr>
              <a:t>Typical </a:t>
            </a:r>
            <a:r>
              <a:rPr lang="en-US" dirty="0" smtClean="0">
                <a:cs typeface="Arial" charset="0"/>
                <a:sym typeface="Wingdings" pitchFamily="2" charset="2"/>
              </a:rPr>
              <a:t>background rejection </a:t>
            </a:r>
            <a:r>
              <a:rPr lang="en-US" dirty="0" smtClean="0">
                <a:cs typeface="Arial" charset="0"/>
                <a:sym typeface="Wingdings" pitchFamily="2" charset="2"/>
              </a:rPr>
              <a:t>factor </a:t>
            </a:r>
            <a:r>
              <a:rPr lang="en-US" dirty="0" smtClean="0">
                <a:cs typeface="Arial" charset="0"/>
                <a:sym typeface="Wingdings" pitchFamily="2" charset="2"/>
              </a:rPr>
              <a:t>of</a:t>
            </a:r>
            <a:r>
              <a:rPr lang="en-US" dirty="0" smtClean="0">
                <a:cs typeface="Arial" charset="0"/>
                <a:sym typeface="Wingdings" pitchFamily="2" charset="2"/>
              </a:rPr>
              <a:t> ≈5-10 from Level 2</a:t>
            </a:r>
            <a:r>
              <a:rPr lang="en-US" dirty="0" smtClean="0">
                <a:cs typeface="Arial" charset="0"/>
                <a:sym typeface="Wingdings" pitchFamily="2" charset="2"/>
              </a:rPr>
              <a:t>+</a:t>
            </a:r>
            <a:r>
              <a:rPr lang="en-US" dirty="0" smtClean="0">
                <a:cs typeface="Arial" charset="0"/>
                <a:sym typeface="Wingdings" pitchFamily="2" charset="2"/>
              </a:rPr>
              <a:t>Event Filter </a:t>
            </a:r>
          </a:p>
          <a:p>
            <a:pPr lvl="1"/>
            <a:r>
              <a:rPr lang="en-US" dirty="0" smtClean="0">
                <a:cs typeface="Arial" charset="0"/>
                <a:sym typeface="Wingdings" pitchFamily="2" charset="2"/>
              </a:rPr>
              <a:t>Right: fake rate for loose tau trigger with </a:t>
            </a:r>
            <a:r>
              <a:rPr lang="en-US" dirty="0" err="1" smtClean="0">
                <a:cs typeface="Arial" charset="0"/>
                <a:sym typeface="Wingdings" pitchFamily="2" charset="2"/>
              </a:rPr>
              <a:t>p</a:t>
            </a:r>
            <a:r>
              <a:rPr lang="en-US" baseline="-25000" dirty="0" err="1" smtClean="0">
                <a:cs typeface="Arial" charset="0"/>
                <a:sym typeface="Wingdings" pitchFamily="2" charset="2"/>
              </a:rPr>
              <a:t>T</a:t>
            </a:r>
            <a:r>
              <a:rPr lang="en-US" dirty="0" smtClean="0">
                <a:cs typeface="Arial" charset="0"/>
                <a:sym typeface="Wingdings" pitchFamily="2" charset="2"/>
              </a:rPr>
              <a:t> &gt; 12 </a:t>
            </a:r>
            <a:r>
              <a:rPr lang="en-US" dirty="0" err="1" smtClean="0">
                <a:cs typeface="Arial" charset="0"/>
                <a:sym typeface="Wingdings" pitchFamily="2" charset="2"/>
              </a:rPr>
              <a:t>GeV</a:t>
            </a:r>
            <a:r>
              <a:rPr lang="en-US" dirty="0" smtClean="0">
                <a:cs typeface="Arial" charset="0"/>
                <a:sym typeface="Wingdings" pitchFamily="2" charset="2"/>
              </a:rPr>
              <a:t> – aka tau12_loose</a:t>
            </a:r>
          </a:p>
          <a:p>
            <a:pPr lvl="1"/>
            <a:r>
              <a:rPr lang="en-US" dirty="0" smtClean="0">
                <a:cs typeface="Arial" charset="0"/>
                <a:sym typeface="Wingdings" pitchFamily="2" charset="2"/>
              </a:rPr>
              <a:t>MC is </a:t>
            </a:r>
            <a:r>
              <a:rPr lang="en-US" dirty="0" err="1" smtClean="0">
                <a:cs typeface="Arial" charset="0"/>
                <a:sym typeface="Wingdings" pitchFamily="2" charset="2"/>
              </a:rPr>
              <a:t>Pythia</a:t>
            </a:r>
            <a:r>
              <a:rPr lang="en-US" dirty="0" smtClean="0">
                <a:cs typeface="Arial" charset="0"/>
                <a:sym typeface="Wingdings" pitchFamily="2" charset="2"/>
              </a:rPr>
              <a:t> with no LHC-specific tuning </a:t>
            </a:r>
          </a:p>
          <a:p>
            <a:pPr lvl="2"/>
            <a:r>
              <a:rPr lang="en-US" dirty="0" smtClean="0">
                <a:cs typeface="Arial" charset="0"/>
                <a:sym typeface="Wingdings" pitchFamily="2" charset="2"/>
              </a:rPr>
              <a:t>B</a:t>
            </a:r>
            <a:r>
              <a:rPr lang="en-US" dirty="0" smtClean="0">
                <a:cs typeface="Arial" charset="0"/>
                <a:sym typeface="Wingdings" pitchFamily="2" charset="2"/>
              </a:rPr>
              <a:t>etter agreement is expected after underlying-event tuning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Left: EF efficiency  </a:t>
            </a:r>
            <a:r>
              <a:rPr lang="en-US" dirty="0" smtClean="0"/>
              <a:t>≈80%</a:t>
            </a:r>
            <a:r>
              <a:rPr lang="en-US" dirty="0" smtClean="0"/>
              <a:t> </a:t>
            </a:r>
            <a:r>
              <a:rPr lang="en-US" dirty="0" smtClean="0"/>
              <a:t>above </a:t>
            </a:r>
            <a:r>
              <a:rPr lang="en-US" dirty="0" smtClean="0"/>
              <a:t>threshold </a:t>
            </a:r>
            <a:r>
              <a:rPr lang="en-US" dirty="0" smtClean="0"/>
              <a:t>for true </a:t>
            </a:r>
            <a:r>
              <a:rPr lang="en-US" dirty="0" err="1" smtClean="0"/>
              <a:t>taus</a:t>
            </a:r>
            <a:r>
              <a:rPr lang="en-US" dirty="0" smtClean="0"/>
              <a:t> (simulation_</a:t>
            </a:r>
          </a:p>
          <a:p>
            <a:pPr lvl="1"/>
            <a:r>
              <a:rPr lang="en-US" dirty="0" smtClean="0"/>
              <a:t>Obtained for true </a:t>
            </a:r>
            <a:r>
              <a:rPr lang="en-US" dirty="0" err="1" smtClean="0"/>
              <a:t>taus</a:t>
            </a:r>
            <a:r>
              <a:rPr lang="en-US" dirty="0" smtClean="0"/>
              <a:t>, with respect to </a:t>
            </a:r>
            <a:r>
              <a:rPr lang="en-US" dirty="0" err="1" smtClean="0"/>
              <a:t>taus</a:t>
            </a:r>
            <a:r>
              <a:rPr lang="en-US" dirty="0" smtClean="0"/>
              <a:t> from offline reconstruction</a:t>
            </a:r>
          </a:p>
          <a:p>
            <a:pPr lvl="1"/>
            <a:r>
              <a:rPr lang="en-US" dirty="0" smtClean="0"/>
              <a:t>Thresholds (tau12_loose): 5GeV (Level 1), 7GeV (Level 2), 12GeV (</a:t>
            </a:r>
            <a:r>
              <a:rPr lang="en-US" dirty="0" err="1" smtClean="0"/>
              <a:t>Ev</a:t>
            </a:r>
            <a:r>
              <a:rPr lang="en-US" dirty="0" smtClean="0"/>
              <a:t>. Filter)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48"/>
            <a:ext cx="4124444" cy="769938"/>
          </a:xfrm>
        </p:spPr>
        <p:txBody>
          <a:bodyPr/>
          <a:lstStyle/>
          <a:p>
            <a:r>
              <a:rPr lang="en-US" dirty="0" err="1" smtClean="0"/>
              <a:t>e/</a:t>
            </a:r>
            <a:r>
              <a:rPr lang="en-US" dirty="0" err="1" smtClean="0">
                <a:cs typeface="Symbol" charset="2"/>
              </a:rPr>
              <a:t>γ</a:t>
            </a:r>
            <a:r>
              <a:rPr lang="en-US" dirty="0" smtClean="0">
                <a:cs typeface="Symbol" charset="2"/>
              </a:rPr>
              <a:t> Trigger</a:t>
            </a:r>
            <a:endParaRPr lang="en-US" dirty="0"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77" y="1175967"/>
            <a:ext cx="4210892" cy="53117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cs typeface="Arial" charset="0"/>
              </a:rPr>
              <a:t>p</a:t>
            </a:r>
            <a:r>
              <a:rPr lang="en-US" baseline="-25000" dirty="0" smtClean="0">
                <a:cs typeface="Arial" charset="0"/>
              </a:rPr>
              <a:t>T</a:t>
            </a:r>
            <a:r>
              <a:rPr lang="en-US" dirty="0" smtClean="0">
                <a:cs typeface="Arial" charset="0"/>
              </a:rPr>
              <a:t>≈3</a:t>
            </a:r>
            <a:r>
              <a:rPr lang="en-US" dirty="0" smtClean="0">
                <a:cs typeface="Arial" charset="0"/>
              </a:rPr>
              <a:t>-20 </a:t>
            </a:r>
            <a:r>
              <a:rPr lang="en-US" dirty="0" err="1" smtClean="0">
                <a:cs typeface="Arial" charset="0"/>
              </a:rPr>
              <a:t>GeV</a:t>
            </a:r>
            <a:r>
              <a:rPr lang="en-US" dirty="0" smtClean="0">
                <a:cs typeface="Arial" charset="0"/>
              </a:rPr>
              <a:t>: </a:t>
            </a:r>
            <a:r>
              <a:rPr lang="en-US" dirty="0" err="1" smtClean="0">
                <a:cs typeface="Arial" charset="0"/>
              </a:rPr>
              <a:t>b/c/tau</a:t>
            </a:r>
            <a:r>
              <a:rPr lang="en-US" dirty="0" smtClean="0">
                <a:cs typeface="Arial" charset="0"/>
              </a:rPr>
              <a:t> decays, </a:t>
            </a:r>
            <a:r>
              <a:rPr lang="en-US" dirty="0" smtClean="0">
                <a:cs typeface="Arial" charset="0"/>
              </a:rPr>
              <a:t>SUSY</a:t>
            </a:r>
          </a:p>
          <a:p>
            <a:pPr>
              <a:defRPr/>
            </a:pPr>
            <a:r>
              <a:rPr lang="en-US" dirty="0" smtClean="0">
                <a:cs typeface="Arial" charset="0"/>
              </a:rPr>
              <a:t>p</a:t>
            </a:r>
            <a:r>
              <a:rPr lang="en-US" baseline="-25000" dirty="0" smtClean="0">
                <a:cs typeface="Arial" charset="0"/>
              </a:rPr>
              <a:t>T</a:t>
            </a:r>
            <a:r>
              <a:rPr lang="en-US" dirty="0" smtClean="0">
                <a:cs typeface="Arial" charset="0"/>
              </a:rPr>
              <a:t>≈</a:t>
            </a:r>
            <a:r>
              <a:rPr lang="en-US" dirty="0" smtClean="0">
                <a:cs typeface="Arial" charset="0"/>
              </a:rPr>
              <a:t>20</a:t>
            </a:r>
            <a:r>
              <a:rPr lang="en-US" dirty="0" smtClean="0">
                <a:cs typeface="Arial" charset="0"/>
              </a:rPr>
              <a:t>-100 </a:t>
            </a:r>
            <a:r>
              <a:rPr lang="en-US" dirty="0" err="1" smtClean="0">
                <a:cs typeface="Arial" charset="0"/>
              </a:rPr>
              <a:t>GeV</a:t>
            </a:r>
            <a:r>
              <a:rPr lang="en-US" dirty="0" smtClean="0">
                <a:cs typeface="Arial" charset="0"/>
              </a:rPr>
              <a:t>: W</a:t>
            </a:r>
            <a:r>
              <a:rPr lang="en-US" dirty="0" smtClean="0">
                <a:cs typeface="Arial" charset="0"/>
              </a:rPr>
              <a:t>/Z/top/</a:t>
            </a:r>
            <a:r>
              <a:rPr lang="en-US" dirty="0" smtClean="0">
                <a:cs typeface="Arial" charset="0"/>
              </a:rPr>
              <a:t>Higgs</a:t>
            </a:r>
          </a:p>
          <a:p>
            <a:pPr>
              <a:defRPr/>
            </a:pPr>
            <a:r>
              <a:rPr lang="en-US" dirty="0" err="1" smtClean="0">
                <a:cs typeface="Arial" charset="0"/>
              </a:rPr>
              <a:t>p</a:t>
            </a:r>
            <a:r>
              <a:rPr lang="en-US" baseline="-25000" dirty="0" err="1" smtClean="0">
                <a:cs typeface="Arial" charset="0"/>
              </a:rPr>
              <a:t>T</a:t>
            </a:r>
            <a:r>
              <a:rPr lang="en-US" dirty="0" smtClean="0">
                <a:cs typeface="Arial" charset="0"/>
              </a:rPr>
              <a:t>&gt;100 </a:t>
            </a:r>
            <a:r>
              <a:rPr lang="en-US" dirty="0" err="1" smtClean="0">
                <a:cs typeface="Arial" charset="0"/>
              </a:rPr>
              <a:t>GeV</a:t>
            </a:r>
            <a:r>
              <a:rPr lang="en-US" dirty="0" smtClean="0">
                <a:cs typeface="Arial" charset="0"/>
              </a:rPr>
              <a:t>: </a:t>
            </a:r>
            <a:r>
              <a:rPr lang="en-US" dirty="0" smtClean="0">
                <a:cs typeface="Arial" charset="0"/>
              </a:rPr>
              <a:t>exotics</a:t>
            </a:r>
            <a:endParaRPr lang="en-US" dirty="0" smtClean="0">
              <a:cs typeface="Arial" charset="0"/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Level 1</a:t>
            </a:r>
            <a:r>
              <a:rPr lang="en-US" dirty="0" smtClean="0"/>
              <a:t>: local E</a:t>
            </a:r>
            <a:r>
              <a:rPr lang="en-US" baseline="-25000" dirty="0" smtClean="0"/>
              <a:t>T</a:t>
            </a:r>
            <a:r>
              <a:rPr lang="en-US" dirty="0" smtClean="0"/>
              <a:t> maximum in </a:t>
            </a:r>
            <a:r>
              <a:rPr lang="en-US" dirty="0" err="1" smtClean="0"/>
              <a:t>ΔηxΔφ</a:t>
            </a:r>
            <a:r>
              <a:rPr lang="en-US" dirty="0" smtClean="0"/>
              <a:t> = </a:t>
            </a:r>
            <a:r>
              <a:rPr lang="en-US" dirty="0" smtClean="0"/>
              <a:t>0.2x0.2 with possible isolation cut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Level 2</a:t>
            </a:r>
            <a:r>
              <a:rPr lang="en-US" dirty="0" smtClean="0"/>
              <a:t>: fast tracking and calorimeter clustering – use shower </a:t>
            </a:r>
            <a:r>
              <a:rPr lang="en-US" dirty="0" smtClean="0"/>
              <a:t>shape variables</a:t>
            </a:r>
            <a:r>
              <a:rPr lang="en-US" dirty="0" smtClean="0"/>
              <a:t> plus track-cluster matching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Event Filter</a:t>
            </a:r>
            <a:r>
              <a:rPr lang="en-US" dirty="0" smtClean="0"/>
              <a:t>: high precision offline algorithms wrapped for online running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7741"/>
            <a:ext cx="2133600" cy="365125"/>
          </a:xfrm>
        </p:spPr>
        <p:txBody>
          <a:bodyPr/>
          <a:lstStyle/>
          <a:p>
            <a:fld id="{42BE0024-2C8F-9648-AC14-688A1D704BB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394708" y="128648"/>
            <a:ext cx="3231383" cy="3231383"/>
            <a:chOff x="5356640" y="132367"/>
            <a:chExt cx="3231383" cy="3231383"/>
          </a:xfrm>
        </p:grpSpPr>
        <p:pic>
          <p:nvPicPr>
            <p:cNvPr id="13" name="Picture 12" descr="Egamma_eventDisplay_152409_59668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6640" y="132367"/>
              <a:ext cx="3231383" cy="3231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14560" y="132367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W➝eν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233" y="0"/>
            <a:ext cx="4755767" cy="34298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58794" y="3380303"/>
            <a:ext cx="4521554" cy="3321055"/>
            <a:chOff x="4458794" y="3380303"/>
            <a:chExt cx="4521554" cy="33210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8794" y="3380303"/>
              <a:ext cx="4521554" cy="33210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37301" y="3692517"/>
              <a:ext cx="1558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L1 EM trigger</a:t>
              </a:r>
            </a:p>
            <a:p>
              <a:r>
                <a:rPr lang="en-US" dirty="0" err="1" smtClean="0"/>
                <a:t>p</a:t>
              </a:r>
              <a:r>
                <a:rPr lang="en-US" baseline="-25000" dirty="0" err="1" smtClean="0"/>
                <a:t>T</a:t>
              </a:r>
              <a:r>
                <a:rPr lang="en-US" dirty="0" smtClean="0"/>
                <a:t> &gt;= 6 </a:t>
              </a:r>
              <a:r>
                <a:rPr lang="en-US" dirty="0" err="1" smtClean="0"/>
                <a:t>GeV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gamma_rcore_resolu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506" y="3228332"/>
            <a:ext cx="4815493" cy="343041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00" y="178052"/>
            <a:ext cx="4473223" cy="305027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Discriminate against </a:t>
            </a:r>
            <a:r>
              <a:rPr lang="en-US" dirty="0" err="1" smtClean="0"/>
              <a:t>hadronic</a:t>
            </a:r>
            <a:r>
              <a:rPr lang="en-US" dirty="0" smtClean="0"/>
              <a:t> showers based 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shower shape </a:t>
            </a:r>
            <a:r>
              <a:rPr lang="en-US" dirty="0" smtClean="0"/>
              <a:t>variables</a:t>
            </a:r>
          </a:p>
          <a:p>
            <a:endParaRPr lang="en-US" dirty="0" smtClean="0"/>
          </a:p>
          <a:p>
            <a:r>
              <a:rPr lang="en-US" dirty="0" smtClean="0"/>
              <a:t>Use fine granularity of </a:t>
            </a:r>
            <a:r>
              <a:rPr lang="en-US" dirty="0" err="1" smtClean="0"/>
              <a:t>LAr</a:t>
            </a:r>
            <a:r>
              <a:rPr lang="en-US" dirty="0" smtClean="0"/>
              <a:t> calorimeter</a:t>
            </a:r>
          </a:p>
          <a:p>
            <a:endParaRPr lang="en-US" dirty="0" smtClean="0"/>
          </a:p>
          <a:p>
            <a:r>
              <a:rPr lang="en-US" dirty="0" smtClean="0"/>
              <a:t>Remaining differences between real data and simulation consistent with expected precision of the simulation</a:t>
            </a:r>
          </a:p>
          <a:p>
            <a:endParaRPr lang="en-US" dirty="0" smtClean="0"/>
          </a:p>
          <a:p>
            <a:r>
              <a:rPr lang="en-US" dirty="0" smtClean="0"/>
              <a:t>Resolution improves in Event Filter with respect to Level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552" y="3228332"/>
            <a:ext cx="3651250" cy="3225034"/>
          </a:xfrm>
          <a:prstGeom prst="rect">
            <a:avLst/>
          </a:prstGeom>
          <a:noFill/>
          <a:ln/>
        </p:spPr>
      </p:pic>
      <p:grpSp>
        <p:nvGrpSpPr>
          <p:cNvPr id="17" name="Group 16"/>
          <p:cNvGrpSpPr/>
          <p:nvPr/>
        </p:nvGrpSpPr>
        <p:grpSpPr>
          <a:xfrm>
            <a:off x="4473223" y="-1"/>
            <a:ext cx="4670776" cy="3356387"/>
            <a:chOff x="4473223" y="-1"/>
            <a:chExt cx="4670776" cy="3356387"/>
          </a:xfrm>
        </p:grpSpPr>
        <p:pic>
          <p:nvPicPr>
            <p:cNvPr id="14" name="Picture 13" descr="Egamma_rcoreef_datamc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3223" y="-1"/>
              <a:ext cx="4670776" cy="3356387"/>
            </a:xfrm>
            <a:prstGeom prst="rect">
              <a:avLst/>
            </a:prstGeom>
          </p:spPr>
        </p:pic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5247314" y="878394"/>
            <a:ext cx="1756786" cy="878393"/>
          </p:xfrm>
          <a:graphic>
            <a:graphicData uri="http://schemas.openxmlformats.org/presentationml/2006/ole">
              <p:oleObj spid="_x0000_s139266" name="Equation" r:id="rId6" imgW="812800" imgH="4064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586" y="3287432"/>
            <a:ext cx="3622238" cy="34763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852052" y="147255"/>
            <a:ext cx="3117856" cy="2737142"/>
            <a:chOff x="5852052" y="147255"/>
            <a:chExt cx="3117856" cy="2737142"/>
          </a:xfrm>
        </p:grpSpPr>
        <p:pic>
          <p:nvPicPr>
            <p:cNvPr id="10" name="Picture 9" descr="Jets_eventDispla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2052" y="147255"/>
              <a:ext cx="2748523" cy="273714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512591" y="1279034"/>
              <a:ext cx="254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ATLAS-CONF-2010-065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049"/>
            <a:ext cx="4128911" cy="703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8" y="978149"/>
            <a:ext cx="4741333" cy="537820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latin typeface="Calibri" pitchFamily="-111" charset="0"/>
              </a:rPr>
              <a:t>QCD </a:t>
            </a:r>
            <a:r>
              <a:rPr lang="en-GB" dirty="0" err="1" smtClean="0">
                <a:latin typeface="Calibri" pitchFamily="-111" charset="0"/>
              </a:rPr>
              <a:t>multijet</a:t>
            </a:r>
            <a:r>
              <a:rPr lang="en-GB" dirty="0" smtClean="0">
                <a:latin typeface="Calibri" pitchFamily="-111" charset="0"/>
              </a:rPr>
              <a:t> </a:t>
            </a:r>
            <a:r>
              <a:rPr lang="en-GB" dirty="0" smtClean="0">
                <a:latin typeface="Calibri" pitchFamily="-111" charset="0"/>
              </a:rPr>
              <a:t>production, top, </a:t>
            </a:r>
            <a:r>
              <a:rPr lang="en-US" dirty="0" smtClean="0">
                <a:latin typeface="Calibri" pitchFamily="-111" charset="0"/>
              </a:rPr>
              <a:t>SUSY, generic BSM searches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Level 1</a:t>
            </a:r>
            <a:r>
              <a:rPr lang="en-US" dirty="0" smtClean="0"/>
              <a:t>: look for local maximum in E</a:t>
            </a:r>
            <a:r>
              <a:rPr lang="en-US" baseline="-25000" dirty="0" smtClean="0"/>
              <a:t>T</a:t>
            </a:r>
            <a:r>
              <a:rPr lang="en-US" dirty="0" smtClean="0"/>
              <a:t> in calorimeter towers of </a:t>
            </a:r>
            <a:r>
              <a:rPr lang="en-US" dirty="0" err="1" smtClean="0"/>
              <a:t>ΔηxΔφ</a:t>
            </a:r>
            <a:r>
              <a:rPr lang="en-US" dirty="0" smtClean="0"/>
              <a:t> = 0.4x0.4 to 0.8x0.8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Level 2</a:t>
            </a:r>
            <a:r>
              <a:rPr lang="en-US" dirty="0" smtClean="0"/>
              <a:t>: simplified cone clustering algorithm (3 iterations max) on calorimeter cells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Event Filter</a:t>
            </a:r>
            <a:r>
              <a:rPr lang="en-US" dirty="0" smtClean="0"/>
              <a:t>: 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algorithm on calorimeter cells; currently running in transparent mode (no rejection)</a:t>
            </a:r>
          </a:p>
          <a:p>
            <a:endParaRPr lang="en-US" dirty="0" smtClean="0"/>
          </a:p>
          <a:p>
            <a:r>
              <a:rPr lang="en-US" dirty="0" smtClean="0"/>
              <a:t>High Level Trigger running at EM scale plus jet energy scale corrections at the moment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1" y="6492875"/>
            <a:ext cx="2133600" cy="365125"/>
          </a:xfrm>
        </p:spPr>
        <p:txBody>
          <a:bodyPr/>
          <a:lstStyle/>
          <a:p>
            <a:fld id="{42BE0024-2C8F-9648-AC14-688A1D704BB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209586" y="0"/>
            <a:ext cx="3885441" cy="3372099"/>
            <a:chOff x="5025021" y="2992820"/>
            <a:chExt cx="3885441" cy="3372099"/>
          </a:xfrm>
          <a:solidFill>
            <a:schemeClr val="bg1"/>
          </a:solidFill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5021" y="2992820"/>
              <a:ext cx="3547273" cy="3372099"/>
            </a:xfrm>
            <a:prstGeom prst="rect">
              <a:avLst/>
            </a:prstGeom>
            <a:grpFill/>
          </p:spPr>
        </p:pic>
        <p:sp>
          <p:nvSpPr>
            <p:cNvPr id="14" name="TextBox 13"/>
            <p:cNvSpPr txBox="1"/>
            <p:nvPr/>
          </p:nvSpPr>
          <p:spPr>
            <a:xfrm rot="5400000">
              <a:off x="7225624" y="4479704"/>
              <a:ext cx="300034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arXiv:1008.2461v1 [hep-ex]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5400000">
            <a:off x="7765024" y="439506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Note in preparation</a:t>
            </a:r>
            <a:endParaRPr lang="en-US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Tmiss_turnon_efxestack2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436" y="381468"/>
            <a:ext cx="5139111" cy="6081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82" y="274638"/>
            <a:ext cx="4166210" cy="793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r>
              <a:rPr lang="en-US" dirty="0" smtClean="0"/>
              <a:t>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82" y="1068318"/>
            <a:ext cx="4427340" cy="229422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SUSY, Higgs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Level 1</a:t>
            </a:r>
            <a:r>
              <a:rPr lang="en-US" dirty="0" smtClean="0"/>
              <a:t>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and E</a:t>
            </a:r>
            <a:r>
              <a:rPr lang="en-US" baseline="-25000" dirty="0" smtClean="0"/>
              <a:t>T</a:t>
            </a:r>
            <a:r>
              <a:rPr lang="en-US" dirty="0" smtClean="0"/>
              <a:t> calculated from all calorimeter towers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Level 2</a:t>
            </a:r>
            <a:r>
              <a:rPr lang="en-US" dirty="0" smtClean="0"/>
              <a:t>: only </a:t>
            </a:r>
            <a:r>
              <a:rPr lang="en-US" dirty="0" err="1" smtClean="0"/>
              <a:t>muon</a:t>
            </a:r>
            <a:r>
              <a:rPr lang="en-US" dirty="0" smtClean="0"/>
              <a:t> corrections possible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Event Filter</a:t>
            </a:r>
            <a:r>
              <a:rPr lang="en-US" dirty="0" smtClean="0"/>
              <a:t>: re-calculate from calorimeter cells and reconstructed </a:t>
            </a:r>
            <a:r>
              <a:rPr lang="en-US" dirty="0" err="1" smtClean="0"/>
              <a:t>muons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1" y="3264301"/>
            <a:ext cx="4368997" cy="3139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5146" y="2037645"/>
            <a:ext cx="1921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Level 1</a:t>
            </a:r>
          </a:p>
          <a:p>
            <a:pPr algn="ctr"/>
            <a:r>
              <a:rPr lang="en-US" dirty="0" smtClean="0"/>
              <a:t>5 </a:t>
            </a:r>
            <a:r>
              <a:rPr lang="en-US" dirty="0" err="1" smtClean="0"/>
              <a:t>GeV</a:t>
            </a:r>
            <a:r>
              <a:rPr lang="en-US" dirty="0" smtClean="0"/>
              <a:t> threshold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5146" y="5224461"/>
            <a:ext cx="1921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Level 1</a:t>
            </a:r>
          </a:p>
          <a:p>
            <a:pPr algn="ctr"/>
            <a:r>
              <a:rPr lang="en-US" dirty="0" smtClean="0"/>
              <a:t>20 </a:t>
            </a:r>
            <a:r>
              <a:rPr lang="en-US" dirty="0" err="1" smtClean="0"/>
              <a:t>GeV</a:t>
            </a:r>
            <a:r>
              <a:rPr lang="en-US" dirty="0" smtClean="0"/>
              <a:t> threshold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6"/>
            <a:ext cx="4566904" cy="68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6904" y="2665740"/>
            <a:ext cx="457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small" dirty="0" smtClean="0"/>
              <a:t>The Road Ahead</a:t>
            </a:r>
            <a:endParaRPr lang="en-US" sz="5400" cap="smal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0632"/>
            <a:ext cx="9144001" cy="384256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39693" y="2110617"/>
            <a:ext cx="5300729" cy="3314057"/>
          </a:xfrm>
          <a:solidFill>
            <a:schemeClr val="bg1">
              <a:alpha val="8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ATLAS Trigger</a:t>
            </a:r>
            <a:endParaRPr lang="en-US" dirty="0" smtClean="0"/>
          </a:p>
          <a:p>
            <a:pPr lvl="1"/>
            <a:r>
              <a:rPr lang="en-US" dirty="0" smtClean="0"/>
              <a:t>Architecture of the ATLAS Trigger</a:t>
            </a:r>
          </a:p>
          <a:p>
            <a:pPr lvl="1"/>
            <a:r>
              <a:rPr lang="en-US" dirty="0" smtClean="0"/>
              <a:t>Trigger Menu and Configuration</a:t>
            </a:r>
          </a:p>
          <a:p>
            <a:r>
              <a:rPr lang="en-US" dirty="0" smtClean="0"/>
              <a:t>Trigger </a:t>
            </a:r>
            <a:r>
              <a:rPr lang="en-US" dirty="0" smtClean="0"/>
              <a:t>Performance</a:t>
            </a:r>
            <a:endParaRPr lang="en-US" dirty="0" smtClean="0"/>
          </a:p>
          <a:p>
            <a:pPr lvl="1"/>
            <a:r>
              <a:rPr lang="en-US" dirty="0" smtClean="0"/>
              <a:t>Event selection and its performance</a:t>
            </a:r>
          </a:p>
          <a:p>
            <a:r>
              <a:rPr lang="en-US" dirty="0" smtClean="0"/>
              <a:t>The Road Ahead</a:t>
            </a:r>
          </a:p>
          <a:p>
            <a:pPr lvl="1"/>
            <a:r>
              <a:rPr lang="en-US" dirty="0" smtClean="0"/>
              <a:t>Heavy Ion Run</a:t>
            </a:r>
          </a:p>
          <a:p>
            <a:pPr lvl="1"/>
            <a:r>
              <a:rPr lang="en-US" dirty="0" smtClean="0"/>
              <a:t>Conclusions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0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Plans for Heavy Ion Run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871" y="1019795"/>
            <a:ext cx="3852970" cy="521785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Collect ≈3μb</a:t>
            </a:r>
            <a:r>
              <a:rPr lang="en-US" baseline="30000" dirty="0" smtClean="0"/>
              <a:t>-1</a:t>
            </a:r>
            <a:r>
              <a:rPr lang="en-US" dirty="0" smtClean="0"/>
              <a:t> of </a:t>
            </a:r>
            <a:r>
              <a:rPr lang="en-US" dirty="0" err="1" smtClean="0"/>
              <a:t>Pb-Pb</a:t>
            </a:r>
            <a:r>
              <a:rPr lang="en-US" dirty="0" smtClean="0"/>
              <a:t> collisions at 2.76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/nucleon during 4 weeks in November</a:t>
            </a:r>
          </a:p>
          <a:p>
            <a:endParaRPr lang="en-US" dirty="0" smtClean="0"/>
          </a:p>
          <a:p>
            <a:r>
              <a:rPr lang="en-US" dirty="0" smtClean="0"/>
              <a:t>Take advantage of ATLAS capabilities</a:t>
            </a:r>
          </a:p>
          <a:p>
            <a:pPr lvl="1"/>
            <a:r>
              <a:rPr lang="en-US" dirty="0" smtClean="0"/>
              <a:t>G</a:t>
            </a:r>
            <a:r>
              <a:rPr lang="en-US" dirty="0" smtClean="0"/>
              <a:t>ood angular coverage</a:t>
            </a:r>
          </a:p>
          <a:p>
            <a:pPr lvl="1"/>
            <a:r>
              <a:rPr lang="en-US" dirty="0" smtClean="0"/>
              <a:t>Good particle ID</a:t>
            </a:r>
          </a:p>
          <a:p>
            <a:pPr lvl="1"/>
            <a:r>
              <a:rPr lang="en-US" dirty="0" smtClean="0"/>
              <a:t>Forward </a:t>
            </a:r>
            <a:r>
              <a:rPr lang="en-US" dirty="0" err="1" smtClean="0"/>
              <a:t>scintillators</a:t>
            </a:r>
            <a:r>
              <a:rPr lang="en-US" dirty="0" smtClean="0"/>
              <a:t> and Zero</a:t>
            </a:r>
            <a:r>
              <a:rPr lang="en-US" dirty="0" smtClean="0"/>
              <a:t> </a:t>
            </a:r>
            <a:r>
              <a:rPr lang="en-US" dirty="0" smtClean="0"/>
              <a:t>Degree Calorimeters</a:t>
            </a:r>
          </a:p>
          <a:p>
            <a:endParaRPr lang="en-US" dirty="0" smtClean="0"/>
          </a:p>
          <a:p>
            <a:r>
              <a:rPr lang="en-US" dirty="0" smtClean="0"/>
              <a:t>Trigger rate ≈ 140 Hz</a:t>
            </a:r>
          </a:p>
          <a:p>
            <a:pPr lvl="1"/>
            <a:r>
              <a:rPr lang="en-US" dirty="0" err="1" smtClean="0"/>
              <a:t>σ</a:t>
            </a:r>
            <a:r>
              <a:rPr lang="en-US" baseline="-25000" dirty="0" err="1" smtClean="0"/>
              <a:t>Pb+Pb</a:t>
            </a:r>
            <a:r>
              <a:rPr lang="en-US" dirty="0" smtClean="0"/>
              <a:t>≈ 7.6 barn</a:t>
            </a:r>
          </a:p>
          <a:p>
            <a:pPr lvl="1"/>
            <a:r>
              <a:rPr lang="en-US" dirty="0" smtClean="0"/>
              <a:t>L ≈ 1x10</a:t>
            </a:r>
            <a:r>
              <a:rPr lang="en-US" baseline="30000" dirty="0" smtClean="0"/>
              <a:t>25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smtClean="0"/>
              <a:t>(1% of design)</a:t>
            </a:r>
            <a:endParaRPr lang="en-US" dirty="0" smtClean="0"/>
          </a:p>
          <a:p>
            <a:pPr lvl="1"/>
            <a:r>
              <a:rPr lang="en-US" dirty="0" smtClean="0"/>
              <a:t>I</a:t>
            </a:r>
            <a:r>
              <a:rPr lang="en-US" dirty="0" smtClean="0"/>
              <a:t>.e. around 100Hz of collisions</a:t>
            </a:r>
          </a:p>
          <a:p>
            <a:endParaRPr lang="en-US" dirty="0" smtClean="0"/>
          </a:p>
          <a:p>
            <a:r>
              <a:rPr lang="en-US" dirty="0" smtClean="0"/>
              <a:t>Use modified L1 menu only</a:t>
            </a:r>
          </a:p>
          <a:p>
            <a:pPr lvl="1"/>
            <a:r>
              <a:rPr lang="en-US" dirty="0" smtClean="0"/>
              <a:t>Use as little High Level Trigger as possible</a:t>
            </a:r>
          </a:p>
          <a:p>
            <a:pPr lvl="1"/>
            <a:r>
              <a:rPr lang="en-US" dirty="0" smtClean="0"/>
              <a:t>Avoid tracking if possible (1000s of tracks for central collisions)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010" y="1549858"/>
            <a:ext cx="5291030" cy="3658252"/>
          </a:xfrm>
          <a:prstGeom prst="rect">
            <a:avLst/>
          </a:prstGeom>
        </p:spPr>
      </p:pic>
      <p:graphicFrame>
        <p:nvGraphicFramePr>
          <p:cNvPr id="10" name="Content Placeholder 6"/>
          <p:cNvGraphicFramePr>
            <a:graphicFrameLocks/>
          </p:cNvGraphicFramePr>
          <p:nvPr/>
        </p:nvGraphicFramePr>
        <p:xfrm>
          <a:off x="3758010" y="1549858"/>
          <a:ext cx="5291030" cy="3837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456"/>
                <a:gridCol w="4360574"/>
              </a:tblGrid>
              <a:tr h="34162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Trigger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Triggers, thresholds, etc</a:t>
                      </a:r>
                      <a:endParaRPr lang="en-US" sz="1600" dirty="0"/>
                    </a:p>
                  </a:txBody>
                  <a:tcPr marL="49191" marR="49191"/>
                </a:tc>
              </a:tr>
              <a:tr h="81989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Minimum bias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Hits in forward </a:t>
                      </a:r>
                      <a:r>
                        <a:rPr lang="en-US" sz="1600" dirty="0" err="1" smtClean="0"/>
                        <a:t>scintillators</a:t>
                      </a:r>
                      <a:r>
                        <a:rPr lang="en-US" sz="1600" dirty="0" smtClean="0"/>
                        <a:t>, zero-degree</a:t>
                      </a:r>
                      <a:r>
                        <a:rPr lang="en-US" sz="1600" baseline="0" dirty="0" smtClean="0"/>
                        <a:t> calorimeter, luminosity detectors etc for wide eta coverage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Primary triggers for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heavy ion run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49191" marR="49191"/>
                </a:tc>
              </a:tr>
              <a:tr h="81989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Σ</a:t>
                      </a:r>
                      <a:r>
                        <a:rPr lang="en-US" sz="1600" baseline="0" dirty="0" smtClean="0"/>
                        <a:t> E</a:t>
                      </a:r>
                      <a:r>
                        <a:rPr lang="en-US" sz="1600" baseline="-25000" dirty="0" smtClean="0"/>
                        <a:t>T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50, 500, 1000, 2000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GeV</a:t>
                      </a:r>
                      <a:endParaRPr lang="en-US" sz="16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366FF"/>
                          </a:solidFill>
                        </a:rPr>
                        <a:t>Centrality trigger </a:t>
                      </a:r>
                      <a:r>
                        <a:rPr lang="en-US" sz="1600" dirty="0" smtClean="0"/>
                        <a:t>and centrality veto</a:t>
                      </a:r>
                      <a:r>
                        <a:rPr lang="en-US" sz="1600" baseline="0" dirty="0" smtClean="0"/>
                        <a:t> to enhance peripheral collisions</a:t>
                      </a:r>
                      <a:endParaRPr lang="en-US" sz="1600" dirty="0" smtClean="0"/>
                    </a:p>
                  </a:txBody>
                  <a:tcPr marL="49191" marR="49191"/>
                </a:tc>
              </a:tr>
              <a:tr h="5807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Jets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and </a:t>
                      </a:r>
                      <a:r>
                        <a:rPr lang="en-US" sz="1600" dirty="0" err="1" smtClean="0"/>
                        <a:t>di</a:t>
                      </a:r>
                      <a:r>
                        <a:rPr lang="en-US" sz="1600" dirty="0" smtClean="0"/>
                        <a:t>-jet triggers, scalar</a:t>
                      </a:r>
                      <a:r>
                        <a:rPr lang="en-US" sz="1600" baseline="0" dirty="0" smtClean="0"/>
                        <a:t> sum of jet energy for centrality veto</a:t>
                      </a:r>
                      <a:endParaRPr lang="en-US" sz="1600" dirty="0"/>
                    </a:p>
                  </a:txBody>
                  <a:tcPr marL="49191" marR="49191"/>
                </a:tc>
              </a:tr>
              <a:tr h="34162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photon and electron triggers</a:t>
                      </a:r>
                      <a:endParaRPr lang="en-US" sz="1600" dirty="0"/>
                    </a:p>
                  </a:txBody>
                  <a:tcPr marL="49191" marR="49191"/>
                </a:tc>
              </a:tr>
              <a:tr h="34162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Muons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muon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baseline="0" dirty="0" err="1" smtClean="0"/>
                        <a:t>di-muon</a:t>
                      </a:r>
                      <a:r>
                        <a:rPr lang="en-US" sz="1600" baseline="0" dirty="0" smtClean="0"/>
                        <a:t> triggers</a:t>
                      </a:r>
                      <a:endParaRPr lang="en-US" sz="1600" dirty="0"/>
                    </a:p>
                  </a:txBody>
                  <a:tcPr marL="49191" marR="49191"/>
                </a:tc>
              </a:tr>
              <a:tr h="34162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Tau</a:t>
                      </a:r>
                      <a:endParaRPr lang="en-US" sz="1600" dirty="0"/>
                    </a:p>
                  </a:txBody>
                  <a:tcPr marL="49191" marR="4919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tau and </a:t>
                      </a:r>
                      <a:r>
                        <a:rPr lang="en-US" sz="1600" dirty="0" err="1" smtClean="0"/>
                        <a:t>di</a:t>
                      </a:r>
                      <a:r>
                        <a:rPr lang="en-US" sz="1600" dirty="0" smtClean="0"/>
                        <a:t>-tau triggers</a:t>
                      </a:r>
                      <a:endParaRPr lang="en-US" sz="1600" dirty="0"/>
                    </a:p>
                  </a:txBody>
                  <a:tcPr marL="49191" marR="4919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752" y="1335591"/>
            <a:ext cx="5225767" cy="3755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632" y="0"/>
            <a:ext cx="4128168" cy="98997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Conclusions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632"/>
            <a:ext cx="4558632" cy="602619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ATLAS Trigger has successfully coped with a LHC luminosity spanning almost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 orders of magnitude</a:t>
            </a:r>
          </a:p>
          <a:p>
            <a:endParaRPr lang="en-US" dirty="0" smtClean="0"/>
          </a:p>
          <a:p>
            <a:r>
              <a:rPr lang="en-US" dirty="0" smtClean="0"/>
              <a:t>It is a </a:t>
            </a:r>
            <a:r>
              <a:rPr lang="en-US" dirty="0" smtClean="0">
                <a:solidFill>
                  <a:srgbClr val="0000FF"/>
                </a:solidFill>
              </a:rPr>
              <a:t>flexible and robust </a:t>
            </a:r>
            <a:r>
              <a:rPr lang="en-US" dirty="0" smtClean="0"/>
              <a:t>system thanks to years of planning, prototyping, commissioning and lots of dedicated work by many people </a:t>
            </a:r>
          </a:p>
          <a:p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smtClean="0">
                <a:solidFill>
                  <a:srgbClr val="2DBB59"/>
                </a:solidFill>
              </a:rPr>
              <a:t>sophisticated triggers </a:t>
            </a:r>
            <a:r>
              <a:rPr lang="en-US" dirty="0" smtClean="0"/>
              <a:t>will be actively used as needed: jets with </a:t>
            </a:r>
            <a:r>
              <a:rPr lang="en-US" dirty="0" err="1" smtClean="0"/>
              <a:t>b</a:t>
            </a:r>
            <a:r>
              <a:rPr lang="en-US" dirty="0" smtClean="0"/>
              <a:t>-tagging, B physics, jet algorithms at the Event Filter, use of isolation requirements, etc</a:t>
            </a:r>
          </a:p>
          <a:p>
            <a:endParaRPr lang="en-US" dirty="0" smtClean="0"/>
          </a:p>
          <a:p>
            <a:r>
              <a:rPr lang="en-US" dirty="0" smtClean="0"/>
              <a:t>There is space to evolve</a:t>
            </a:r>
            <a:r>
              <a:rPr lang="en-US" dirty="0" smtClean="0"/>
              <a:t>! The current selections will continue to be </a:t>
            </a:r>
            <a:r>
              <a:rPr lang="en-US" dirty="0" smtClean="0">
                <a:solidFill>
                  <a:srgbClr val="0000FF"/>
                </a:solidFill>
              </a:rPr>
              <a:t>optimized </a:t>
            </a:r>
            <a:r>
              <a:rPr lang="en-US" dirty="0" smtClean="0"/>
              <a:t>to cope with even higher luminosities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3"/>
                </a:solidFill>
              </a:rPr>
              <a:t>h</a:t>
            </a:r>
            <a:r>
              <a:rPr lang="en-US" dirty="0" smtClean="0">
                <a:solidFill>
                  <a:schemeClr val="accent3"/>
                </a:solidFill>
              </a:rPr>
              <a:t>eavy-ion run </a:t>
            </a:r>
            <a:r>
              <a:rPr lang="en-US" dirty="0" smtClean="0"/>
              <a:t>will test the ATLAS trigger in a new environment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ATLAS trigger was instrumental in delivering data for first ATLAS physics measurements and will continue to do so!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96526" y="4090737"/>
            <a:ext cx="2192421" cy="13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96526" y="3754030"/>
            <a:ext cx="192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 = 10</a:t>
            </a:r>
            <a:r>
              <a:rPr lang="en-US" baseline="30000" dirty="0" smtClean="0"/>
              <a:t>31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710786" y="2423071"/>
            <a:ext cx="2192421" cy="13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72646" y="2086364"/>
            <a:ext cx="192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 =5x 10</a:t>
            </a:r>
            <a:r>
              <a:rPr lang="en-US" baseline="30000" dirty="0" smtClean="0">
                <a:solidFill>
                  <a:srgbClr val="FF0000"/>
                </a:solidFill>
              </a:rPr>
              <a:t>31 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057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332" y="2279076"/>
            <a:ext cx="4529668" cy="2243441"/>
          </a:xfrm>
        </p:spPr>
        <p:txBody>
          <a:bodyPr>
            <a:noAutofit/>
          </a:bodyPr>
          <a:lstStyle/>
          <a:p>
            <a:r>
              <a:rPr lang="en-US" sz="6000" cap="small" dirty="0" smtClean="0"/>
              <a:t>Backup Slides</a:t>
            </a:r>
            <a:endParaRPr lang="en-US" sz="6000" cap="smal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Gonçalo, RHUL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Days in Split - 4 Oct. 2010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D2FF7-B084-8240-B152-729443B6CA6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T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6" y="2417623"/>
            <a:ext cx="6045675" cy="3885702"/>
          </a:xfrm>
          <a:prstGeom prst="rect">
            <a:avLst/>
          </a:prstGeom>
        </p:spPr>
      </p:pic>
      <p:pic>
        <p:nvPicPr>
          <p:cNvPr id="18" name="Picture 17" descr="0803014_04-A4-at-144-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75" y="805018"/>
            <a:ext cx="2617788" cy="1844279"/>
          </a:xfrm>
          <a:prstGeom prst="rect">
            <a:avLst/>
          </a:prstGeom>
        </p:spPr>
      </p:pic>
      <p:sp>
        <p:nvSpPr>
          <p:cNvPr id="1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459038" y="6245225"/>
            <a:ext cx="4337050" cy="457200"/>
          </a:xfrm>
        </p:spPr>
        <p:txBody>
          <a:bodyPr/>
          <a:lstStyle/>
          <a:p>
            <a:r>
              <a:rPr lang="en-US" smtClean="0"/>
              <a:t>LHC Days in Split - 4 Oct. 2010</a:t>
            </a:r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0262" y="6322777"/>
            <a:ext cx="585788" cy="457200"/>
          </a:xfrm>
        </p:spPr>
        <p:txBody>
          <a:bodyPr/>
          <a:lstStyle/>
          <a:p>
            <a:fld id="{26A4B058-87C9-7B43-A042-88058D63653D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5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1275"/>
            <a:ext cx="8002587" cy="866775"/>
          </a:xfrm>
        </p:spPr>
        <p:txBody>
          <a:bodyPr/>
          <a:lstStyle/>
          <a:p>
            <a:r>
              <a:rPr lang="en-US" dirty="0" smtClean="0"/>
              <a:t>The ATLAS Detector </a:t>
            </a:r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62013"/>
            <a:ext cx="3024187" cy="569118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</a:pPr>
            <a:endParaRPr lang="en-US" sz="2800" dirty="0"/>
          </a:p>
          <a:p>
            <a:r>
              <a:rPr lang="en-US" sz="1800" dirty="0"/>
              <a:t>Large angular </a:t>
            </a:r>
            <a:r>
              <a:rPr lang="en-US" sz="1800" dirty="0" smtClean="0"/>
              <a:t>coverage:     </a:t>
            </a:r>
          </a:p>
          <a:p>
            <a:pPr>
              <a:buNone/>
            </a:pPr>
            <a:r>
              <a:rPr lang="en-US" sz="1800" dirty="0" smtClean="0"/>
              <a:t>     |</a:t>
            </a:r>
            <a:r>
              <a:rPr lang="en-US" sz="1800" b="1" dirty="0" err="1">
                <a:sym typeface="Symbol" charset="2"/>
              </a:rPr>
              <a:t></a:t>
            </a:r>
            <a:r>
              <a:rPr lang="en-US" sz="1800" dirty="0">
                <a:sym typeface="Symbol" charset="2"/>
              </a:rPr>
              <a:t>|</a:t>
            </a:r>
            <a:r>
              <a:rPr lang="en-US" sz="1800" dirty="0" smtClean="0">
                <a:sym typeface="Symbol" charset="2"/>
              </a:rPr>
              <a:t>&lt;4.9; </a:t>
            </a:r>
            <a:r>
              <a:rPr lang="en-US" sz="1800" dirty="0">
                <a:sym typeface="Symbol" charset="2"/>
              </a:rPr>
              <a:t>tracking</a:t>
            </a:r>
            <a:r>
              <a:rPr lang="en-US" sz="1800" dirty="0" smtClean="0">
                <a:sym typeface="Symbol" charset="2"/>
              </a:rPr>
              <a:t> </a:t>
            </a:r>
            <a:r>
              <a:rPr lang="en-US" sz="1800" dirty="0" err="1" smtClean="0">
                <a:sym typeface="Symbol" charset="2"/>
              </a:rPr>
              <a:t>in|</a:t>
            </a:r>
            <a:r>
              <a:rPr lang="en-US" sz="1800" b="1" dirty="0" err="1" smtClean="0">
                <a:sym typeface="Symbol" charset="2"/>
              </a:rPr>
              <a:t></a:t>
            </a:r>
            <a:r>
              <a:rPr lang="en-US" sz="1800" dirty="0" smtClean="0">
                <a:sym typeface="Symbol" charset="2"/>
              </a:rPr>
              <a:t>|&lt;2.5</a:t>
            </a:r>
            <a:endParaRPr lang="en-US" sz="1800" dirty="0" smtClean="0"/>
          </a:p>
          <a:p>
            <a:r>
              <a:rPr lang="en-US" sz="1800" dirty="0" smtClean="0"/>
              <a:t>Inner detector: pixels, Si-strips and transition Radiation Tracker in for particle identification</a:t>
            </a:r>
          </a:p>
          <a:p>
            <a:r>
              <a:rPr lang="en-US" sz="1800" dirty="0" smtClean="0"/>
              <a:t>Liquid </a:t>
            </a:r>
            <a:r>
              <a:rPr lang="en-US" sz="1800" dirty="0"/>
              <a:t>Argon electromagnetic calorimeter with accordion geometry</a:t>
            </a:r>
            <a:endParaRPr lang="en-US" sz="1800" dirty="0" smtClean="0"/>
          </a:p>
          <a:p>
            <a:r>
              <a:rPr lang="en-US" sz="1800" dirty="0" smtClean="0"/>
              <a:t>Iron-scintillating tile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calorimeter; tiles placed </a:t>
            </a:r>
            <a:r>
              <a:rPr lang="en-US" sz="1800" dirty="0" err="1" smtClean="0"/>
              <a:t>radially</a:t>
            </a:r>
            <a:r>
              <a:rPr lang="en-US" sz="1800" dirty="0" smtClean="0"/>
              <a:t> and staggered in depth</a:t>
            </a:r>
          </a:p>
          <a:p>
            <a:r>
              <a:rPr lang="en-US" sz="1800" dirty="0" err="1" smtClean="0"/>
              <a:t>Toroidal</a:t>
            </a:r>
            <a:r>
              <a:rPr lang="en-US" sz="1800" dirty="0" smtClean="0"/>
              <a:t> </a:t>
            </a:r>
            <a:r>
              <a:rPr lang="en-US" sz="1800" dirty="0"/>
              <a:t>magnetic </a:t>
            </a:r>
            <a:r>
              <a:rPr lang="en-US" sz="1800" dirty="0" smtClean="0"/>
              <a:t>field (peak 4T) </a:t>
            </a:r>
            <a:r>
              <a:rPr lang="en-US" sz="1800" dirty="0"/>
              <a:t>in</a:t>
            </a:r>
            <a:r>
              <a:rPr lang="en-US" sz="1800" dirty="0" smtClean="0"/>
              <a:t> air</a:t>
            </a:r>
            <a:r>
              <a:rPr lang="en-US" sz="1800" dirty="0"/>
              <a:t>-core </a:t>
            </a:r>
            <a:r>
              <a:rPr lang="en-US" sz="1800" dirty="0" err="1" smtClean="0"/>
              <a:t>toroids</a:t>
            </a:r>
            <a:r>
              <a:rPr lang="en-US" sz="1800" dirty="0" smtClean="0"/>
              <a:t>; 2T in solenoid around Inner Detector</a:t>
            </a:r>
            <a:endParaRPr lang="en-US" sz="1800" dirty="0"/>
          </a:p>
        </p:txBody>
      </p:sp>
      <p:pic>
        <p:nvPicPr>
          <p:cNvPr id="31768" name="Picture 24" descr="calorime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586538" y="862012"/>
            <a:ext cx="2449512" cy="1728788"/>
          </a:xfrm>
          <a:noFill/>
          <a:ln/>
        </p:spPr>
      </p:pic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100014" y="3048000"/>
            <a:ext cx="3024186" cy="9906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152400" y="4022724"/>
            <a:ext cx="2947986" cy="1082676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76200" y="5097463"/>
            <a:ext cx="3024186" cy="115093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3348038" y="2133600"/>
            <a:ext cx="431800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70" name="Picture 26" descr="hadron_cal_ti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846138"/>
            <a:ext cx="2617788" cy="1744662"/>
          </a:xfrm>
          <a:prstGeom prst="rect">
            <a:avLst/>
          </a:prstGeom>
          <a:noFill/>
        </p:spPr>
      </p:pic>
      <p:sp>
        <p:nvSpPr>
          <p:cNvPr id="31780" name="AutoShape 36"/>
          <p:cNvSpPr>
            <a:spLocks noChangeArrowheads="1"/>
          </p:cNvSpPr>
          <p:nvPr/>
        </p:nvSpPr>
        <p:spPr bwMode="auto">
          <a:xfrm rot="10134341">
            <a:off x="7411433" y="3391270"/>
            <a:ext cx="574675" cy="1800225"/>
          </a:xfrm>
          <a:prstGeom prst="curvedRightArrow">
            <a:avLst>
              <a:gd name="adj1" fmla="val 62652"/>
              <a:gd name="adj2" fmla="val 12530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152400" y="1905000"/>
            <a:ext cx="2947987" cy="10668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atlas-detecto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186" y="846137"/>
            <a:ext cx="2675864" cy="1744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1" grpId="0" animBg="1"/>
      <p:bldP spid="31772" grpId="0" animBg="1"/>
      <p:bldP spid="31773" grpId="0" animBg="1"/>
      <p:bldP spid="31780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BB1A-18C1-234E-9C06-6128740F45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3" descr="0803015_01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6469" y="0"/>
            <a:ext cx="5498892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0803014_01-A4-at-144-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2971800"/>
            <a:ext cx="5064125" cy="33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B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546" y="3657600"/>
            <a:ext cx="3657599" cy="24368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781073">
            <a:off x="6555356" y="4251008"/>
            <a:ext cx="432665" cy="718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" y="6211669"/>
            <a:ext cx="32765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Pixel: 10x100μm; 80 M channels </a:t>
            </a:r>
          </a:p>
          <a:p>
            <a:r>
              <a:rPr lang="en-US" dirty="0" smtClean="0"/>
              <a:t>Strips: 80μm; 6 M channels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1402" y="849868"/>
            <a:ext cx="1763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160000 channels</a:t>
            </a:r>
          </a:p>
        </p:txBody>
      </p:sp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" y="304800"/>
            <a:ext cx="24479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28600" y="2305050"/>
            <a:ext cx="3200401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CH" sz="1400" dirty="0">
                <a:solidFill>
                  <a:srgbClr val="000000"/>
                </a:solidFill>
                <a:latin typeface="Arial" charset="0"/>
              </a:rPr>
              <a:t>Beam Pickup: at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± 175m from ATLAS</a:t>
            </a: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Trigger on filled bunch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Provide the reference timing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6561355" y="5446693"/>
            <a:ext cx="249979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CH" sz="1400" dirty="0">
                <a:latin typeface="Arial" charset="0"/>
              </a:rPr>
              <a:t>Minbias Trigger Scintillator: </a:t>
            </a:r>
          </a:p>
          <a:p>
            <a:r>
              <a:rPr lang="fr-CH" sz="1400" dirty="0">
                <a:latin typeface="Arial" charset="0"/>
              </a:rPr>
              <a:t>32 sectors on LAr cryostat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Main trigger for initial running</a:t>
            </a:r>
          </a:p>
          <a:p>
            <a:r>
              <a:rPr lang="en-US" sz="1400" dirty="0" err="1">
                <a:latin typeface="Symbol" charset="2"/>
                <a:ea typeface="Arial" charset="0"/>
                <a:cs typeface="Arial" charset="0"/>
              </a:rPr>
              <a:t>h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coverage 2.1 to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3.8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A51CFC-5971-1541-90BA-6FC1319540B1}" type="slidenum">
              <a:rPr lang="en-US"/>
              <a:pPr/>
              <a:t>25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12913" y="1077913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Event data requests</a:t>
                </a:r>
              </a:p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visor</a:t>
                  </a:r>
                  <a:endParaRPr lang="en-US" sz="2400" b="0"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900" b="0">
                    <a:ea typeface="ＭＳ Ｐゴシック" charset="-128"/>
                    <a:cs typeface="ＭＳ Ｐゴシック" charset="-128"/>
                  </a:rPr>
                  <a:t>Network switches</a:t>
                </a:r>
                <a:endParaRPr lang="en-US" sz="1200" b="0"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Second-</a:t>
              </a:r>
            </a:p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level</a:t>
              </a:r>
            </a:p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700" b="0">
                  <a:ea typeface="ＭＳ Ｐゴシック" charset="-128"/>
                  <a:cs typeface="ＭＳ Ｐゴシック" charset="-128"/>
                </a:rPr>
                <a:t>pROS</a:t>
              </a:r>
              <a:endParaRPr lang="en-US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stores </a:t>
              </a:r>
            </a:p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LVL2</a:t>
              </a:r>
            </a:p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LVL2 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farm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267200" y="4051300"/>
            <a:ext cx="1828330" cy="1981200"/>
            <a:chOff x="2912" y="2552"/>
            <a:chExt cx="1248" cy="1248"/>
          </a:xfrm>
        </p:grpSpPr>
        <p:sp>
          <p:nvSpPr>
            <p:cNvPr id="283689" name="Rectangle 41"/>
            <p:cNvSpPr>
              <a:spLocks noChangeArrowheads="1"/>
            </p:cNvSpPr>
            <p:nvPr/>
          </p:nvSpPr>
          <p:spPr bwMode="auto">
            <a:xfrm>
              <a:off x="2964" y="2974"/>
              <a:ext cx="364" cy="528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Read-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Out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Drivers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12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ROD</a:t>
              </a:r>
              <a:r>
                <a:rPr lang="en-US" sz="1200" b="0"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000" b="0">
                  <a:ea typeface="ＭＳ Ｐゴシック" charset="-128"/>
                  <a:cs typeface="ＭＳ Ｐゴシック" charset="-128"/>
                </a:rPr>
                <a:t>)</a:t>
              </a:r>
              <a:endParaRPr lang="en-US" sz="12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690" name="Rectangle 42"/>
            <p:cNvSpPr>
              <a:spLocks noChangeArrowheads="1"/>
            </p:cNvSpPr>
            <p:nvPr/>
          </p:nvSpPr>
          <p:spPr bwMode="auto">
            <a:xfrm>
              <a:off x="3484" y="3358"/>
              <a:ext cx="364" cy="394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First-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level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trigger</a:t>
              </a:r>
            </a:p>
          </p:txBody>
        </p:sp>
        <p:sp>
          <p:nvSpPr>
            <p:cNvPr id="283691" name="Line 43"/>
            <p:cNvSpPr>
              <a:spLocks noChangeShapeType="1"/>
            </p:cNvSpPr>
            <p:nvPr/>
          </p:nvSpPr>
          <p:spPr bwMode="auto">
            <a:xfrm flipH="1" flipV="1">
              <a:off x="3848" y="3406"/>
              <a:ext cx="31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2" name="Line 44"/>
            <p:cNvSpPr>
              <a:spLocks noChangeShapeType="1"/>
            </p:cNvSpPr>
            <p:nvPr/>
          </p:nvSpPr>
          <p:spPr bwMode="auto">
            <a:xfrm>
              <a:off x="3848" y="3454"/>
              <a:ext cx="31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3" name="Line 45"/>
            <p:cNvSpPr>
              <a:spLocks noChangeShapeType="1"/>
            </p:cNvSpPr>
            <p:nvPr/>
          </p:nvSpPr>
          <p:spPr bwMode="auto">
            <a:xfrm rot="5400000" flipH="1">
              <a:off x="3744" y="2894"/>
              <a:ext cx="0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4" name="Line 46"/>
            <p:cNvSpPr>
              <a:spLocks noChangeShapeType="1"/>
            </p:cNvSpPr>
            <p:nvPr/>
          </p:nvSpPr>
          <p:spPr bwMode="auto">
            <a:xfrm rot="-5400000" flipH="1" flipV="1">
              <a:off x="3742" y="2849"/>
              <a:ext cx="6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5" name="Line 47"/>
            <p:cNvSpPr>
              <a:spLocks noChangeShapeType="1"/>
            </p:cNvSpPr>
            <p:nvPr/>
          </p:nvSpPr>
          <p:spPr bwMode="auto">
            <a:xfrm rot="-5400000" flipH="1" flipV="1">
              <a:off x="3742" y="2801"/>
              <a:ext cx="6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6" name="Line 48"/>
            <p:cNvSpPr>
              <a:spLocks noChangeShapeType="1"/>
            </p:cNvSpPr>
            <p:nvPr/>
          </p:nvSpPr>
          <p:spPr bwMode="auto">
            <a:xfrm rot="-5400000" flipH="1" flipV="1">
              <a:off x="3741" y="2753"/>
              <a:ext cx="6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7" name="Line 49"/>
            <p:cNvSpPr>
              <a:spLocks noChangeShapeType="1"/>
            </p:cNvSpPr>
            <p:nvPr/>
          </p:nvSpPr>
          <p:spPr bwMode="auto">
            <a:xfrm rot="-5400000" flipH="1" flipV="1">
              <a:off x="3741" y="2706"/>
              <a:ext cx="7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8" name="Text Box 50"/>
            <p:cNvSpPr txBox="1">
              <a:spLocks noChangeArrowheads="1"/>
            </p:cNvSpPr>
            <p:nvPr/>
          </p:nvSpPr>
          <p:spPr bwMode="auto">
            <a:xfrm>
              <a:off x="3250" y="2846"/>
              <a:ext cx="6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Dedicated links</a:t>
              </a:r>
            </a:p>
          </p:txBody>
        </p:sp>
        <p:sp>
          <p:nvSpPr>
            <p:cNvPr id="283699" name="Line 51"/>
            <p:cNvSpPr>
              <a:spLocks noChangeShapeType="1"/>
            </p:cNvSpPr>
            <p:nvPr/>
          </p:nvSpPr>
          <p:spPr bwMode="auto">
            <a:xfrm rot="-5400000" flipH="1" flipV="1">
              <a:off x="3740" y="2658"/>
              <a:ext cx="7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0" name="Line 52"/>
            <p:cNvSpPr>
              <a:spLocks noChangeShapeType="1"/>
            </p:cNvSpPr>
            <p:nvPr/>
          </p:nvSpPr>
          <p:spPr bwMode="auto">
            <a:xfrm rot="-5400000" flipH="1" flipV="1">
              <a:off x="3740" y="2609"/>
              <a:ext cx="7" cy="833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1" name="Line 53"/>
            <p:cNvSpPr>
              <a:spLocks noChangeShapeType="1"/>
            </p:cNvSpPr>
            <p:nvPr/>
          </p:nvSpPr>
          <p:spPr bwMode="auto">
            <a:xfrm rot="5400000" flipH="1">
              <a:off x="3406" y="3328"/>
              <a:ext cx="0" cy="156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2" name="Line 54"/>
            <p:cNvSpPr>
              <a:spLocks noChangeShapeType="1"/>
            </p:cNvSpPr>
            <p:nvPr/>
          </p:nvSpPr>
          <p:spPr bwMode="auto">
            <a:xfrm flipH="1" flipV="1">
              <a:off x="3900" y="3454"/>
              <a:ext cx="52" cy="9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3" name="Line 55"/>
            <p:cNvSpPr>
              <a:spLocks noChangeShapeType="1"/>
            </p:cNvSpPr>
            <p:nvPr/>
          </p:nvSpPr>
          <p:spPr bwMode="auto">
            <a:xfrm flipH="1" flipV="1">
              <a:off x="3952" y="3550"/>
              <a:ext cx="0" cy="25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4" name="Line 56"/>
            <p:cNvSpPr>
              <a:spLocks noChangeShapeType="1"/>
            </p:cNvSpPr>
            <p:nvPr/>
          </p:nvSpPr>
          <p:spPr bwMode="auto">
            <a:xfrm flipH="1" flipV="1">
              <a:off x="3328" y="3454"/>
              <a:ext cx="104" cy="34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5" name="Line 57"/>
            <p:cNvSpPr>
              <a:spLocks noChangeShapeType="1"/>
            </p:cNvSpPr>
            <p:nvPr/>
          </p:nvSpPr>
          <p:spPr bwMode="auto">
            <a:xfrm flipH="1">
              <a:off x="2964" y="2802"/>
              <a:ext cx="98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6" name="Text Box 58"/>
            <p:cNvSpPr txBox="1">
              <a:spLocks noChangeArrowheads="1"/>
            </p:cNvSpPr>
            <p:nvPr/>
          </p:nvSpPr>
          <p:spPr bwMode="auto">
            <a:xfrm>
              <a:off x="2964" y="2814"/>
              <a:ext cx="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VME</a:t>
              </a:r>
            </a:p>
          </p:txBody>
        </p:sp>
        <p:sp>
          <p:nvSpPr>
            <p:cNvPr id="283707" name="Text Box 59"/>
            <p:cNvSpPr txBox="1">
              <a:spLocks noChangeArrowheads="1"/>
            </p:cNvSpPr>
            <p:nvPr/>
          </p:nvSpPr>
          <p:spPr bwMode="auto">
            <a:xfrm>
              <a:off x="2912" y="2552"/>
              <a:ext cx="9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 i="1">
                  <a:ea typeface="ＭＳ Ｐゴシック" charset="-128"/>
                  <a:cs typeface="ＭＳ Ｐゴシック" charset="-128"/>
                </a:rPr>
                <a:t>Data of events accepted</a:t>
              </a:r>
            </a:p>
            <a:p>
              <a:r>
                <a:rPr lang="en-US" sz="1000" b="0" i="1">
                  <a:ea typeface="ＭＳ Ｐゴシック" charset="-128"/>
                  <a:cs typeface="ＭＳ Ｐゴシック" charset="-128"/>
                </a:rPr>
                <a:t>by first-level trigger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08" name="Line 60"/>
            <p:cNvSpPr>
              <a:spLocks noChangeShapeType="1"/>
            </p:cNvSpPr>
            <p:nvPr/>
          </p:nvSpPr>
          <p:spPr bwMode="auto">
            <a:xfrm flipV="1">
              <a:off x="4004" y="2552"/>
              <a:ext cx="0" cy="1248"/>
            </a:xfrm>
            <a:prstGeom prst="line">
              <a:avLst/>
            </a:prstGeom>
            <a:noFill/>
            <a:ln w="12700">
              <a:solidFill>
                <a:srgbClr val="800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1752600" y="4164013"/>
            <a:ext cx="4214813" cy="2509838"/>
            <a:chOff x="1196" y="2623"/>
            <a:chExt cx="2876" cy="1581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1196" y="2623"/>
              <a:ext cx="2876" cy="1581"/>
              <a:chOff x="1196" y="2623"/>
              <a:chExt cx="2876" cy="1581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Read-Out</a:t>
                </a:r>
              </a:p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Subsystems</a:t>
                </a:r>
              </a:p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ROS</a:t>
                </a:r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</a:t>
                </a:r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)</a:t>
                </a:r>
                <a:endParaRPr lang="en-US" sz="1200" b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1600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Read-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Out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RoI</a:t>
                </a:r>
              </a:p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Builder</a:t>
                </a:r>
                <a:endParaRPr lang="en-US" sz="2400" b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~150</a:t>
                </a:r>
              </a:p>
              <a:p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>
                    <a:ea typeface="ＭＳ Ｐゴシック" charset="-128"/>
                    <a:cs typeface="ＭＳ Ｐゴシック" charset="-128"/>
                  </a:rPr>
                  <a:t>Event data </a:t>
                </a:r>
                <a:r>
                  <a:rPr lang="en-US">
                    <a:ea typeface="ＭＳ Ｐゴシック" charset="-128"/>
                    <a:cs typeface="ＭＳ Ｐゴシック" charset="-128"/>
                  </a:rPr>
                  <a:t>pushed</a:t>
                </a:r>
                <a:r>
                  <a:rPr lang="en-US" b="0">
                    <a:ea typeface="ＭＳ Ｐゴシック" charset="-128"/>
                    <a:cs typeface="ＭＳ Ｐゴシック" charset="-128"/>
                  </a:rPr>
                  <a:t> @ ≤ 100 kHz, </a:t>
                </a:r>
              </a:p>
              <a:p>
                <a:r>
                  <a:rPr lang="en-US" b="0">
                    <a:ea typeface="ＭＳ Ｐゴシック" charset="-128"/>
                    <a:cs typeface="ＭＳ Ｐゴシック" charset="-128"/>
                  </a:rPr>
                  <a:t>1600 fragments of ~ 1 kByte each</a:t>
                </a:r>
              </a:p>
            </p:txBody>
          </p:sp>
        </p:grpSp>
      </p:grpSp>
      <p:grpSp>
        <p:nvGrpSpPr>
          <p:cNvPr id="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Timing Trigger Control (TTC)</a:t>
              </a:r>
            </a:p>
          </p:txBody>
        </p:sp>
        <p:grpSp>
          <p:nvGrpSpPr>
            <p:cNvPr id="10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DataFlow</a:t>
              </a: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Manager</a:t>
              </a:r>
              <a:endParaRPr lang="en-US" sz="24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Event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Filter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Network </a:t>
              </a: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switches</a:t>
              </a:r>
              <a:endParaRPr lang="en-US" sz="12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170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Event data </a:t>
            </a:r>
          </a:p>
          <a:p>
            <a:r>
              <a:rPr lang="en-US" sz="1600" dirty="0">
                <a:ea typeface="ＭＳ Ｐゴシック" charset="-128"/>
                <a:cs typeface="ＭＳ Ｐゴシック" charset="-128"/>
              </a:rPr>
              <a:t>pulled</a:t>
            </a:r>
            <a:r>
              <a:rPr lang="en-US" sz="1600" b="0" dirty="0">
                <a:ea typeface="ＭＳ Ｐゴシック" charset="-128"/>
                <a:cs typeface="ＭＳ Ｐゴシック" charset="-128"/>
              </a:rPr>
              <a:t>: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partial events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@ ≤ 100 kHz,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full events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@ ~ 3 </a:t>
            </a:r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kHz</a:t>
            </a:r>
          </a:p>
          <a:p>
            <a:endParaRPr lang="en-US" sz="16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Event size </a:t>
            </a:r>
          </a:p>
          <a:p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~1.5MB</a:t>
            </a:r>
          </a:p>
          <a:p>
            <a:endParaRPr lang="en-US" sz="1600" b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06"/>
          <p:cNvGrpSpPr>
            <a:grpSpLocks/>
          </p:cNvGrpSpPr>
          <p:nvPr/>
        </p:nvGrpSpPr>
        <p:grpSpPr bwMode="auto">
          <a:xfrm>
            <a:off x="228600" y="471488"/>
            <a:ext cx="3733800" cy="1131888"/>
            <a:chOff x="156" y="297"/>
            <a:chExt cx="2548" cy="713"/>
          </a:xfrm>
        </p:grpSpPr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363" y="297"/>
              <a:ext cx="134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0" dirty="0" smtClean="0">
                  <a:ea typeface="ＭＳ Ｐゴシック" charset="-128"/>
                  <a:cs typeface="ＭＳ Ｐゴシック" charset="-128"/>
                </a:rPr>
                <a:t>4-code dual-socket nodes</a:t>
              </a:r>
              <a:endParaRPr lang="en-US" sz="1200" b="0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Event rate 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Data </a:t>
                </a:r>
              </a:p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storage</a:t>
                </a:r>
              </a:p>
            </p:txBody>
          </p:sp>
        </p:grpSp>
      </p:grpSp>
      <p:grpSp>
        <p:nvGrpSpPr>
          <p:cNvPr id="1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Local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Storage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SubFarm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Outputs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9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SFO</a:t>
              </a:r>
              <a:r>
                <a:rPr lang="en-US" sz="900" b="0">
                  <a:ea typeface="ＭＳ Ｐゴシック" charset="-128"/>
                  <a:cs typeface="ＭＳ Ｐゴシック" charset="-128"/>
                </a:rPr>
                <a:t>s)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Event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Builder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SubFarm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Inputs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9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SFI</a:t>
              </a:r>
              <a:r>
                <a:rPr lang="en-US" sz="900" b="0">
                  <a:ea typeface="ＭＳ Ｐゴシック" charset="-128"/>
                  <a:cs typeface="ＭＳ Ｐゴシック" charset="-128"/>
                </a:rPr>
                <a:t>s)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4419600" y="76200"/>
            <a:ext cx="45452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>
                <a:ea typeface="ＭＳ Ｐゴシック" charset="-128"/>
                <a:cs typeface="ＭＳ Ｐゴシック" charset="-128"/>
              </a:rPr>
              <a:t>Trigger / DAQ architecture</a:t>
            </a:r>
          </a:p>
        </p:txBody>
      </p:sp>
      <p:pic>
        <p:nvPicPr>
          <p:cNvPr id="131" name="Picture 5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275564"/>
            <a:ext cx="2694994" cy="19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6A6-B5EA-BA48-98EC-E8A667987BF9}" type="slidenum">
              <a:rPr lang="en-US"/>
              <a:pPr/>
              <a:t>26</a:t>
            </a:fld>
            <a:endParaRPr lang="en-US"/>
          </a:p>
        </p:txBody>
      </p:sp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Level 1 architecture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47738"/>
            <a:ext cx="4679950" cy="54340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Level 1 uses </a:t>
            </a:r>
            <a:r>
              <a:rPr lang="en-US" sz="1800" dirty="0">
                <a:solidFill>
                  <a:schemeClr val="accent2"/>
                </a:solidFill>
              </a:rPr>
              <a:t>calorimeter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chemeClr val="accent2"/>
                </a:solidFill>
              </a:rPr>
              <a:t>muon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systems </a:t>
            </a:r>
            <a:r>
              <a:rPr lang="en-US" sz="1800" dirty="0" smtClean="0"/>
              <a:t>only</a:t>
            </a:r>
          </a:p>
          <a:p>
            <a:pPr>
              <a:lnSpc>
                <a:spcPct val="80000"/>
              </a:lnSpc>
            </a:pPr>
            <a:r>
              <a:rPr lang="en-US" sz="1800" dirty="0" err="1">
                <a:solidFill>
                  <a:schemeClr val="accent1"/>
                </a:solidFill>
              </a:rPr>
              <a:t>Muon</a:t>
            </a:r>
            <a:r>
              <a:rPr lang="en-US" sz="1800" dirty="0">
                <a:solidFill>
                  <a:schemeClr val="accent1"/>
                </a:solidFill>
              </a:rPr>
              <a:t> spectrometer: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Dedicated trigger chambers 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Thin Gap Chambers – TGC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Cathode Strip Chambers – </a:t>
            </a:r>
            <a:r>
              <a:rPr lang="en-US" sz="1400" dirty="0" smtClean="0"/>
              <a:t>CSC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4F81BD"/>
                </a:solidFill>
              </a:rPr>
              <a:t>Calorimeter: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Trigger towers group calorimeter cells in coarse granularity: </a:t>
            </a:r>
            <a:r>
              <a:rPr lang="en-US" sz="1600" dirty="0" err="1">
                <a:sym typeface="Symbol" pitchFamily="-111" charset="2"/>
              </a:rPr>
              <a:t></a:t>
            </a:r>
            <a:r>
              <a:rPr lang="en-US" sz="1600" dirty="0">
                <a:sym typeface="Symbol" pitchFamily="-111" charset="2"/>
              </a:rPr>
              <a:t> = 0.10.1 (EM/Tau); </a:t>
            </a:r>
            <a:r>
              <a:rPr lang="en-US" sz="1600" dirty="0" err="1">
                <a:sym typeface="Symbol" pitchFamily="-111" charset="2"/>
              </a:rPr>
              <a:t></a:t>
            </a:r>
            <a:r>
              <a:rPr lang="en-US" sz="1600" dirty="0">
                <a:sym typeface="Symbol" pitchFamily="-111" charset="2"/>
              </a:rPr>
              <a:t> = 0.20.2 (Jets)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Identify </a:t>
            </a:r>
            <a:r>
              <a:rPr lang="en-US" sz="1800" dirty="0">
                <a:solidFill>
                  <a:srgbClr val="FF3300"/>
                </a:solidFill>
              </a:rPr>
              <a:t>regions of interest (</a:t>
            </a:r>
            <a:r>
              <a:rPr lang="en-US" sz="1800" dirty="0" err="1">
                <a:solidFill>
                  <a:srgbClr val="FF3300"/>
                </a:solidFill>
              </a:rPr>
              <a:t>RoI</a:t>
            </a:r>
            <a:r>
              <a:rPr lang="en-US" sz="1800" dirty="0">
                <a:solidFill>
                  <a:srgbClr val="FF3300"/>
                </a:solidFill>
              </a:rPr>
              <a:t>) </a:t>
            </a:r>
            <a:r>
              <a:rPr lang="en-US" sz="1800" dirty="0"/>
              <a:t>and classify them as MU, EM/Tau, Jet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Information passed to level 2:</a:t>
            </a:r>
          </a:p>
          <a:p>
            <a:pPr lvl="1">
              <a:lnSpc>
                <a:spcPct val="80000"/>
              </a:lnSpc>
            </a:pPr>
            <a:r>
              <a:rPr lang="en-US" sz="1600" dirty="0" err="1"/>
              <a:t>RoI</a:t>
            </a:r>
            <a:r>
              <a:rPr lang="en-US" sz="1600" dirty="0"/>
              <a:t> type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</a:t>
            </a:r>
            <a:r>
              <a:rPr lang="en-US" sz="1600" baseline="-25000" dirty="0"/>
              <a:t>T</a:t>
            </a:r>
            <a:r>
              <a:rPr lang="en-US" sz="1600" dirty="0"/>
              <a:t> threshold passed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Multiplicity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Location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892649"/>
            <a:ext cx="4176713" cy="2174875"/>
            <a:chOff x="2857" y="2540"/>
            <a:chExt cx="3385" cy="1822"/>
          </a:xfrm>
        </p:grpSpPr>
        <p:pic>
          <p:nvPicPr>
            <p:cNvPr id="360455" name="Picture 7"/>
            <p:cNvPicPr>
              <a:picLocks noChangeAspect="1" noChangeArrowheads="1"/>
            </p:cNvPicPr>
            <p:nvPr/>
          </p:nvPicPr>
          <p:blipFill>
            <a:blip r:embed="rId2"/>
            <a:srcRect l="13182" t="23854" r="8788" b="20146"/>
            <a:stretch>
              <a:fillRect/>
            </a:stretch>
          </p:blipFill>
          <p:spPr bwMode="auto">
            <a:xfrm>
              <a:off x="2857" y="2540"/>
              <a:ext cx="3386" cy="1823"/>
            </a:xfrm>
            <a:prstGeom prst="rect">
              <a:avLst/>
            </a:prstGeom>
            <a:noFill/>
          </p:spPr>
        </p:pic>
        <p:sp>
          <p:nvSpPr>
            <p:cNvPr id="360456" name="AutoShape 8"/>
            <p:cNvSpPr>
              <a:spLocks noChangeArrowheads="1"/>
            </p:cNvSpPr>
            <p:nvPr/>
          </p:nvSpPr>
          <p:spPr bwMode="auto">
            <a:xfrm>
              <a:off x="2857" y="2540"/>
              <a:ext cx="3386" cy="1823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60452" name="Picture 4" descr="LVL1architecture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614837"/>
            <a:ext cx="4248150" cy="3949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61"/>
          </a:xfrm>
        </p:spPr>
        <p:txBody>
          <a:bodyPr/>
          <a:lstStyle/>
          <a:p>
            <a:r>
              <a:rPr lang="en-US" dirty="0" smtClean="0"/>
              <a:t>Trigger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76299" y="1222041"/>
            <a:ext cx="5982113" cy="4827402"/>
            <a:chOff x="4270752" y="83090"/>
            <a:chExt cx="4803309" cy="3992312"/>
          </a:xfrm>
        </p:grpSpPr>
        <p:sp useBgFill="1">
          <p:nvSpPr>
            <p:cNvPr id="8" name="Rectangle 7"/>
            <p:cNvSpPr/>
            <p:nvPr/>
          </p:nvSpPr>
          <p:spPr>
            <a:xfrm>
              <a:off x="4302615" y="83090"/>
              <a:ext cx="4771446" cy="399231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50"/>
            <p:cNvGrpSpPr/>
            <p:nvPr/>
          </p:nvGrpSpPr>
          <p:grpSpPr>
            <a:xfrm>
              <a:off x="4270752" y="212947"/>
              <a:ext cx="4712096" cy="3801333"/>
              <a:chOff x="4440084" y="375556"/>
              <a:chExt cx="4712096" cy="3801333"/>
            </a:xfrm>
          </p:grpSpPr>
          <p:grpSp>
            <p:nvGrpSpPr>
              <p:cNvPr id="10" name="Group 30"/>
              <p:cNvGrpSpPr/>
              <p:nvPr/>
            </p:nvGrpSpPr>
            <p:grpSpPr>
              <a:xfrm>
                <a:off x="5794699" y="3383065"/>
                <a:ext cx="2681111" cy="793824"/>
                <a:chOff x="5221918" y="4126360"/>
                <a:chExt cx="2681111" cy="826278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5221918" y="4126360"/>
                  <a:ext cx="2681111" cy="82627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Analysis                      .</a:t>
                  </a:r>
                </a:p>
                <a:p>
                  <a:pPr algn="ctr"/>
                  <a:r>
                    <a:rPr lang="en-US" dirty="0" smtClean="0"/>
                    <a:t>Data                      .   </a:t>
                  </a:r>
                  <a:endParaRPr lang="en-US" dirty="0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942819" y="4178060"/>
                  <a:ext cx="834593" cy="730514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0803012_02-A4-at-144-dpi-thumb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0084" y="1468983"/>
                <a:ext cx="2453196" cy="1513532"/>
              </a:xfrm>
              <a:prstGeom prst="rect">
                <a:avLst/>
              </a:prstGeom>
            </p:spPr>
          </p:pic>
          <p:grpSp>
            <p:nvGrpSpPr>
              <p:cNvPr id="12" name="Group 20"/>
              <p:cNvGrpSpPr/>
              <p:nvPr/>
            </p:nvGrpSpPr>
            <p:grpSpPr>
              <a:xfrm>
                <a:off x="5780588" y="375556"/>
                <a:ext cx="2681111" cy="670556"/>
                <a:chOff x="5785556" y="1417638"/>
                <a:chExt cx="2681111" cy="697971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5785556" y="1417638"/>
                  <a:ext cx="2681111" cy="69797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Trigger Database       .         </a:t>
                  </a:r>
                  <a:endParaRPr lang="en-US" dirty="0"/>
                </a:p>
              </p:txBody>
            </p:sp>
            <p:pic>
              <p:nvPicPr>
                <p:cNvPr id="29" name="Picture 28" descr="j0289552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13431" y="1417638"/>
                  <a:ext cx="461679" cy="69797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9"/>
              <p:cNvGrpSpPr/>
              <p:nvPr/>
            </p:nvGrpSpPr>
            <p:grpSpPr>
              <a:xfrm>
                <a:off x="7045680" y="1801420"/>
                <a:ext cx="2106500" cy="670556"/>
                <a:chOff x="6445999" y="2366320"/>
                <a:chExt cx="2173068" cy="697971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6445999" y="2366320"/>
                  <a:ext cx="2173068" cy="697971"/>
                </a:xfrm>
                <a:prstGeom prst="roundRect">
                  <a:avLst/>
                </a:prstGeom>
                <a:grpFill/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Conditions     .</a:t>
                  </a:r>
                </a:p>
              </p:txBody>
            </p:sp>
            <p:pic>
              <p:nvPicPr>
                <p:cNvPr id="27" name="Picture 26" descr="j0289552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15501" y="2366320"/>
                  <a:ext cx="461679" cy="69797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4" name="Group 40"/>
              <p:cNvGrpSpPr/>
              <p:nvPr/>
            </p:nvGrpSpPr>
            <p:grpSpPr>
              <a:xfrm>
                <a:off x="5591088" y="1109279"/>
                <a:ext cx="1219102" cy="539741"/>
                <a:chOff x="6070862" y="1109279"/>
                <a:chExt cx="1219102" cy="539741"/>
              </a:xfrm>
            </p:grpSpPr>
            <p:sp>
              <p:nvSpPr>
                <p:cNvPr id="24" name="Pentagon 23"/>
                <p:cNvSpPr/>
                <p:nvPr/>
              </p:nvSpPr>
              <p:spPr>
                <a:xfrm rot="5400000">
                  <a:off x="6400125" y="875834"/>
                  <a:ext cx="475908" cy="1070463"/>
                </a:xfrm>
                <a:prstGeom prst="homePlate">
                  <a:avLst/>
                </a:prstGeom>
                <a:solidFill>
                  <a:schemeClr val="accent6"/>
                </a:solidFill>
                <a:ln w="381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070862" y="1109279"/>
                  <a:ext cx="1219102" cy="305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</a:t>
                  </a:r>
                  <a:r>
                    <a:rPr lang="en-US" dirty="0" smtClean="0"/>
                    <a:t>onfigures</a:t>
                  </a:r>
                  <a:endParaRPr lang="en-US" dirty="0"/>
                </a:p>
              </p:txBody>
            </p:sp>
          </p:grpSp>
          <p:grpSp>
            <p:nvGrpSpPr>
              <p:cNvPr id="15" name="Group 39"/>
              <p:cNvGrpSpPr/>
              <p:nvPr/>
            </p:nvGrpSpPr>
            <p:grpSpPr>
              <a:xfrm>
                <a:off x="7525454" y="1159001"/>
                <a:ext cx="1169241" cy="518242"/>
                <a:chOff x="7525454" y="1159001"/>
                <a:chExt cx="1169241" cy="518242"/>
              </a:xfrm>
            </p:grpSpPr>
            <p:sp>
              <p:nvSpPr>
                <p:cNvPr id="22" name="Pentagon 21"/>
                <p:cNvSpPr/>
                <p:nvPr/>
              </p:nvSpPr>
              <p:spPr>
                <a:xfrm rot="5400000">
                  <a:off x="7822732" y="904057"/>
                  <a:ext cx="475908" cy="1070463"/>
                </a:xfrm>
                <a:prstGeom prst="homePlate">
                  <a:avLst/>
                </a:prstGeom>
                <a:solidFill>
                  <a:schemeClr val="accent6"/>
                </a:solidFill>
                <a:ln w="381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592246" y="1159001"/>
                  <a:ext cx="1102449" cy="305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s</a:t>
                  </a:r>
                  <a:r>
                    <a:rPr lang="en-US" dirty="0" smtClean="0"/>
                    <a:t>aved in</a:t>
                  </a:r>
                  <a:endParaRPr lang="en-US" dirty="0"/>
                </a:p>
              </p:txBody>
            </p:sp>
          </p:grpSp>
          <p:grpSp>
            <p:nvGrpSpPr>
              <p:cNvPr id="16" name="Group 41"/>
              <p:cNvGrpSpPr/>
              <p:nvPr/>
            </p:nvGrpSpPr>
            <p:grpSpPr>
              <a:xfrm>
                <a:off x="5472043" y="2744787"/>
                <a:ext cx="1569880" cy="504131"/>
                <a:chOff x="6185937" y="1144889"/>
                <a:chExt cx="1279093" cy="504131"/>
              </a:xfrm>
            </p:grpSpPr>
            <p:sp>
              <p:nvSpPr>
                <p:cNvPr id="20" name="Pentagon 19"/>
                <p:cNvSpPr/>
                <p:nvPr/>
              </p:nvSpPr>
              <p:spPr>
                <a:xfrm rot="5400000">
                  <a:off x="6483215" y="875834"/>
                  <a:ext cx="475908" cy="1070463"/>
                </a:xfrm>
                <a:prstGeom prst="homePlate">
                  <a:avLst/>
                </a:prstGeom>
                <a:solidFill>
                  <a:schemeClr val="accent6"/>
                </a:solidFill>
                <a:ln w="381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245928" y="1144889"/>
                  <a:ext cx="1219102" cy="305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</a:t>
                  </a:r>
                  <a:r>
                    <a:rPr lang="en-US" dirty="0" smtClean="0"/>
                    <a:t>vent data</a:t>
                  </a:r>
                  <a:endParaRPr lang="en-US" dirty="0"/>
                </a:p>
              </p:txBody>
            </p:sp>
          </p:grpSp>
          <p:grpSp>
            <p:nvGrpSpPr>
              <p:cNvPr id="17" name="Group 47"/>
              <p:cNvGrpSpPr/>
              <p:nvPr/>
            </p:nvGrpSpPr>
            <p:grpSpPr>
              <a:xfrm>
                <a:off x="7298318" y="2758899"/>
                <a:ext cx="1496250" cy="518241"/>
                <a:chOff x="6143578" y="1130779"/>
                <a:chExt cx="1219102" cy="518241"/>
              </a:xfrm>
            </p:grpSpPr>
            <p:sp>
              <p:nvSpPr>
                <p:cNvPr id="18" name="Pentagon 17"/>
                <p:cNvSpPr/>
                <p:nvPr/>
              </p:nvSpPr>
              <p:spPr>
                <a:xfrm rot="5400000">
                  <a:off x="6483215" y="875834"/>
                  <a:ext cx="475908" cy="1070463"/>
                </a:xfrm>
                <a:prstGeom prst="homePlate">
                  <a:avLst/>
                </a:prstGeom>
                <a:solidFill>
                  <a:schemeClr val="accent6"/>
                </a:solidFill>
                <a:ln w="381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143578" y="1130779"/>
                  <a:ext cx="1219102" cy="305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configuration</a:t>
                  </a:r>
                  <a:endParaRPr 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457200" y="34750"/>
            <a:ext cx="8229600" cy="811917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/>
              <a:t>Trigger </a:t>
            </a:r>
            <a:r>
              <a:rPr lang="en-GB" sz="4000" dirty="0" smtClean="0"/>
              <a:t>Commissioning</a:t>
            </a:r>
            <a:endParaRPr lang="en-GB" sz="40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Gonçalo, RHUL</a:t>
            </a:r>
            <a:endParaRPr lang="en-GB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Days in Split - 4 Oct. 2010</a:t>
            </a:r>
            <a:endParaRPr lang="en-GB"/>
          </a:p>
        </p:txBody>
      </p:sp>
      <p:sp>
        <p:nvSpPr>
          <p:cNvPr id="348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74238C-4C12-AD4E-9FBF-B183FF3423CB}" type="slidenum">
              <a:rPr lang="en-GB"/>
              <a:pPr/>
              <a:t>28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74900" y="2300288"/>
            <a:ext cx="6477000" cy="40560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34821" name="TextBox 20"/>
          <p:cNvSpPr txBox="1">
            <a:spLocks noChangeArrowheads="1"/>
          </p:cNvSpPr>
          <p:nvPr/>
        </p:nvSpPr>
        <p:spPr bwMode="auto">
          <a:xfrm>
            <a:off x="323850" y="620713"/>
            <a:ext cx="7993063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  <a:latin typeface="Calibri" pitchFamily="-111" charset="0"/>
              </a:rPr>
              <a:t>Commissioning with </a:t>
            </a:r>
            <a:r>
              <a:rPr lang="en-GB" b="1" dirty="0" err="1">
                <a:solidFill>
                  <a:srgbClr val="FF0000"/>
                </a:solidFill>
                <a:latin typeface="Calibri" pitchFamily="-111" charset="0"/>
              </a:rPr>
              <a:t>cosmics</a:t>
            </a:r>
            <a:r>
              <a:rPr lang="en-GB" b="1" dirty="0">
                <a:solidFill>
                  <a:srgbClr val="FF0000"/>
                </a:solidFill>
                <a:latin typeface="Calibri" pitchFamily="-111" charset="0"/>
              </a:rPr>
              <a:t>, single-beam 2008 &amp; 2009:</a:t>
            </a:r>
          </a:p>
          <a:p>
            <a:pPr lvl="1">
              <a:buFont typeface="Arial" pitchFamily="-111" charset="0"/>
              <a:buChar char="•"/>
            </a:pPr>
            <a:r>
              <a:rPr lang="en-GB" dirty="0">
                <a:latin typeface="Calibri" pitchFamily="-111" charset="0"/>
              </a:rPr>
              <a:t> Initial timing in of Level-1 signals, ready for first collisions</a:t>
            </a:r>
            <a:endParaRPr lang="en-GB" sz="800" dirty="0">
              <a:latin typeface="Calibri" pitchFamily="-111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" pitchFamily="-111" charset="0"/>
              </a:rPr>
              <a:t>First Collisions : </a:t>
            </a:r>
            <a:r>
              <a:rPr lang="en-GB" dirty="0">
                <a:latin typeface="Calibri" pitchFamily="-111" charset="0"/>
              </a:rPr>
              <a:t>Dec 2009 : 900 </a:t>
            </a:r>
            <a:r>
              <a:rPr lang="en-GB" dirty="0" err="1">
                <a:latin typeface="Calibri" pitchFamily="-111" charset="0"/>
              </a:rPr>
              <a:t>GeV</a:t>
            </a:r>
            <a:r>
              <a:rPr lang="en-GB" dirty="0">
                <a:latin typeface="Calibri" pitchFamily="-111" charset="0"/>
              </a:rPr>
              <a:t>; Mar 2010 : 2.36 </a:t>
            </a:r>
            <a:r>
              <a:rPr lang="en-GB" dirty="0" err="1">
                <a:latin typeface="Calibri" pitchFamily="-111" charset="0"/>
              </a:rPr>
              <a:t>TeV</a:t>
            </a:r>
            <a:r>
              <a:rPr lang="en-GB" dirty="0">
                <a:latin typeface="Calibri" pitchFamily="-111" charset="0"/>
              </a:rPr>
              <a:t>; </a:t>
            </a:r>
            <a:r>
              <a:rPr lang="en-GB" dirty="0" smtClean="0">
                <a:latin typeface="Calibri" pitchFamily="-111" charset="0"/>
              </a:rPr>
              <a:t> 30 March </a:t>
            </a:r>
            <a:r>
              <a:rPr lang="en-GB" dirty="0">
                <a:latin typeface="Calibri" pitchFamily="-111" charset="0"/>
              </a:rPr>
              <a:t>2010 : 7 </a:t>
            </a:r>
            <a:r>
              <a:rPr lang="en-GB" dirty="0" err="1">
                <a:latin typeface="Calibri" pitchFamily="-111" charset="0"/>
              </a:rPr>
              <a:t>TeV</a:t>
            </a:r>
            <a:endParaRPr lang="en-GB" dirty="0">
              <a:latin typeface="Calibri" pitchFamily="-111" charset="0"/>
            </a:endParaRPr>
          </a:p>
          <a:p>
            <a:pPr lvl="1">
              <a:buFont typeface="Arial" pitchFamily="-111" charset="0"/>
              <a:buChar char="•"/>
            </a:pPr>
            <a:r>
              <a:rPr lang="en-GB" dirty="0">
                <a:latin typeface="Calibri" pitchFamily="-111" charset="0"/>
              </a:rPr>
              <a:t> Level-1 active </a:t>
            </a:r>
          </a:p>
          <a:p>
            <a:pPr lvl="1">
              <a:buFont typeface="Arial" pitchFamily="-111" charset="0"/>
              <a:buChar char="•"/>
            </a:pPr>
            <a:r>
              <a:rPr lang="en-GB" dirty="0">
                <a:latin typeface="Calibri" pitchFamily="-111" charset="0"/>
              </a:rPr>
              <a:t> HLT running online in monitoring mode - no HLT rejection*</a:t>
            </a:r>
            <a:r>
              <a:rPr lang="en-GB" dirty="0" smtClean="0">
                <a:latin typeface="Calibri" pitchFamily="-111" charset="0"/>
              </a:rPr>
              <a:t>:</a:t>
            </a:r>
            <a:endParaRPr lang="en-GB" dirty="0">
              <a:latin typeface="Calibri" pitchFamily="-111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850" y="5201886"/>
            <a:ext cx="7993063" cy="893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  <a:ea typeface="+mn-ea"/>
                <a:cs typeface="Arial" charset="0"/>
              </a:rPr>
              <a:t>Progressive activation of HLT 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  <a:ea typeface="+mn-ea"/>
                <a:cs typeface="Arial" charset="0"/>
              </a:rPr>
              <a:t> </a:t>
            </a:r>
            <a:r>
              <a:rPr lang="en-GB" dirty="0" err="1">
                <a:latin typeface="+mn-lt"/>
                <a:ea typeface="+mn-ea"/>
                <a:cs typeface="Arial" charset="0"/>
              </a:rPr>
              <a:t>Prescale</a:t>
            </a:r>
            <a:r>
              <a:rPr lang="en-GB" dirty="0">
                <a:latin typeface="+mn-lt"/>
                <a:ea typeface="+mn-ea"/>
                <a:cs typeface="Arial" charset="0"/>
              </a:rPr>
              <a:t> sets pre-generated covering fixed luminosity ranges: 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GB" sz="1600" dirty="0">
                <a:latin typeface="+mn-lt"/>
                <a:ea typeface="+mn-ea"/>
                <a:cs typeface="Arial" charset="0"/>
              </a:rPr>
              <a:t> Can be updated before or during the run to match machine conditions.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0570" y="6132479"/>
            <a:ext cx="88519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400" dirty="0"/>
              <a:t>* Control Trigger: Random Bunch crossing  + </a:t>
            </a:r>
            <a:r>
              <a:rPr lang="en-GB" sz="1400" dirty="0" smtClean="0"/>
              <a:t>Inner Detector </a:t>
            </a:r>
            <a:r>
              <a:rPr lang="en-GB" sz="1400" dirty="0"/>
              <a:t>Hits at HLT – 1</a:t>
            </a:r>
            <a:r>
              <a:rPr lang="en-GB" sz="1400" baseline="30000" dirty="0"/>
              <a:t>st</a:t>
            </a:r>
            <a:r>
              <a:rPr lang="en-GB" sz="1400" dirty="0"/>
              <a:t> trigger actively rejecting - already in 2009. 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-47480" y="2164945"/>
            <a:ext cx="9144000" cy="2815431"/>
            <a:chOff x="0" y="2564904"/>
            <a:chExt cx="9144000" cy="2815205"/>
          </a:xfrm>
          <a:effectLst>
            <a:outerShdw blurRad="107950" dist="1397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107513" y="2700236"/>
              <a:ext cx="9036487" cy="2679873"/>
              <a:chOff x="107513" y="2268188"/>
              <a:chExt cx="9036487" cy="2679873"/>
            </a:xfrm>
          </p:grpSpPr>
          <p:grpSp>
            <p:nvGrpSpPr>
              <p:cNvPr id="4" name="Group 33"/>
              <p:cNvGrpSpPr>
                <a:grpSpLocks/>
              </p:cNvGrpSpPr>
              <p:nvPr/>
            </p:nvGrpSpPr>
            <p:grpSpPr bwMode="auto">
              <a:xfrm>
                <a:off x="107950" y="2746283"/>
                <a:ext cx="9036050" cy="2201778"/>
                <a:chOff x="107950" y="2746283"/>
                <a:chExt cx="9036050" cy="2201778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03800" y="3717054"/>
                  <a:ext cx="1944688" cy="1231007"/>
                </a:xfrm>
                <a:prstGeom prst="rect">
                  <a:avLst/>
                </a:prstGeom>
                <a:solidFill>
                  <a:srgbClr val="CCECFF"/>
                </a:solidFill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1.5 x 10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29</a:t>
                  </a: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 :</a:t>
                  </a:r>
                  <a:r>
                    <a:rPr lang="en-GB" dirty="0">
                      <a:solidFill>
                        <a:srgbClr val="0000CC"/>
                      </a:solidFill>
                      <a:latin typeface="+mn-lt"/>
                      <a:ea typeface="+mn-ea"/>
                      <a:cs typeface="Arial" charset="0"/>
                    </a:rPr>
                    <a:t> </a:t>
                  </a:r>
                  <a:r>
                    <a:rPr lang="en-GB" dirty="0">
                      <a:latin typeface="+mn-lt"/>
                      <a:ea typeface="+mn-ea"/>
                      <a:cs typeface="Arial" charset="0"/>
                    </a:rPr>
                    <a:t>e &amp; </a:t>
                  </a:r>
                  <a:r>
                    <a:rPr lang="en-GB" dirty="0">
                      <a:latin typeface="Symbol" pitchFamily="18" charset="2"/>
                      <a:ea typeface="+mn-ea"/>
                      <a:cs typeface="Arial" charset="0"/>
                    </a:rPr>
                    <a:t>g</a:t>
                  </a:r>
                  <a:r>
                    <a:rPr lang="en-GB" dirty="0">
                      <a:latin typeface="+mn-lt"/>
                      <a:ea typeface="+mn-ea"/>
                      <a:cs typeface="Arial" charset="0"/>
                    </a:rPr>
                    <a:t>         </a:t>
                  </a: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4x10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29</a:t>
                  </a: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 : </a:t>
                  </a:r>
                  <a:r>
                    <a:rPr lang="en-GB" dirty="0">
                      <a:latin typeface="Symbol" pitchFamily="18" charset="2"/>
                      <a:ea typeface="+mn-ea"/>
                      <a:cs typeface="Arial" charset="0"/>
                    </a:rPr>
                    <a:t>t</a:t>
                  </a:r>
                  <a:r>
                    <a:rPr lang="en-GB" dirty="0">
                      <a:latin typeface="+mn-lt"/>
                      <a:ea typeface="+mn-ea"/>
                      <a:cs typeface="Arial" charset="0"/>
                    </a:rPr>
                    <a:t>        </a:t>
                  </a:r>
                </a:p>
                <a:p>
                  <a:pPr>
                    <a:defRPr/>
                  </a:pP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6x10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29</a:t>
                  </a: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 : </a:t>
                  </a:r>
                  <a:r>
                    <a:rPr lang="en-GB" dirty="0">
                      <a:latin typeface="+mn-lt"/>
                      <a:ea typeface="+mn-ea"/>
                      <a:cs typeface="Arial" charset="0"/>
                    </a:rPr>
                    <a:t>forward </a:t>
                  </a:r>
                  <a:r>
                    <a:rPr lang="en-GB" dirty="0">
                      <a:latin typeface="Symbol" pitchFamily="18" charset="2"/>
                      <a:ea typeface="+mn-ea"/>
                      <a:cs typeface="Arial" charset="0"/>
                    </a:rPr>
                    <a:t>m</a:t>
                  </a:r>
                  <a:endParaRPr lang="en-GB" dirty="0">
                    <a:latin typeface="+mn-lt"/>
                    <a:ea typeface="+mn-ea"/>
                    <a:cs typeface="Arial" charset="0"/>
                  </a:endParaRPr>
                </a:p>
                <a:p>
                  <a:pPr>
                    <a:defRPr/>
                  </a:pP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1x10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30</a:t>
                  </a:r>
                  <a:r>
                    <a:rPr lang="en-GB" dirty="0">
                      <a:solidFill>
                        <a:srgbClr val="FF0000"/>
                      </a:solidFill>
                      <a:latin typeface="+mn-lt"/>
                      <a:ea typeface="+mn-ea"/>
                      <a:cs typeface="Arial" charset="0"/>
                    </a:rPr>
                    <a:t> : </a:t>
                  </a:r>
                  <a:r>
                    <a:rPr lang="en-GB" dirty="0" smtClean="0">
                      <a:latin typeface="+mn-lt"/>
                      <a:ea typeface="+mn-ea"/>
                      <a:cs typeface="Arial" charset="0"/>
                    </a:rPr>
                    <a:t>MET</a:t>
                  </a:r>
                  <a:r>
                    <a:rPr lang="en-GB" sz="2000" dirty="0" smtClean="0">
                      <a:latin typeface="+mn-lt"/>
                      <a:ea typeface="+mn-ea"/>
                      <a:cs typeface="Arial" charset="0"/>
                    </a:rPr>
                    <a:t> </a:t>
                  </a:r>
                  <a:endParaRPr lang="en-GB" dirty="0">
                    <a:latin typeface="+mn-lt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5" name="Group 32"/>
                <p:cNvGrpSpPr>
                  <a:grpSpLocks/>
                </p:cNvGrpSpPr>
                <p:nvPr/>
              </p:nvGrpSpPr>
              <p:grpSpPr bwMode="auto">
                <a:xfrm>
                  <a:off x="107950" y="2746283"/>
                  <a:ext cx="9036050" cy="2201778"/>
                  <a:chOff x="107950" y="2746283"/>
                  <a:chExt cx="9036050" cy="2201778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840538" y="3717054"/>
                    <a:ext cx="2303462" cy="1231007"/>
                  </a:xfrm>
                  <a:prstGeom prst="rect">
                    <a:avLst/>
                  </a:prstGeom>
                  <a:solidFill>
                    <a:srgbClr val="99FFCC"/>
                  </a:solidFill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b="1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charset="0"/>
                      </a:rPr>
                      <a:t>Physics menu deployed:  </a:t>
                    </a:r>
                    <a:r>
                      <a:rPr lang="en-GB" dirty="0">
                        <a:latin typeface="+mn-lt"/>
                        <a:ea typeface="+mn-ea"/>
                        <a:cs typeface="Arial" charset="0"/>
                      </a:rPr>
                      <a:t>Shift focus from commissioning  to </a:t>
                    </a:r>
                    <a:r>
                      <a:rPr lang="en-GB" dirty="0" smtClean="0">
                        <a:latin typeface="+mn-lt"/>
                        <a:ea typeface="+mn-ea"/>
                        <a:cs typeface="Arial" charset="0"/>
                      </a:rPr>
                      <a:t>physics</a:t>
                    </a:r>
                    <a:r>
                      <a:rPr lang="en-GB" sz="2000" dirty="0" smtClean="0">
                        <a:latin typeface="+mn-lt"/>
                        <a:ea typeface="+mn-ea"/>
                        <a:cs typeface="Arial" charset="0"/>
                      </a:rPr>
                      <a:t> </a:t>
                    </a:r>
                    <a:endParaRPr lang="en-GB" dirty="0">
                      <a:latin typeface="+mn-lt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07950" y="3745627"/>
                    <a:ext cx="1258888" cy="1200053"/>
                  </a:xfrm>
                  <a:prstGeom prst="rect">
                    <a:avLst/>
                  </a:prstGeom>
                  <a:solidFill>
                    <a:srgbClr val="FFCCFF"/>
                  </a:solidFill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dirty="0">
                        <a:latin typeface="+mn-lt"/>
                        <a:ea typeface="+mn-ea"/>
                        <a:cs typeface="Arial" charset="0"/>
                      </a:rPr>
                      <a:t>Min. Bias trigger records all collisions</a:t>
                    </a:r>
                  </a:p>
                </p:txBody>
              </p:sp>
              <p:sp>
                <p:nvSpPr>
                  <p:cNvPr id="34842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6838" y="3745626"/>
                    <a:ext cx="3673475" cy="1200232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 dirty="0">
                        <a:latin typeface="Calibri" pitchFamily="-111" charset="0"/>
                      </a:rPr>
                      <a:t>Min. Bias pre-scaled</a:t>
                    </a:r>
                  </a:p>
                  <a:p>
                    <a:pPr algn="ctr"/>
                    <a:r>
                      <a:rPr lang="en-GB" dirty="0" err="1">
                        <a:latin typeface="Calibri" pitchFamily="-111" charset="0"/>
                      </a:rPr>
                      <a:t>e</a:t>
                    </a:r>
                    <a:r>
                      <a:rPr lang="en-GB" dirty="0">
                        <a:latin typeface="Calibri" pitchFamily="-111" charset="0"/>
                      </a:rPr>
                      <a:t>, </a:t>
                    </a:r>
                    <a:r>
                      <a:rPr lang="en-GB" dirty="0" err="1">
                        <a:latin typeface="Symbol" pitchFamily="-111" charset="2"/>
                      </a:rPr>
                      <a:t>g</a:t>
                    </a:r>
                    <a:r>
                      <a:rPr lang="en-GB" dirty="0">
                        <a:latin typeface="Calibri" pitchFamily="-111" charset="0"/>
                      </a:rPr>
                      <a:t>, Jet, </a:t>
                    </a:r>
                    <a:r>
                      <a:rPr lang="en-GB" dirty="0" err="1">
                        <a:latin typeface="Symbol" pitchFamily="-111" charset="2"/>
                      </a:rPr>
                      <a:t>t</a:t>
                    </a:r>
                    <a:r>
                      <a:rPr lang="en-GB" dirty="0">
                        <a:latin typeface="Symbol" pitchFamily="-111" charset="2"/>
                      </a:rPr>
                      <a:t>, </a:t>
                    </a:r>
                    <a:r>
                      <a:rPr lang="en-GB" dirty="0" err="1">
                        <a:latin typeface="Symbol" pitchFamily="-111" charset="2"/>
                      </a:rPr>
                      <a:t>m</a:t>
                    </a:r>
                    <a:r>
                      <a:rPr lang="en-GB" dirty="0">
                        <a:latin typeface="Symbol" pitchFamily="-111" charset="2"/>
                      </a:rPr>
                      <a:t> </a:t>
                    </a:r>
                    <a:r>
                      <a:rPr lang="en-GB" dirty="0">
                        <a:latin typeface="Calibri" pitchFamily="-111" charset="0"/>
                      </a:rPr>
                      <a:t>and MET not pre-scaled</a:t>
                    </a:r>
                    <a:endParaRPr lang="en-GB" dirty="0" smtClean="0">
                      <a:latin typeface="Calibri" pitchFamily="-111" charset="0"/>
                    </a:endParaRPr>
                  </a:p>
                  <a:p>
                    <a:endParaRPr lang="en-GB" dirty="0" smtClean="0">
                      <a:latin typeface="Calibri" pitchFamily="-111" charset="0"/>
                    </a:endParaRPr>
                  </a:p>
                  <a:p>
                    <a:endParaRPr lang="en-GB" sz="1600" dirty="0">
                      <a:latin typeface="Calibri" pitchFamily="-111" charset="0"/>
                    </a:endParaRPr>
                  </a:p>
                </p:txBody>
              </p:sp>
              <p:sp>
                <p:nvSpPr>
                  <p:cNvPr id="34843" name="TextBox 19"/>
                  <p:cNvSpPr txBox="1">
                    <a:spLocks noChangeArrowheads="1"/>
                  </p:cNvSpPr>
                  <p:nvPr/>
                </p:nvSpPr>
                <p:spPr bwMode="auto">
                  <a:xfrm rot="32036">
                    <a:off x="6841477" y="2746283"/>
                    <a:ext cx="1942702" cy="369332"/>
                  </a:xfrm>
                  <a:prstGeom prst="rect">
                    <a:avLst/>
                  </a:prstGeom>
                  <a:solidFill>
                    <a:srgbClr val="FF669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/>
                      <a:t>August onwards</a:t>
                    </a:r>
                  </a:p>
                </p:txBody>
              </p:sp>
            </p:grpSp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107513" y="2268188"/>
                <a:ext cx="9036487" cy="1479145"/>
                <a:chOff x="107513" y="2268188"/>
                <a:chExt cx="9036487" cy="1479145"/>
              </a:xfrm>
            </p:grpSpPr>
            <p:sp>
              <p:nvSpPr>
                <p:cNvPr id="15" name="Right Arrow 14"/>
                <p:cNvSpPr/>
                <p:nvPr/>
              </p:nvSpPr>
              <p:spPr bwMode="auto">
                <a:xfrm>
                  <a:off x="192045" y="2268188"/>
                  <a:ext cx="8951955" cy="585334"/>
                </a:xfrm>
                <a:prstGeom prst="rightArrow">
                  <a:avLst/>
                </a:prstGeom>
                <a:solidFill>
                  <a:srgbClr val="00009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en-GB" dirty="0"/>
                    <a:t>10</a:t>
                  </a:r>
                  <a:r>
                    <a:rPr lang="en-GB" baseline="30000" dirty="0"/>
                    <a:t>27</a:t>
                  </a:r>
                  <a:r>
                    <a:rPr lang="en-GB" dirty="0"/>
                    <a:t> 2x10</a:t>
                  </a:r>
                  <a:r>
                    <a:rPr lang="en-GB" baseline="30000" dirty="0"/>
                    <a:t>27</a:t>
                  </a:r>
                  <a:r>
                    <a:rPr lang="en-GB" dirty="0"/>
                    <a:t>  5x10</a:t>
                  </a:r>
                  <a:r>
                    <a:rPr lang="en-GB" baseline="30000" dirty="0"/>
                    <a:t>27</a:t>
                  </a:r>
                  <a:r>
                    <a:rPr lang="en-GB" dirty="0"/>
                    <a:t>  10</a:t>
                  </a:r>
                  <a:r>
                    <a:rPr lang="en-GB" baseline="30000" dirty="0"/>
                    <a:t>28  </a:t>
                  </a:r>
                  <a:r>
                    <a:rPr lang="en-GB" dirty="0"/>
                    <a:t>2x10</a:t>
                  </a:r>
                  <a:r>
                    <a:rPr lang="en-GB" baseline="30000" dirty="0"/>
                    <a:t>28</a:t>
                  </a:r>
                  <a:r>
                    <a:rPr lang="en-GB" dirty="0"/>
                    <a:t>  5x10</a:t>
                  </a:r>
                  <a:r>
                    <a:rPr lang="en-GB" baseline="30000" dirty="0"/>
                    <a:t>28</a:t>
                  </a:r>
                  <a:r>
                    <a:rPr lang="en-GB" dirty="0"/>
                    <a:t>  10</a:t>
                  </a:r>
                  <a:r>
                    <a:rPr lang="en-GB" baseline="30000" dirty="0"/>
                    <a:t>29</a:t>
                  </a:r>
                  <a:r>
                    <a:rPr lang="en-GB" dirty="0"/>
                    <a:t>  2x10</a:t>
                  </a:r>
                  <a:r>
                    <a:rPr lang="en-GB" baseline="30000" dirty="0"/>
                    <a:t>29</a:t>
                  </a:r>
                  <a:r>
                    <a:rPr lang="en-GB" dirty="0"/>
                    <a:t>  5x10</a:t>
                  </a:r>
                  <a:r>
                    <a:rPr lang="en-GB" baseline="30000" dirty="0"/>
                    <a:t>29</a:t>
                  </a:r>
                  <a:r>
                    <a:rPr lang="en-GB" dirty="0"/>
                    <a:t>  10</a:t>
                  </a:r>
                  <a:r>
                    <a:rPr lang="en-GB" baseline="30000" dirty="0"/>
                    <a:t>30</a:t>
                  </a:r>
                  <a:r>
                    <a:rPr lang="en-GB" dirty="0"/>
                    <a:t>  2x10</a:t>
                  </a:r>
                  <a:r>
                    <a:rPr lang="en-GB" baseline="30000" dirty="0"/>
                    <a:t>30</a:t>
                  </a:r>
                  <a:r>
                    <a:rPr lang="en-GB" dirty="0" smtClean="0"/>
                    <a:t> 5x10</a:t>
                  </a:r>
                  <a:r>
                    <a:rPr lang="en-GB" baseline="30000" dirty="0" smtClean="0"/>
                    <a:t>30</a:t>
                  </a:r>
                  <a:r>
                    <a:rPr lang="en-GB" dirty="0" smtClean="0"/>
                    <a:t> 10</a:t>
                  </a:r>
                  <a:r>
                    <a:rPr lang="en-GB" baseline="30000" dirty="0" smtClean="0"/>
                    <a:t>31 </a:t>
                  </a:r>
                  <a:r>
                    <a:rPr lang="en-GB" dirty="0" smtClean="0"/>
                    <a:t>…10</a:t>
                  </a:r>
                  <a:r>
                    <a:rPr lang="en-GB" baseline="30000" dirty="0" smtClean="0"/>
                    <a:t>32</a:t>
                  </a:r>
                  <a:endParaRPr lang="en-GB" baseline="30000" dirty="0"/>
                </a:p>
              </p:txBody>
            </p:sp>
            <p:sp>
              <p:nvSpPr>
                <p:cNvPr id="34831" name="TextBox 18"/>
                <p:cNvSpPr txBox="1">
                  <a:spLocks noChangeArrowheads="1"/>
                </p:cNvSpPr>
                <p:nvPr/>
              </p:nvSpPr>
              <p:spPr bwMode="auto">
                <a:xfrm rot="-9655">
                  <a:off x="2557091" y="2734380"/>
                  <a:ext cx="2419650" cy="36998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/>
                    <a:t>May</a:t>
                  </a:r>
                </a:p>
              </p:txBody>
            </p:sp>
            <p:sp>
              <p:nvSpPr>
                <p:cNvPr id="34832" name="TextBox 11"/>
                <p:cNvSpPr txBox="1">
                  <a:spLocks noChangeArrowheads="1"/>
                </p:cNvSpPr>
                <p:nvPr/>
              </p:nvSpPr>
              <p:spPr bwMode="auto">
                <a:xfrm rot="4886">
                  <a:off x="715979" y="2732266"/>
                  <a:ext cx="1855881" cy="369984"/>
                </a:xfrm>
                <a:prstGeom prst="rect">
                  <a:avLst/>
                </a:prstGeom>
                <a:solidFill>
                  <a:srgbClr val="FF99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/>
                    <a:t>April</a:t>
                  </a:r>
                </a:p>
              </p:txBody>
            </p:sp>
            <p:sp>
              <p:nvSpPr>
                <p:cNvPr id="34833" name="TextBox 18"/>
                <p:cNvSpPr txBox="1">
                  <a:spLocks noChangeArrowheads="1"/>
                </p:cNvSpPr>
                <p:nvPr/>
              </p:nvSpPr>
              <p:spPr bwMode="auto">
                <a:xfrm rot="-575">
                  <a:off x="4963900" y="2731007"/>
                  <a:ext cx="981021" cy="36942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/>
                    <a:t>June</a:t>
                  </a:r>
                </a:p>
              </p:txBody>
            </p:sp>
            <p:sp>
              <p:nvSpPr>
                <p:cNvPr id="34834" name="TextBox 19"/>
                <p:cNvSpPr txBox="1">
                  <a:spLocks noChangeArrowheads="1"/>
                </p:cNvSpPr>
                <p:nvPr/>
              </p:nvSpPr>
              <p:spPr bwMode="auto">
                <a:xfrm rot="32036">
                  <a:off x="5956776" y="2735102"/>
                  <a:ext cx="883313" cy="369428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/>
                    <a:t>July</a:t>
                  </a:r>
                </a:p>
              </p:txBody>
            </p:sp>
            <p:sp>
              <p:nvSpPr>
                <p:cNvPr id="34835" name="TextBox 21"/>
                <p:cNvSpPr txBox="1">
                  <a:spLocks noChangeArrowheads="1"/>
                </p:cNvSpPr>
                <p:nvPr/>
              </p:nvSpPr>
              <p:spPr bwMode="auto">
                <a:xfrm rot="4886">
                  <a:off x="107513" y="3100835"/>
                  <a:ext cx="4932026" cy="64649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chemeClr val="bg1"/>
                      </a:solidFill>
                    </a:rPr>
                    <a:t>Level-1 Active</a:t>
                  </a:r>
                </a:p>
                <a:p>
                  <a:pPr algn="ctr"/>
                  <a:r>
                    <a:rPr lang="en-GB" b="1" dirty="0">
                      <a:solidFill>
                        <a:schemeClr val="bg1"/>
                      </a:solidFill>
                    </a:rPr>
                    <a:t>HLT Monitoring Mode </a:t>
                  </a:r>
                </a:p>
              </p:txBody>
            </p:sp>
            <p:sp>
              <p:nvSpPr>
                <p:cNvPr id="34836" name="TextBox 22"/>
                <p:cNvSpPr txBox="1">
                  <a:spLocks noChangeArrowheads="1"/>
                </p:cNvSpPr>
                <p:nvPr/>
              </p:nvSpPr>
              <p:spPr bwMode="auto">
                <a:xfrm rot="4886">
                  <a:off x="5040055" y="3098557"/>
                  <a:ext cx="1799791" cy="64649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C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b="1" dirty="0"/>
                    <a:t>Progressively </a:t>
                  </a:r>
                </a:p>
                <a:p>
                  <a:pPr algn="ctr"/>
                  <a:r>
                    <a:rPr lang="en-GB" b="1" dirty="0"/>
                    <a:t>activate HLT</a:t>
                  </a:r>
                </a:p>
              </p:txBody>
            </p:sp>
            <p:sp>
              <p:nvSpPr>
                <p:cNvPr id="34837" name="TextBox 23"/>
                <p:cNvSpPr txBox="1">
                  <a:spLocks noChangeArrowheads="1"/>
                </p:cNvSpPr>
                <p:nvPr/>
              </p:nvSpPr>
              <p:spPr bwMode="auto">
                <a:xfrm rot="4886">
                  <a:off x="6839745" y="3098558"/>
                  <a:ext cx="1944214" cy="64649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FFC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b="1" dirty="0"/>
                    <a:t>HLT active</a:t>
                  </a:r>
                </a:p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37" name="TextBox 36"/>
            <p:cNvSpPr txBox="1"/>
            <p:nvPr/>
          </p:nvSpPr>
          <p:spPr>
            <a:xfrm>
              <a:off x="6875463" y="2564904"/>
              <a:ext cx="1873250" cy="338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GB" sz="1600" dirty="0">
                  <a:latin typeface="+mn-lt"/>
                  <a:ea typeface="+mn-ea"/>
                  <a:cs typeface="Arial" charset="0"/>
                </a:rPr>
                <a:t>Luminosity cm</a:t>
              </a:r>
              <a:r>
                <a:rPr lang="en-GB" sz="1600" baseline="30000" dirty="0">
                  <a:latin typeface="+mn-lt"/>
                  <a:ea typeface="+mn-ea"/>
                  <a:cs typeface="Arial" charset="0"/>
                </a:rPr>
                <a:t>-2</a:t>
              </a:r>
              <a:r>
                <a:rPr lang="en-GB" sz="1600" dirty="0">
                  <a:latin typeface="+mn-lt"/>
                  <a:ea typeface="+mn-ea"/>
                  <a:cs typeface="Arial" charset="0"/>
                </a:rPr>
                <a:t>s</a:t>
              </a:r>
              <a:r>
                <a:rPr lang="en-GB" sz="1600" baseline="30000" dirty="0">
                  <a:latin typeface="+mn-lt"/>
                  <a:ea typeface="+mn-ea"/>
                  <a:cs typeface="Arial" charset="0"/>
                </a:rPr>
                <a:t>-1</a:t>
              </a:r>
            </a:p>
          </p:txBody>
        </p:sp>
        <p:sp>
          <p:nvSpPr>
            <p:cNvPr id="34827" name="TextBox 37"/>
            <p:cNvSpPr txBox="1">
              <a:spLocks noChangeArrowheads="1"/>
            </p:cNvSpPr>
            <p:nvPr/>
          </p:nvSpPr>
          <p:spPr bwMode="auto">
            <a:xfrm>
              <a:off x="0" y="3140968"/>
              <a:ext cx="864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2010</a:t>
              </a:r>
            </a:p>
          </p:txBody>
        </p:sp>
      </p:grpSp>
    </p:spTree>
  </p:cSld>
  <p:clrMapOvr>
    <a:masterClrMapping/>
  </p:clrMapOvr>
  <p:transition advTm="9778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Level 1 trigger rate for various trigger selections up to L = 7x10</a:t>
            </a:r>
            <a:r>
              <a:rPr lang="en-US" sz="3600" baseline="30000" dirty="0" smtClean="0"/>
              <a:t>29</a:t>
            </a:r>
            <a:r>
              <a:rPr lang="en-US" sz="3600" dirty="0" smtClean="0"/>
              <a:t>cm</a:t>
            </a:r>
            <a:r>
              <a:rPr lang="en-US" sz="3600" baseline="30000" dirty="0" smtClean="0"/>
              <a:t>-2</a:t>
            </a:r>
            <a:r>
              <a:rPr lang="en-US" sz="3600" dirty="0" smtClean="0"/>
              <a:t>s</a:t>
            </a:r>
            <a:r>
              <a:rPr lang="en-US" sz="3600" baseline="30000" dirty="0" smtClean="0"/>
              <a:t>-1</a:t>
            </a:r>
            <a:endParaRPr lang="en-US" sz="3600" baseline="30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AFA5-8233-6D40-8506-68C5412136D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84" y="1344734"/>
            <a:ext cx="5221894" cy="501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" y="3678676"/>
            <a:ext cx="3916263" cy="2814199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Ricardo Gonçalo, RHUL</a:t>
            </a:r>
            <a:endParaRPr lang="en-US" dirty="0"/>
          </a:p>
        </p:txBody>
      </p:sp>
      <p:grpSp>
        <p:nvGrpSpPr>
          <p:cNvPr id="2" name="Group 17"/>
          <p:cNvGrpSpPr/>
          <p:nvPr/>
        </p:nvGrpSpPr>
        <p:grpSpPr>
          <a:xfrm>
            <a:off x="4467816" y="588207"/>
            <a:ext cx="4676184" cy="6131035"/>
            <a:chOff x="4376500" y="664730"/>
            <a:chExt cx="4676184" cy="613103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76500" y="664730"/>
              <a:ext cx="4676184" cy="613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186991" y="5191893"/>
              <a:ext cx="3062343" cy="101362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072803" y="3725940"/>
              <a:ext cx="5077844" cy="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299770" y="885680"/>
              <a:ext cx="71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TeV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07213" y="6492875"/>
            <a:ext cx="2133600" cy="365125"/>
          </a:xfrm>
        </p:spPr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3481116" y="679865"/>
            <a:ext cx="4221924" cy="3693542"/>
            <a:chOff x="3409901" y="2635181"/>
            <a:chExt cx="4221924" cy="3596099"/>
          </a:xfrm>
        </p:grpSpPr>
        <p:sp>
          <p:nvSpPr>
            <p:cNvPr id="34" name="Smiley Face 33"/>
            <p:cNvSpPr/>
            <p:nvPr/>
          </p:nvSpPr>
          <p:spPr>
            <a:xfrm>
              <a:off x="4174720" y="2635181"/>
              <a:ext cx="261130" cy="23740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iley Face 34"/>
            <p:cNvSpPr/>
            <p:nvPr/>
          </p:nvSpPr>
          <p:spPr>
            <a:xfrm>
              <a:off x="3409901" y="2872585"/>
              <a:ext cx="261130" cy="23740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435850" y="2872585"/>
              <a:ext cx="3195975" cy="2682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821995" y="3109989"/>
              <a:ext cx="3809830" cy="31212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" y="0"/>
            <a:ext cx="4331595" cy="3857810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ATLAS </a:t>
            </a:r>
            <a:r>
              <a:rPr lang="en-US" sz="2000" dirty="0" smtClean="0"/>
              <a:t>collected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  <a:sym typeface="Symbol" pitchFamily="-110" charset="2"/>
              </a:rPr>
              <a:t>∫ L </a:t>
            </a:r>
            <a:r>
              <a:rPr lang="en-US" sz="2000" dirty="0" err="1" smtClean="0">
                <a:solidFill>
                  <a:srgbClr val="000000"/>
                </a:solidFill>
                <a:ea typeface="Arial" pitchFamily="-110" charset="0"/>
                <a:cs typeface="Arial" pitchFamily="-110" charset="0"/>
                <a:sym typeface="Symbol" pitchFamily="-110" charset="2"/>
              </a:rPr>
              <a:t>dt</a:t>
            </a:r>
            <a:r>
              <a:rPr lang="en-US" sz="2000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  <a:sym typeface="Symbol" pitchFamily="-110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  <a:sym typeface="Symbol" pitchFamily="-110" charset="2"/>
              </a:rPr>
              <a:t>&gt;</a:t>
            </a:r>
            <a:r>
              <a:rPr lang="en-US" sz="2000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  <a:sym typeface="Symbol" pitchFamily="-110" charset="2"/>
              </a:rPr>
              <a:t> </a:t>
            </a:r>
            <a:r>
              <a:rPr lang="en-US" sz="2000" dirty="0" smtClean="0">
                <a:sym typeface="Symbol" pitchFamily="-110" charset="2"/>
              </a:rPr>
              <a:t>8 </a:t>
            </a:r>
            <a:r>
              <a:rPr lang="en-US" sz="2000" dirty="0" smtClean="0"/>
              <a:t>pb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(±11%)</a:t>
            </a:r>
          </a:p>
          <a:p>
            <a:pPr lvl="1"/>
            <a:r>
              <a:rPr lang="en-US" sz="1600" dirty="0" smtClean="0"/>
              <a:t>At ≈ 94% efficiency and improving</a:t>
            </a:r>
          </a:p>
          <a:p>
            <a:pPr lvl="1"/>
            <a:r>
              <a:rPr lang="en-US" sz="1600" dirty="0" smtClean="0"/>
              <a:t>First W and Z cross section measurements</a:t>
            </a:r>
          </a:p>
          <a:p>
            <a:pPr lvl="1"/>
            <a:r>
              <a:rPr lang="en-US" sz="1600" dirty="0" smtClean="0"/>
              <a:t>Handful of top candidates </a:t>
            </a:r>
            <a:r>
              <a:rPr lang="en-US" sz="1600" dirty="0" smtClean="0"/>
              <a:t>seen</a:t>
            </a:r>
          </a:p>
          <a:p>
            <a:r>
              <a:rPr lang="en-US" sz="2000" dirty="0" smtClean="0"/>
              <a:t>LHC running smoothly at √</a:t>
            </a:r>
            <a:r>
              <a:rPr lang="en-US" sz="2000" dirty="0" err="1" smtClean="0"/>
              <a:t>s</a:t>
            </a:r>
            <a:r>
              <a:rPr lang="en-US" sz="2000" dirty="0" smtClean="0"/>
              <a:t> = 7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1"/>
            <a:r>
              <a:rPr lang="en-US" sz="1600" dirty="0" smtClean="0"/>
              <a:t>Started 30 March 2010 with L≈10</a:t>
            </a:r>
            <a:r>
              <a:rPr lang="en-US" sz="1600" baseline="30000" dirty="0" smtClean="0"/>
              <a:t>27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Crossed L = 10</a:t>
            </a:r>
            <a:r>
              <a:rPr lang="en-US" sz="1600" baseline="30000" dirty="0" smtClean="0"/>
              <a:t>31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 milestone in August</a:t>
            </a:r>
          </a:p>
          <a:p>
            <a:pPr lvl="1"/>
            <a:r>
              <a:rPr lang="en-US" sz="1600" dirty="0" smtClean="0"/>
              <a:t>Aim to achieve L = 10</a:t>
            </a:r>
            <a:r>
              <a:rPr lang="en-US" sz="1600" baseline="30000" dirty="0" smtClean="0"/>
              <a:t>32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in October</a:t>
            </a:r>
          </a:p>
          <a:p>
            <a:pPr lvl="1"/>
            <a:r>
              <a:rPr lang="en-US" sz="1600" dirty="0" err="1" smtClean="0"/>
              <a:t>p-p</a:t>
            </a:r>
            <a:r>
              <a:rPr lang="en-US" sz="1600" dirty="0" smtClean="0"/>
              <a:t> run until early November, followed by heavy-ion run</a:t>
            </a:r>
          </a:p>
          <a:p>
            <a:pPr lvl="1"/>
            <a:r>
              <a:rPr lang="en-US" sz="1600" dirty="0" smtClean="0"/>
              <a:t>Plan for √</a:t>
            </a:r>
            <a:r>
              <a:rPr lang="en-US" sz="1600" dirty="0" err="1" smtClean="0"/>
              <a:t>s</a:t>
            </a:r>
            <a:r>
              <a:rPr lang="en-US" sz="1600" dirty="0" smtClean="0"/>
              <a:t> = 14 </a:t>
            </a:r>
            <a:r>
              <a:rPr lang="en-US" sz="1600" dirty="0" err="1" smtClean="0"/>
              <a:t>TeV</a:t>
            </a:r>
            <a:r>
              <a:rPr lang="en-US" sz="1600" dirty="0" smtClean="0"/>
              <a:t> in 2013 after </a:t>
            </a:r>
            <a:r>
              <a:rPr lang="en-US" sz="1600" dirty="0" smtClean="0"/>
              <a:t>shutdown</a:t>
            </a:r>
            <a:endParaRPr lang="en-US" sz="16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Trigger</a:t>
            </a:r>
            <a:r>
              <a:rPr lang="en-US" sz="2200" dirty="0" smtClean="0">
                <a:solidFill>
                  <a:srgbClr val="FF0000"/>
                </a:solidFill>
              </a:rPr>
              <a:t> coping with ≈10</a:t>
            </a:r>
            <a:r>
              <a:rPr lang="en-US" sz="2200" baseline="30000" dirty="0" smtClean="0">
                <a:solidFill>
                  <a:srgbClr val="FF0000"/>
                </a:solidFill>
              </a:rPr>
              <a:t>5</a:t>
            </a:r>
            <a:r>
              <a:rPr lang="en-US" sz="2200" dirty="0" smtClean="0">
                <a:solidFill>
                  <a:srgbClr val="FF0000"/>
                </a:solidFill>
              </a:rPr>
              <a:t> increase in LHC luminosity over 7 months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947995" y="249653"/>
            <a:ext cx="3656575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6985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See also previous talk by Daniel Fournier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8" descr="fig_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38" y="1507515"/>
            <a:ext cx="8084828" cy="47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1" y="663374"/>
            <a:ext cx="8397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  <a:ea typeface="+mn-ea"/>
                <a:cs typeface="Arial" charset="0"/>
              </a:rPr>
              <a:t> Time Difference between forward and backward counters signal collisions events: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05775" y="1058432"/>
            <a:ext cx="7334627" cy="4991011"/>
            <a:chOff x="4503105" y="1857169"/>
            <a:chExt cx="5014025" cy="36030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3105" y="1857169"/>
              <a:ext cx="5014025" cy="360304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7188192" y="2905287"/>
              <a:ext cx="180034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148913" y="2553337"/>
              <a:ext cx="1309325" cy="26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pb</a:t>
              </a:r>
              <a:r>
                <a:rPr lang="en-US" baseline="30000" dirty="0" smtClean="0"/>
                <a:t>-1</a:t>
              </a:r>
              <a:r>
                <a:rPr lang="en-US" dirty="0" smtClean="0"/>
                <a:t>/day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79388" y="6248400"/>
            <a:ext cx="2032000" cy="457200"/>
          </a:xfrm>
        </p:spPr>
        <p:txBody>
          <a:bodyPr/>
          <a:lstStyle/>
          <a:p>
            <a:r>
              <a:rPr lang="en-US" smtClean="0"/>
              <a:t>Ricardo Gonçalo, RHUL</a:t>
            </a: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7037" y="6248400"/>
            <a:ext cx="2595563" cy="457200"/>
          </a:xfrm>
        </p:spPr>
        <p:txBody>
          <a:bodyPr/>
          <a:lstStyle/>
          <a:p>
            <a:r>
              <a:rPr lang="en-US" smtClean="0"/>
              <a:t>LHC Days in Split - 4 Oct. 2010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39150" y="6229350"/>
            <a:ext cx="498475" cy="476250"/>
          </a:xfrm>
        </p:spPr>
        <p:txBody>
          <a:bodyPr/>
          <a:lstStyle/>
          <a:p>
            <a:pPr algn="r"/>
            <a:fld id="{6A048F86-358B-1447-86A5-5B8C14A0CEA5}" type="slidenum">
              <a:rPr lang="en-US"/>
              <a:pPr algn="r"/>
              <a:t>32</a:t>
            </a:fld>
            <a:endParaRPr lang="en-US" dirty="0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686800" cy="706438"/>
          </a:xfrm>
        </p:spPr>
        <p:txBody>
          <a:bodyPr/>
          <a:lstStyle/>
          <a:p>
            <a:r>
              <a:rPr lang="en-US" sz="3200"/>
              <a:t>Example: level 2 e/</a:t>
            </a:r>
            <a:r>
              <a:rPr lang="en-US" sz="3200">
                <a:sym typeface="Symbol" charset="2"/>
              </a:rPr>
              <a:t> calorimeter reconstruction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79488"/>
            <a:ext cx="4773612" cy="5329237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lang="en-US" sz="2000" dirty="0">
                <a:solidFill>
                  <a:srgbClr val="217905"/>
                </a:solidFill>
              </a:rPr>
              <a:t>Full granularity </a:t>
            </a:r>
            <a:r>
              <a:rPr lang="en-US" sz="2000" dirty="0"/>
              <a:t>but </a:t>
            </a:r>
            <a:r>
              <a:rPr lang="en-US" sz="2000" dirty="0">
                <a:solidFill>
                  <a:srgbClr val="FF0000"/>
                </a:solidFill>
              </a:rPr>
              <a:t>short time </a:t>
            </a:r>
            <a:r>
              <a:rPr lang="en-US" sz="2000" dirty="0"/>
              <a:t>and only rough</a:t>
            </a:r>
            <a:r>
              <a:rPr lang="en-US" sz="2000" dirty="0">
                <a:solidFill>
                  <a:schemeClr val="accent2"/>
                </a:solidFill>
              </a:rPr>
              <a:t> calibration</a:t>
            </a:r>
          </a:p>
          <a:p>
            <a:pPr marL="457200" indent="-457200">
              <a:lnSpc>
                <a:spcPct val="80000"/>
              </a:lnSpc>
            </a:pPr>
            <a:endParaRPr lang="en-US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2000" dirty="0"/>
              <a:t>Reconstruction steps: 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800" dirty="0" err="1"/>
              <a:t>LAr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9900"/>
                </a:solidFill>
              </a:rPr>
              <a:t>sample 2</a:t>
            </a:r>
            <a:r>
              <a:rPr lang="en-US" sz="1800" dirty="0"/>
              <a:t>; cluster </a:t>
            </a:r>
            <a:r>
              <a:rPr lang="en-US" sz="1800" dirty="0">
                <a:solidFill>
                  <a:schemeClr val="accent2"/>
                </a:solidFill>
              </a:rPr>
              <a:t>position and size </a:t>
            </a:r>
            <a:r>
              <a:rPr lang="en-US" sz="1800" dirty="0"/>
              <a:t>(E in 3x3 cells/E in 7x7 cells)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800" dirty="0" err="1"/>
              <a:t>LAr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9900"/>
                </a:solidFill>
              </a:rPr>
              <a:t>sample 1</a:t>
            </a:r>
            <a:r>
              <a:rPr lang="en-US" sz="1800" dirty="0"/>
              <a:t>; look for </a:t>
            </a:r>
            <a:r>
              <a:rPr lang="en-US" sz="1800" dirty="0">
                <a:solidFill>
                  <a:schemeClr val="accent2"/>
                </a:solidFill>
              </a:rPr>
              <a:t>second maxima </a:t>
            </a:r>
            <a:r>
              <a:rPr lang="en-US" sz="1800" dirty="0"/>
              <a:t>in strip couples (most likely from </a:t>
            </a:r>
            <a:r>
              <a:rPr lang="en-US" sz="1800" b="1" dirty="0">
                <a:sym typeface="Symbol" charset="2"/>
              </a:rPr>
              <a:t></a:t>
            </a:r>
            <a:r>
              <a:rPr lang="en-US" sz="1800" b="1" baseline="30000" dirty="0">
                <a:sym typeface="Symbol" charset="2"/>
              </a:rPr>
              <a:t>0</a:t>
            </a:r>
            <a:r>
              <a:rPr lang="en-US" sz="1800" b="1" dirty="0">
                <a:sym typeface="Symbol" charset="2"/>
              </a:rPr>
              <a:t></a:t>
            </a:r>
            <a:r>
              <a:rPr lang="en-US" sz="1800" dirty="0">
                <a:sym typeface="Symbol" charset="2"/>
              </a:rPr>
              <a:t>, etc</a:t>
            </a:r>
            <a:r>
              <a:rPr lang="en-US" sz="1800" dirty="0"/>
              <a:t>)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800" dirty="0"/>
              <a:t>Total cluster </a:t>
            </a:r>
            <a:r>
              <a:rPr lang="en-US" sz="1800" dirty="0">
                <a:solidFill>
                  <a:schemeClr val="accent2"/>
                </a:solidFill>
              </a:rPr>
              <a:t>energy </a:t>
            </a:r>
            <a:r>
              <a:rPr lang="en-US" sz="1800" dirty="0"/>
              <a:t>measured in all samplings; include calibration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800" dirty="0"/>
              <a:t>Longitudinal </a:t>
            </a:r>
            <a:r>
              <a:rPr lang="en-US" sz="1800" dirty="0">
                <a:solidFill>
                  <a:schemeClr val="accent2"/>
                </a:solidFill>
              </a:rPr>
              <a:t>isolation </a:t>
            </a:r>
            <a:r>
              <a:rPr lang="en-US" sz="1800" dirty="0"/>
              <a:t>(leakage into </a:t>
            </a:r>
            <a:r>
              <a:rPr lang="en-US" sz="1800" dirty="0" err="1"/>
              <a:t>hadronic</a:t>
            </a:r>
            <a:r>
              <a:rPr lang="en-US" sz="1800" dirty="0"/>
              <a:t> calorimeter)</a:t>
            </a:r>
          </a:p>
          <a:p>
            <a:pPr marL="457200" indent="-457200">
              <a:lnSpc>
                <a:spcPct val="80000"/>
              </a:lnSpc>
            </a:pPr>
            <a:endParaRPr lang="en-US" sz="2000" dirty="0"/>
          </a:p>
          <a:p>
            <a:pPr marL="457200" indent="-457200">
              <a:lnSpc>
                <a:spcPct val="80000"/>
              </a:lnSpc>
            </a:pPr>
            <a:r>
              <a:rPr lang="en-US" sz="2000" dirty="0"/>
              <a:t>Produce a level 2 EM cluster </a:t>
            </a:r>
            <a:r>
              <a:rPr lang="en-US" sz="2000" dirty="0" smtClean="0"/>
              <a:t>object</a:t>
            </a:r>
            <a:endParaRPr lang="en-US" sz="2000" dirty="0"/>
          </a:p>
        </p:txBody>
      </p:sp>
      <p:pic>
        <p:nvPicPr>
          <p:cNvPr id="2826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29200" y="4149725"/>
            <a:ext cx="1800225" cy="1778000"/>
          </a:xfrm>
          <a:noFill/>
          <a:ln/>
        </p:spPr>
      </p:pic>
      <p:pic>
        <p:nvPicPr>
          <p:cNvPr id="282629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164388" y="4149725"/>
            <a:ext cx="1800225" cy="1795463"/>
          </a:xfrm>
          <a:noFill/>
          <a:ln/>
        </p:spPr>
      </p:pic>
      <p:pic>
        <p:nvPicPr>
          <p:cNvPr id="282630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37508" y="646112"/>
            <a:ext cx="3927105" cy="3468688"/>
          </a:xfrm>
          <a:noFill/>
          <a:ln/>
        </p:spPr>
      </p:pic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6659563" y="4149725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FF0000"/>
                </a:solidFill>
                <a:sym typeface="Symbol" charset="2"/>
              </a:rPr>
              <a:t>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0</a:t>
            </a: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8313738" y="4149725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FF0000"/>
                </a:solidFill>
                <a:sym typeface="Symbol" charset="2"/>
              </a:rPr>
              <a:t></a:t>
            </a:r>
            <a:endParaRPr lang="en-US" b="1" baseline="30000">
              <a:solidFill>
                <a:srgbClr val="FF0000"/>
              </a:solidFill>
              <a:sym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8624-626B-444A-9F63-A58AEEA25B30}" type="slidenum">
              <a:rPr lang="en-US"/>
              <a:pPr/>
              <a:t>33</a:t>
            </a:fld>
            <a:endParaRPr lang="en-US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18150" y="2767013"/>
            <a:ext cx="3086100" cy="3268662"/>
          </a:xfrm>
          <a:noFill/>
          <a:ln/>
        </p:spPr>
      </p:pic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sz="4000"/>
              <a:t>Example: level 2 tracking algorithm</a:t>
            </a:r>
          </a:p>
        </p:txBody>
      </p:sp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36513" y="836613"/>
            <a:ext cx="43195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/>
              <a:t>Form pairs of hits in Pixel and SCT in </a:t>
            </a:r>
            <a:r>
              <a:rPr lang="en-US" sz="2000">
                <a:solidFill>
                  <a:srgbClr val="009900"/>
                </a:solidFill>
              </a:rPr>
              <a:t>thin </a:t>
            </a:r>
            <a:r>
              <a:rPr lang="en-US" sz="2400">
                <a:solidFill>
                  <a:srgbClr val="009900"/>
                </a:solidFill>
                <a:sym typeface="Symbol" charset="2"/>
              </a:rPr>
              <a:t></a:t>
            </a:r>
            <a:r>
              <a:rPr lang="en-US" sz="2400">
                <a:solidFill>
                  <a:srgbClr val="009900"/>
                </a:solidFill>
              </a:rPr>
              <a:t> </a:t>
            </a:r>
            <a:r>
              <a:rPr lang="en-US" sz="2000">
                <a:solidFill>
                  <a:srgbClr val="009900"/>
                </a:solidFill>
              </a:rPr>
              <a:t>slices</a:t>
            </a:r>
            <a:r>
              <a:rPr lang="en-US" sz="2000"/>
              <a:t>; 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ea typeface="ＭＳ Ｐゴシック" charset="-128"/>
              </a:rPr>
              <a:t>extrapolate inwards to find </a:t>
            </a:r>
            <a:r>
              <a:rPr lang="en-US">
                <a:solidFill>
                  <a:srgbClr val="FF3300"/>
                </a:solidFill>
                <a:ea typeface="ＭＳ Ｐゴシック" charset="-128"/>
              </a:rPr>
              <a:t>Z</a:t>
            </a:r>
            <a:r>
              <a:rPr lang="en-US" baseline="-25000">
                <a:solidFill>
                  <a:srgbClr val="FF3300"/>
                </a:solidFill>
                <a:ea typeface="ＭＳ Ｐゴシック" charset="-128"/>
              </a:rPr>
              <a:t>vtx</a:t>
            </a:r>
            <a:r>
              <a:rPr lang="en-US">
                <a:solidFill>
                  <a:srgbClr val="FF3300"/>
                </a:solidFill>
                <a:ea typeface="ＭＳ Ｐゴシック" charset="-128"/>
              </a:rPr>
              <a:t> </a:t>
            </a:r>
            <a:r>
              <a:rPr lang="en-US">
                <a:ea typeface="ＭＳ Ｐゴシック" charset="-128"/>
              </a:rPr>
              <a:t>from a 1D histogram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en-US" sz="2000">
              <a:solidFill>
                <a:schemeClr val="accent2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/>
              <a:t>Using </a:t>
            </a:r>
            <a:r>
              <a:rPr lang="en-US" sz="2000">
                <a:solidFill>
                  <a:srgbClr val="FF3300"/>
                </a:solidFill>
              </a:rPr>
              <a:t>Z</a:t>
            </a:r>
            <a:r>
              <a:rPr lang="en-US" sz="2000" baseline="-25000">
                <a:solidFill>
                  <a:srgbClr val="FF3300"/>
                </a:solidFill>
              </a:rPr>
              <a:t>vtx</a:t>
            </a:r>
            <a:r>
              <a:rPr lang="en-US" sz="2000"/>
              <a:t>, make </a:t>
            </a:r>
            <a:r>
              <a:rPr lang="en-US" sz="2000">
                <a:solidFill>
                  <a:srgbClr val="FF3300"/>
                </a:solidFill>
              </a:rPr>
              <a:t>2D </a:t>
            </a:r>
            <a:r>
              <a:rPr lang="en-US" sz="2000"/>
              <a:t>histogram of hits in </a:t>
            </a:r>
            <a:r>
              <a:rPr lang="en-US" sz="2000">
                <a:solidFill>
                  <a:schemeClr val="accent2"/>
                </a:solidFill>
                <a:sym typeface="Symbol" charset="2"/>
              </a:rPr>
              <a:t>- plane</a:t>
            </a:r>
            <a:r>
              <a:rPr lang="en-US" sz="2000">
                <a:sym typeface="Symbol" charset="2"/>
              </a:rPr>
              <a:t>; 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ea typeface="ＭＳ Ｐゴシック" charset="-128"/>
                <a:sym typeface="Symbol" charset="2"/>
              </a:rPr>
              <a:t>remove bins with hits in too few layers</a:t>
            </a:r>
            <a:endParaRPr lang="en-US">
              <a:ea typeface="ＭＳ Ｐゴシック" charset="-128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en-US" sz="2000"/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/>
              <a:t>Do 2D histogram using </a:t>
            </a:r>
            <a:r>
              <a:rPr lang="en-US" sz="2000">
                <a:solidFill>
                  <a:schemeClr val="accent2"/>
                </a:solidFill>
              </a:rPr>
              <a:t>space point triplets </a:t>
            </a:r>
            <a:r>
              <a:rPr lang="en-US" sz="2000"/>
              <a:t>in </a:t>
            </a:r>
            <a:r>
              <a:rPr lang="en-US" sz="2000">
                <a:solidFill>
                  <a:srgbClr val="009900"/>
                </a:solidFill>
              </a:rPr>
              <a:t>1/p</a:t>
            </a:r>
            <a:r>
              <a:rPr lang="en-US" sz="2000" baseline="-25000">
                <a:solidFill>
                  <a:srgbClr val="009900"/>
                </a:solidFill>
              </a:rPr>
              <a:t>T</a:t>
            </a:r>
            <a:r>
              <a:rPr lang="en-US" sz="2000">
                <a:solidFill>
                  <a:srgbClr val="009900"/>
                </a:solidFill>
              </a:rPr>
              <a:t>-</a:t>
            </a:r>
            <a:r>
              <a:rPr lang="en-US" sz="2000">
                <a:solidFill>
                  <a:srgbClr val="009900"/>
                </a:solidFill>
                <a:sym typeface="Symbol" charset="2"/>
              </a:rPr>
              <a:t> plane</a:t>
            </a:r>
            <a:r>
              <a:rPr lang="en-US" sz="2000">
                <a:sym typeface="Symbol" charset="2"/>
              </a:rPr>
              <a:t>; 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ea typeface="ＭＳ Ｐゴシック" charset="-128"/>
              </a:rPr>
              <a:t>Form tracks from bins with hits in &gt;4 layers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en-US" sz="2000">
              <a:solidFill>
                <a:schemeClr val="accent2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/>
              <a:t>Use Kalman technique on the space points obtained in previous steps 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ea typeface="ＭＳ Ｐゴシック" charset="-128"/>
              </a:rPr>
              <a:t>Start from</a:t>
            </a:r>
            <a:r>
              <a:rPr lang="en-US">
                <a:ea typeface="ＭＳ Ｐゴシック" charset="-128"/>
                <a:sym typeface="Symbol" charset="2"/>
              </a:rPr>
              <a:t> already estimated parameters: Z</a:t>
            </a:r>
            <a:r>
              <a:rPr lang="en-US" baseline="-25000">
                <a:ea typeface="ＭＳ Ｐゴシック" charset="-128"/>
                <a:sym typeface="Symbol" charset="2"/>
              </a:rPr>
              <a:t>vtx</a:t>
            </a:r>
            <a:r>
              <a:rPr lang="en-US">
                <a:ea typeface="ＭＳ Ｐゴシック" charset="-128"/>
              </a:rPr>
              <a:t>, 1/p</a:t>
            </a:r>
            <a:r>
              <a:rPr lang="en-US" baseline="-25000">
                <a:ea typeface="ＭＳ Ｐゴシック" charset="-128"/>
              </a:rPr>
              <a:t>T</a:t>
            </a:r>
            <a:r>
              <a:rPr lang="en-US">
                <a:ea typeface="ＭＳ Ｐゴシック" charset="-128"/>
              </a:rPr>
              <a:t>, </a:t>
            </a:r>
            <a:r>
              <a:rPr lang="en-US" b="1">
                <a:ea typeface="ＭＳ Ｐゴシック" charset="-128"/>
                <a:sym typeface="Symbol" charset="2"/>
              </a:rPr>
              <a:t></a:t>
            </a:r>
            <a:r>
              <a:rPr lang="en-US">
                <a:ea typeface="ＭＳ Ｐゴシック" charset="-128"/>
              </a:rPr>
              <a:t>,</a:t>
            </a:r>
            <a:r>
              <a:rPr lang="en-US" b="1">
                <a:ea typeface="ＭＳ Ｐゴシック" charset="-128"/>
              </a:rPr>
              <a:t> </a:t>
            </a:r>
            <a:r>
              <a:rPr lang="en-US" b="1">
                <a:ea typeface="ＭＳ Ｐゴシック" charset="-128"/>
                <a:sym typeface="Symbol" charset="2"/>
              </a:rPr>
              <a:t>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4643438" y="1085850"/>
            <a:ext cx="42116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217905"/>
                </a:solidFill>
              </a:rPr>
              <a:t>Full granularity </a:t>
            </a:r>
            <a:r>
              <a:rPr lang="en-US" sz="2000"/>
              <a:t>but </a:t>
            </a:r>
            <a:r>
              <a:rPr lang="en-US" sz="2000">
                <a:solidFill>
                  <a:srgbClr val="FF0000"/>
                </a:solidFill>
              </a:rPr>
              <a:t>short time </a:t>
            </a:r>
            <a:endParaRPr lang="en-US" sz="2400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Algorithms optimised for execution speed, including data access time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Produce level 2 tracks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429125" y="2722563"/>
            <a:ext cx="4679950" cy="3443287"/>
            <a:chOff x="2744" y="1616"/>
            <a:chExt cx="2948" cy="2169"/>
          </a:xfrm>
        </p:grpSpPr>
        <p:pic>
          <p:nvPicPr>
            <p:cNvPr id="284676" name="Picture 4" descr="E40_GOOD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rcRect l="389" t="536" r="389" b="53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4"/>
                <a:srcRect l="389" t="536" r="389" b="536"/>
                <a:stretch>
                  <a:fillRect/>
                </a:stretch>
              </p:blipFill>
            </mc:Fallback>
          </mc:AlternateContent>
          <p:spPr bwMode="auto">
            <a:xfrm>
              <a:off x="2789" y="1616"/>
              <a:ext cx="2903" cy="210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84679" name="Text Box 7"/>
            <p:cNvSpPr txBox="1">
              <a:spLocks noChangeArrowheads="1"/>
            </p:cNvSpPr>
            <p:nvPr/>
          </p:nvSpPr>
          <p:spPr bwMode="auto">
            <a:xfrm>
              <a:off x="4513" y="2622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Z</a:t>
              </a:r>
            </a:p>
          </p:txBody>
        </p:sp>
        <p:sp>
          <p:nvSpPr>
            <p:cNvPr id="284680" name="Text Box 8"/>
            <p:cNvSpPr txBox="1">
              <a:spLocks noChangeArrowheads="1"/>
            </p:cNvSpPr>
            <p:nvPr/>
          </p:nvSpPr>
          <p:spPr bwMode="auto">
            <a:xfrm>
              <a:off x="3606" y="3612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X</a:t>
              </a:r>
            </a:p>
          </p:txBody>
        </p:sp>
        <p:sp>
          <p:nvSpPr>
            <p:cNvPr id="284681" name="Text Box 9"/>
            <p:cNvSpPr txBox="1">
              <a:spLocks noChangeArrowheads="1"/>
            </p:cNvSpPr>
            <p:nvPr/>
          </p:nvSpPr>
          <p:spPr bwMode="auto">
            <a:xfrm>
              <a:off x="2744" y="2750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Y</a:t>
              </a:r>
            </a:p>
          </p:txBody>
        </p:sp>
        <p:sp>
          <p:nvSpPr>
            <p:cNvPr id="284682" name="Text Box 10"/>
            <p:cNvSpPr txBox="1">
              <a:spLocks noChangeArrowheads="1"/>
            </p:cNvSpPr>
            <p:nvPr/>
          </p:nvSpPr>
          <p:spPr bwMode="auto">
            <a:xfrm>
              <a:off x="3696" y="2750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Y</a:t>
              </a:r>
            </a:p>
          </p:txBody>
        </p:sp>
        <p:sp>
          <p:nvSpPr>
            <p:cNvPr id="284683" name="Text Box 11"/>
            <p:cNvSpPr txBox="1">
              <a:spLocks noChangeArrowheads="1"/>
            </p:cNvSpPr>
            <p:nvPr/>
          </p:nvSpPr>
          <p:spPr bwMode="auto">
            <a:xfrm>
              <a:off x="4558" y="3612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X</a:t>
              </a:r>
            </a:p>
          </p:txBody>
        </p:sp>
        <p:sp>
          <p:nvSpPr>
            <p:cNvPr id="284684" name="Text Box 12"/>
            <p:cNvSpPr txBox="1">
              <a:spLocks noChangeArrowheads="1"/>
            </p:cNvSpPr>
            <p:nvPr/>
          </p:nvSpPr>
          <p:spPr bwMode="auto">
            <a:xfrm>
              <a:off x="4694" y="2931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  <a:sym typeface="Symbol" charset="2"/>
                </a:rPr>
                <a:t></a:t>
              </a:r>
            </a:p>
          </p:txBody>
        </p:sp>
        <p:sp>
          <p:nvSpPr>
            <p:cNvPr id="284685" name="Text Box 13"/>
            <p:cNvSpPr txBox="1">
              <a:spLocks noChangeArrowheads="1"/>
            </p:cNvSpPr>
            <p:nvPr/>
          </p:nvSpPr>
          <p:spPr bwMode="auto">
            <a:xfrm>
              <a:off x="5374" y="3612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Z</a:t>
              </a:r>
            </a:p>
          </p:txBody>
        </p:sp>
        <p:sp>
          <p:nvSpPr>
            <p:cNvPr id="284686" name="Text Box 14"/>
            <p:cNvSpPr txBox="1">
              <a:spLocks noChangeArrowheads="1"/>
            </p:cNvSpPr>
            <p:nvPr/>
          </p:nvSpPr>
          <p:spPr bwMode="auto">
            <a:xfrm>
              <a:off x="4694" y="1933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sym typeface="Symbol" charset="2"/>
                </a:rPr>
                <a:t></a:t>
              </a:r>
            </a:p>
          </p:txBody>
        </p:sp>
        <p:sp>
          <p:nvSpPr>
            <p:cNvPr id="284687" name="Text Box 15"/>
            <p:cNvSpPr txBox="1">
              <a:spLocks noChangeArrowheads="1"/>
            </p:cNvSpPr>
            <p:nvPr/>
          </p:nvSpPr>
          <p:spPr bwMode="auto">
            <a:xfrm>
              <a:off x="5375" y="2614"/>
              <a:ext cx="1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Z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919" cy="686987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7918" y="2540000"/>
            <a:ext cx="4566082" cy="1143000"/>
          </a:xfrm>
        </p:spPr>
        <p:txBody>
          <a:bodyPr>
            <a:noAutofit/>
          </a:bodyPr>
          <a:lstStyle/>
          <a:p>
            <a:r>
              <a:rPr lang="en-US" cap="small" dirty="0" smtClean="0"/>
              <a:t>The ATLAS Trigger</a:t>
            </a:r>
            <a:endParaRPr lang="en-US" cap="sm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>
          <a:xfrm>
            <a:off x="457200" y="34751"/>
            <a:ext cx="4368800" cy="92112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Architecture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0722" name="Content Placeholder 2338"/>
          <p:cNvSpPr>
            <a:spLocks noGrp="1"/>
          </p:cNvSpPr>
          <p:nvPr>
            <p:ph idx="1"/>
          </p:nvPr>
        </p:nvSpPr>
        <p:spPr>
          <a:xfrm>
            <a:off x="0" y="887980"/>
            <a:ext cx="4826000" cy="546837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Level 1 (L1): &lt; 75 kHz</a:t>
            </a:r>
          </a:p>
          <a:p>
            <a:pPr lvl="1"/>
            <a:r>
              <a:rPr lang="en-GB" dirty="0" smtClean="0"/>
              <a:t>Fast </a:t>
            </a:r>
            <a:r>
              <a:rPr lang="en-GB" b="1" dirty="0" smtClean="0"/>
              <a:t>Custom-built electronics</a:t>
            </a:r>
          </a:p>
          <a:p>
            <a:pPr lvl="1"/>
            <a:r>
              <a:rPr lang="en-GB" dirty="0" smtClean="0"/>
              <a:t>Input mainly from </a:t>
            </a:r>
            <a:r>
              <a:rPr lang="en-GB" b="1" dirty="0" smtClean="0"/>
              <a:t>Calorimeter</a:t>
            </a:r>
            <a:r>
              <a:rPr lang="en-GB" dirty="0" smtClean="0"/>
              <a:t> and </a:t>
            </a:r>
            <a:r>
              <a:rPr lang="en-GB" b="1" dirty="0" err="1" smtClean="0"/>
              <a:t>Muon</a:t>
            </a:r>
            <a:r>
              <a:rPr lang="en-GB" dirty="0" smtClean="0"/>
              <a:t> spectrometer</a:t>
            </a:r>
          </a:p>
          <a:p>
            <a:pPr lvl="1"/>
            <a:r>
              <a:rPr lang="en-GB" dirty="0" smtClean="0"/>
              <a:t>Inputs combined in Central Trigger Processor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High Level </a:t>
            </a:r>
            <a:r>
              <a:rPr lang="en-GB" dirty="0" smtClean="0">
                <a:solidFill>
                  <a:srgbClr val="FF0000"/>
                </a:solidFill>
              </a:rPr>
              <a:t>Trigger (HLT):  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Level 2 &amp; Event Filter (third level)</a:t>
            </a:r>
          </a:p>
          <a:p>
            <a:pPr lvl="1"/>
            <a:r>
              <a:rPr lang="en-GB" b="1" dirty="0" smtClean="0"/>
              <a:t>Software based</a:t>
            </a:r>
            <a:r>
              <a:rPr lang="en-GB" dirty="0" smtClean="0"/>
              <a:t> running on large PC farm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Level 2 (L2): ≈ 3 </a:t>
            </a:r>
            <a:r>
              <a:rPr lang="en-GB" dirty="0" smtClean="0">
                <a:solidFill>
                  <a:srgbClr val="FF0000"/>
                </a:solidFill>
              </a:rPr>
              <a:t>kHz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 smtClean="0"/>
              <a:t>Fast</a:t>
            </a:r>
            <a:r>
              <a:rPr lang="en-GB" dirty="0" smtClean="0"/>
              <a:t> custom algorithms </a:t>
            </a:r>
          </a:p>
          <a:p>
            <a:pPr lvl="1"/>
            <a:r>
              <a:rPr lang="en-GB" dirty="0" smtClean="0"/>
              <a:t>reconstruction mainly </a:t>
            </a:r>
            <a:r>
              <a:rPr lang="en-GB" dirty="0" smtClean="0">
                <a:solidFill>
                  <a:srgbClr val="3366FF"/>
                </a:solidFill>
              </a:rPr>
              <a:t>in </a:t>
            </a:r>
            <a:r>
              <a:rPr lang="en-GB" b="1" dirty="0" smtClean="0">
                <a:solidFill>
                  <a:srgbClr val="3366FF"/>
                </a:solidFill>
              </a:rPr>
              <a:t>Regions of Interest</a:t>
            </a:r>
            <a:r>
              <a:rPr lang="en-GB" dirty="0" smtClean="0">
                <a:solidFill>
                  <a:srgbClr val="3366FF"/>
                </a:solidFill>
              </a:rPr>
              <a:t> (</a:t>
            </a:r>
            <a:r>
              <a:rPr lang="en-GB" dirty="0" err="1" smtClean="0">
                <a:solidFill>
                  <a:srgbClr val="3366FF"/>
                </a:solidFill>
              </a:rPr>
              <a:t>RoI</a:t>
            </a:r>
            <a:r>
              <a:rPr lang="en-GB" dirty="0" smtClean="0">
                <a:solidFill>
                  <a:srgbClr val="3366FF"/>
                </a:solidFill>
              </a:rPr>
              <a:t>) </a:t>
            </a:r>
            <a:r>
              <a:rPr lang="en-GB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/>
              <a:t> limited data access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Event Filter (EF): ≈ 200 Hz</a:t>
            </a:r>
          </a:p>
          <a:p>
            <a:pPr lvl="1"/>
            <a:r>
              <a:rPr lang="en-GB" dirty="0" smtClean="0"/>
              <a:t>T</a:t>
            </a:r>
            <a:r>
              <a:rPr lang="en-GB" dirty="0" smtClean="0"/>
              <a:t>hird trigger level</a:t>
            </a:r>
          </a:p>
          <a:p>
            <a:pPr lvl="1"/>
            <a:r>
              <a:rPr lang="en-GB" b="1" dirty="0" smtClean="0"/>
              <a:t>Offline</a:t>
            </a:r>
            <a:r>
              <a:rPr lang="en-GB" dirty="0" smtClean="0"/>
              <a:t> tools inside custom wrappers,</a:t>
            </a:r>
          </a:p>
          <a:p>
            <a:pPr lvl="1"/>
            <a:r>
              <a:rPr lang="en-GB" dirty="0" smtClean="0"/>
              <a:t>Access to </a:t>
            </a:r>
            <a:r>
              <a:rPr lang="en-GB" b="1" dirty="0" smtClean="0"/>
              <a:t>full event </a:t>
            </a:r>
            <a:r>
              <a:rPr lang="en-GB" dirty="0" smtClean="0"/>
              <a:t>information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9EE0-64E4-3D4D-8893-5320426B592B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45" name="Group 44"/>
          <p:cNvGrpSpPr/>
          <p:nvPr/>
        </p:nvGrpSpPr>
        <p:grpSpPr>
          <a:xfrm>
            <a:off x="5003800" y="476250"/>
            <a:ext cx="4140200" cy="6237288"/>
            <a:chOff x="5003800" y="476250"/>
            <a:chExt cx="4140200" cy="6237288"/>
          </a:xfrm>
        </p:grpSpPr>
        <p:grpSp>
          <p:nvGrpSpPr>
            <p:cNvPr id="41" name="Group 40"/>
            <p:cNvGrpSpPr/>
            <p:nvPr/>
          </p:nvGrpSpPr>
          <p:grpSpPr>
            <a:xfrm>
              <a:off x="5003800" y="476250"/>
              <a:ext cx="4140200" cy="6237288"/>
              <a:chOff x="5003800" y="476250"/>
              <a:chExt cx="4140200" cy="6237288"/>
            </a:xfrm>
          </p:grpSpPr>
          <p:sp>
            <p:nvSpPr>
              <p:cNvPr id="30737" name="TextBox 2354"/>
              <p:cNvSpPr txBox="1">
                <a:spLocks noChangeArrowheads="1"/>
              </p:cNvSpPr>
              <p:nvPr/>
            </p:nvSpPr>
            <p:spPr bwMode="auto">
              <a:xfrm>
                <a:off x="8244702" y="5300739"/>
                <a:ext cx="8992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GB" sz="1600" b="1" dirty="0" smtClean="0"/>
                  <a:t>≈ </a:t>
                </a:r>
                <a:r>
                  <a:rPr lang="en-GB" sz="1600" b="1" dirty="0" smtClean="0"/>
                  <a:t>200 </a:t>
                </a:r>
                <a:r>
                  <a:rPr lang="en-GB" sz="1600" b="1" dirty="0"/>
                  <a:t>Hz</a:t>
                </a:r>
              </a:p>
            </p:txBody>
          </p:sp>
          <p:sp>
            <p:nvSpPr>
              <p:cNvPr id="30738" name="TextBox 2355"/>
              <p:cNvSpPr txBox="1">
                <a:spLocks noChangeArrowheads="1"/>
              </p:cNvSpPr>
              <p:nvPr/>
            </p:nvSpPr>
            <p:spPr bwMode="auto">
              <a:xfrm>
                <a:off x="7092950" y="5300739"/>
                <a:ext cx="1079767" cy="30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dirty="0" smtClean="0"/>
                  <a:t>≈ 300 </a:t>
                </a:r>
                <a:r>
                  <a:rPr lang="en-GB" sz="1400" dirty="0"/>
                  <a:t>MB/</a:t>
                </a:r>
                <a:r>
                  <a:rPr lang="en-GB" sz="1400" dirty="0" err="1"/>
                  <a:t>s</a:t>
                </a:r>
                <a:endParaRPr lang="en-GB" sz="1400" dirty="0"/>
              </a:p>
            </p:txBody>
          </p:sp>
          <p:sp>
            <p:nvSpPr>
              <p:cNvPr id="30739" name="TextBox 2356"/>
              <p:cNvSpPr txBox="1">
                <a:spLocks noChangeArrowheads="1"/>
              </p:cNvSpPr>
              <p:nvPr/>
            </p:nvSpPr>
            <p:spPr bwMode="auto">
              <a:xfrm>
                <a:off x="8172717" y="3572518"/>
                <a:ext cx="8638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GB" sz="1600" b="1" dirty="0" smtClean="0"/>
                  <a:t>≈ 3kHz</a:t>
                </a:r>
                <a:endParaRPr lang="en-GB" sz="1600" b="1" dirty="0"/>
              </a:p>
            </p:txBody>
          </p:sp>
          <p:sp>
            <p:nvSpPr>
              <p:cNvPr id="30740" name="TextBox 2358"/>
              <p:cNvSpPr txBox="1">
                <a:spLocks noChangeArrowheads="1"/>
              </p:cNvSpPr>
              <p:nvPr/>
            </p:nvSpPr>
            <p:spPr bwMode="auto">
              <a:xfrm>
                <a:off x="8208202" y="2420371"/>
                <a:ext cx="9357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GB" sz="1600" b="1" dirty="0" smtClean="0"/>
                  <a:t>&lt; 75 kHz</a:t>
                </a:r>
                <a:endParaRPr lang="en-GB" sz="1600" b="1" dirty="0"/>
              </a:p>
            </p:txBody>
          </p:sp>
          <p:sp>
            <p:nvSpPr>
              <p:cNvPr id="2347" name="Rounded Rectangle 2346"/>
              <p:cNvSpPr/>
              <p:nvPr/>
            </p:nvSpPr>
            <p:spPr bwMode="auto">
              <a:xfrm>
                <a:off x="7543800" y="1663700"/>
                <a:ext cx="1330325" cy="649288"/>
              </a:xfrm>
              <a:prstGeom prst="roundRect">
                <a:avLst/>
              </a:prstGeom>
              <a:solidFill>
                <a:srgbClr val="CC33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Front End Pipelines</a:t>
                </a:r>
              </a:p>
            </p:txBody>
          </p:sp>
          <p:sp>
            <p:nvSpPr>
              <p:cNvPr id="2348" name="Rounded Rectangle 2347"/>
              <p:cNvSpPr/>
              <p:nvPr/>
            </p:nvSpPr>
            <p:spPr bwMode="auto">
              <a:xfrm>
                <a:off x="7543800" y="2779713"/>
                <a:ext cx="1330325" cy="720725"/>
              </a:xfrm>
              <a:prstGeom prst="roundRect">
                <a:avLst/>
              </a:prstGeom>
              <a:solidFill>
                <a:srgbClr val="CC33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Readout Buffers</a:t>
                </a:r>
              </a:p>
            </p:txBody>
          </p:sp>
          <p:sp>
            <p:nvSpPr>
              <p:cNvPr id="2375" name="Rectangle 2374"/>
              <p:cNvSpPr/>
              <p:nvPr/>
            </p:nvSpPr>
            <p:spPr bwMode="auto">
              <a:xfrm>
                <a:off x="7542213" y="3968750"/>
                <a:ext cx="133985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GB" dirty="0"/>
                  <a:t>Event Builder</a:t>
                </a:r>
              </a:p>
            </p:txBody>
          </p:sp>
          <p:sp>
            <p:nvSpPr>
              <p:cNvPr id="2349" name="Rounded Rectangle 2348"/>
              <p:cNvSpPr/>
              <p:nvPr/>
            </p:nvSpPr>
            <p:spPr bwMode="auto">
              <a:xfrm>
                <a:off x="7559675" y="4616450"/>
                <a:ext cx="1304925" cy="647700"/>
              </a:xfrm>
              <a:prstGeom prst="roundRect">
                <a:avLst/>
              </a:prstGeom>
              <a:solidFill>
                <a:srgbClr val="CC33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Full Event Buffers</a:t>
                </a:r>
              </a:p>
            </p:txBody>
          </p:sp>
          <p:sp>
            <p:nvSpPr>
              <p:cNvPr id="2350" name="Rounded Rectangle 2349"/>
              <p:cNvSpPr/>
              <p:nvPr/>
            </p:nvSpPr>
            <p:spPr bwMode="auto">
              <a:xfrm>
                <a:off x="7524750" y="5732463"/>
                <a:ext cx="1368425" cy="981075"/>
              </a:xfrm>
              <a:prstGeom prst="roundRect">
                <a:avLst/>
              </a:prstGeom>
              <a:solidFill>
                <a:srgbClr val="CC33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Storage &amp; offline processing</a:t>
                </a:r>
              </a:p>
            </p:txBody>
          </p:sp>
          <p:sp>
            <p:nvSpPr>
              <p:cNvPr id="2351" name="Down Arrow 2350"/>
              <p:cNvSpPr/>
              <p:nvPr/>
            </p:nvSpPr>
            <p:spPr bwMode="auto">
              <a:xfrm>
                <a:off x="8115300" y="3590925"/>
                <a:ext cx="187325" cy="28733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54" name="Down Arrow 2353"/>
              <p:cNvSpPr/>
              <p:nvPr/>
            </p:nvSpPr>
            <p:spPr bwMode="auto">
              <a:xfrm>
                <a:off x="8115300" y="5354638"/>
                <a:ext cx="187325" cy="2889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58" name="Down Arrow 2357"/>
              <p:cNvSpPr/>
              <p:nvPr/>
            </p:nvSpPr>
            <p:spPr bwMode="auto">
              <a:xfrm>
                <a:off x="8101013" y="2401888"/>
                <a:ext cx="215900" cy="2889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64" name="Oval 2363"/>
              <p:cNvSpPr/>
              <p:nvPr/>
            </p:nvSpPr>
            <p:spPr bwMode="auto">
              <a:xfrm>
                <a:off x="7596188" y="692150"/>
                <a:ext cx="1225550" cy="50482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dirty="0"/>
                  <a:t>Tracking</a:t>
                </a:r>
              </a:p>
            </p:txBody>
          </p:sp>
          <p:sp>
            <p:nvSpPr>
              <p:cNvPr id="2369" name="Down Arrow 2368"/>
              <p:cNvSpPr/>
              <p:nvPr/>
            </p:nvSpPr>
            <p:spPr bwMode="auto">
              <a:xfrm>
                <a:off x="8101013" y="1285875"/>
                <a:ext cx="215900" cy="2889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44" name="Rectangle 2343"/>
              <p:cNvSpPr/>
              <p:nvPr/>
            </p:nvSpPr>
            <p:spPr bwMode="auto">
              <a:xfrm>
                <a:off x="5003800" y="1628775"/>
                <a:ext cx="1368425" cy="10795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Level-1</a:t>
                </a:r>
              </a:p>
              <a:p>
                <a:pPr algn="ctr">
                  <a:defRPr/>
                </a:pPr>
                <a:r>
                  <a:rPr lang="en-GB" dirty="0"/>
                  <a:t>Fast Custom Electronics</a:t>
                </a:r>
                <a:endParaRPr lang="en-GB" dirty="0" smtClean="0"/>
              </a:p>
              <a:p>
                <a:pPr algn="ctr">
                  <a:defRPr/>
                </a:pPr>
                <a:r>
                  <a:rPr lang="en-GB" dirty="0" err="1" smtClean="0"/>
                  <a:t>t</a:t>
                </a:r>
                <a:r>
                  <a:rPr lang="en-GB" dirty="0" smtClean="0"/>
                  <a:t> &lt; 2.5</a:t>
                </a:r>
                <a:r>
                  <a:rPr lang="en-GB" dirty="0" smtClean="0">
                    <a:latin typeface="Symbol" pitchFamily="18" charset="2"/>
                  </a:rPr>
                  <a:t>m</a:t>
                </a:r>
                <a:r>
                  <a:rPr lang="en-GB" dirty="0" smtClean="0"/>
                  <a:t>s</a:t>
                </a:r>
                <a:endParaRPr lang="en-GB" dirty="0"/>
              </a:p>
            </p:txBody>
          </p:sp>
          <p:sp>
            <p:nvSpPr>
              <p:cNvPr id="2345" name="Rectangle 2344"/>
              <p:cNvSpPr/>
              <p:nvPr/>
            </p:nvSpPr>
            <p:spPr bwMode="auto">
              <a:xfrm>
                <a:off x="5003800" y="2852738"/>
                <a:ext cx="1368425" cy="1081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Level-2</a:t>
                </a:r>
              </a:p>
              <a:p>
                <a:pPr algn="ctr">
                  <a:defRPr/>
                </a:pPr>
                <a:r>
                  <a:rPr lang="en-GB" dirty="0"/>
                  <a:t>500 PCs</a:t>
                </a:r>
              </a:p>
              <a:p>
                <a:pPr algn="ctr">
                  <a:defRPr/>
                </a:pPr>
                <a:r>
                  <a:rPr lang="en-GB" dirty="0"/>
                  <a:t>&lt;</a:t>
                </a:r>
                <a:r>
                  <a:rPr lang="en-GB" dirty="0" err="1"/>
                  <a:t>t</a:t>
                </a:r>
                <a:r>
                  <a:rPr lang="en-GB" dirty="0" smtClean="0"/>
                  <a:t>&gt; ≈ 40ms</a:t>
                </a:r>
                <a:endParaRPr lang="en-GB" dirty="0"/>
              </a:p>
            </p:txBody>
          </p:sp>
          <p:sp>
            <p:nvSpPr>
              <p:cNvPr id="2353" name="Rectangle 2352"/>
              <p:cNvSpPr/>
              <p:nvPr/>
            </p:nvSpPr>
            <p:spPr bwMode="auto">
              <a:xfrm>
                <a:off x="5003800" y="4581525"/>
                <a:ext cx="1368425" cy="7921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/>
                  <a:t>Event Filter</a:t>
                </a:r>
              </a:p>
              <a:p>
                <a:pPr algn="ctr">
                  <a:defRPr/>
                </a:pPr>
                <a:r>
                  <a:rPr lang="en-GB" dirty="0"/>
                  <a:t>1800 PCs</a:t>
                </a:r>
              </a:p>
              <a:p>
                <a:pPr algn="ctr">
                  <a:defRPr/>
                </a:pPr>
                <a:r>
                  <a:rPr lang="en-GB" dirty="0"/>
                  <a:t>&lt;</a:t>
                </a:r>
                <a:r>
                  <a:rPr lang="en-GB" dirty="0" err="1"/>
                  <a:t>t</a:t>
                </a:r>
                <a:r>
                  <a:rPr lang="en-GB" dirty="0" smtClean="0"/>
                  <a:t>&gt; ≈ 4s</a:t>
                </a:r>
                <a:endParaRPr lang="en-GB" dirty="0"/>
              </a:p>
            </p:txBody>
          </p:sp>
          <p:sp>
            <p:nvSpPr>
              <p:cNvPr id="2363" name="Oval 2362"/>
              <p:cNvSpPr/>
              <p:nvPr/>
            </p:nvSpPr>
            <p:spPr bwMode="auto">
              <a:xfrm>
                <a:off x="6084888" y="476250"/>
                <a:ext cx="1368425" cy="93662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dirty="0" err="1" smtClean="0"/>
                  <a:t>Calo</a:t>
                </a:r>
                <a:r>
                  <a:rPr lang="en-GB" sz="1600" dirty="0" smtClean="0"/>
                  <a:t>, </a:t>
                </a:r>
                <a:r>
                  <a:rPr lang="en-GB" sz="1600" dirty="0"/>
                  <a:t>Muon, Min. Bias</a:t>
                </a:r>
              </a:p>
            </p:txBody>
          </p:sp>
          <p:sp>
            <p:nvSpPr>
              <p:cNvPr id="2368" name="Down Arrow 2367"/>
              <p:cNvSpPr/>
              <p:nvPr/>
            </p:nvSpPr>
            <p:spPr bwMode="auto">
              <a:xfrm rot="19440000">
                <a:off x="7335838" y="1292225"/>
                <a:ext cx="214312" cy="40798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70" name="Left Arrow 2369"/>
              <p:cNvSpPr/>
              <p:nvPr/>
            </p:nvSpPr>
            <p:spPr bwMode="auto">
              <a:xfrm>
                <a:off x="6409640" y="4868863"/>
                <a:ext cx="1079500" cy="288925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733" name="TextBox 2370"/>
              <p:cNvSpPr txBox="1">
                <a:spLocks noChangeArrowheads="1"/>
              </p:cNvSpPr>
              <p:nvPr/>
            </p:nvSpPr>
            <p:spPr bwMode="auto">
              <a:xfrm>
                <a:off x="6516489" y="2708104"/>
                <a:ext cx="1152525" cy="523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dirty="0"/>
                  <a:t>Requested Data in </a:t>
                </a:r>
                <a:r>
                  <a:rPr lang="en-GB" sz="1400" dirty="0" err="1"/>
                  <a:t>RoI</a:t>
                </a:r>
                <a:endParaRPr lang="en-GB" sz="1400" dirty="0"/>
              </a:p>
            </p:txBody>
          </p:sp>
          <p:sp>
            <p:nvSpPr>
              <p:cNvPr id="2373" name="Left Arrow 2372"/>
              <p:cNvSpPr/>
              <p:nvPr/>
            </p:nvSpPr>
            <p:spPr bwMode="auto">
              <a:xfrm>
                <a:off x="6445250" y="3175468"/>
                <a:ext cx="1008063" cy="288925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735" name="TextBox 2373"/>
              <p:cNvSpPr txBox="1">
                <a:spLocks noChangeArrowheads="1"/>
              </p:cNvSpPr>
              <p:nvPr/>
            </p:nvSpPr>
            <p:spPr bwMode="auto">
              <a:xfrm>
                <a:off x="6588522" y="4437413"/>
                <a:ext cx="1080492" cy="523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/>
                  <a:t>Access to full event</a:t>
                </a:r>
              </a:p>
            </p:txBody>
          </p:sp>
          <p:sp>
            <p:nvSpPr>
              <p:cNvPr id="2376" name="Down Arrow 2375"/>
              <p:cNvSpPr/>
              <p:nvPr/>
            </p:nvSpPr>
            <p:spPr bwMode="auto">
              <a:xfrm rot="2460000">
                <a:off x="5903913" y="1216025"/>
                <a:ext cx="214312" cy="40798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" name="TextBox 2370"/>
              <p:cNvSpPr txBox="1">
                <a:spLocks noChangeArrowheads="1"/>
              </p:cNvSpPr>
              <p:nvPr/>
            </p:nvSpPr>
            <p:spPr bwMode="auto">
              <a:xfrm>
                <a:off x="6443360" y="2053344"/>
                <a:ext cx="10099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dirty="0" smtClean="0"/>
                  <a:t>L1 Accept</a:t>
                </a:r>
                <a:endParaRPr lang="en-GB" sz="1400" dirty="0"/>
              </a:p>
            </p:txBody>
          </p:sp>
          <p:sp>
            <p:nvSpPr>
              <p:cNvPr id="36" name="Left Arrow 35"/>
              <p:cNvSpPr/>
              <p:nvPr/>
            </p:nvSpPr>
            <p:spPr bwMode="auto">
              <a:xfrm rot="10800000">
                <a:off x="6445251" y="2265040"/>
                <a:ext cx="1008063" cy="288925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4" name="TextBox 2358"/>
            <p:cNvSpPr txBox="1">
              <a:spLocks noChangeArrowheads="1"/>
            </p:cNvSpPr>
            <p:nvPr/>
          </p:nvSpPr>
          <p:spPr bwMode="auto">
            <a:xfrm>
              <a:off x="5063150" y="887980"/>
              <a:ext cx="935798" cy="307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 dirty="0" smtClean="0"/>
                <a:t>40 </a:t>
              </a:r>
              <a:r>
                <a:rPr lang="en-GB" sz="1400" dirty="0"/>
                <a:t>M</a:t>
              </a:r>
              <a:r>
                <a:rPr lang="en-GB" sz="1400" dirty="0" smtClean="0"/>
                <a:t>Hz</a:t>
              </a:r>
              <a:endParaRPr lang="en-GB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zmumu-14321500-3dRoI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240" y="0"/>
            <a:ext cx="2989419" cy="3464248"/>
          </a:xfrm>
          <a:prstGeom prst="rect">
            <a:avLst/>
          </a:prstGeom>
        </p:spPr>
      </p:pic>
      <p:pic>
        <p:nvPicPr>
          <p:cNvPr id="6" name="Picture 5" descr="zmumu-14321500-3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71" y="0"/>
            <a:ext cx="9176071" cy="720977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Gonçalo, RHUL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Days in Split - 4 Oct. 2010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D2FF7-B084-8240-B152-729443B6CA6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512E-6 5.69181E-7 L -0.2741 -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zmumu-14321500-3dRoI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20" y="-23740"/>
            <a:ext cx="2989419" cy="34642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Gonçalo, RHUL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Days in Split - 4 Oct. 2010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D2FF7-B084-8240-B152-729443B6CA6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82" name="Group 81"/>
          <p:cNvGrpSpPr/>
          <p:nvPr/>
        </p:nvGrpSpPr>
        <p:grpSpPr>
          <a:xfrm>
            <a:off x="2899465" y="1361367"/>
            <a:ext cx="1153251" cy="777769"/>
            <a:chOff x="2898670" y="1329460"/>
            <a:chExt cx="1153251" cy="777769"/>
          </a:xfrm>
        </p:grpSpPr>
        <p:sp>
          <p:nvSpPr>
            <p:cNvPr id="10" name="Rounded Rectangle 9"/>
            <p:cNvSpPr/>
            <p:nvPr/>
          </p:nvSpPr>
          <p:spPr>
            <a:xfrm>
              <a:off x="2898670" y="1329460"/>
              <a:ext cx="1153251" cy="777769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L1_MU20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22" name="Multiply 21"/>
            <p:cNvSpPr/>
            <p:nvPr/>
          </p:nvSpPr>
          <p:spPr>
            <a:xfrm>
              <a:off x="3175644" y="1644291"/>
              <a:ext cx="600893" cy="462938"/>
            </a:xfrm>
            <a:prstGeom prst="mathMultiply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Curved Connector 23"/>
          <p:cNvCxnSpPr/>
          <p:nvPr/>
        </p:nvCxnSpPr>
        <p:spPr>
          <a:xfrm>
            <a:off x="2682508" y="747822"/>
            <a:ext cx="793583" cy="567856"/>
          </a:xfrm>
          <a:prstGeom prst="curvedConnector3">
            <a:avLst>
              <a:gd name="adj1" fmla="val 99358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11" idx="0"/>
          </p:cNvCxnSpPr>
          <p:nvPr/>
        </p:nvCxnSpPr>
        <p:spPr>
          <a:xfrm>
            <a:off x="2682508" y="747822"/>
            <a:ext cx="3404888" cy="614938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endCxn id="12" idx="0"/>
          </p:cNvCxnSpPr>
          <p:nvPr/>
        </p:nvCxnSpPr>
        <p:spPr>
          <a:xfrm>
            <a:off x="2682508" y="747822"/>
            <a:ext cx="2099234" cy="614938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664816" y="997455"/>
            <a:ext cx="244386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candidate (</a:t>
            </a:r>
            <a:r>
              <a:rPr lang="en-US" dirty="0" err="1" smtClean="0"/>
              <a:t>RoI</a:t>
            </a:r>
            <a:r>
              <a:rPr lang="en-US" dirty="0" smtClean="0"/>
              <a:t>) fires 2 thresholds </a:t>
            </a:r>
          </a:p>
          <a:p>
            <a:endParaRPr lang="en-US" dirty="0" smtClean="0"/>
          </a:p>
          <a:p>
            <a:r>
              <a:rPr lang="en-US" dirty="0" smtClean="0"/>
              <a:t>Each seeds one or more L2 algorithm chains</a:t>
            </a:r>
          </a:p>
          <a:p>
            <a:endParaRPr lang="en-US" dirty="0" smtClean="0"/>
          </a:p>
          <a:p>
            <a:r>
              <a:rPr lang="en-US" dirty="0" smtClean="0"/>
              <a:t>Algorithm result cached: only run heavy algorithms once</a:t>
            </a:r>
          </a:p>
          <a:p>
            <a:endParaRPr lang="en-US" dirty="0" smtClean="0"/>
          </a:p>
          <a:p>
            <a:r>
              <a:rPr lang="en-US" dirty="0" smtClean="0"/>
              <a:t>If signature not confirmed, de-activate chain</a:t>
            </a:r>
          </a:p>
          <a:p>
            <a:endParaRPr lang="en-US" dirty="0" smtClean="0"/>
          </a:p>
          <a:p>
            <a:r>
              <a:rPr lang="en-US" dirty="0" smtClean="0"/>
              <a:t>Active chains seed other chains in next level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25778" y="3384063"/>
            <a:ext cx="3979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Algorithm </a:t>
            </a:r>
            <a:r>
              <a:rPr lang="en-US" b="1" dirty="0" smtClean="0"/>
              <a:t>chains </a:t>
            </a:r>
            <a:r>
              <a:rPr lang="en-US" dirty="0" smtClean="0"/>
              <a:t>process event or just Region of Interest (</a:t>
            </a:r>
            <a:r>
              <a:rPr lang="en-US" b="1" dirty="0" err="1" smtClean="0"/>
              <a:t>RoI</a:t>
            </a:r>
            <a:r>
              <a:rPr lang="en-US" dirty="0" smtClean="0"/>
              <a:t>) for speed – to reconstruct physical objects: electrons, photons, </a:t>
            </a:r>
            <a:r>
              <a:rPr lang="en-US" dirty="0" err="1" smtClean="0"/>
              <a:t>muons</a:t>
            </a:r>
            <a:r>
              <a:rPr lang="en-US" dirty="0" smtClean="0"/>
              <a:t>, jets, etc</a:t>
            </a:r>
          </a:p>
          <a:p>
            <a:endParaRPr lang="en-US" dirty="0" smtClean="0"/>
          </a:p>
          <a:p>
            <a:r>
              <a:rPr lang="en-US" dirty="0" smtClean="0"/>
              <a:t>Event accepted if at least one chain active at end of </a:t>
            </a:r>
            <a:r>
              <a:rPr lang="en-US" dirty="0" smtClean="0"/>
              <a:t>E</a:t>
            </a:r>
            <a:r>
              <a:rPr lang="en-US" dirty="0" smtClean="0"/>
              <a:t>vent Filter (</a:t>
            </a:r>
            <a:r>
              <a:rPr lang="en-US" b="1" dirty="0" smtClean="0"/>
              <a:t>EF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 smtClean="0"/>
              <a:t>ll chains executed – since trigger result used to stream events (inclusive data streams)</a:t>
            </a:r>
          </a:p>
          <a:p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5509178" y="1362760"/>
            <a:ext cx="1155638" cy="3923601"/>
            <a:chOff x="4202729" y="1315678"/>
            <a:chExt cx="1155638" cy="3923601"/>
          </a:xfrm>
        </p:grpSpPr>
        <p:sp>
          <p:nvSpPr>
            <p:cNvPr id="11" name="Rounded Rectangle 10"/>
            <p:cNvSpPr/>
            <p:nvPr/>
          </p:nvSpPr>
          <p:spPr>
            <a:xfrm>
              <a:off x="4204321" y="1315678"/>
              <a:ext cx="1153251" cy="791552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L1_MU6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 rot="10800000">
              <a:off x="4204317" y="2490386"/>
              <a:ext cx="1153251" cy="1698426"/>
            </a:xfrm>
            <a:prstGeom prst="roundRect">
              <a:avLst>
                <a:gd name="adj" fmla="val 25930"/>
              </a:avLst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205116" y="2490387"/>
              <a:ext cx="1153251" cy="332366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L2_mu6</a:t>
              </a:r>
              <a:endParaRPr lang="en-US" dirty="0"/>
            </a:p>
          </p:txBody>
        </p:sp>
        <p:cxnSp>
          <p:nvCxnSpPr>
            <p:cNvPr id="36" name="Straight Arrow Connector 35"/>
            <p:cNvCxnSpPr>
              <a:stCxn id="11" idx="2"/>
              <a:endCxn id="31" idx="0"/>
            </p:cNvCxnSpPr>
            <p:nvPr/>
          </p:nvCxnSpPr>
          <p:spPr>
            <a:xfrm rot="16200000" flipH="1">
              <a:off x="4589766" y="2298410"/>
              <a:ext cx="383157" cy="7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4205116" y="2878337"/>
              <a:ext cx="1153251" cy="3323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algorithms</a:t>
              </a: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204319" y="3400559"/>
              <a:ext cx="1153251" cy="33236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T</a:t>
              </a:r>
              <a:r>
                <a:rPr lang="en-US" sz="1400" baseline="30000" dirty="0" err="1" smtClean="0"/>
                <a:t>μ</a:t>
              </a:r>
              <a:r>
                <a:rPr lang="en-US" sz="1400" dirty="0" smtClean="0"/>
                <a:t> &gt; 6 </a:t>
              </a:r>
              <a:r>
                <a:rPr lang="en-US" sz="1400" dirty="0" err="1" smtClean="0"/>
                <a:t>GeV</a:t>
              </a:r>
              <a:r>
                <a:rPr lang="en-US" sz="1400" dirty="0" smtClean="0"/>
                <a:t>?</a:t>
              </a:r>
              <a:endParaRPr lang="en-US" sz="1400" dirty="0"/>
            </a:p>
          </p:txBody>
        </p:sp>
        <p:sp>
          <p:nvSpPr>
            <p:cNvPr id="41" name="L-Shape 40"/>
            <p:cNvSpPr/>
            <p:nvPr/>
          </p:nvSpPr>
          <p:spPr>
            <a:xfrm rot="18629496">
              <a:off x="4690321" y="3810121"/>
              <a:ext cx="364779" cy="229146"/>
            </a:xfrm>
            <a:prstGeom prst="corner">
              <a:avLst/>
            </a:prstGeom>
            <a:solidFill>
              <a:srgbClr val="2DBB59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 rot="10800000">
              <a:off x="4202729" y="4535908"/>
              <a:ext cx="1153251" cy="703371"/>
            </a:xfrm>
            <a:prstGeom prst="roundRect">
              <a:avLst>
                <a:gd name="adj" fmla="val 25930"/>
              </a:avLst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203526" y="4535114"/>
              <a:ext cx="1153251" cy="332366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EF_mu6</a:t>
              </a:r>
              <a:endParaRPr lang="en-US" dirty="0"/>
            </a:p>
          </p:txBody>
        </p:sp>
        <p:cxnSp>
          <p:nvCxnSpPr>
            <p:cNvPr id="58" name="Straight Arrow Connector 57"/>
            <p:cNvCxnSpPr>
              <a:stCxn id="30" idx="0"/>
              <a:endCxn id="51" idx="0"/>
            </p:cNvCxnSpPr>
            <p:nvPr/>
          </p:nvCxnSpPr>
          <p:spPr>
            <a:xfrm rot="5400000">
              <a:off x="4607396" y="4361568"/>
              <a:ext cx="346302" cy="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L-Shape 73"/>
            <p:cNvSpPr/>
            <p:nvPr/>
          </p:nvSpPr>
          <p:spPr>
            <a:xfrm rot="18629496">
              <a:off x="4597763" y="1742822"/>
              <a:ext cx="364779" cy="229146"/>
            </a:xfrm>
            <a:prstGeom prst="corner">
              <a:avLst/>
            </a:prstGeom>
            <a:solidFill>
              <a:srgbClr val="2DBB59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05116" y="1362760"/>
            <a:ext cx="1161166" cy="2886231"/>
            <a:chOff x="5503650" y="1315677"/>
            <a:chExt cx="1161166" cy="2886231"/>
          </a:xfrm>
        </p:grpSpPr>
        <p:sp>
          <p:nvSpPr>
            <p:cNvPr id="12" name="Rounded Rectangle 11"/>
            <p:cNvSpPr/>
            <p:nvPr/>
          </p:nvSpPr>
          <p:spPr>
            <a:xfrm>
              <a:off x="5503650" y="1315677"/>
              <a:ext cx="1153251" cy="791553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L1_MU10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10800000">
              <a:off x="5510765" y="2473509"/>
              <a:ext cx="1153251" cy="1698425"/>
            </a:xfrm>
            <a:prstGeom prst="roundRect">
              <a:avLst>
                <a:gd name="adj" fmla="val 25930"/>
              </a:avLst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11565" y="2473510"/>
              <a:ext cx="1153251" cy="332366"/>
            </a:xfrm>
            <a:prstGeom prst="roundRect">
              <a:avLst/>
            </a:prstGeom>
            <a:solidFill>
              <a:schemeClr val="accent1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L2_mu10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511565" y="2861460"/>
              <a:ext cx="1153251" cy="332366"/>
            </a:xfrm>
            <a:prstGeom prst="roundRect">
              <a:avLst/>
            </a:prstGeom>
            <a:solidFill>
              <a:srgbClr val="660066"/>
            </a:solidFill>
            <a:ln w="38100" cmpd="sng">
              <a:solidFill>
                <a:srgbClr val="20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algorithms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510768" y="3383682"/>
              <a:ext cx="1153251" cy="33236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T</a:t>
              </a:r>
              <a:r>
                <a:rPr lang="en-US" sz="1400" baseline="30000" dirty="0" err="1" smtClean="0"/>
                <a:t>μ</a:t>
              </a:r>
              <a:r>
                <a:rPr lang="en-US" sz="1400" dirty="0" smtClean="0"/>
                <a:t>&gt;10 </a:t>
              </a:r>
              <a:r>
                <a:rPr lang="en-US" sz="1400" dirty="0" err="1" smtClean="0"/>
                <a:t>GeV</a:t>
              </a:r>
              <a:r>
                <a:rPr lang="en-US" sz="1400" dirty="0" smtClean="0"/>
                <a:t>?</a:t>
              </a:r>
              <a:endParaRPr lang="en-US" sz="1400" dirty="0"/>
            </a:p>
          </p:txBody>
        </p:sp>
        <p:sp>
          <p:nvSpPr>
            <p:cNvPr id="49" name="Multiply 48"/>
            <p:cNvSpPr/>
            <p:nvPr/>
          </p:nvSpPr>
          <p:spPr>
            <a:xfrm>
              <a:off x="5779829" y="3738970"/>
              <a:ext cx="600893" cy="462938"/>
            </a:xfrm>
            <a:prstGeom prst="mathMultiply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/>
            <p:cNvCxnSpPr>
              <a:stCxn id="12" idx="2"/>
              <a:endCxn id="43" idx="0"/>
            </p:cNvCxnSpPr>
            <p:nvPr/>
          </p:nvCxnSpPr>
          <p:spPr>
            <a:xfrm rot="16200000" flipH="1">
              <a:off x="5901093" y="2286412"/>
              <a:ext cx="366280" cy="79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L-Shape 74"/>
            <p:cNvSpPr/>
            <p:nvPr/>
          </p:nvSpPr>
          <p:spPr>
            <a:xfrm rot="18629496">
              <a:off x="5843857" y="1750390"/>
              <a:ext cx="364779" cy="246105"/>
            </a:xfrm>
            <a:prstGeom prst="corner">
              <a:avLst/>
            </a:prstGeom>
            <a:solidFill>
              <a:srgbClr val="2DBB59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RatePresca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072" y="236686"/>
            <a:ext cx="4807922" cy="3454939"/>
          </a:xfrm>
          <a:prstGeom prst="rect">
            <a:avLst/>
          </a:prstGeom>
        </p:spPr>
      </p:pic>
      <p:sp>
        <p:nvSpPr>
          <p:cNvPr id="31" name="Content Placeholder 30"/>
          <p:cNvSpPr>
            <a:spLocks noGrp="1"/>
          </p:cNvSpPr>
          <p:nvPr>
            <p:ph sz="half" idx="2"/>
          </p:nvPr>
        </p:nvSpPr>
        <p:spPr>
          <a:xfrm>
            <a:off x="5088950" y="4142696"/>
            <a:ext cx="3953248" cy="218458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Configuration </a:t>
            </a:r>
            <a:r>
              <a:rPr lang="en-US" b="1" dirty="0" smtClean="0">
                <a:solidFill>
                  <a:srgbClr val="FF0000"/>
                </a:solidFill>
              </a:rPr>
              <a:t>infrastructure</a:t>
            </a:r>
          </a:p>
          <a:p>
            <a:r>
              <a:rPr lang="en-US" dirty="0" smtClean="0"/>
              <a:t>Very flexible!</a:t>
            </a:r>
          </a:p>
          <a:p>
            <a:r>
              <a:rPr lang="en-US" dirty="0" smtClean="0"/>
              <a:t>Pre</a:t>
            </a:r>
            <a:r>
              <a:rPr lang="en-US" dirty="0" smtClean="0"/>
              <a:t>-scale</a:t>
            </a:r>
            <a:r>
              <a:rPr lang="en-US" dirty="0" smtClean="0"/>
              <a:t> factors employed to change </a:t>
            </a:r>
            <a:r>
              <a:rPr lang="en-US" dirty="0" smtClean="0"/>
              <a:t>menu while </a:t>
            </a:r>
            <a:r>
              <a:rPr lang="en-US" dirty="0" smtClean="0"/>
              <a:t>running</a:t>
            </a:r>
          </a:p>
          <a:p>
            <a:r>
              <a:rPr lang="en-US" dirty="0" smtClean="0"/>
              <a:t>Adapt to changing LHC luminosity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4" name="Content Placeholder 6"/>
          <p:cNvGraphicFramePr>
            <a:graphicFrameLocks noGrp="1"/>
          </p:cNvGraphicFramePr>
          <p:nvPr/>
        </p:nvGraphicFramePr>
        <p:xfrm>
          <a:off x="180600" y="2825841"/>
          <a:ext cx="4802186" cy="3261360"/>
        </p:xfrm>
        <a:graphic>
          <a:graphicData uri="http://schemas.openxmlformats.org/drawingml/2006/table">
            <a:tbl>
              <a:tblPr/>
              <a:tblGrid>
                <a:gridCol w="1252828"/>
                <a:gridCol w="1047666"/>
                <a:gridCol w="1250846"/>
                <a:gridCol w="1250846"/>
              </a:tblGrid>
              <a:tr h="2873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Trigger physics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objects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Lowest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unprescaled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E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hresholds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(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GeV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)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at L ≈ 1x10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32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cm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-2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s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-1</a:t>
                      </a:r>
                      <a:endParaRPr kumimoji="0" lang="en-GB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312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L1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HLT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Rate (Hz)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Electron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21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Photon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7.3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3.7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Muon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Missing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 E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</a:t>
                      </a:r>
                      <a:endParaRPr kumimoji="0" 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35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3.2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Jet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75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115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ΣE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T</a:t>
                      </a:r>
                      <a:endParaRPr kumimoji="0" 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200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350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  <a:ea typeface="Arial" pitchFamily="-111" charset="0"/>
                          <a:cs typeface="Arial" pitchFamily="-111" charset="0"/>
                        </a:rPr>
                        <a:t>1.6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8981" y="150384"/>
            <a:ext cx="4846325" cy="314646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-111" charset="0"/>
              </a:rPr>
              <a:t>Trigger menu:</a:t>
            </a:r>
            <a:endParaRPr lang="en-US" dirty="0" smtClean="0">
              <a:latin typeface="Calibri" pitchFamily="-111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Calibri" pitchFamily="-111" charset="0"/>
              </a:rPr>
              <a:t>Collection of trigger </a:t>
            </a:r>
            <a:r>
              <a:rPr lang="en-US" dirty="0" smtClean="0">
                <a:latin typeface="Calibri" pitchFamily="-111" charset="0"/>
              </a:rPr>
              <a:t>signatures</a:t>
            </a:r>
            <a:endParaRPr lang="en-US" dirty="0" smtClean="0">
              <a:latin typeface="Calibri" pitchFamily="-111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Calibri" pitchFamily="-111" charset="0"/>
              </a:rPr>
              <a:t>≈</a:t>
            </a:r>
            <a:r>
              <a:rPr lang="en-US" dirty="0" smtClean="0">
                <a:latin typeface="Calibri" pitchFamily="-111" charset="0"/>
              </a:rPr>
              <a:t>200 – 500 </a:t>
            </a:r>
            <a:r>
              <a:rPr lang="en-US" dirty="0" smtClean="0">
                <a:latin typeface="Calibri" pitchFamily="-111" charset="0"/>
              </a:rPr>
              <a:t>algorithm </a:t>
            </a:r>
            <a:r>
              <a:rPr lang="en-US" dirty="0" smtClean="0">
                <a:latin typeface="Calibri" pitchFamily="-111" charset="0"/>
              </a:rPr>
              <a:t>chains in current </a:t>
            </a:r>
            <a:r>
              <a:rPr lang="en-US" dirty="0" smtClean="0">
                <a:latin typeface="Calibri" pitchFamily="-111" charset="0"/>
              </a:rPr>
              <a:t>menus</a:t>
            </a:r>
            <a:endParaRPr lang="en-US" dirty="0" smtClean="0"/>
          </a:p>
          <a:p>
            <a:r>
              <a:rPr lang="en-US" dirty="0" smtClean="0"/>
              <a:t>Algorithms re-used in many </a:t>
            </a:r>
            <a:r>
              <a:rPr lang="en-US" dirty="0" smtClean="0"/>
              <a:t>chains</a:t>
            </a:r>
            <a:endParaRPr lang="en-US" dirty="0" smtClean="0">
              <a:latin typeface="Calibri" pitchFamily="-111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Calibri" pitchFamily="-111" charset="0"/>
              </a:rPr>
              <a:t>Selections dictated </a:t>
            </a:r>
            <a:r>
              <a:rPr lang="en-US" dirty="0" smtClean="0">
                <a:latin typeface="Calibri" pitchFamily="-111" charset="0"/>
              </a:rPr>
              <a:t>by ATLAS physics </a:t>
            </a:r>
            <a:r>
              <a:rPr lang="en-US" dirty="0" err="1" smtClean="0">
                <a:latin typeface="Calibri" pitchFamily="-111" charset="0"/>
              </a:rPr>
              <a:t>programme</a:t>
            </a:r>
            <a:r>
              <a:rPr lang="en-US" dirty="0" smtClean="0">
                <a:latin typeface="Calibri" pitchFamily="-111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Calibri" pitchFamily="-111" charset="0"/>
              </a:rPr>
              <a:t>Also calibration &amp; monitoring chains</a:t>
            </a:r>
          </a:p>
          <a:p>
            <a:pPr>
              <a:spcBef>
                <a:spcPts val="600"/>
              </a:spcBef>
            </a:pPr>
            <a:endParaRPr lang="en-US" dirty="0" smtClean="0">
              <a:latin typeface="Calibri" pitchFamily="-111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28340" y="6087201"/>
            <a:ext cx="48544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-111" charset="0"/>
              </a:rPr>
              <a:t>Also chains for B-tagged jets &amp; B-physics signatures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56667" y="1749777"/>
            <a:ext cx="4487333" cy="2479119"/>
          </a:xfrm>
        </p:spPr>
        <p:txBody>
          <a:bodyPr>
            <a:normAutofit/>
          </a:bodyPr>
          <a:lstStyle/>
          <a:p>
            <a:r>
              <a:rPr lang="en-US" sz="6000" cap="small" dirty="0" smtClean="0"/>
              <a:t>Performance</a:t>
            </a:r>
            <a:endParaRPr lang="en-US" sz="6000" cap="smal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Gonçalo, RHUL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057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Days in Split - 4 Oct.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31856</TotalTime>
  <Words>3494</Words>
  <Application>Microsoft Macintosh PowerPoint</Application>
  <PresentationFormat>On-screen Show (4:3)</PresentationFormat>
  <Paragraphs>626</Paragraphs>
  <Slides>33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Microsoft Equation</vt:lpstr>
      <vt:lpstr>ATLAS Trigger Performance</vt:lpstr>
      <vt:lpstr>Outline</vt:lpstr>
      <vt:lpstr>Slide 3</vt:lpstr>
      <vt:lpstr>The ATLAS Trigger</vt:lpstr>
      <vt:lpstr>Architecture</vt:lpstr>
      <vt:lpstr>Slide 6</vt:lpstr>
      <vt:lpstr>Slide 7</vt:lpstr>
      <vt:lpstr>Slide 8</vt:lpstr>
      <vt:lpstr>Performance</vt:lpstr>
      <vt:lpstr>Minimum Bias Trigger</vt:lpstr>
      <vt:lpstr>Muon Trigger</vt:lpstr>
      <vt:lpstr>Slide 12</vt:lpstr>
      <vt:lpstr>Hadronic Tau Trigger</vt:lpstr>
      <vt:lpstr>Slide 14</vt:lpstr>
      <vt:lpstr>e/γ Trigger</vt:lpstr>
      <vt:lpstr>Slide 16</vt:lpstr>
      <vt:lpstr>Jet Trigger</vt:lpstr>
      <vt:lpstr>Missing ET Trigger</vt:lpstr>
      <vt:lpstr>Slide 19</vt:lpstr>
      <vt:lpstr>Plans for Heavy Ion Run</vt:lpstr>
      <vt:lpstr>Conclusions</vt:lpstr>
      <vt:lpstr>Backup Slides</vt:lpstr>
      <vt:lpstr>The ATLAS Detector </vt:lpstr>
      <vt:lpstr>Slide 24</vt:lpstr>
      <vt:lpstr>Slide 25</vt:lpstr>
      <vt:lpstr>Level 1 architecture</vt:lpstr>
      <vt:lpstr>Trigger Configuration</vt:lpstr>
      <vt:lpstr>Trigger Commissioning</vt:lpstr>
      <vt:lpstr>Level 1 trigger rate for various trigger selections up to L = 7x1029cm-2s-1</vt:lpstr>
      <vt:lpstr>Slide 30</vt:lpstr>
      <vt:lpstr>Slide 31</vt:lpstr>
      <vt:lpstr>Example: level 2 e/ calorimeter reconstruction</vt:lpstr>
      <vt:lpstr>Example: level 2 tracking algorithm</vt:lpstr>
    </vt:vector>
  </TitlesOfParts>
  <Company>Royal Holloway University of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Ricardo Goncalo</dc:creator>
  <cp:lastModifiedBy>Ricardo Goncalo</cp:lastModifiedBy>
  <cp:revision>196</cp:revision>
  <dcterms:created xsi:type="dcterms:W3CDTF">2010-09-26T13:16:54Z</dcterms:created>
  <dcterms:modified xsi:type="dcterms:W3CDTF">2010-10-04T13:04:30Z</dcterms:modified>
</cp:coreProperties>
</file>