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6.xml" ContentType="application/vnd.openxmlformats-officedocument.presentationml.tags+xml"/>
  <Override PartName="/ppt/notesSlides/notesSlide34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19" r:id="rId2"/>
    <p:sldId id="358" r:id="rId3"/>
    <p:sldId id="379" r:id="rId4"/>
    <p:sldId id="403" r:id="rId5"/>
    <p:sldId id="404" r:id="rId6"/>
    <p:sldId id="406" r:id="rId7"/>
    <p:sldId id="407" r:id="rId8"/>
    <p:sldId id="408" r:id="rId9"/>
    <p:sldId id="409" r:id="rId10"/>
    <p:sldId id="411" r:id="rId11"/>
    <p:sldId id="290" r:id="rId12"/>
    <p:sldId id="377" r:id="rId13"/>
    <p:sldId id="405" r:id="rId14"/>
    <p:sldId id="272" r:id="rId15"/>
    <p:sldId id="277" r:id="rId16"/>
    <p:sldId id="418" r:id="rId17"/>
    <p:sldId id="282" r:id="rId18"/>
    <p:sldId id="273" r:id="rId19"/>
    <p:sldId id="345" r:id="rId20"/>
    <p:sldId id="376" r:id="rId21"/>
    <p:sldId id="312" r:id="rId22"/>
    <p:sldId id="311" r:id="rId23"/>
    <p:sldId id="310" r:id="rId24"/>
    <p:sldId id="399" r:id="rId25"/>
    <p:sldId id="284" r:id="rId26"/>
    <p:sldId id="315" r:id="rId27"/>
    <p:sldId id="318" r:id="rId28"/>
    <p:sldId id="346" r:id="rId29"/>
    <p:sldId id="419" r:id="rId30"/>
    <p:sldId id="420" r:id="rId31"/>
    <p:sldId id="342" r:id="rId32"/>
    <p:sldId id="350" r:id="rId33"/>
    <p:sldId id="357" r:id="rId34"/>
    <p:sldId id="422" r:id="rId35"/>
    <p:sldId id="320" r:id="rId36"/>
    <p:sldId id="322" r:id="rId37"/>
    <p:sldId id="323" r:id="rId38"/>
    <p:sldId id="426" r:id="rId39"/>
    <p:sldId id="340" r:id="rId40"/>
    <p:sldId id="416" r:id="rId41"/>
    <p:sldId id="356" r:id="rId42"/>
    <p:sldId id="327" r:id="rId43"/>
    <p:sldId id="359" r:id="rId44"/>
    <p:sldId id="360" r:id="rId45"/>
    <p:sldId id="429" r:id="rId46"/>
    <p:sldId id="352" r:id="rId47"/>
    <p:sldId id="353" r:id="rId48"/>
    <p:sldId id="402" r:id="rId49"/>
    <p:sldId id="362" r:id="rId50"/>
    <p:sldId id="349" r:id="rId51"/>
    <p:sldId id="363" r:id="rId52"/>
    <p:sldId id="365" r:id="rId53"/>
    <p:sldId id="355" r:id="rId54"/>
    <p:sldId id="375" r:id="rId55"/>
    <p:sldId id="344" r:id="rId56"/>
    <p:sldId id="366" r:id="rId57"/>
    <p:sldId id="367" r:id="rId58"/>
    <p:sldId id="428" r:id="rId59"/>
    <p:sldId id="341" r:id="rId60"/>
    <p:sldId id="336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6" d="100"/>
          <a:sy n="76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29C1-09CC-224B-8272-B18E8A662A2A}" type="datetimeFigureOut">
              <a:rPr lang="en-US" smtClean="0"/>
              <a:t>08/11/18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8BA42-BD3E-0741-BA5C-95581DF589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152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B18B-77E0-E742-9DE9-9D7F7CF1AB53}" type="datetimeFigureOut">
              <a:rPr lang="en-US" smtClean="0"/>
              <a:t>08/11/18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4BB6-B4E5-9547-BFF9-FC5A119BB24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4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SÓ ILUSTRAÇÃO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524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/Atlas/GROUPS/PHYSICS/PAPERS/HIGG-2017-11/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May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/Atlas/GROUPS/PHYSICS/CONFNOTES/ATLAS-CONF-2018-018/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/HIG-16-041/ </a:t>
            </a:r>
            <a:r>
              <a:rPr lang="pt-PT" dirty="0" smtClean="0">
                <a:sym typeface="Wingdings"/>
              </a:rPr>
              <a:t> 30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/HIG-17-015/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2017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cms-results.web.cern.ch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-results/public-results/publications/HIG-17-025/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11 July 2018(after </a:t>
            </a:r>
            <a:r>
              <a: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the conference)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80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February 2018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atlas.web.cern.ch</a:t>
            </a:r>
            <a:r>
              <a:rPr lang="en-US" dirty="0" smtClean="0"/>
              <a:t>/Atlas/GROUPS/PHYSICS/CONFNOTES/ATLAS-CONF-2017-047/ </a:t>
            </a:r>
            <a:r>
              <a:rPr lang="en-US" dirty="0" smtClean="0">
                <a:sym typeface="Wingdings"/>
              </a:rPr>
              <a:t> combination 5 July</a:t>
            </a:r>
            <a:r>
              <a:rPr lang="en-US" baseline="0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smtClean="0"/>
              <a:t>ATLAS: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γγ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ZZ4l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31 </a:t>
            </a:r>
            <a:r>
              <a:rPr lang="pt-PT" dirty="0" err="1" smtClean="0"/>
              <a:t>fiducial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baseline="0" dirty="0" smtClean="0"/>
              <a:t>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,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/Atlas/GROUPS/PHYSICS/CONFNOTES/ATLAS-CONF-2018-028/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4518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Aug.2018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LHC [13–16],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 = W; Z)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quark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939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/HIG-16-043/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259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/Atlas/GROUPS/PHYSICS/CONFNOTES/ATLAS-CONF-2018-021/ </a:t>
            </a:r>
            <a:r>
              <a:rPr lang="pt-PT" dirty="0" smtClean="0">
                <a:sym typeface="Wingdings"/>
              </a:rPr>
              <a:t>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9892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24/12/2017 – </a:t>
            </a:r>
            <a:r>
              <a:rPr lang="pt-PT" b="1" dirty="0" err="1" smtClean="0"/>
              <a:t>Evidence</a:t>
            </a:r>
            <a:r>
              <a:rPr lang="pt-PT" b="1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ATLAS</a:t>
            </a:r>
            <a:r>
              <a:rPr lang="pt-PT" dirty="0" smtClean="0"/>
              <a:t>:</a:t>
            </a:r>
            <a:r>
              <a:rPr lang="pt-PT" baseline="0" dirty="0" smtClean="0"/>
              <a:t> </a:t>
            </a:r>
            <a:r>
              <a:rPr lang="pt-PT" dirty="0" smtClean="0"/>
              <a:t>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ττ</a:t>
            </a:r>
            <a:r>
              <a:rPr lang="pt-PT" dirty="0" smtClean="0"/>
              <a:t>, </a:t>
            </a:r>
            <a:r>
              <a:rPr lang="pt-PT" dirty="0" err="1" smtClean="0"/>
              <a:t>γγ</a:t>
            </a:r>
            <a:r>
              <a:rPr lang="pt-PT" dirty="0" smtClean="0"/>
              <a:t>, </a:t>
            </a:r>
            <a:r>
              <a:rPr lang="pt-PT" dirty="0" err="1" smtClean="0"/>
              <a:t>bb</a:t>
            </a:r>
            <a:r>
              <a:rPr lang="pt-PT" dirty="0" smtClean="0"/>
              <a:t>, VV):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3.8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08/04/2018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en-US" dirty="0" smtClean="0"/>
              <a:t>5.1 (7 </a:t>
            </a:r>
            <a:r>
              <a:rPr lang="en-US" dirty="0" err="1" smtClean="0"/>
              <a:t>TeV</a:t>
            </a:r>
            <a:r>
              <a:rPr lang="en-US" dirty="0" smtClean="0"/>
              <a:t>), 19.7 (8TeV), and 35.9 (13 </a:t>
            </a:r>
            <a:r>
              <a:rPr lang="en-US" dirty="0" err="1" smtClean="0"/>
              <a:t>TeV</a:t>
            </a:r>
            <a:r>
              <a:rPr lang="en-US" dirty="0" smtClean="0"/>
              <a:t>) fb-1:</a:t>
            </a:r>
            <a:r>
              <a:rPr lang="pt-PT" dirty="0" smtClean="0"/>
              <a:t> </a:t>
            </a:r>
            <a:r>
              <a:rPr lang="pt-PT" baseline="0" dirty="0" smtClean="0"/>
              <a:t> </a:t>
            </a:r>
            <a:r>
              <a:rPr lang="pt-PT" dirty="0" smtClean="0"/>
              <a:t>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01/06/2018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pt-PT" dirty="0" smtClean="0"/>
              <a:t>79.8 fb</a:t>
            </a:r>
            <a:r>
              <a:rPr lang="pt-PT" baseline="30000" dirty="0" smtClean="0"/>
              <a:t>-1</a:t>
            </a:r>
            <a:r>
              <a:rPr lang="pt-PT" dirty="0" smtClean="0"/>
              <a:t> for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, ZZ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smtClean="0"/>
              <a:t>4l)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(13 </a:t>
            </a:r>
            <a:r>
              <a:rPr lang="pt-PT" dirty="0" err="1" smtClean="0"/>
              <a:t>TeV</a:t>
            </a:r>
            <a:r>
              <a:rPr lang="pt-PT" dirty="0" smtClean="0"/>
              <a:t>): 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4.9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 smtClean="0"/>
              <a:t>Adding 4.5 fb-1 (7 </a:t>
            </a:r>
            <a:r>
              <a:rPr lang="en-US" dirty="0" err="1" smtClean="0"/>
              <a:t>TeV</a:t>
            </a:r>
            <a:r>
              <a:rPr lang="en-US" dirty="0" smtClean="0"/>
              <a:t>) and 20.3 fb-1 (8 </a:t>
            </a:r>
            <a:r>
              <a:rPr lang="en-US" dirty="0" err="1" smtClean="0"/>
              <a:t>TeV</a:t>
            </a:r>
            <a:r>
              <a:rPr lang="en-US" dirty="0" smtClean="0"/>
              <a:t>): 6.3 </a:t>
            </a:r>
            <a:r>
              <a:rPr lang="en-US" dirty="0" err="1" smtClean="0"/>
              <a:t>σ</a:t>
            </a:r>
            <a:r>
              <a:rPr lang="en-US" dirty="0" smtClean="0"/>
              <a:t> observed, 5.1 </a:t>
            </a:r>
            <a:r>
              <a:rPr lang="en-US" dirty="0" err="1" smtClean="0"/>
              <a:t>σ</a:t>
            </a:r>
            <a:r>
              <a:rPr lang="en-US" dirty="0" smtClean="0"/>
              <a:t> expected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226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(ML)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/Atlas/GROUPS/PHYSICS/PAPERS/HIGG-2017-02/ 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1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http</a:t>
            </a:r>
            <a:r>
              <a:rPr lang="pt-PT" baseline="0" dirty="0" smtClean="0"/>
              <a:t>://</a:t>
            </a:r>
            <a:r>
              <a:rPr lang="pt-PT" baseline="0" dirty="0" err="1" smtClean="0"/>
              <a:t>atlas.web.cern.ch</a:t>
            </a:r>
            <a:r>
              <a:rPr lang="pt-PT" baseline="0" dirty="0" smtClean="0"/>
              <a:t>/Atlas/GROUPS/PHYSICS/PAPERS/HIGG-2017-03/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aseline="0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/HIG-17-006/</a:t>
            </a:r>
            <a:r>
              <a:rPr lang="pt-PT" dirty="0" err="1" smtClean="0"/>
              <a:t>index.htm</a:t>
            </a:r>
            <a:r>
              <a:rPr lang="pt-PT" baseline="0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468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Abril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419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tt̄H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γγ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BDT bin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ratio.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candidates,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125.4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reconstructed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anti-k</a:t>
            </a:r>
            <a:r>
              <a:rPr lang="pt-PT" sz="120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R=0.4,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77%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electromagnetic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calorimeter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cones.	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03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/HIG-16-044/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 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https://atlas.web.cern.ch/Atlas/GROUPS/PHYSICS/CONFNOTES/ATLAS-CONF-2018-036/ 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ro-RO" b="0" dirty="0" smtClean="0">
              <a:sym typeface="Wingdings"/>
            </a:endParaRPr>
          </a:p>
          <a:p>
            <a:r>
              <a:rPr lang="ro-RO" b="0" dirty="0" smtClean="0"/>
              <a:t>http://cms-results.web.cern.ch/cms-results/public-results/publications/HIG-18-016/ </a:t>
            </a:r>
            <a:r>
              <a:rPr lang="ro-RO" b="0" dirty="0" smtClean="0">
                <a:sym typeface="Wingdings"/>
              </a:rPr>
              <a:t> </a:t>
            </a:r>
            <a:r>
              <a:rPr lang="ro-RO" b="1" dirty="0" smtClean="0">
                <a:sym typeface="Wingdings"/>
              </a:rPr>
              <a:t>24 August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19238" y="2022475"/>
            <a:ext cx="4168775" cy="312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14100" y="5357402"/>
            <a:ext cx="3777426" cy="3751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/Atlas/GROUPS/PHYSICS/CONFNOTES/ATLAS-CONF-2018-031/fig_05.png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‘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fermiophobic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Lepton-specific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Flipped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I.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/Atlas/GROUPS/PHYSICS/PAPERS/HIGG-2017-04/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10 </a:t>
            </a:r>
            <a:r>
              <a:rPr lang="pt-PT" b="1" dirty="0" err="1" smtClean="0">
                <a:sym typeface="Wingdings"/>
              </a:rPr>
              <a:t>August</a:t>
            </a:r>
            <a:r>
              <a:rPr lang="pt-PT" b="1" dirty="0" smtClean="0">
                <a:sym typeface="Wingdings"/>
              </a:rPr>
              <a:t> 2018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/TOP-15-012/</a:t>
            </a:r>
            <a:r>
              <a:rPr lang="pt-PT" dirty="0" err="1" smtClean="0"/>
              <a:t>index.html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/Atlas/GROUPS/PHYSICS/CONFNOTES/ATLAS-CONF-2017-071/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4584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 (HL-LHC)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challenges</a:t>
            </a:r>
            <a:r>
              <a:rPr lang="pt-PT" dirty="0" smtClean="0"/>
              <a:t>: 5x10^34 cm-2s-1 </a:t>
            </a:r>
            <a:r>
              <a:rPr lang="pt-PT" dirty="0" err="1" smtClean="0"/>
              <a:t>levelled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r>
              <a:rPr lang="pt-PT" dirty="0" smtClean="0"/>
              <a:t>i.e. factor 5 </a:t>
            </a:r>
            <a:r>
              <a:rPr lang="pt-PT" dirty="0" err="1" smtClean="0"/>
              <a:t>over</a:t>
            </a:r>
            <a:r>
              <a:rPr lang="pt-PT" dirty="0" smtClean="0"/>
              <a:t> design</a:t>
            </a:r>
          </a:p>
          <a:p>
            <a:r>
              <a:rPr lang="en-US" dirty="0" smtClean="0"/>
              <a:t>3 ab-1 by ~2035; requires </a:t>
            </a:r>
            <a:r>
              <a:rPr lang="en-US" dirty="0" err="1" smtClean="0"/>
              <a:t>focussing</a:t>
            </a:r>
            <a:r>
              <a:rPr lang="en-US" dirty="0" smtClean="0"/>
              <a:t> β*=15 cm; crab crossing</a:t>
            </a:r>
          </a:p>
          <a:p>
            <a:r>
              <a:rPr lang="pt-PT" dirty="0" smtClean="0"/>
              <a:t>COST: 1300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endParaRPr lang="pt-P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NbTi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used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LHC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can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only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bear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fields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 9-10 Tesla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4949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/Atlas/GROUPS/PHYSICS/PUBNOTES/ATL-PHYS-PUB-2018-016/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/Atlas/GROUPS/PHYSICS/PUBNOTES/ATL-PHYS-PUB-2018-006/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1008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anti-leveling</a:t>
            </a:r>
            <a:r>
              <a:rPr lang="pt-PT" dirty="0" smtClean="0"/>
              <a:t> </a:t>
            </a:r>
            <a:r>
              <a:rPr lang="pt-PT" dirty="0" err="1" smtClean="0"/>
              <a:t>already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action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80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4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48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439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63" y="179388"/>
            <a:ext cx="7558087" cy="896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92163" y="1439863"/>
            <a:ext cx="39544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1439863"/>
            <a:ext cx="3956050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92163" y="3944938"/>
            <a:ext cx="806291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345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9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7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18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9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42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3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1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12.wdp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.bin"/><Relationship Id="rId21" Type="http://schemas.openxmlformats.org/officeDocument/2006/relationships/image" Target="../media/image75.emf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76.emf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png"/><Relationship Id="rId29" Type="http://schemas.openxmlformats.org/officeDocument/2006/relationships/image" Target="../media/image8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9" Type="http://schemas.openxmlformats.org/officeDocument/2006/relationships/oleObject" Target="../embeddings/oleObject2.bin"/><Relationship Id="rId6" Type="http://schemas.openxmlformats.org/officeDocument/2006/relationships/image" Target="../media/image8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0.emf"/><Relationship Id="rId33" Type="http://schemas.openxmlformats.org/officeDocument/2006/relationships/image" Target="../media/image93.png"/><Relationship Id="rId34" Type="http://schemas.openxmlformats.org/officeDocument/2006/relationships/image" Target="../media/image94.png"/><Relationship Id="rId10" Type="http://schemas.openxmlformats.org/officeDocument/2006/relationships/image" Target="../media/image71.emf"/><Relationship Id="rId11" Type="http://schemas.openxmlformats.org/officeDocument/2006/relationships/oleObject" Target="../embeddings/oleObject3.bin"/><Relationship Id="rId12" Type="http://schemas.openxmlformats.org/officeDocument/2006/relationships/image" Target="../media/image72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73.emf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microsoft.com/office/2007/relationships/hdphoto" Target="../media/hdphoto13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3.png"/><Relationship Id="rId5" Type="http://schemas.openxmlformats.org/officeDocument/2006/relationships/image" Target="../media/image107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08.png"/><Relationship Id="rId9" Type="http://schemas.openxmlformats.org/officeDocument/2006/relationships/image" Target="../media/image118.png"/><Relationship Id="rId10" Type="http://schemas.openxmlformats.org/officeDocument/2006/relationships/image" Target="../media/image103.png"/><Relationship Id="rId11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08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Relationship Id="rId3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08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png"/><Relationship Id="rId1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08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9.png"/><Relationship Id="rId12" Type="http://schemas.openxmlformats.org/officeDocument/2006/relationships/image" Target="../media/image103.png"/><Relationship Id="rId13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4.png"/><Relationship Id="rId12" Type="http://schemas.openxmlformats.org/officeDocument/2006/relationships/image" Target="../media/image155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08.png"/><Relationship Id="rId5" Type="http://schemas.openxmlformats.org/officeDocument/2006/relationships/image" Target="../media/image150.png"/><Relationship Id="rId6" Type="http://schemas.openxmlformats.org/officeDocument/2006/relationships/image" Target="../media/image103.png"/><Relationship Id="rId7" Type="http://schemas.openxmlformats.org/officeDocument/2006/relationships/image" Target="../media/image151.png"/><Relationship Id="rId8" Type="http://schemas.openxmlformats.org/officeDocument/2006/relationships/image" Target="../media/image107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08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67.png"/><Relationship Id="rId10" Type="http://schemas.openxmlformats.org/officeDocument/2006/relationships/image" Target="../media/image103.png"/><Relationship Id="rId11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1.png"/><Relationship Id="rId12" Type="http://schemas.openxmlformats.org/officeDocument/2006/relationships/image" Target="../media/image182.png"/><Relationship Id="rId13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08.png"/><Relationship Id="rId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108.png"/><Relationship Id="rId8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hyperlink" Target="https://atlas.web.cern.ch/Atlas/GROUPS/PHYSICS/CombinedSummaryPlots/HIGGS/" TargetMode="External"/><Relationship Id="rId1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108.png"/><Relationship Id="rId10" Type="http://schemas.openxmlformats.org/officeDocument/2006/relationships/image" Target="../media/image2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4.png"/><Relationship Id="rId3" Type="http://schemas.openxmlformats.org/officeDocument/2006/relationships/image" Target="../media/image2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14.wdp"/><Relationship Id="rId5" Type="http://schemas.openxmlformats.org/officeDocument/2006/relationships/image" Target="../media/image221.png"/><Relationship Id="rId6" Type="http://schemas.openxmlformats.org/officeDocument/2006/relationships/image" Target="../media/image222.jpeg"/><Relationship Id="rId7" Type="http://schemas.openxmlformats.org/officeDocument/2006/relationships/image" Target="../media/image223.png"/><Relationship Id="rId8" Type="http://schemas.microsoft.com/office/2007/relationships/hdphoto" Target="../media/hdphoto15.wdp"/><Relationship Id="rId9" Type="http://schemas.openxmlformats.org/officeDocument/2006/relationships/image" Target="../media/image224.png"/><Relationship Id="rId10" Type="http://schemas.microsoft.com/office/2007/relationships/hdphoto" Target="../media/hdphoto16.wdp"/><Relationship Id="rId11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143.png"/><Relationship Id="rId5" Type="http://schemas.openxmlformats.org/officeDocument/2006/relationships/image" Target="../media/image228.png"/><Relationship Id="rId6" Type="http://schemas.openxmlformats.org/officeDocument/2006/relationships/image" Target="../media/image229.png"/><Relationship Id="rId7" Type="http://schemas.openxmlformats.org/officeDocument/2006/relationships/image" Target="../media/image23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2.wdp"/><Relationship Id="rId5" Type="http://schemas.openxmlformats.org/officeDocument/2006/relationships/image" Target="../media/image23.png"/><Relationship Id="rId6" Type="http://schemas.microsoft.com/office/2007/relationships/hdphoto" Target="../media/hdphoto3.wdp"/><Relationship Id="rId7" Type="http://schemas.openxmlformats.org/officeDocument/2006/relationships/image" Target="../media/image24.png"/><Relationship Id="rId8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hyperlink" Target="https://twiki.cern.ch/twiki/bin/view/AtlasPublic/WebHome%23Conference_CONF_notes_and_Public" TargetMode="External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microsoft.com/office/2007/relationships/hdphoto" Target="../media/hdphoto17.wdp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5.wdp"/><Relationship Id="rId5" Type="http://schemas.openxmlformats.org/officeDocument/2006/relationships/image" Target="../media/image32.png"/><Relationship Id="rId6" Type="http://schemas.microsoft.com/office/2007/relationships/hdphoto" Target="../media/hdphoto6.wdp"/><Relationship Id="rId7" Type="http://schemas.openxmlformats.org/officeDocument/2006/relationships/image" Target="../media/image33.png"/><Relationship Id="rId8" Type="http://schemas.microsoft.com/office/2007/relationships/hdphoto" Target="../media/hdphoto7.wdp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0"/>
            <a:ext cx="9217024" cy="61775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7" y="186540"/>
            <a:ext cx="8856984" cy="5802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6197170"/>
            <a:ext cx="906185" cy="616206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Modelos-Barras-FUNDOS-v04_3logos-FEE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6191006"/>
            <a:ext cx="4487902" cy="694378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964" y="6191006"/>
            <a:ext cx="1290036" cy="678826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3" y="6177537"/>
            <a:ext cx="835076" cy="707847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12" y="1268760"/>
            <a:ext cx="9144000" cy="792088"/>
          </a:xfrm>
          <a:solidFill>
            <a:schemeClr val="tx1">
              <a:alpha val="31000"/>
            </a:schemeClr>
          </a:solidFill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News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from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front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61640" y="4124672"/>
            <a:ext cx="7282768" cy="1968624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chemeClr val="bg1"/>
                </a:solidFill>
              </a:rPr>
              <a:t>Ricardo </a:t>
            </a:r>
            <a:r>
              <a:rPr lang="pt-PT" dirty="0" smtClean="0">
                <a:solidFill>
                  <a:schemeClr val="bg1"/>
                </a:solidFill>
              </a:rPr>
              <a:t>Gonçalo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sz="1800" dirty="0" smtClean="0">
                <a:solidFill>
                  <a:schemeClr val="bg1"/>
                </a:solidFill>
              </a:rPr>
              <a:t>LIP - Laboratório </a:t>
            </a:r>
            <a:r>
              <a:rPr lang="pt-PT" sz="1800" dirty="0">
                <a:solidFill>
                  <a:schemeClr val="bg1"/>
                </a:solidFill>
              </a:rPr>
              <a:t>de Instrumentação e Física Experimental de Partículas</a:t>
            </a:r>
          </a:p>
          <a:p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LIP, Lisboa, Portugal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" name="Picture 1" descr="Ciencias_Logo_Azul-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6197170"/>
            <a:ext cx="1152128" cy="60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130"/>
          </a:xfrm>
        </p:spPr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(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)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0768"/>
            <a:ext cx="8997471" cy="2986304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(!)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unknown</a:t>
            </a:r>
            <a:r>
              <a:rPr lang="pt-PT" dirty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</a:t>
            </a:r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We</a:t>
            </a:r>
            <a:r>
              <a:rPr lang="pt-PT" dirty="0" smtClean="0"/>
              <a:t> can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to 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endParaRPr lang="pt-PT" dirty="0" smtClean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couples</a:t>
            </a:r>
            <a:r>
              <a:rPr lang="pt-PT" dirty="0"/>
              <a:t> to W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Z </a:t>
            </a:r>
            <a:r>
              <a:rPr lang="pt-PT" dirty="0" err="1" smtClean="0"/>
              <a:t>proportionally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masses</a:t>
            </a:r>
            <a:endParaRPr lang="pt-PT" dirty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proportionally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584" y="2573901"/>
            <a:ext cx="2606518" cy="6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864" y="3771430"/>
            <a:ext cx="2264610" cy="65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" y="4424416"/>
            <a:ext cx="8890466" cy="212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625917"/>
            <a:ext cx="2092944" cy="6509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820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594"/>
            <a:ext cx="9144000" cy="1847358"/>
          </a:xfrm>
        </p:spPr>
        <p:txBody>
          <a:bodyPr>
            <a:normAutofit lnSpcReduction="1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</a:t>
            </a:r>
            <a:endParaRPr lang="pt-PT" baseline="-25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3875662" y="2996952"/>
            <a:ext cx="4872802" cy="3672407"/>
            <a:chOff x="-723827" y="3321555"/>
            <a:chExt cx="5440403" cy="39933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827" y="3642453"/>
              <a:ext cx="5440403" cy="36724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82958" y="3321555"/>
              <a:ext cx="3322641" cy="40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11</a:t>
            </a:fld>
            <a:endParaRPr lang="pt-P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" b="100000" l="10000" r="90000">
                        <a14:backgroundMark x1="25917" y1="39074" x2="23083" y2="56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90" r="19438"/>
          <a:stretch/>
        </p:blipFill>
        <p:spPr>
          <a:xfrm>
            <a:off x="257877" y="3292062"/>
            <a:ext cx="3378019" cy="320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17" y="0"/>
            <a:ext cx="7616676" cy="7036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6898"/>
            <a:ext cx="5688632" cy="1685876"/>
          </a:xfrm>
        </p:spPr>
        <p:txBody>
          <a:bodyPr>
            <a:normAutofit/>
          </a:bodyPr>
          <a:lstStyle/>
          <a:p>
            <a:r>
              <a:rPr lang="pt-PT" dirty="0" smtClean="0">
                <a:latin typeface="Rosewood Std Regular"/>
                <a:cs typeface="Rosewood Std Regular"/>
              </a:rPr>
              <a:t>M</a:t>
            </a:r>
            <a:r>
              <a:rPr lang="pt-PT" baseline="-25000" dirty="0" smtClean="0">
                <a:latin typeface="Rosewood Std Regular"/>
                <a:cs typeface="Rosewood Std Regular"/>
              </a:rPr>
              <a:t>W</a:t>
            </a:r>
            <a:r>
              <a:rPr lang="pt-PT" dirty="0" smtClean="0">
                <a:latin typeface="Rosewood Std Regular"/>
                <a:cs typeface="Rosewood Std Regular"/>
              </a:rPr>
              <a:t> </a:t>
            </a:r>
            <a:r>
              <a:rPr lang="pt-PT" dirty="0" err="1" smtClean="0">
                <a:latin typeface="Rosewood Std Regular"/>
                <a:cs typeface="Rosewood Std Regular"/>
              </a:rPr>
              <a:t>and</a:t>
            </a:r>
            <a:r>
              <a:rPr lang="pt-PT" dirty="0" smtClean="0">
                <a:latin typeface="Rosewood Std Regular"/>
                <a:cs typeface="Rosewood Std Regular"/>
              </a:rPr>
              <a:t> </a:t>
            </a:r>
            <a:r>
              <a:rPr lang="pt-PT" dirty="0" err="1" smtClean="0">
                <a:latin typeface="Rosewood Std Regular"/>
                <a:cs typeface="Rosewood Std Regular"/>
              </a:rPr>
              <a:t>M</a:t>
            </a:r>
            <a:r>
              <a:rPr lang="pt-PT" baseline="-25000" dirty="0" err="1" smtClean="0">
                <a:latin typeface="Rosewood Std Regular"/>
                <a:cs typeface="Rosewood Std Regular"/>
              </a:rPr>
              <a:t>t</a:t>
            </a:r>
            <a:r>
              <a:rPr lang="pt-PT" dirty="0" smtClean="0">
                <a:latin typeface="Rosewood Std Regular"/>
                <a:cs typeface="Rosewood Std Regular"/>
              </a:rPr>
              <a:t>:      </a:t>
            </a:r>
            <a:br>
              <a:rPr lang="pt-PT" dirty="0" smtClean="0">
                <a:latin typeface="Rosewood Std Regular"/>
                <a:cs typeface="Rosewood Std Regular"/>
              </a:rPr>
            </a:br>
            <a:r>
              <a:rPr lang="pt-PT" dirty="0" err="1" smtClean="0">
                <a:latin typeface="Rosewood Std Regular"/>
                <a:cs typeface="Rosewood Std Regular"/>
              </a:rPr>
              <a:t>The</a:t>
            </a:r>
            <a:r>
              <a:rPr lang="pt-PT" dirty="0" smtClean="0">
                <a:latin typeface="Rosewood Std Regular"/>
                <a:cs typeface="Rosewood Std Regular"/>
              </a:rPr>
              <a:t> </a:t>
            </a:r>
            <a:r>
              <a:rPr lang="pt-PT" dirty="0" err="1" smtClean="0">
                <a:latin typeface="Rosewood Std Regular"/>
                <a:cs typeface="Rosewood Std Regular"/>
              </a:rPr>
              <a:t>Story</a:t>
            </a:r>
            <a:r>
              <a:rPr lang="pt-PT" dirty="0" smtClean="0">
                <a:latin typeface="Rosewood Std Regular"/>
                <a:cs typeface="Rosewood Std Regular"/>
              </a:rPr>
              <a:t> </a:t>
            </a:r>
            <a:r>
              <a:rPr lang="pt-PT" dirty="0" err="1" smtClean="0">
                <a:latin typeface="Rosewood Std Regular"/>
                <a:cs typeface="Rosewood Std Regular"/>
              </a:rPr>
              <a:t>So</a:t>
            </a:r>
            <a:r>
              <a:rPr lang="pt-PT" dirty="0" smtClean="0">
                <a:latin typeface="Rosewood Std Regular"/>
                <a:cs typeface="Rosewood Std Regular"/>
              </a:rPr>
              <a:t> </a:t>
            </a:r>
            <a:r>
              <a:rPr lang="pt-PT" dirty="0" err="1" smtClean="0">
                <a:latin typeface="Rosewood Std Regular"/>
                <a:cs typeface="Rosewood Std Regular"/>
              </a:rPr>
              <a:t>Far</a:t>
            </a:r>
            <a:r>
              <a:rPr lang="pt-PT" dirty="0" smtClean="0">
                <a:latin typeface="Rosewood Std Regular"/>
                <a:cs typeface="Rosewood Std Regular"/>
              </a:rPr>
              <a:t>...</a:t>
            </a:r>
            <a:endParaRPr lang="pt-PT" dirty="0">
              <a:latin typeface="Rosewood Std Regular"/>
              <a:cs typeface="Rosewood Std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12</a:t>
            </a:fld>
            <a:endParaRPr lang="pt-PT"/>
          </a:p>
        </p:txBody>
      </p:sp>
      <p:pic>
        <p:nvPicPr>
          <p:cNvPr id="16" name="Picture 15" descr="LHC_topmass_sep201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98778" y="1406079"/>
            <a:ext cx="3343780" cy="40772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5400000">
            <a:off x="6173049" y="3341854"/>
            <a:ext cx="5765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https</a:t>
            </a:r>
            <a:r>
              <a:rPr lang="pt-PT" sz="1400" dirty="0"/>
              <a:t>://</a:t>
            </a:r>
            <a:r>
              <a:rPr lang="pt-PT" sz="1400" dirty="0" err="1"/>
              <a:t>twiki.cern.ch</a:t>
            </a:r>
            <a:r>
              <a:rPr lang="pt-PT" sz="1400" dirty="0"/>
              <a:t>/</a:t>
            </a:r>
            <a:r>
              <a:rPr lang="pt-PT" sz="1400" dirty="0" err="1"/>
              <a:t>twiki</a:t>
            </a:r>
            <a:r>
              <a:rPr lang="pt-PT" sz="1400" dirty="0"/>
              <a:t>/bin/</a:t>
            </a:r>
            <a:r>
              <a:rPr lang="pt-PT" sz="1400" dirty="0" err="1"/>
              <a:t>view</a:t>
            </a:r>
            <a:r>
              <a:rPr lang="pt-PT" sz="1400" dirty="0"/>
              <a:t>/</a:t>
            </a:r>
            <a:r>
              <a:rPr lang="pt-PT" sz="1400" dirty="0" err="1"/>
              <a:t>LHCPhysics</a:t>
            </a:r>
            <a:r>
              <a:rPr lang="pt-PT" sz="1400" dirty="0"/>
              <a:t>/</a:t>
            </a:r>
            <a:r>
              <a:rPr lang="pt-PT" sz="1400" dirty="0" err="1"/>
              <a:t>LHCTopWGSummaryPlots</a:t>
            </a:r>
            <a:endParaRPr lang="pt-PT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5496" y="1518108"/>
            <a:ext cx="4830599" cy="3598486"/>
            <a:chOff x="35496" y="1518108"/>
            <a:chExt cx="4830599" cy="35984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96" y="1628506"/>
              <a:ext cx="4830599" cy="348808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612032" y="1518108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dirty="0" err="1" smtClean="0"/>
                <a:t>Eur</a:t>
              </a:r>
              <a:r>
                <a:rPr lang="tr-TR" dirty="0" smtClean="0"/>
                <a:t>. </a:t>
              </a:r>
              <a:r>
                <a:rPr lang="tr-TR" dirty="0" err="1" smtClean="0"/>
                <a:t>Phys</a:t>
              </a:r>
              <a:r>
                <a:rPr lang="tr-TR" dirty="0" smtClean="0"/>
                <a:t>. J. C 78 (2018) 110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30894" y="5512876"/>
            <a:ext cx="36893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Per </a:t>
            </a:r>
            <a:r>
              <a:rPr lang="pt-PT" sz="3200" dirty="0" err="1" smtClean="0"/>
              <a:t>mille</a:t>
            </a:r>
            <a:r>
              <a:rPr lang="pt-PT" sz="3200" dirty="0" smtClean="0"/>
              <a:t> </a:t>
            </a:r>
            <a:r>
              <a:rPr lang="pt-PT" sz="3200" dirty="0" err="1" smtClean="0"/>
              <a:t>precision</a:t>
            </a:r>
            <a:r>
              <a:rPr lang="pt-PT" sz="3200" dirty="0" smtClean="0"/>
              <a:t>!</a:t>
            </a:r>
            <a:endParaRPr lang="pt-PT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302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0"/>
    </mc:Choice>
    <mc:Fallback xmlns="">
      <p:transition xmlns:p14="http://schemas.microsoft.com/office/powerpoint/2010/main" spd="slow" advTm="247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613" y="355892"/>
            <a:ext cx="7772400" cy="1470025"/>
          </a:xfrm>
        </p:spPr>
        <p:txBody>
          <a:bodyPr>
            <a:normAutofit/>
          </a:bodyPr>
          <a:lstStyle/>
          <a:p>
            <a:r>
              <a:rPr lang="pt-PT" dirty="0" err="1" smtClean="0"/>
              <a:t>Tools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Trade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38940" y="1628800"/>
            <a:ext cx="4343146" cy="1752600"/>
          </a:xfrm>
        </p:spPr>
        <p:txBody>
          <a:bodyPr>
            <a:normAutofit/>
          </a:bodyPr>
          <a:lstStyle/>
          <a:p>
            <a:pPr algn="l"/>
            <a:r>
              <a:rPr lang="pt-PT" sz="3600" dirty="0" err="1" smtClean="0"/>
              <a:t>The</a:t>
            </a:r>
            <a:r>
              <a:rPr lang="pt-PT" sz="3600" dirty="0" smtClean="0"/>
              <a:t> LHC </a:t>
            </a:r>
            <a:r>
              <a:rPr lang="pt-PT" sz="3600" dirty="0" err="1" smtClean="0"/>
              <a:t>and</a:t>
            </a:r>
            <a:r>
              <a:rPr lang="pt-PT" sz="3600" dirty="0" smtClean="0"/>
              <a:t> </a:t>
            </a:r>
            <a:r>
              <a:rPr lang="pt-PT" sz="3600" dirty="0" err="1" smtClean="0"/>
              <a:t>its</a:t>
            </a:r>
            <a:r>
              <a:rPr lang="pt-PT" sz="3600" dirty="0" smtClean="0"/>
              <a:t> </a:t>
            </a:r>
            <a:r>
              <a:rPr lang="pt-PT" sz="3600" dirty="0" err="1" smtClean="0"/>
              <a:t>experiments</a:t>
            </a:r>
            <a:endParaRPr lang="pt-P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3906" l="5174" r="100000">
                        <a14:foregroundMark x1="35417" y1="39167" x2="38646" y2="85104"/>
                        <a14:foregroundMark x1="24757" y1="26875" x2="28472" y2="28750"/>
                        <a14:foregroundMark x1="23507" y1="27135" x2="22778" y2="28490"/>
                        <a14:foregroundMark x1="13889" y1="38594" x2="21007" y2="86406"/>
                        <a14:foregroundMark x1="10868" y1="39948" x2="7118" y2="51458"/>
                        <a14:foregroundMark x1="11215" y1="85104" x2="25451" y2="88281"/>
                        <a14:foregroundMark x1="9618" y1="87500" x2="21007" y2="90156"/>
                        <a14:foregroundMark x1="15139" y1="92292" x2="9097" y2="89115"/>
                        <a14:foregroundMark x1="23333" y1="93906" x2="23507" y2="89635"/>
                        <a14:foregroundMark x1="45035" y1="30885" x2="42014" y2="73854"/>
                        <a14:foregroundMark x1="43611" y1="75729" x2="48090" y2="92031"/>
                        <a14:foregroundMark x1="62674" y1="88802" x2="92222" y2="90677"/>
                        <a14:backgroundMark x1="46840" y1="6563" x2="26528" y2="22604"/>
                        <a14:backgroundMark x1="39722" y1="36771" x2="39514" y2="40469"/>
                        <a14:backgroundMark x1="39340" y1="42083" x2="39340" y2="44740"/>
                        <a14:backgroundMark x1="30278" y1="36198" x2="30972" y2="4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00" b="9040"/>
          <a:stretch/>
        </p:blipFill>
        <p:spPr>
          <a:xfrm>
            <a:off x="1260683" y="1825917"/>
            <a:ext cx="7883317" cy="50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14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3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15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5600"/>
            <a:ext cx="9144000" cy="61341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4995" y="169333"/>
            <a:ext cx="8293048" cy="6325811"/>
            <a:chOff x="634995" y="169333"/>
            <a:chExt cx="8293048" cy="632581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34995" y="5417926"/>
              <a:ext cx="2809659" cy="107721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Solenoid: </a:t>
              </a:r>
              <a:r>
                <a:rPr lang="en-US" sz="1600" dirty="0" smtClean="0">
                  <a:solidFill>
                    <a:srgbClr val="FFFFFF"/>
                  </a:solidFill>
                </a:rPr>
                <a:t>B = 4 T</a:t>
              </a:r>
              <a:endParaRPr lang="en-US" sz="1600" b="1" dirty="0" smtClean="0">
                <a:solidFill>
                  <a:srgbClr val="FFFFFF"/>
                </a:solidFill>
              </a:endParaRPr>
            </a:p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endParaRPr lang="en-US" sz="1600" dirty="0" smtClean="0">
                <a:solidFill>
                  <a:srgbClr val="FFFFFF"/>
                </a:solidFill>
              </a:endParaRP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</a:t>
              </a:r>
            </a:p>
            <a:p>
              <a:r>
                <a:rPr lang="en-US" sz="1600" dirty="0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>
                  <a:solidFill>
                    <a:srgbClr val="FFFFFF"/>
                  </a:solidFill>
                </a:rPr>
                <a:t>/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0.02%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 </a:t>
              </a:r>
              <a:r>
                <a:rPr lang="en-US" sz="1600" dirty="0" smtClean="0">
                  <a:solidFill>
                    <a:srgbClr val="FFFFFF"/>
                  </a:solidFill>
                  <a:sym typeface="Symbol" pitchFamily="-110" charset="2"/>
                </a:rPr>
                <a:t>0.005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Steel return</a:t>
              </a:r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yoke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/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1%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5%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PbWO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4</a:t>
              </a:r>
              <a:r>
                <a:rPr lang="en-US" sz="1600" dirty="0" smtClean="0">
                  <a:solidFill>
                    <a:srgbClr val="000000"/>
                  </a:solidFill>
                </a:rPr>
                <a:t> crystals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homogen</a:t>
              </a:r>
              <a:r>
                <a:rPr lang="en-US" sz="1600" dirty="0" smtClean="0">
                  <a:solidFill>
                    <a:srgbClr val="000000"/>
                  </a:solidFill>
                </a:rPr>
                <a:t>.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2-5%/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 0.005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88269" y="2872518"/>
              <a:ext cx="2639774" cy="10053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Brass+scint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./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Steel+quartz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smtClean="0">
                  <a:solidFill>
                    <a:srgbClr val="DDDDDD"/>
                  </a:solidFill>
                </a:rPr>
                <a:t>/</a:t>
              </a:r>
              <a:r>
                <a:rPr lang="en-US" dirty="0" err="1" smtClean="0">
                  <a:solidFill>
                    <a:srgbClr val="DDDDDD"/>
                  </a:solidFill>
                </a:rPr>
                <a:t>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100%/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 0.05 </a:t>
              </a:r>
            </a:p>
          </p:txBody>
        </p:sp>
        <p:cxnSp>
          <p:nvCxnSpPr>
            <p:cNvPr id="11" name="Straight Arrow Connector 10"/>
            <p:cNvCxnSpPr>
              <a:stCxn id="7" idx="2"/>
            </p:cNvCxnSpPr>
            <p:nvPr/>
          </p:nvCxnSpPr>
          <p:spPr>
            <a:xfrm>
              <a:off x="2801053" y="1001107"/>
              <a:ext cx="1392905" cy="5099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 flipH="1">
              <a:off x="3794258" y="1001106"/>
              <a:ext cx="2984015" cy="1779870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0"/>
            </p:cNvCxnSpPr>
            <p:nvPr/>
          </p:nvCxnSpPr>
          <p:spPr>
            <a:xfrm flipV="1">
              <a:off x="2039825" y="3407902"/>
              <a:ext cx="1754433" cy="20100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0"/>
            </p:cNvCxnSpPr>
            <p:nvPr/>
          </p:nvCxnSpPr>
          <p:spPr>
            <a:xfrm flipV="1">
              <a:off x="2039825" y="3665102"/>
              <a:ext cx="761228" cy="17528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9" idx="1"/>
            </p:cNvCxnSpPr>
            <p:nvPr/>
          </p:nvCxnSpPr>
          <p:spPr>
            <a:xfrm flipH="1" flipV="1">
              <a:off x="4193958" y="2780976"/>
              <a:ext cx="2094311" cy="59420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16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9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1"/>
    </mc:Choice>
    <mc:Fallback xmlns="">
      <p:transition xmlns:p14="http://schemas.microsoft.com/office/powerpoint/2010/main" spd="slow" advTm="532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17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1601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9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04" y="3284984"/>
            <a:ext cx="4515476" cy="3244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84984"/>
            <a:ext cx="4509312" cy="3240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83155"/>
          </a:xfrm>
        </p:spPr>
        <p:txBody>
          <a:bodyPr>
            <a:normAutofit/>
          </a:bodyPr>
          <a:lstStyle/>
          <a:p>
            <a:r>
              <a:rPr lang="pt-PT" dirty="0" smtClean="0"/>
              <a:t>ATLAS, CMS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96" y="1157793"/>
            <a:ext cx="8999304" cy="2055025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1: 2009 – 2013; ≈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7 </a:t>
            </a:r>
            <a:r>
              <a:rPr lang="pt-PT" dirty="0" err="1" smtClean="0"/>
              <a:t>and</a:t>
            </a:r>
            <a:r>
              <a:rPr lang="pt-PT" dirty="0" smtClean="0"/>
              <a:t> ≈ 20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per </a:t>
            </a:r>
            <a:r>
              <a:rPr lang="pt-PT" dirty="0" err="1" smtClean="0"/>
              <a:t>experiment</a:t>
            </a:r>
            <a:endParaRPr lang="pt-PT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2: 2013 – 2018; </a:t>
            </a:r>
            <a:r>
              <a:rPr lang="pt-PT" dirty="0" smtClean="0">
                <a:solidFill>
                  <a:srgbClr val="FF0000"/>
                </a:solidFill>
              </a:rPr>
              <a:t>149 fb</a:t>
            </a:r>
            <a:r>
              <a:rPr lang="pt-PT" baseline="30000" dirty="0" smtClean="0">
                <a:solidFill>
                  <a:srgbClr val="FF0000"/>
                </a:solidFill>
              </a:rPr>
              <a:t>-1</a:t>
            </a:r>
            <a:r>
              <a:rPr lang="pt-PT" dirty="0" smtClean="0"/>
              <a:t> </a:t>
            </a:r>
            <a:r>
              <a:rPr lang="pt-PT" dirty="0" err="1" smtClean="0"/>
              <a:t>recorded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pp </a:t>
            </a:r>
            <a:r>
              <a:rPr lang="pt-PT" dirty="0" err="1" smtClean="0"/>
              <a:t>run</a:t>
            </a:r>
            <a:endParaRPr lang="pt-PT" dirty="0" smtClean="0"/>
          </a:p>
          <a:p>
            <a:r>
              <a:rPr lang="pt-PT" dirty="0" err="1" smtClean="0"/>
              <a:t>Instantaneous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smtClean="0"/>
              <a:t>2 x 10</a:t>
            </a:r>
            <a:r>
              <a:rPr lang="pt-PT" b="1" baseline="30000" dirty="0" smtClean="0"/>
              <a:t>34</a:t>
            </a:r>
            <a:r>
              <a:rPr lang="pt-PT" b="1" dirty="0" smtClean="0"/>
              <a:t> cm</a:t>
            </a:r>
            <a:r>
              <a:rPr lang="pt-PT" b="1" baseline="30000" dirty="0" smtClean="0"/>
              <a:t>-2</a:t>
            </a:r>
            <a:r>
              <a:rPr lang="pt-PT" b="1" dirty="0" smtClean="0"/>
              <a:t>s</a:t>
            </a:r>
            <a:r>
              <a:rPr lang="pt-PT" b="1" baseline="30000" dirty="0" smtClean="0"/>
              <a:t>-1</a:t>
            </a:r>
            <a:r>
              <a:rPr lang="pt-PT" b="1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2017 (</a:t>
            </a:r>
            <a:r>
              <a:rPr lang="pt-PT" dirty="0" smtClean="0">
                <a:solidFill>
                  <a:srgbClr val="FF0000"/>
                </a:solidFill>
              </a:rPr>
              <a:t>2x design!</a:t>
            </a:r>
            <a:r>
              <a:rPr lang="pt-PT" dirty="0" smtClean="0"/>
              <a:t>) </a:t>
            </a:r>
          </a:p>
          <a:p>
            <a:pPr marL="342900" lvl="1" indent="-342900">
              <a:buFont typeface="Arial"/>
              <a:buChar char="•"/>
            </a:pPr>
            <a:r>
              <a:rPr lang="pt-PT" dirty="0" err="1" smtClean="0"/>
              <a:t>Downside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/>
              <a:t> </a:t>
            </a:r>
            <a:r>
              <a:rPr lang="pt-PT" dirty="0" smtClean="0"/>
              <a:t>=&gt; experimental </a:t>
            </a:r>
            <a:r>
              <a:rPr lang="pt-PT" dirty="0" err="1" smtClean="0"/>
              <a:t>challenge</a:t>
            </a:r>
            <a:r>
              <a:rPr lang="pt-PT" dirty="0"/>
              <a:t>!</a:t>
            </a:r>
            <a:endParaRPr lang="pt-PT" dirty="0" smtClean="0"/>
          </a:p>
          <a:p>
            <a:pPr lvl="1"/>
            <a:r>
              <a:rPr lang="pt-PT" dirty="0" err="1"/>
              <a:t>M</a:t>
            </a:r>
            <a:r>
              <a:rPr lang="pt-PT" dirty="0" err="1" smtClean="0"/>
              <a:t>ultiple</a:t>
            </a:r>
            <a:r>
              <a:rPr lang="pt-PT" dirty="0" smtClean="0"/>
              <a:t> </a:t>
            </a:r>
            <a:r>
              <a:rPr lang="pt-PT" dirty="0" err="1" smtClean="0"/>
              <a:t>vertices</a:t>
            </a:r>
            <a:r>
              <a:rPr lang="pt-PT" dirty="0" smtClean="0"/>
              <a:t>,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occupancy</a:t>
            </a:r>
            <a:r>
              <a:rPr lang="pt-PT" dirty="0" smtClean="0"/>
              <a:t>, </a:t>
            </a:r>
            <a:r>
              <a:rPr lang="pt-PT" dirty="0" err="1" smtClean="0"/>
              <a:t>degraded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pPr lvl="1"/>
            <a:r>
              <a:rPr lang="pt-PT" dirty="0" smtClean="0"/>
              <a:t>LHC </a:t>
            </a:r>
            <a:r>
              <a:rPr lang="pt-PT" dirty="0" err="1" smtClean="0"/>
              <a:t>breaking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ground</a:t>
            </a:r>
            <a:r>
              <a:rPr lang="pt-PT" dirty="0" smtClean="0"/>
              <a:t> to </a:t>
            </a:r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 err="1" smtClean="0"/>
              <a:t>around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: </a:t>
            </a:r>
            <a:r>
              <a:rPr lang="pt-PT" dirty="0" err="1" smtClean="0"/>
              <a:t>leveling</a:t>
            </a:r>
            <a:r>
              <a:rPr lang="pt-PT" dirty="0" smtClean="0"/>
              <a:t>!  </a:t>
            </a:r>
            <a:endParaRPr lang="pt-PT" dirty="0"/>
          </a:p>
        </p:txBody>
      </p:sp>
      <p:grpSp>
        <p:nvGrpSpPr>
          <p:cNvPr id="8" name="Group 7"/>
          <p:cNvGrpSpPr/>
          <p:nvPr/>
        </p:nvGrpSpPr>
        <p:grpSpPr>
          <a:xfrm>
            <a:off x="9468544" y="274637"/>
            <a:ext cx="4466988" cy="3162945"/>
            <a:chOff x="50127" y="3291286"/>
            <a:chExt cx="4466988" cy="3162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7636EE-2441-6444-AAEF-DCC24445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7" y="3420775"/>
              <a:ext cx="4466988" cy="30334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4544" y="3291286"/>
              <a:ext cx="3425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R. </a:t>
              </a:r>
              <a:r>
                <a:rPr lang="en-US" sz="1400" dirty="0" err="1" smtClean="0"/>
                <a:t>Steerenberg</a:t>
              </a:r>
              <a:r>
                <a:rPr lang="en-US" sz="1400" dirty="0" smtClean="0"/>
                <a:t> (CERN), LHCC 30 May 2018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023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EDF037A-1D4D-9342-89A7-CB80C4B6116B}"/>
              </a:ext>
            </a:extLst>
          </p:cNvPr>
          <p:cNvGrpSpPr/>
          <p:nvPr/>
        </p:nvGrpSpPr>
        <p:grpSpPr>
          <a:xfrm>
            <a:off x="614141" y="1008356"/>
            <a:ext cx="2247358" cy="1075340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="" xmlns:a16="http://schemas.microsoft.com/office/drawing/2014/main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="" xmlns:a16="http://schemas.microsoft.com/office/drawing/2014/main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="" xmlns:a16="http://schemas.microsoft.com/office/drawing/2014/main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="" xmlns:a16="http://schemas.microsoft.com/office/drawing/2014/main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="" xmlns:a16="http://schemas.microsoft.com/office/drawing/2014/main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BDD14E4-6CAE-4547-926E-88F1E6E07437}"/>
              </a:ext>
            </a:extLst>
          </p:cNvPr>
          <p:cNvGrpSpPr/>
          <p:nvPr/>
        </p:nvGrpSpPr>
        <p:grpSpPr>
          <a:xfrm>
            <a:off x="6652169" y="958208"/>
            <a:ext cx="1766630" cy="984956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="" xmlns:a16="http://schemas.microsoft.com/office/drawing/2014/main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854EAF6-FF6A-2647-9D95-C5416388A3F4}"/>
              </a:ext>
            </a:extLst>
          </p:cNvPr>
          <p:cNvGrpSpPr/>
          <p:nvPr/>
        </p:nvGrpSpPr>
        <p:grpSpPr>
          <a:xfrm>
            <a:off x="3601772" y="1001662"/>
            <a:ext cx="1967597" cy="993943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="" xmlns:a16="http://schemas.microsoft.com/office/drawing/2014/main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="" xmlns:a16="http://schemas.microsoft.com/office/drawing/2014/main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="" xmlns:a16="http://schemas.microsoft.com/office/drawing/2014/main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3" y="588876"/>
            <a:ext cx="254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598591"/>
            <a:ext cx="290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</a:t>
            </a:r>
            <a:r>
              <a:rPr lang="pt-PT" dirty="0" err="1" smtClean="0"/>
              <a:t>crossing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592612"/>
            <a:ext cx="28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β* </a:t>
            </a:r>
            <a:r>
              <a:rPr lang="pt-PT" dirty="0" err="1" smtClean="0"/>
              <a:t>reduction</a:t>
            </a:r>
            <a:endParaRPr lang="pt-PT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435" y="2986660"/>
            <a:ext cx="4110804" cy="31083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00653" y="2719217"/>
            <a:ext cx="7265308" cy="3757560"/>
            <a:chOff x="136425" y="2924500"/>
            <a:chExt cx="7265308" cy="37575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924500"/>
              <a:ext cx="2969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0978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712624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6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68960" y="4321"/>
            <a:ext cx="3826768" cy="994657"/>
          </a:xfrm>
          <a:ln>
            <a:noFill/>
          </a:ln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Outlook	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35" y="349203"/>
            <a:ext cx="4832469" cy="6095702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Motivation</a:t>
            </a:r>
            <a:r>
              <a:rPr lang="pt-PT" dirty="0" smtClean="0">
                <a:solidFill>
                  <a:schemeClr val="bg1"/>
                </a:solidFill>
              </a:rPr>
              <a:t>: </a:t>
            </a:r>
            <a:r>
              <a:rPr lang="pt-PT" dirty="0" err="1" smtClean="0">
                <a:solidFill>
                  <a:schemeClr val="bg1"/>
                </a:solidFill>
              </a:rPr>
              <a:t>why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r>
              <a:rPr lang="pt-PT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LHC </a:t>
            </a:r>
            <a:r>
              <a:rPr lang="pt-PT" dirty="0" err="1" smtClean="0">
                <a:solidFill>
                  <a:schemeClr val="bg1"/>
                </a:solidFill>
              </a:rPr>
              <a:t>and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experiments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1 </a:t>
            </a:r>
            <a:r>
              <a:rPr lang="pt-PT" dirty="0" err="1" smtClean="0">
                <a:solidFill>
                  <a:schemeClr val="bg1"/>
                </a:solidFill>
              </a:rPr>
              <a:t>legacy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Probing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125 </a:t>
            </a:r>
            <a:r>
              <a:rPr lang="pt-PT" dirty="0" err="1" smtClean="0">
                <a:solidFill>
                  <a:schemeClr val="bg1"/>
                </a:solidFill>
              </a:rPr>
              <a:t>GeV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Probing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Yukawa</a:t>
            </a:r>
            <a:r>
              <a:rPr lang="pt-PT" dirty="0" smtClean="0">
                <a:solidFill>
                  <a:schemeClr val="bg1"/>
                </a:solidFill>
              </a:rPr>
              <a:t> sector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Searching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wider</a:t>
            </a:r>
            <a:endParaRPr lang="pt-PT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long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: </a:t>
            </a:r>
            <a:r>
              <a:rPr lang="pt-PT" dirty="0" err="1" smtClean="0">
                <a:solidFill>
                  <a:schemeClr val="bg1"/>
                </a:solidFill>
              </a:rPr>
              <a:t>di-Higgs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Ricardo Gonçalo</a:t>
            </a:r>
            <a:endParaRPr lang="pt-PT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chemeClr val="bg1"/>
                </a:solidFill>
              </a:rPr>
              <a:t>Seminar 8 Nov 2018 - LIP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>
                <a:solidFill>
                  <a:schemeClr val="bg1"/>
                </a:solidFill>
              </a:rPr>
              <a:t>2</a:t>
            </a:fld>
            <a:endParaRPr lang="pt-PT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06454" y="2889047"/>
            <a:ext cx="1265620" cy="899993"/>
            <a:chOff x="5175702" y="1700808"/>
            <a:chExt cx="1688195" cy="12146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5702" y="1700808"/>
              <a:ext cx="1688195" cy="12146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8277" y="2386424"/>
              <a:ext cx="638049" cy="2599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32" name="Content Placeholder 6" descr="ATLAS_black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34" r="-334"/>
          <a:stretch>
            <a:fillRect/>
          </a:stretch>
        </p:blipFill>
        <p:spPr>
          <a:xfrm>
            <a:off x="6586359" y="1246425"/>
            <a:ext cx="1874073" cy="1030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580" y="3954103"/>
            <a:ext cx="1672685" cy="699033"/>
          </a:xfrm>
          <a:prstGeom prst="rect">
            <a:avLst/>
          </a:prstGeom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862" y="5631135"/>
            <a:ext cx="16002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54" y="4862931"/>
            <a:ext cx="1453978" cy="9423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643" y="2156126"/>
            <a:ext cx="1259311" cy="912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677" y="764704"/>
            <a:ext cx="1279277" cy="7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14763"/>
            <a:ext cx="8382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892480" cy="226298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r>
              <a:rPr lang="pt-PT" dirty="0" err="1"/>
              <a:t>Enormous</a:t>
            </a:r>
            <a:r>
              <a:rPr lang="pt-PT" dirty="0"/>
              <a:t> </a:t>
            </a:r>
            <a:r>
              <a:rPr lang="pt-PT" dirty="0" err="1"/>
              <a:t>amount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progress</a:t>
            </a:r>
            <a:r>
              <a:rPr lang="pt-PT" dirty="0"/>
              <a:t> </a:t>
            </a:r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6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ago</a:t>
            </a:r>
            <a:r>
              <a:rPr lang="pt-PT" dirty="0" smtClean="0"/>
              <a:t>!</a:t>
            </a:r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" y="3323980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81525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88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712968" cy="226298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r>
              <a:rPr lang="pt-PT" dirty="0" err="1"/>
              <a:t>Enormous</a:t>
            </a:r>
            <a:r>
              <a:rPr lang="pt-PT" dirty="0"/>
              <a:t> </a:t>
            </a:r>
            <a:r>
              <a:rPr lang="pt-PT" dirty="0" err="1"/>
              <a:t>amount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progress</a:t>
            </a:r>
            <a:r>
              <a:rPr lang="pt-PT" dirty="0"/>
              <a:t> </a:t>
            </a:r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6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ago</a:t>
            </a:r>
            <a:r>
              <a:rPr lang="pt-PT" dirty="0" smtClean="0"/>
              <a:t>!</a:t>
            </a:r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970" y="5074196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230" y="3429000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429000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074196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8999"/>
            <a:ext cx="2706702" cy="3201518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06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5018" y="4869160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1 </a:t>
            </a:r>
            <a:r>
              <a:rPr lang="pt-PT" dirty="0" err="1" smtClean="0">
                <a:solidFill>
                  <a:schemeClr val="bg1"/>
                </a:solidFill>
              </a:rPr>
              <a:t>legacy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921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25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5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772954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6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7738631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910229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" name="Equation" r:id="rId11" imgW="266700" imgH="241300" progId="Equation.3">
                    <p:embed/>
                  </p:oleObj>
                </mc:Choice>
                <mc:Fallback>
                  <p:oleObj name="Equation" r:id="rId11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261931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9" name="Equation" r:id="rId13" imgW="266700" imgH="254000" progId="Equation.3">
                    <p:embed/>
                  </p:oleObj>
                </mc:Choice>
                <mc:Fallback>
                  <p:oleObj name="Equation" r:id="rId13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5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269450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0" name="Equation" r:id="rId18" imgW="266700" imgH="254000" progId="Equation.3">
                    <p:embed/>
                  </p:oleObj>
                </mc:Choice>
                <mc:Fallback>
                  <p:oleObj name="Equation" r:id="rId18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822368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1" name="Equation" r:id="rId20" imgW="279400" imgH="228600" progId="Equation.3">
                    <p:embed/>
                  </p:oleObj>
                </mc:Choice>
                <mc:Fallback>
                  <p:oleObj name="Equation" r:id="rId20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8878711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2" name="Equation" r:id="rId22" imgW="292100" imgH="241300" progId="Equation.3">
                    <p:embed/>
                  </p:oleObj>
                </mc:Choice>
                <mc:Fallback>
                  <p:oleObj name="Equation" r:id="rId22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09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41" y="1256525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41" y="2696685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334" y="4386666"/>
            <a:ext cx="1958130" cy="1994662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075995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1738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068960" y="3921807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215340" y="2836204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1334" y="4533836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2856" y="1191245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5409" y="143801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28" y="462138"/>
            <a:ext cx="2163048" cy="631634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477" y="462138"/>
            <a:ext cx="2314023" cy="63163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47" y="404664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3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0.2%</a:t>
            </a:r>
            <a:r>
              <a:rPr lang="pt-PT" dirty="0" smtClean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 </a:t>
            </a:r>
            <a:r>
              <a:rPr lang="el-GR" dirty="0" smtClean="0"/>
              <a:t>μ</a:t>
            </a:r>
            <a:r>
              <a:rPr lang="el-GR" baseline="-25000" dirty="0" smtClean="0"/>
              <a:t>VBF</a:t>
            </a:r>
            <a:r>
              <a:rPr lang="el-GR" baseline="-25000" dirty="0"/>
              <a:t>+VH</a:t>
            </a:r>
            <a:r>
              <a:rPr lang="el-GR" dirty="0"/>
              <a:t>/μ</a:t>
            </a:r>
            <a:r>
              <a:rPr lang="el-GR" baseline="-25000" dirty="0"/>
              <a:t>ggF+ttH</a:t>
            </a:r>
            <a:r>
              <a:rPr lang="el-GR" dirty="0"/>
              <a:t> = 1.06 </a:t>
            </a:r>
            <a:r>
              <a:rPr lang="el-GR" baseline="30000" dirty="0"/>
              <a:t>+0.35</a:t>
            </a:r>
            <a:r>
              <a:rPr lang="el-GR" dirty="0"/>
              <a:t> </a:t>
            </a:r>
            <a:r>
              <a:rPr lang="en-US" baseline="-25000" dirty="0" smtClean="0"/>
              <a:t>-</a:t>
            </a:r>
            <a:r>
              <a:rPr lang="el-GR" baseline="-25000" dirty="0" smtClean="0"/>
              <a:t>0.27</a:t>
            </a:r>
            <a:endParaRPr lang="en-US" baseline="-25000" dirty="0" smtClean="0"/>
          </a:p>
          <a:p>
            <a:pPr lvl="1"/>
            <a:r>
              <a:rPr lang="en-US" dirty="0" smtClean="0"/>
              <a:t>Coupling modifiers broadly consistent with SM but large uncertainty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789040"/>
            <a:ext cx="3637328" cy="2610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3645024"/>
            <a:ext cx="3124511" cy="2999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38889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26</a:t>
            </a:fld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536" y="2266122"/>
            <a:ext cx="2469984" cy="7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0.2%</a:t>
            </a:r>
            <a:r>
              <a:rPr lang="pt-PT" dirty="0" smtClean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l-GR" baseline="-25000" dirty="0" smtClean="0">
                <a:solidFill>
                  <a:srgbClr val="FF0000"/>
                </a:solidFill>
              </a:rPr>
              <a:t>VBF</a:t>
            </a:r>
            <a:r>
              <a:rPr lang="el-GR" baseline="-25000" dirty="0">
                <a:solidFill>
                  <a:srgbClr val="FF0000"/>
                </a:solidFill>
              </a:rPr>
              <a:t>+VH</a:t>
            </a:r>
            <a:r>
              <a:rPr lang="el-GR" dirty="0">
                <a:solidFill>
                  <a:srgbClr val="FF0000"/>
                </a:solidFill>
              </a:rPr>
              <a:t>/μ</a:t>
            </a:r>
            <a:r>
              <a:rPr lang="el-GR" baseline="-25000" dirty="0">
                <a:solidFill>
                  <a:srgbClr val="FF0000"/>
                </a:solidFill>
              </a:rPr>
              <a:t>ggF+ttH</a:t>
            </a:r>
            <a:r>
              <a:rPr lang="el-GR" dirty="0">
                <a:solidFill>
                  <a:srgbClr val="FF0000"/>
                </a:solidFill>
              </a:rPr>
              <a:t> = 1.06 </a:t>
            </a:r>
            <a:r>
              <a:rPr lang="el-GR" baseline="30000" dirty="0">
                <a:solidFill>
                  <a:srgbClr val="FF0000"/>
                </a:solidFill>
              </a:rPr>
              <a:t>+0.35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0.27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Coupling modifiers broadly consistent with SM but still large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54212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7" y="3645024"/>
            <a:ext cx="3106602" cy="303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918" y="3573016"/>
            <a:ext cx="3232290" cy="3103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2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28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43" b="89431" l="10145" r="88406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-27384"/>
            <a:ext cx="723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arXiv:1804.02716 [</a:t>
            </a:r>
            <a:r>
              <a:rPr lang="pt-PT" sz="1600" dirty="0" err="1"/>
              <a:t>hep-ex</a:t>
            </a:r>
            <a:r>
              <a:rPr lang="pt-PT" sz="1600" dirty="0" smtClean="0"/>
              <a:t>]; arXiv:1706.09936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]; arXiv:1806.00242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592" y="3998208"/>
            <a:ext cx="3059832" cy="293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76" y="3602862"/>
            <a:ext cx="4017118" cy="294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29</a:t>
            </a:fld>
            <a:endParaRPr lang="pt-PT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4581128"/>
            <a:ext cx="1328679" cy="872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1340768"/>
            <a:ext cx="1328679" cy="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Why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492896"/>
            <a:ext cx="4699000" cy="22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60" y="188640"/>
            <a:ext cx="5847512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Differential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604626"/>
            <a:ext cx="3024336" cy="2875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7" y="703193"/>
            <a:ext cx="653390" cy="653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0"/>
            <a:ext cx="73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	JHEP 11 (2017) </a:t>
            </a:r>
            <a:r>
              <a:rPr lang="pt-PT" sz="1400" dirty="0" smtClean="0"/>
              <a:t>047; CMS</a:t>
            </a:r>
            <a:r>
              <a:rPr lang="pt-PT" sz="1400" dirty="0"/>
              <a:t>-HIG-17-</a:t>
            </a:r>
            <a:r>
              <a:rPr lang="pt-PT" sz="1400" dirty="0" smtClean="0"/>
              <a:t>015; ATLAS</a:t>
            </a:r>
            <a:r>
              <a:rPr lang="pt-PT" sz="1400" dirty="0"/>
              <a:t>-CONF-2018-</a:t>
            </a:r>
            <a:r>
              <a:rPr lang="pt-PT" sz="1400" dirty="0" smtClean="0"/>
              <a:t>002; </a:t>
            </a:r>
            <a:r>
              <a:rPr lang="pt-PT" sz="1400" dirty="0"/>
              <a:t>ATLAS-CONF-2018-018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3713827"/>
            <a:ext cx="3009010" cy="295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9" y="866002"/>
            <a:ext cx="2952328" cy="2909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676801"/>
            <a:ext cx="2952329" cy="2918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1628800"/>
            <a:ext cx="1328679" cy="87299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30</a:t>
            </a:fld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5865396" cy="208823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Reached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exploration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sector!</a:t>
            </a:r>
          </a:p>
          <a:p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gluon-fusion</a:t>
            </a:r>
            <a:r>
              <a:rPr lang="pt-PT" dirty="0" smtClean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104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3"/>
    </mc:Choice>
    <mc:Fallback xmlns="">
      <p:transition xmlns:p14="http://schemas.microsoft.com/office/powerpoint/2010/main" spd="slow" advTm="377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571158"/>
            <a:ext cx="3169205" cy="3170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95" y="3085142"/>
            <a:ext cx="4522720" cy="38002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4" y="845292"/>
            <a:ext cx="4738245" cy="2871740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/>
              <a:t>Simplified</a:t>
            </a:r>
            <a:r>
              <a:rPr lang="pt-PT" dirty="0"/>
              <a:t> </a:t>
            </a:r>
            <a:r>
              <a:rPr lang="pt-PT" dirty="0" err="1"/>
              <a:t>template</a:t>
            </a:r>
            <a:r>
              <a:rPr lang="pt-PT" dirty="0"/>
              <a:t> cross </a:t>
            </a:r>
            <a:r>
              <a:rPr lang="pt-PT" dirty="0" err="1"/>
              <a:t>sections</a:t>
            </a:r>
            <a:r>
              <a:rPr lang="pt-PT" dirty="0"/>
              <a:t> (STXS</a:t>
            </a:r>
            <a:r>
              <a:rPr lang="pt-PT" dirty="0" smtClean="0"/>
              <a:t>):</a:t>
            </a:r>
            <a:endParaRPr lang="pt-PT" dirty="0"/>
          </a:p>
          <a:p>
            <a:pPr lvl="1"/>
            <a:r>
              <a:rPr lang="pt-PT" dirty="0" err="1" smtClean="0"/>
              <a:t>Independent</a:t>
            </a:r>
            <a:r>
              <a:rPr lang="pt-PT" dirty="0" smtClean="0"/>
              <a:t>, </a:t>
            </a:r>
            <a:r>
              <a:rPr lang="pt-PT" dirty="0" err="1" smtClean="0"/>
              <a:t>simple</a:t>
            </a:r>
            <a:r>
              <a:rPr lang="pt-PT" dirty="0" smtClean="0"/>
              <a:t> </a:t>
            </a:r>
            <a:r>
              <a:rPr lang="pt-PT" dirty="0" err="1"/>
              <a:t>fiducial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 smtClean="0"/>
              <a:t>definition</a:t>
            </a:r>
            <a:r>
              <a:rPr lang="pt-PT" dirty="0" smtClean="0"/>
              <a:t> </a:t>
            </a:r>
            <a:r>
              <a:rPr lang="pt-PT" dirty="0"/>
              <a:t>for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/>
              <a:t>mode</a:t>
            </a:r>
            <a:endParaRPr lang="pt-PT" dirty="0"/>
          </a:p>
          <a:p>
            <a:pPr lvl="1"/>
            <a:r>
              <a:rPr lang="pt-PT" dirty="0" err="1"/>
              <a:t>Common</a:t>
            </a:r>
            <a:r>
              <a:rPr lang="pt-PT" dirty="0"/>
              <a:t> for ATLAS, CMS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  <a:p>
            <a:pPr lvl="1"/>
            <a:r>
              <a:rPr lang="pt-PT" dirty="0" err="1" smtClean="0"/>
              <a:t>Good</a:t>
            </a:r>
            <a:r>
              <a:rPr lang="pt-PT" dirty="0" smtClean="0"/>
              <a:t> balance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/>
              <a:t>experimental </a:t>
            </a:r>
            <a:r>
              <a:rPr lang="pt-PT" dirty="0" err="1"/>
              <a:t>precision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 smtClean="0"/>
              <a:t>uncertainty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31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059" y="548680"/>
            <a:ext cx="4776665" cy="1935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8880" y="1806480"/>
            <a:ext cx="2966679" cy="3245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/>
              <a:t>ATLAS</a:t>
            </a:r>
            <a:r>
              <a:rPr lang="pt-PT" dirty="0"/>
              <a:t>-CONF-2017-</a:t>
            </a:r>
            <a:r>
              <a:rPr lang="pt-PT" dirty="0" smtClean="0"/>
              <a:t>047</a:t>
            </a:r>
            <a:r>
              <a:rPr lang="pt-PT" dirty="0"/>
              <a:t>; ATLAS-CONF-2018-028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499" y="3558874"/>
            <a:ext cx="4401841" cy="33265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90800" y="107118"/>
            <a:ext cx="1512168" cy="856638"/>
            <a:chOff x="7978075" y="1556792"/>
            <a:chExt cx="1512168" cy="856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384" y="1556792"/>
              <a:ext cx="1109490" cy="7289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ym typeface="Wingdings"/>
                </a:rPr>
                <a:t>5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32" y="369332"/>
            <a:ext cx="4470367" cy="334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58" y="-5253"/>
            <a:ext cx="653390" cy="6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12" y="3284984"/>
            <a:ext cx="4036582" cy="67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659" y="1340768"/>
            <a:ext cx="4445081" cy="437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0"/>
            <a:ext cx="4330658" cy="4962674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r>
              <a:rPr lang="pt-PT" dirty="0" smtClean="0"/>
              <a:t> Γ</a:t>
            </a:r>
            <a:r>
              <a:rPr lang="pt-PT" baseline="-25000" dirty="0" smtClean="0"/>
              <a:t>H</a:t>
            </a:r>
            <a:r>
              <a:rPr lang="pt-PT" dirty="0" smtClean="0"/>
              <a:t>~4.1 </a:t>
            </a:r>
            <a:r>
              <a:rPr lang="pt-PT" dirty="0" err="1" smtClean="0"/>
              <a:t>MeV</a:t>
            </a:r>
            <a:endParaRPr lang="pt-PT" dirty="0" smtClean="0"/>
          </a:p>
          <a:p>
            <a:pPr lvl="1"/>
            <a:r>
              <a:rPr lang="pt-PT" dirty="0"/>
              <a:t>T</a:t>
            </a:r>
            <a:r>
              <a:rPr lang="pt-PT" dirty="0" smtClean="0"/>
              <a:t>oo </a:t>
            </a:r>
            <a:r>
              <a:rPr lang="pt-PT" dirty="0" err="1"/>
              <a:t>small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 smtClean="0"/>
              <a:t>directly</a:t>
            </a:r>
            <a:endParaRPr lang="pt-PT" dirty="0" smtClean="0"/>
          </a:p>
          <a:p>
            <a:pPr lvl="1"/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CMS: </a:t>
            </a:r>
          </a:p>
          <a:p>
            <a:pPr lvl="2"/>
            <a:r>
              <a:rPr lang="pt-PT" dirty="0"/>
              <a:t>Γ</a:t>
            </a:r>
            <a:r>
              <a:rPr lang="pt-PT" baseline="-25000" dirty="0"/>
              <a:t>H </a:t>
            </a:r>
            <a:r>
              <a:rPr lang="pt-PT" dirty="0"/>
              <a:t>&lt; 1.1GeV @ 95% CL</a:t>
            </a:r>
          </a:p>
          <a:p>
            <a:r>
              <a:rPr lang="pt-PT" dirty="0" err="1" smtClean="0"/>
              <a:t>Off</a:t>
            </a:r>
            <a:r>
              <a:rPr lang="pt-PT" dirty="0" err="1"/>
              <a:t>-shell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 sensitive(*) to </a:t>
            </a:r>
            <a:r>
              <a:rPr lang="pt-PT" dirty="0"/>
              <a:t>Γ</a:t>
            </a:r>
            <a:r>
              <a:rPr lang="pt-PT" baseline="-25000" dirty="0"/>
              <a:t>H</a:t>
            </a:r>
            <a:endParaRPr lang="en-US" dirty="0" smtClean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ATLAS </a:t>
            </a:r>
            <a:r>
              <a:rPr lang="pt-PT" dirty="0" err="1" smtClean="0"/>
              <a:t>measurement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smtClean="0">
                <a:sym typeface="Wingdings"/>
              </a:rPr>
              <a:t>ppH</a:t>
            </a:r>
            <a:r>
              <a:rPr lang="pt-PT" b="1" dirty="0" smtClean="0"/>
              <a:t>ZZ</a:t>
            </a:r>
            <a:r>
              <a:rPr lang="pt-PT" b="1" dirty="0">
                <a:sym typeface="Wingdings"/>
              </a:rPr>
              <a:t>4l </a:t>
            </a:r>
            <a:r>
              <a:rPr lang="pt-PT" dirty="0" err="1">
                <a:sym typeface="Wingdings"/>
              </a:rPr>
              <a:t>and</a:t>
            </a:r>
            <a:r>
              <a:rPr lang="pt-PT" dirty="0">
                <a:sym typeface="Wingdings"/>
              </a:rPr>
              <a:t> ZZ</a:t>
            </a:r>
            <a:r>
              <a:rPr lang="pt-PT" dirty="0" smtClean="0">
                <a:sym typeface="Wingdings"/>
              </a:rPr>
              <a:t>2l2</a:t>
            </a:r>
            <a:r>
              <a:rPr lang="el-GR" dirty="0" smtClean="0"/>
              <a:t>ν</a:t>
            </a:r>
            <a:endParaRPr lang="en-US" dirty="0"/>
          </a:p>
          <a:p>
            <a:pPr lvl="1"/>
            <a:r>
              <a:rPr lang="pt-PT" b="1" dirty="0"/>
              <a:t>m(</a:t>
            </a:r>
            <a:r>
              <a:rPr lang="pt-PT" b="1" dirty="0">
                <a:sym typeface="Wingdings"/>
              </a:rPr>
              <a:t>H</a:t>
            </a:r>
            <a:r>
              <a:rPr lang="pt-PT" b="1" dirty="0"/>
              <a:t>) &gt; 2 m(Z) </a:t>
            </a:r>
          </a:p>
          <a:p>
            <a:pPr lvl="1"/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</a:p>
          <a:p>
            <a:pPr lvl="1"/>
            <a:r>
              <a:rPr lang="pt-PT" dirty="0" err="1" smtClean="0"/>
              <a:t>Observed</a:t>
            </a:r>
            <a:r>
              <a:rPr lang="pt-PT" dirty="0" smtClean="0"/>
              <a:t> </a:t>
            </a:r>
            <a:r>
              <a:rPr lang="pt-PT" dirty="0"/>
              <a:t>(</a:t>
            </a:r>
            <a:r>
              <a:rPr lang="pt-PT" dirty="0" err="1"/>
              <a:t>expected</a:t>
            </a:r>
            <a:r>
              <a:rPr lang="pt-PT" dirty="0"/>
              <a:t>) </a:t>
            </a:r>
            <a:r>
              <a:rPr lang="pt-PT" dirty="0" err="1" smtClean="0"/>
              <a:t>limit</a:t>
            </a:r>
            <a:r>
              <a:rPr lang="pt-PT" dirty="0" smtClean="0"/>
              <a:t>: </a:t>
            </a:r>
          </a:p>
          <a:p>
            <a:pPr lvl="2"/>
            <a:r>
              <a:rPr lang="pt-PT" dirty="0" smtClean="0">
                <a:solidFill>
                  <a:srgbClr val="FF0000"/>
                </a:solidFill>
              </a:rPr>
              <a:t>Γ</a:t>
            </a:r>
            <a:r>
              <a:rPr lang="pt-PT" baseline="-25000" dirty="0" smtClean="0">
                <a:solidFill>
                  <a:srgbClr val="FF0000"/>
                </a:solidFill>
              </a:rPr>
              <a:t>H </a:t>
            </a:r>
            <a:r>
              <a:rPr lang="pt-PT" dirty="0" smtClean="0">
                <a:solidFill>
                  <a:srgbClr val="FF0000"/>
                </a:solidFill>
              </a:rPr>
              <a:t>&lt; 14.4 </a:t>
            </a:r>
            <a:r>
              <a:rPr lang="pt-PT" dirty="0">
                <a:solidFill>
                  <a:srgbClr val="FF0000"/>
                </a:solidFill>
              </a:rPr>
              <a:t>(15.2) </a:t>
            </a:r>
            <a:r>
              <a:rPr lang="pt-PT" dirty="0" err="1" smtClean="0">
                <a:solidFill>
                  <a:srgbClr val="FF0000"/>
                </a:solidFill>
              </a:rPr>
              <a:t>MeV</a:t>
            </a:r>
            <a:endParaRPr lang="pt-PT" baseline="300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32</a:t>
            </a:fld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/>
              <a:t>arXiv</a:t>
            </a:r>
            <a:r>
              <a:rPr lang="pt-PT" sz="1600" dirty="0"/>
              <a:t>:</a:t>
            </a:r>
            <a:r>
              <a:rPr lang="pt-PT" sz="1600" dirty="0" smtClean="0"/>
              <a:t>1808.01191 [</a:t>
            </a:r>
            <a:r>
              <a:rPr lang="pt-PT" sz="1600" dirty="0" err="1" smtClean="0"/>
              <a:t>hep-ex</a:t>
            </a:r>
            <a:r>
              <a:rPr lang="pt-PT" sz="1600" dirty="0"/>
              <a:t>]/HIGG-2017-06</a:t>
            </a:r>
            <a:endParaRPr lang="pt-PT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464" y="1400663"/>
            <a:ext cx="4824536" cy="463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250" y="4149080"/>
            <a:ext cx="4953496" cy="102141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2012" y="188640"/>
            <a:ext cx="1623993" cy="898686"/>
            <a:chOff x="262012" y="578640"/>
            <a:chExt cx="1623993" cy="8986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012" y="578640"/>
              <a:ext cx="1328679" cy="8729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50050">
              <a:off x="373837" y="1107994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 </a:t>
              </a:r>
              <a:r>
                <a:rPr lang="pt-PT" b="1" dirty="0" err="1" smtClean="0">
                  <a:sym typeface="Wingdings"/>
                </a:rPr>
                <a:t>Aug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576" y="698438"/>
            <a:ext cx="5887824" cy="13024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2012" y="6046768"/>
            <a:ext cx="86304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smtClean="0"/>
              <a:t>(*) Assume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                    </a:t>
            </a:r>
            <a:r>
              <a:rPr lang="pt-PT" dirty="0"/>
              <a:t> </a:t>
            </a:r>
            <a:r>
              <a:rPr lang="pt-PT" dirty="0" smtClean="0"/>
              <a:t> 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endParaRPr lang="pt-P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6131418"/>
            <a:ext cx="936104" cy="249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448" y="6080312"/>
            <a:ext cx="2232992" cy="3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 sector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33</a:t>
            </a:fld>
            <a:endParaRPr lang="pt-PT"/>
          </a:p>
        </p:txBody>
      </p:sp>
      <p:grpSp>
        <p:nvGrpSpPr>
          <p:cNvPr id="23" name="Group 22"/>
          <p:cNvGrpSpPr/>
          <p:nvPr/>
        </p:nvGrpSpPr>
        <p:grpSpPr>
          <a:xfrm>
            <a:off x="1979712" y="1296144"/>
            <a:ext cx="5361893" cy="5229200"/>
            <a:chOff x="1475656" y="1264926"/>
            <a:chExt cx="5361893" cy="52292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Oval 20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Oval 21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2936" y="4365104"/>
            <a:ext cx="2845296" cy="974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05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H</a:t>
            </a:r>
            <a:r>
              <a:rPr lang="pt-PT" dirty="0" err="1">
                <a:sym typeface="Wingdings"/>
              </a:rPr>
              <a:t></a:t>
            </a:r>
            <a:r>
              <a:rPr lang="pt-PT" dirty="0" err="1"/>
              <a:t>ττ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54060"/>
            <a:ext cx="5760640" cy="2634980"/>
          </a:xfrm>
        </p:spPr>
        <p:txBody>
          <a:bodyPr>
            <a:normAutofit fontScale="55000" lnSpcReduction="20000"/>
          </a:bodyPr>
          <a:lstStyle/>
          <a:p>
            <a:r>
              <a:rPr lang="pt-PT" dirty="0"/>
              <a:t>Combine </a:t>
            </a:r>
            <a:r>
              <a:rPr lang="pt-PT" dirty="0" err="1"/>
              <a:t>all</a:t>
            </a:r>
            <a:r>
              <a:rPr lang="pt-PT" dirty="0"/>
              <a:t> final: 𝝉</a:t>
            </a:r>
            <a:r>
              <a:rPr lang="pt-PT" baseline="-25000" dirty="0" err="1"/>
              <a:t>had</a:t>
            </a:r>
            <a:r>
              <a:rPr lang="pt-PT" dirty="0"/>
              <a:t>𝝉</a:t>
            </a:r>
            <a:r>
              <a:rPr lang="pt-PT" baseline="-25000" dirty="0" err="1"/>
              <a:t>had</a:t>
            </a:r>
            <a:r>
              <a:rPr lang="pt-PT" dirty="0"/>
              <a:t>, 𝝉</a:t>
            </a:r>
            <a:r>
              <a:rPr lang="pt-PT" baseline="-25000" dirty="0" err="1"/>
              <a:t>lep</a:t>
            </a:r>
            <a:r>
              <a:rPr lang="pt-PT" dirty="0"/>
              <a:t>𝝉</a:t>
            </a:r>
            <a:r>
              <a:rPr lang="pt-PT" baseline="-25000" dirty="0" err="1"/>
              <a:t>had</a:t>
            </a:r>
            <a:r>
              <a:rPr lang="pt-PT" dirty="0"/>
              <a:t>, 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endParaRPr lang="pt-PT" baseline="-25000" dirty="0" smtClean="0"/>
          </a:p>
          <a:p>
            <a:r>
              <a:rPr lang="pt-PT" dirty="0" smtClean="0"/>
              <a:t>3 </a:t>
            </a:r>
            <a:r>
              <a:rPr lang="pt-PT" dirty="0" err="1" smtClean="0"/>
              <a:t>categories</a:t>
            </a:r>
            <a:r>
              <a:rPr lang="pt-PT" dirty="0"/>
              <a:t>: 0-jet</a:t>
            </a:r>
            <a:r>
              <a:rPr lang="pt-PT" dirty="0" smtClean="0"/>
              <a:t>, VBF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boosted</a:t>
            </a:r>
            <a:r>
              <a:rPr lang="pt-PT" dirty="0"/>
              <a:t> (</a:t>
            </a:r>
            <a:r>
              <a:rPr lang="pt-PT" dirty="0" err="1"/>
              <a:t>mostly</a:t>
            </a:r>
            <a:r>
              <a:rPr lang="pt-PT" dirty="0"/>
              <a:t> </a:t>
            </a:r>
            <a:r>
              <a:rPr lang="pt-PT" dirty="0" err="1"/>
              <a:t>ggF</a:t>
            </a:r>
            <a:r>
              <a:rPr lang="pt-PT" dirty="0"/>
              <a:t>)</a:t>
            </a:r>
          </a:p>
          <a:p>
            <a:r>
              <a:rPr lang="pt-PT" dirty="0"/>
              <a:t>35.9 </a:t>
            </a:r>
            <a:r>
              <a:rPr lang="pt-PT" dirty="0" smtClean="0"/>
              <a:t>fb-1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r>
              <a:rPr lang="en-US" dirty="0"/>
              <a:t>2D likelihood </a:t>
            </a:r>
            <a:r>
              <a:rPr lang="en-US" dirty="0" smtClean="0"/>
              <a:t>fit using m</a:t>
            </a:r>
            <a:r>
              <a:rPr lang="en-US" baseline="-25000" dirty="0" smtClean="0"/>
              <a:t>𝜏𝜏</a:t>
            </a:r>
            <a:r>
              <a:rPr lang="en-US" dirty="0" smtClean="0"/>
              <a:t>, </a:t>
            </a:r>
            <a:r>
              <a:rPr lang="en-US" dirty="0" err="1"/>
              <a:t>m</a:t>
            </a:r>
            <a:r>
              <a:rPr lang="en-US" baseline="-25000" dirty="0" err="1"/>
              <a:t>jj</a:t>
            </a:r>
            <a:r>
              <a:rPr lang="en-US" dirty="0"/>
              <a:t> 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smtClean="0"/>
              <a:t>𝜏𝜏</a:t>
            </a:r>
            <a:endParaRPr lang="en-US" dirty="0"/>
          </a:p>
          <a:p>
            <a:r>
              <a:rPr lang="en-US" dirty="0" smtClean="0"/>
              <a:t>Observed </a:t>
            </a:r>
            <a:r>
              <a:rPr lang="en-US" dirty="0"/>
              <a:t>(</a:t>
            </a:r>
            <a:r>
              <a:rPr lang="en-US" dirty="0" smtClean="0"/>
              <a:t>expected) </a:t>
            </a:r>
            <a:r>
              <a:rPr lang="en-US" dirty="0"/>
              <a:t>significance of 4.9𝝈 (4.7𝝈)</a:t>
            </a:r>
          </a:p>
          <a:p>
            <a:r>
              <a:rPr lang="en-US" dirty="0" smtClean="0"/>
              <a:t>Combining </a:t>
            </a:r>
            <a:r>
              <a:rPr lang="en-US" dirty="0"/>
              <a:t>with Run 1: </a:t>
            </a:r>
            <a:endParaRPr lang="en-US" dirty="0" smtClean="0"/>
          </a:p>
          <a:p>
            <a:pPr lvl="1"/>
            <a:r>
              <a:rPr lang="en-US" dirty="0"/>
              <a:t>36 fb-1 of 13 </a:t>
            </a:r>
            <a:r>
              <a:rPr lang="en-US" dirty="0" err="1"/>
              <a:t>TeV</a:t>
            </a:r>
            <a:r>
              <a:rPr lang="en-US" dirty="0"/>
              <a:t> data:  </a:t>
            </a:r>
            <a:r>
              <a:rPr lang="en-US" dirty="0" smtClean="0">
                <a:solidFill>
                  <a:srgbClr val="FF0000"/>
                </a:solidFill>
              </a:rPr>
              <a:t>4.9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4.7 </a:t>
            </a:r>
            <a:r>
              <a:rPr lang="en-US" dirty="0">
                <a:solidFill>
                  <a:srgbClr val="FF0000"/>
                </a:solidFill>
              </a:rPr>
              <a:t>𝝈 expected</a:t>
            </a:r>
            <a:endParaRPr lang="pt-PT" dirty="0">
              <a:solidFill>
                <a:srgbClr val="FF0000"/>
              </a:solidFill>
            </a:endParaRPr>
          </a:p>
          <a:p>
            <a:pPr lvl="1"/>
            <a:r>
              <a:rPr lang="pt-PT" dirty="0" err="1"/>
              <a:t>Combining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5.9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5.9 </a:t>
            </a:r>
            <a:r>
              <a:rPr lang="en-US" dirty="0">
                <a:solidFill>
                  <a:srgbClr val="FF0000"/>
                </a:solidFill>
              </a:rPr>
              <a:t>𝝈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𝝁 </a:t>
            </a:r>
            <a:r>
              <a:rPr lang="en-US" dirty="0">
                <a:solidFill>
                  <a:srgbClr val="FF0000"/>
                </a:solidFill>
              </a:rPr>
              <a:t>= 0.98 ± </a:t>
            </a:r>
            <a:r>
              <a:rPr lang="en-US" dirty="0" smtClean="0">
                <a:solidFill>
                  <a:srgbClr val="FF0000"/>
                </a:solidFill>
              </a:rPr>
              <a:t>0.18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980728"/>
            <a:ext cx="2906307" cy="2812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042" y="3773230"/>
            <a:ext cx="3018758" cy="2896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52" y="3717032"/>
            <a:ext cx="5600100" cy="3031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68" y="-27384"/>
            <a:ext cx="653390" cy="653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1478" y="1730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Lett. B 779 (2018) 283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600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6"/>
    </mc:Choice>
    <mc:Fallback xmlns="">
      <p:transition xmlns:p14="http://schemas.microsoft.com/office/powerpoint/2010/main" spd="slow" advTm="429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τ</a:t>
            </a:r>
            <a:r>
              <a:rPr lang="pt-PT" dirty="0" err="1"/>
              <a:t>τ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740" y="1196752"/>
            <a:ext cx="8843755" cy="2914111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Combine </a:t>
            </a:r>
            <a:r>
              <a:rPr lang="pt-PT" dirty="0" err="1" smtClean="0"/>
              <a:t>all</a:t>
            </a:r>
            <a:r>
              <a:rPr lang="pt-PT" dirty="0" smtClean="0"/>
              <a:t> final: 𝝉</a:t>
            </a:r>
            <a:r>
              <a:rPr lang="pt-PT" baseline="-25000" dirty="0" err="1" smtClean="0"/>
              <a:t>had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endParaRPr lang="pt-PT" baseline="-25000" dirty="0" smtClean="0"/>
          </a:p>
          <a:p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targeting</a:t>
            </a:r>
            <a:r>
              <a:rPr lang="pt-PT" dirty="0" smtClean="0"/>
              <a:t>  </a:t>
            </a:r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r>
              <a:rPr lang="pt-PT" dirty="0" smtClean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VBF (</a:t>
            </a:r>
            <a:r>
              <a:rPr lang="pt-PT" dirty="0" err="1" smtClean="0"/>
              <a:t>additional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)</a:t>
            </a:r>
            <a:endParaRPr lang="pt-PT" dirty="0"/>
          </a:p>
          <a:p>
            <a:r>
              <a:rPr lang="pt-PT" dirty="0" err="1" smtClean="0"/>
              <a:t>Dominant</a:t>
            </a:r>
            <a:r>
              <a:rPr lang="pt-PT" dirty="0" smtClean="0"/>
              <a:t> </a:t>
            </a:r>
            <a:r>
              <a:rPr lang="pt-PT" dirty="0"/>
              <a:t>backgrounds </a:t>
            </a:r>
            <a:r>
              <a:rPr lang="pt-PT" dirty="0" err="1"/>
              <a:t>from</a:t>
            </a:r>
            <a:r>
              <a:rPr lang="pt-PT" dirty="0"/>
              <a:t> Z→𝝉𝝉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faking</a:t>
            </a:r>
            <a:r>
              <a:rPr lang="pt-PT" dirty="0"/>
              <a:t> taus</a:t>
            </a:r>
          </a:p>
          <a:p>
            <a:r>
              <a:rPr lang="pt-PT" dirty="0" err="1"/>
              <a:t>Cut-based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fit</a:t>
            </a:r>
            <a:r>
              <a:rPr lang="pt-PT" dirty="0"/>
              <a:t> to m𝜏𝜏 </a:t>
            </a:r>
            <a:r>
              <a:rPr lang="pt-PT" dirty="0" err="1" smtClean="0"/>
              <a:t>distribution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13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regions</a:t>
            </a:r>
            <a:endParaRPr lang="pt-PT" dirty="0"/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uncertainties</a:t>
            </a:r>
            <a:r>
              <a:rPr lang="pt-PT" dirty="0"/>
              <a:t>: data </a:t>
            </a:r>
            <a:r>
              <a:rPr lang="pt-PT" dirty="0" err="1"/>
              <a:t>and</a:t>
            </a:r>
            <a:r>
              <a:rPr lang="pt-PT" dirty="0"/>
              <a:t> MC </a:t>
            </a:r>
            <a:r>
              <a:rPr lang="pt-PT" dirty="0" err="1"/>
              <a:t>statistics</a:t>
            </a:r>
            <a:r>
              <a:rPr lang="pt-PT" dirty="0" smtClean="0"/>
              <a:t>,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/>
              <a:t>modelling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r>
              <a:rPr lang="en-US" dirty="0" smtClean="0"/>
              <a:t>Cross section measurement (13 </a:t>
            </a:r>
            <a:r>
              <a:rPr lang="en-US" dirty="0" err="1" smtClean="0"/>
              <a:t>TeV</a:t>
            </a:r>
            <a:r>
              <a:rPr lang="en-US" dirty="0" smtClean="0"/>
              <a:t>): </a:t>
            </a:r>
          </a:p>
          <a:p>
            <a:r>
              <a:rPr lang="pt-PT" dirty="0" smtClean="0">
                <a:solidFill>
                  <a:srgbClr val="FF0000"/>
                </a:solidFill>
              </a:rPr>
              <a:t>𝝈</a:t>
            </a:r>
            <a:r>
              <a:rPr lang="pt-PT" baseline="30000" dirty="0" err="1" smtClean="0">
                <a:solidFill>
                  <a:srgbClr val="FF0000"/>
                </a:solidFill>
              </a:rPr>
              <a:t>ggF</a:t>
            </a:r>
            <a:r>
              <a:rPr lang="pt-PT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3.0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(stat.) </a:t>
            </a:r>
            <a:r>
              <a:rPr lang="en-US" baseline="30000" dirty="0" smtClean="0">
                <a:solidFill>
                  <a:srgbClr val="FF0000"/>
                </a:solidFill>
              </a:rPr>
              <a:t>+1.6</a:t>
            </a:r>
            <a:r>
              <a:rPr lang="en-US" baseline="-25000" dirty="0" smtClean="0">
                <a:solidFill>
                  <a:srgbClr val="FF0000"/>
                </a:solidFill>
              </a:rPr>
              <a:t>-1.2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(syst.)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/>
              <a:t>;  </a:t>
            </a:r>
            <a:r>
              <a:rPr lang="pt-PT" dirty="0">
                <a:solidFill>
                  <a:srgbClr val="FF0000"/>
                </a:solidFill>
              </a:rPr>
              <a:t>𝝈</a:t>
            </a:r>
            <a:r>
              <a:rPr lang="pt-PT" baseline="30000" dirty="0">
                <a:solidFill>
                  <a:srgbClr val="FF0000"/>
                </a:solidFill>
              </a:rPr>
              <a:t>VBF</a:t>
            </a:r>
            <a:r>
              <a:rPr lang="pt-PT" dirty="0">
                <a:solidFill>
                  <a:srgbClr val="FF0000"/>
                </a:solidFill>
              </a:rPr>
              <a:t> = 0.28 ± 0.09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.) ± 0.10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.) pb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Significance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36 fb</a:t>
            </a:r>
            <a:r>
              <a:rPr lang="en-US" baseline="30000" dirty="0"/>
              <a:t>-1</a:t>
            </a:r>
            <a:r>
              <a:rPr lang="en-US" dirty="0"/>
              <a:t> of 13 </a:t>
            </a:r>
            <a:r>
              <a:rPr lang="en-US" dirty="0" err="1"/>
              <a:t>TeV</a:t>
            </a:r>
            <a:r>
              <a:rPr lang="en-US" dirty="0"/>
              <a:t> data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 4.4 𝝈 observed; 4.1 𝝈 expected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dirty="0" err="1" smtClean="0"/>
              <a:t>Combining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7 </a:t>
            </a:r>
            <a:r>
              <a:rPr lang="pt-PT" dirty="0" err="1" smtClean="0"/>
              <a:t>and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6.4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5.4 </a:t>
            </a:r>
            <a:r>
              <a:rPr lang="en-US" dirty="0">
                <a:solidFill>
                  <a:srgbClr val="FF0000"/>
                </a:solidFill>
              </a:rPr>
              <a:t>𝝈 expected</a:t>
            </a:r>
            <a:endParaRPr lang="pt-PT" dirty="0">
              <a:solidFill>
                <a:srgbClr val="FF0000"/>
              </a:solidFill>
            </a:endParaRPr>
          </a:p>
          <a:p>
            <a:endParaRPr lang="pt-PT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624" y="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110748"/>
            <a:ext cx="3419872" cy="2406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5064"/>
            <a:ext cx="3491880" cy="251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248" y="4083684"/>
            <a:ext cx="2420888" cy="2420888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35</a:t>
            </a:fld>
            <a:endParaRPr lang="pt-PT"/>
          </a:p>
        </p:txBody>
      </p:sp>
      <p:grpSp>
        <p:nvGrpSpPr>
          <p:cNvPr id="15" name="Group 14"/>
          <p:cNvGrpSpPr/>
          <p:nvPr/>
        </p:nvGrpSpPr>
        <p:grpSpPr>
          <a:xfrm>
            <a:off x="7480757" y="1415064"/>
            <a:ext cx="1750064" cy="1070374"/>
            <a:chOff x="8186532" y="1263590"/>
            <a:chExt cx="1750064" cy="10703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6532" y="1263590"/>
              <a:ext cx="1555739" cy="10221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650050">
              <a:off x="8424428" y="196463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3 </a:t>
              </a:r>
              <a:r>
                <a:rPr lang="pt-PT" b="1" dirty="0" err="1" smtClean="0">
                  <a:sym typeface="Wingdings"/>
                </a:rPr>
                <a:t>June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0888" y="2831492"/>
            <a:ext cx="2091801" cy="211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475789"/>
            <a:ext cx="2012796" cy="197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6872" y="188640"/>
            <a:ext cx="2326368" cy="2190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202630"/>
            <a:ext cx="8229600" cy="778098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8476184" cy="3423053"/>
          </a:xfrm>
        </p:spPr>
        <p:txBody>
          <a:bodyPr>
            <a:normAutofit fontScale="85000" lnSpcReduction="20000"/>
          </a:bodyPr>
          <a:lstStyle/>
          <a:p>
            <a:r>
              <a:rPr lang="pt-PT" b="1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r>
              <a:rPr lang="pt-PT" dirty="0" smtClean="0"/>
              <a:t>Experimental </a:t>
            </a:r>
            <a:r>
              <a:rPr lang="pt-PT" dirty="0" err="1" smtClean="0"/>
              <a:t>tour</a:t>
            </a:r>
            <a:r>
              <a:rPr lang="pt-PT" dirty="0" smtClean="0"/>
              <a:t>-de-force!</a:t>
            </a:r>
          </a:p>
          <a:p>
            <a:pPr lvl="1"/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/>
              <a:t>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backgrounds </a:t>
            </a:r>
          </a:p>
          <a:p>
            <a:pPr lvl="1"/>
            <a:r>
              <a:rPr lang="pt-PT" dirty="0" err="1" smtClean="0"/>
              <a:t>Small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 O</a:t>
            </a:r>
            <a:r>
              <a:rPr lang="pt-PT" dirty="0"/>
              <a:t>(0.5)pb @ 13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final </a:t>
            </a:r>
            <a:r>
              <a:rPr lang="pt-PT" dirty="0" err="1" smtClean="0"/>
              <a:t>states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H</a:t>
            </a:r>
            <a:r>
              <a:rPr lang="pt-PT" b="1" dirty="0" err="1"/>
              <a:t>→</a:t>
            </a:r>
            <a:r>
              <a:rPr lang="pt-PT" b="1" dirty="0" err="1" smtClean="0"/>
              <a:t>bb</a:t>
            </a:r>
            <a:r>
              <a:rPr lang="pt-PT" dirty="0" smtClean="0"/>
              <a:t>: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</a:t>
            </a:r>
            <a:r>
              <a:rPr lang="pt-PT" dirty="0">
                <a:solidFill>
                  <a:srgbClr val="FF0000"/>
                </a:solidFill>
              </a:rPr>
              <a:t>≈</a:t>
            </a:r>
            <a:r>
              <a:rPr lang="pt-PT" dirty="0" smtClean="0">
                <a:solidFill>
                  <a:srgbClr val="FF0000"/>
                </a:solidFill>
              </a:rPr>
              <a:t>58</a:t>
            </a:r>
            <a:r>
              <a:rPr lang="pt-PT" dirty="0">
                <a:solidFill>
                  <a:srgbClr val="FF0000"/>
                </a:solidFill>
              </a:rPr>
              <a:t>%, S/</a:t>
            </a:r>
            <a:r>
              <a:rPr lang="pt-PT" dirty="0" smtClean="0">
                <a:solidFill>
                  <a:srgbClr val="FF0000"/>
                </a:solidFill>
              </a:rPr>
              <a:t>B≈1</a:t>
            </a:r>
            <a:r>
              <a:rPr lang="pt-PT" dirty="0">
                <a:solidFill>
                  <a:srgbClr val="FF0000"/>
                </a:solidFill>
              </a:rPr>
              <a:t>-6%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 err="1" smtClean="0"/>
              <a:t>Multileptons</a:t>
            </a:r>
            <a:r>
              <a:rPr lang="pt-PT" b="1" dirty="0" smtClean="0"/>
              <a:t>: </a:t>
            </a:r>
            <a:r>
              <a:rPr lang="pt-PT" dirty="0" smtClean="0"/>
              <a:t>H</a:t>
            </a:r>
            <a:r>
              <a:rPr lang="pt-PT" dirty="0"/>
              <a:t>→𝜏𝜏, H→WW</a:t>
            </a:r>
            <a:r>
              <a:rPr lang="pt-PT" dirty="0" smtClean="0"/>
              <a:t>*, H</a:t>
            </a:r>
            <a:r>
              <a:rPr lang="pt-PT" dirty="0"/>
              <a:t>→ZZ</a:t>
            </a:r>
            <a:r>
              <a:rPr lang="pt-PT" dirty="0" smtClean="0"/>
              <a:t>*</a:t>
            </a:r>
            <a:r>
              <a:rPr lang="pt-PT" b="1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30%, S/B=4-34%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/>
              <a:t>H→𝛾𝛾</a:t>
            </a:r>
            <a:r>
              <a:rPr lang="pt-PT" dirty="0"/>
              <a:t>: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 smtClean="0"/>
              <a:t>stats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0.23%, S/B=5-200% </a:t>
            </a:r>
          </a:p>
          <a:p>
            <a:pPr lvl="1"/>
            <a:r>
              <a:rPr lang="pt-PT" b="1" dirty="0" smtClean="0"/>
              <a:t>H</a:t>
            </a:r>
            <a:r>
              <a:rPr lang="pt-PT" b="1" dirty="0"/>
              <a:t>→ZZ</a:t>
            </a:r>
            <a:r>
              <a:rPr lang="pt-PT" b="1" dirty="0" smtClean="0"/>
              <a:t>*</a:t>
            </a:r>
            <a:r>
              <a:rPr lang="pt-PT" b="1" dirty="0" smtClean="0">
                <a:sym typeface="Wingdings"/>
              </a:rPr>
              <a:t>4lep</a:t>
            </a:r>
            <a:r>
              <a:rPr lang="pt-PT" dirty="0" smtClean="0">
                <a:sym typeface="Wingdings"/>
              </a:rPr>
              <a:t>: </a:t>
            </a:r>
            <a:r>
              <a:rPr lang="pt-PT" dirty="0" err="1" smtClean="0">
                <a:sym typeface="Wingdings"/>
              </a:rPr>
              <a:t>clean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very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low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stats</a:t>
            </a:r>
            <a:r>
              <a:rPr lang="pt-PT" dirty="0">
                <a:sym typeface="Wingdings"/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0.01%, S/B=50-500</a:t>
            </a:r>
            <a:r>
              <a:rPr lang="pt-PT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3432" y="273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arXiv:1804.02610 [</a:t>
            </a:r>
            <a:r>
              <a:rPr lang="pt-PT" dirty="0" err="1"/>
              <a:t>hep-ex</a:t>
            </a:r>
            <a:r>
              <a:rPr lang="pt-PT" dirty="0" smtClean="0"/>
              <a:t>]; arXiv</a:t>
            </a:r>
            <a:r>
              <a:rPr lang="pt-PT" dirty="0"/>
              <a:t>:1806.00425 [</a:t>
            </a:r>
            <a:r>
              <a:rPr lang="pt-PT" dirty="0" err="1"/>
              <a:t>hep-ex</a:t>
            </a:r>
            <a:r>
              <a:rPr lang="pt-PT" dirty="0" smtClean="0"/>
              <a:t>];</a:t>
            </a:r>
            <a:endParaRPr lang="pt-PT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48261" y="1388079"/>
            <a:ext cx="2055446" cy="1287169"/>
            <a:chOff x="7649699" y="1308533"/>
            <a:chExt cx="1845397" cy="11136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9699" y="1308533"/>
              <a:ext cx="1644452" cy="10804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650050">
              <a:off x="7727060" y="2102629"/>
              <a:ext cx="1768036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err="1" smtClean="0">
                  <a:sym typeface="Wingdings"/>
                </a:rPr>
                <a:t>April</a:t>
              </a:r>
              <a:r>
                <a:rPr lang="pt-PT" b="1" dirty="0" smtClean="0">
                  <a:sym typeface="Wingdings"/>
                </a:rPr>
                <a:t> -  </a:t>
              </a:r>
              <a:r>
                <a:rPr lang="pt-PT" b="1" dirty="0" err="1" smtClean="0">
                  <a:sym typeface="Wingdings"/>
                </a:rPr>
                <a:t>June</a:t>
              </a:r>
              <a:r>
                <a:rPr lang="pt-PT" b="1" dirty="0" smtClean="0">
                  <a:sym typeface="Wingdings"/>
                </a:rPr>
                <a:t> 2018</a:t>
              </a:r>
              <a:endParaRPr lang="pt-PT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998" y="4448754"/>
            <a:ext cx="3009864" cy="191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06" y="4437112"/>
            <a:ext cx="1873682" cy="19746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406" y="4454961"/>
            <a:ext cx="1841500" cy="1926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982" y="4437112"/>
            <a:ext cx="1523418" cy="19616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768" y="3898211"/>
            <a:ext cx="2678682" cy="2089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076" y="332656"/>
            <a:ext cx="7327723" cy="634082"/>
          </a:xfrm>
        </p:spPr>
        <p:txBody>
          <a:bodyPr>
            <a:noAutofit/>
          </a:bodyPr>
          <a:lstStyle/>
          <a:p>
            <a:r>
              <a:rPr lang="pt-PT" sz="3600" dirty="0" err="1" smtClean="0"/>
              <a:t>ttH</a:t>
            </a:r>
            <a:r>
              <a:rPr lang="pt-PT" sz="3600" dirty="0" smtClean="0"/>
              <a:t> </a:t>
            </a:r>
            <a:r>
              <a:rPr lang="pt-PT" sz="3600" dirty="0" err="1" smtClean="0"/>
              <a:t>observation</a:t>
            </a:r>
            <a:r>
              <a:rPr lang="pt-PT" sz="3600" dirty="0" smtClean="0"/>
              <a:t>: </a:t>
            </a:r>
            <a:r>
              <a:rPr lang="pt-PT" sz="3600" dirty="0" err="1" smtClean="0">
                <a:sym typeface="Wingdings"/>
              </a:rPr>
              <a:t>bb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>
                <a:sym typeface="Wingdings"/>
              </a:rPr>
              <a:t>and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/>
              <a:t>Multileptons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5430338" cy="5898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leptons</a:t>
            </a:r>
            <a:r>
              <a:rPr lang="pt-PT" sz="1600" b="1" dirty="0" smtClean="0">
                <a:sym typeface="Wingdings"/>
              </a:rPr>
              <a:t>)</a:t>
            </a:r>
            <a:endParaRPr lang="pt-PT" sz="1600" b="1" dirty="0" smtClean="0"/>
          </a:p>
          <a:p>
            <a:r>
              <a:rPr lang="pt-PT" sz="1600" dirty="0" err="1" smtClean="0"/>
              <a:t>Sensitive</a:t>
            </a:r>
            <a:r>
              <a:rPr lang="pt-PT" sz="1600" dirty="0" smtClean="0"/>
              <a:t> to: </a:t>
            </a:r>
            <a:r>
              <a:rPr lang="pt-PT" sz="1600" dirty="0"/>
              <a:t>H→𝜏𝜏, H→WW* </a:t>
            </a:r>
            <a:r>
              <a:rPr lang="pt-PT" sz="1600" dirty="0" err="1"/>
              <a:t>and</a:t>
            </a:r>
            <a:r>
              <a:rPr lang="pt-PT" sz="1600" dirty="0"/>
              <a:t> H→ZZ*</a:t>
            </a:r>
          </a:p>
          <a:p>
            <a:r>
              <a:rPr lang="pt-PT" sz="1600" dirty="0" smtClean="0"/>
              <a:t>Backgrounds: </a:t>
            </a:r>
            <a:r>
              <a:rPr lang="pt-PT" sz="1600" dirty="0" err="1" smtClean="0"/>
              <a:t>ttW</a:t>
            </a:r>
            <a:r>
              <a:rPr lang="pt-PT" sz="1600" dirty="0" smtClean="0"/>
              <a:t>/</a:t>
            </a:r>
            <a:r>
              <a:rPr lang="pt-PT" sz="1600" dirty="0" err="1" smtClean="0"/>
              <a:t>ttZ</a:t>
            </a:r>
            <a:r>
              <a:rPr lang="pt-PT" sz="1600" dirty="0" smtClean="0"/>
              <a:t>, </a:t>
            </a:r>
            <a:r>
              <a:rPr lang="pt-PT" sz="1600" dirty="0"/>
              <a:t>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fake</a:t>
            </a:r>
            <a:r>
              <a:rPr lang="pt-PT" sz="1600" dirty="0" smtClean="0"/>
              <a:t> </a:t>
            </a:r>
            <a:r>
              <a:rPr lang="pt-PT" sz="1600" dirty="0"/>
              <a:t>taus </a:t>
            </a:r>
            <a:endParaRPr lang="pt-PT" sz="1600" dirty="0" smtClean="0"/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/>
              <a:t>: </a:t>
            </a:r>
            <a:r>
              <a:rPr lang="pt-PT" sz="1600" dirty="0" err="1"/>
              <a:t>signal</a:t>
            </a:r>
            <a:r>
              <a:rPr lang="pt-PT" sz="1600" dirty="0"/>
              <a:t> </a:t>
            </a:r>
            <a:r>
              <a:rPr lang="pt-PT" sz="1600" dirty="0" err="1"/>
              <a:t>modelling</a:t>
            </a:r>
            <a:r>
              <a:rPr lang="pt-PT" sz="1600" dirty="0"/>
              <a:t>, </a:t>
            </a:r>
            <a:r>
              <a:rPr lang="pt-PT" sz="1600" dirty="0" err="1"/>
              <a:t>jet</a:t>
            </a:r>
            <a:r>
              <a:rPr lang="pt-PT" sz="1600" dirty="0"/>
              <a:t> </a:t>
            </a:r>
            <a:r>
              <a:rPr lang="pt-PT" sz="1600" dirty="0" err="1" smtClean="0"/>
              <a:t>energy</a:t>
            </a:r>
            <a:r>
              <a:rPr lang="pt-PT" sz="1600" dirty="0" smtClean="0"/>
              <a:t> </a:t>
            </a:r>
            <a:r>
              <a:rPr lang="pt-PT" sz="1600" dirty="0" err="1" smtClean="0"/>
              <a:t>scale</a:t>
            </a:r>
            <a:r>
              <a:rPr lang="pt-PT" sz="1600" dirty="0" smtClean="0"/>
              <a:t> </a:t>
            </a:r>
            <a:r>
              <a:rPr lang="pt-PT" sz="1600" dirty="0" err="1"/>
              <a:t>and</a:t>
            </a:r>
            <a:r>
              <a:rPr lang="pt-PT" sz="1600" dirty="0"/>
              <a:t> 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/>
              <a:t>lepton</a:t>
            </a:r>
            <a:r>
              <a:rPr lang="pt-PT" sz="1600" dirty="0"/>
              <a:t> </a:t>
            </a:r>
            <a:r>
              <a:rPr lang="pt-PT" sz="1600" dirty="0" err="1"/>
              <a:t>estimate</a:t>
            </a:r>
            <a:endParaRPr lang="pt-PT" sz="1600" dirty="0"/>
          </a:p>
          <a:p>
            <a:r>
              <a:rPr lang="pt-PT" sz="1600" dirty="0"/>
              <a:t>ATLAS: </a:t>
            </a:r>
            <a:r>
              <a:rPr lang="pt-PT" sz="1600" dirty="0">
                <a:solidFill>
                  <a:srgbClr val="FF0000"/>
                </a:solidFill>
              </a:rPr>
              <a:t>4.1𝝈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2.8𝝈 </a:t>
            </a:r>
            <a:r>
              <a:rPr lang="pt-PT" sz="1600" dirty="0" err="1">
                <a:solidFill>
                  <a:srgbClr val="FF0000"/>
                </a:solidFill>
              </a:rPr>
              <a:t>expected</a:t>
            </a:r>
            <a:endParaRPr lang="pt-PT" sz="1600" dirty="0">
              <a:solidFill>
                <a:srgbClr val="FF0000"/>
              </a:solidFill>
            </a:endParaRPr>
          </a:p>
          <a:p>
            <a:r>
              <a:rPr lang="pt-PT" sz="1600" dirty="0"/>
              <a:t>CMS: </a:t>
            </a:r>
            <a:r>
              <a:rPr lang="pt-PT" sz="1600" dirty="0">
                <a:solidFill>
                  <a:srgbClr val="FF0000"/>
                </a:solidFill>
              </a:rPr>
              <a:t>3.2𝝈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2.8𝝈 </a:t>
            </a:r>
            <a:r>
              <a:rPr lang="pt-PT" sz="1600" dirty="0" err="1">
                <a:solidFill>
                  <a:srgbClr val="FF0000"/>
                </a:solidFill>
              </a:rPr>
              <a:t>expected</a:t>
            </a:r>
            <a:endParaRPr lang="pt-PT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PT" sz="1600" b="1" dirty="0" smtClean="0"/>
          </a:p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bb</a:t>
            </a:r>
            <a:r>
              <a:rPr lang="pt-PT" sz="1600" b="1" dirty="0" smtClean="0">
                <a:sym typeface="Wingdings"/>
              </a:rPr>
              <a:t>):</a:t>
            </a:r>
          </a:p>
          <a:p>
            <a:r>
              <a:rPr lang="pt-PT" sz="1600" dirty="0" err="1" smtClean="0">
                <a:sym typeface="Wingdings"/>
              </a:rPr>
              <a:t>Profit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from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large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Hbb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branching</a:t>
            </a:r>
            <a:r>
              <a:rPr lang="pt-PT" sz="1600" dirty="0" smtClean="0">
                <a:sym typeface="Wingdings"/>
              </a:rPr>
              <a:t> ratio (58.4%)</a:t>
            </a:r>
            <a:endParaRPr lang="pt-PT" sz="1600" dirty="0"/>
          </a:p>
          <a:p>
            <a:r>
              <a:rPr lang="pt-PT" sz="1600" dirty="0" err="1" smtClean="0"/>
              <a:t>But</a:t>
            </a:r>
            <a:r>
              <a:rPr lang="pt-PT" sz="1600" dirty="0" smtClean="0"/>
              <a:t> </a:t>
            </a:r>
            <a:r>
              <a:rPr lang="pt-PT" sz="1600" dirty="0" err="1" smtClean="0"/>
              <a:t>challenging</a:t>
            </a:r>
            <a:r>
              <a:rPr lang="pt-PT" sz="1600" dirty="0" smtClean="0"/>
              <a:t> final </a:t>
            </a:r>
            <a:r>
              <a:rPr lang="pt-PT" sz="1600" dirty="0" err="1" smtClean="0"/>
              <a:t>state</a:t>
            </a:r>
            <a:r>
              <a:rPr lang="pt-PT" sz="1600" dirty="0" smtClean="0"/>
              <a:t>: </a:t>
            </a:r>
            <a:r>
              <a:rPr lang="pt-PT" sz="1600" dirty="0" err="1" smtClean="0"/>
              <a:t>large</a:t>
            </a:r>
            <a:r>
              <a:rPr lang="pt-PT" sz="1600" dirty="0" smtClean="0"/>
              <a:t> </a:t>
            </a:r>
            <a:r>
              <a:rPr lang="pt-PT" sz="1600" dirty="0" err="1" smtClean="0"/>
              <a:t>ttbb</a:t>
            </a:r>
            <a:r>
              <a:rPr lang="pt-PT" sz="1600" dirty="0" smtClean="0"/>
              <a:t> </a:t>
            </a:r>
            <a:r>
              <a:rPr lang="pt-PT" sz="1600" dirty="0" err="1" smtClean="0"/>
              <a:t>irreducible</a:t>
            </a:r>
            <a:r>
              <a:rPr lang="pt-PT" sz="1600" dirty="0" smtClean="0"/>
              <a:t> background, </a:t>
            </a:r>
            <a:r>
              <a:rPr lang="pt-PT" sz="1600" dirty="0" err="1" smtClean="0"/>
              <a:t>theory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, </a:t>
            </a:r>
            <a:r>
              <a:rPr lang="pt-PT" sz="1600" dirty="0" err="1" smtClean="0"/>
              <a:t>combinatorics</a:t>
            </a:r>
            <a:r>
              <a:rPr lang="pt-PT" sz="1600" dirty="0" smtClean="0"/>
              <a:t>...</a:t>
            </a:r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: </a:t>
            </a:r>
            <a:r>
              <a:rPr lang="pt-PT" sz="1600" dirty="0" err="1" smtClean="0"/>
              <a:t>tt+heavy</a:t>
            </a:r>
            <a:r>
              <a:rPr lang="pt-PT" sz="1600" dirty="0" smtClean="0"/>
              <a:t> </a:t>
            </a:r>
            <a:r>
              <a:rPr lang="pt-PT" sz="1600" dirty="0" err="1" smtClean="0"/>
              <a:t>flavours</a:t>
            </a:r>
            <a:r>
              <a:rPr lang="pt-PT" sz="1600" dirty="0" smtClean="0"/>
              <a:t>, b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jet</a:t>
            </a:r>
            <a:r>
              <a:rPr lang="pt-PT" sz="1600" dirty="0" smtClean="0"/>
              <a:t> </a:t>
            </a:r>
            <a:r>
              <a:rPr lang="pt-PT" sz="1600" dirty="0" err="1" smtClean="0"/>
              <a:t>calib</a:t>
            </a:r>
            <a:r>
              <a:rPr lang="pt-PT" sz="1600" dirty="0" smtClean="0"/>
              <a:t>.</a:t>
            </a:r>
          </a:p>
          <a:p>
            <a:r>
              <a:rPr lang="pt-PT" sz="1600" dirty="0"/>
              <a:t>ATLAS: </a:t>
            </a:r>
            <a:r>
              <a:rPr lang="pt-PT" sz="1600" dirty="0">
                <a:solidFill>
                  <a:srgbClr val="FF0000"/>
                </a:solidFill>
              </a:rPr>
              <a:t>1.2𝝈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1.6𝝈 </a:t>
            </a:r>
            <a:r>
              <a:rPr lang="pt-PT" sz="1600" dirty="0" err="1">
                <a:solidFill>
                  <a:srgbClr val="FF0000"/>
                </a:solidFill>
              </a:rPr>
              <a:t>expected</a:t>
            </a:r>
            <a:endParaRPr lang="pt-PT" sz="1600" dirty="0">
              <a:solidFill>
                <a:srgbClr val="FF0000"/>
              </a:solidFill>
            </a:endParaRPr>
          </a:p>
          <a:p>
            <a:r>
              <a:rPr lang="pt-PT" sz="1600" dirty="0"/>
              <a:t>CMS: </a:t>
            </a:r>
            <a:r>
              <a:rPr lang="pt-PT" sz="1600" dirty="0">
                <a:solidFill>
                  <a:srgbClr val="FF0000"/>
                </a:solidFill>
              </a:rPr>
              <a:t>1.6𝝈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2.2𝝈 </a:t>
            </a:r>
            <a:r>
              <a:rPr lang="pt-PT" sz="1600" dirty="0" err="1">
                <a:solidFill>
                  <a:srgbClr val="FF0000"/>
                </a:solidFill>
              </a:rPr>
              <a:t>expected</a:t>
            </a:r>
            <a:endParaRPr lang="pt-PT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PT" sz="1600" dirty="0" smtClean="0"/>
          </a:p>
          <a:p>
            <a:pPr marL="0" indent="0">
              <a:buNone/>
            </a:pPr>
            <a:r>
              <a:rPr lang="pt-PT" sz="1600" dirty="0" smtClean="0"/>
              <a:t>For </a:t>
            </a:r>
            <a:r>
              <a:rPr lang="pt-PT" sz="1600" b="1" dirty="0" err="1" smtClean="0"/>
              <a:t>both</a:t>
            </a:r>
            <a:r>
              <a:rPr lang="pt-PT" sz="1600" dirty="0" smtClean="0"/>
              <a:t> </a:t>
            </a:r>
            <a:r>
              <a:rPr lang="pt-PT" sz="1600" dirty="0" err="1" smtClean="0"/>
              <a:t>channels</a:t>
            </a:r>
            <a:r>
              <a:rPr lang="pt-PT" sz="1600" dirty="0" smtClean="0"/>
              <a:t>: </a:t>
            </a:r>
          </a:p>
          <a:p>
            <a:r>
              <a:rPr lang="pt-PT" sz="1600" dirty="0" err="1"/>
              <a:t>I</a:t>
            </a:r>
            <a:r>
              <a:rPr lang="pt-PT" sz="1600" dirty="0" err="1" smtClean="0"/>
              <a:t>ntensive</a:t>
            </a:r>
            <a:r>
              <a:rPr lang="pt-PT" sz="1600" dirty="0" smtClean="0"/>
              <a:t> use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dedicated</a:t>
            </a:r>
            <a:r>
              <a:rPr lang="pt-PT" sz="1600" dirty="0" smtClean="0"/>
              <a:t> </a:t>
            </a:r>
            <a:r>
              <a:rPr lang="pt-PT" sz="1600" dirty="0" err="1" smtClean="0"/>
              <a:t>machine</a:t>
            </a:r>
            <a:r>
              <a:rPr lang="pt-PT" sz="1600" dirty="0" smtClean="0"/>
              <a:t> </a:t>
            </a:r>
            <a:r>
              <a:rPr lang="pt-PT" sz="1600" dirty="0" err="1" smtClean="0"/>
              <a:t>learning</a:t>
            </a:r>
            <a:r>
              <a:rPr lang="pt-PT" sz="1600" dirty="0" smtClean="0"/>
              <a:t> (NN, BDT)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matrix</a:t>
            </a:r>
            <a:r>
              <a:rPr lang="pt-PT" sz="1600" dirty="0" smtClean="0"/>
              <a:t> </a:t>
            </a:r>
            <a:r>
              <a:rPr lang="pt-PT" sz="1600" dirty="0" err="1" smtClean="0"/>
              <a:t>element</a:t>
            </a:r>
            <a:r>
              <a:rPr lang="pt-PT" sz="1600" dirty="0" smtClean="0"/>
              <a:t> </a:t>
            </a:r>
            <a:r>
              <a:rPr lang="pt-PT" sz="1600" dirty="0" err="1" smtClean="0"/>
              <a:t>methods</a:t>
            </a:r>
            <a:r>
              <a:rPr lang="pt-PT" sz="1600" dirty="0" smtClean="0"/>
              <a:t>: </a:t>
            </a:r>
            <a:r>
              <a:rPr lang="pt-PT" sz="1600" dirty="0" err="1" smtClean="0"/>
              <a:t>suppress</a:t>
            </a:r>
            <a:r>
              <a:rPr lang="pt-PT" sz="1600" dirty="0" smtClean="0"/>
              <a:t> </a:t>
            </a:r>
            <a:r>
              <a:rPr lang="pt-PT" sz="1600" dirty="0" err="1" smtClean="0"/>
              <a:t>fake</a:t>
            </a:r>
            <a:r>
              <a:rPr lang="pt-PT" sz="1600" dirty="0" smtClean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, </a:t>
            </a:r>
            <a:r>
              <a:rPr lang="pt-PT" sz="1600" dirty="0" err="1" smtClean="0"/>
              <a:t>reconstruct</a:t>
            </a:r>
            <a:r>
              <a:rPr lang="pt-PT" sz="1600" dirty="0" smtClean="0"/>
              <a:t> </a:t>
            </a:r>
            <a:r>
              <a:rPr lang="pt-PT" sz="1600" dirty="0" err="1" smtClean="0"/>
              <a:t>events</a:t>
            </a:r>
            <a:r>
              <a:rPr lang="pt-PT" sz="1600" dirty="0" smtClean="0"/>
              <a:t>, </a:t>
            </a:r>
            <a:r>
              <a:rPr lang="pt-PT" sz="1600" dirty="0" err="1" smtClean="0"/>
              <a:t>flavour</a:t>
            </a:r>
            <a:r>
              <a:rPr lang="pt-PT" sz="1600" dirty="0" smtClean="0"/>
              <a:t>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enhance</a:t>
            </a:r>
            <a:r>
              <a:rPr lang="pt-PT" sz="1600" dirty="0"/>
              <a:t> </a:t>
            </a:r>
            <a:r>
              <a:rPr lang="pt-PT" sz="1600" dirty="0" smtClean="0"/>
              <a:t>S/B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-27384"/>
            <a:ext cx="71642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err="1"/>
              <a:t>ttH</a:t>
            </a:r>
            <a:r>
              <a:rPr lang="pt-PT" sz="1600" dirty="0"/>
              <a:t>(ML) </a:t>
            </a:r>
            <a:r>
              <a:rPr lang="pt-PT" sz="1600" dirty="0" err="1"/>
              <a:t>Phys</a:t>
            </a:r>
            <a:r>
              <a:rPr lang="pt-PT" sz="1600" dirty="0"/>
              <a:t>. Rev. D 97 (2018) 072003; arXiv:1803.05485 [</a:t>
            </a:r>
            <a:r>
              <a:rPr lang="pt-PT" sz="1600" dirty="0" err="1"/>
              <a:t>hep-ex</a:t>
            </a:r>
            <a:r>
              <a:rPr lang="pt-PT" sz="1600" dirty="0"/>
              <a:t>]</a:t>
            </a:r>
          </a:p>
          <a:p>
            <a:pPr algn="r"/>
            <a:r>
              <a:rPr lang="pt-PT" sz="1600" dirty="0" err="1"/>
              <a:t>ttH</a:t>
            </a:r>
            <a:r>
              <a:rPr lang="pt-PT" sz="1600" dirty="0"/>
              <a:t>(</a:t>
            </a:r>
            <a:r>
              <a:rPr lang="pt-PT" sz="1600" dirty="0" err="1"/>
              <a:t>bb</a:t>
            </a:r>
            <a:r>
              <a:rPr lang="pt-PT" sz="1600" dirty="0"/>
              <a:t>) </a:t>
            </a:r>
            <a:r>
              <a:rPr lang="pt-PT" sz="1600" dirty="0" err="1"/>
              <a:t>Phys</a:t>
            </a:r>
            <a:r>
              <a:rPr lang="pt-PT" sz="1600" dirty="0"/>
              <a:t>. Rev. D 97 (2018) 072016; JHEP 01 (2018) 054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60848" y="43302"/>
            <a:ext cx="2873896" cy="2590246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37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299" y="4138186"/>
            <a:ext cx="3266181" cy="2218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536" y="2192190"/>
            <a:ext cx="2797968" cy="38210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3904" y="3279074"/>
            <a:ext cx="2821554" cy="2708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016" y="-30682"/>
            <a:ext cx="2644488" cy="22048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124743"/>
            <a:ext cx="3197988" cy="2880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500" y="1173614"/>
            <a:ext cx="3707904" cy="2115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273" y="3115406"/>
            <a:ext cx="3145795" cy="33262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184" y="1196752"/>
            <a:ext cx="1706153" cy="112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7" y="4240435"/>
            <a:ext cx="3069127" cy="235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1" y="116632"/>
            <a:ext cx="5184577" cy="936104"/>
          </a:xfrm>
        </p:spPr>
        <p:txBody>
          <a:bodyPr>
            <a:noAutofit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observation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07" y="929275"/>
            <a:ext cx="5628707" cy="33060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PT" b="1" dirty="0" smtClean="0"/>
              <a:t>CMS</a:t>
            </a:r>
            <a:r>
              <a:rPr lang="pt-PT" dirty="0"/>
              <a:t>: </a:t>
            </a:r>
          </a:p>
          <a:p>
            <a:r>
              <a:rPr lang="en-US" dirty="0" smtClean="0"/>
              <a:t>Combined Run 1 + </a:t>
            </a:r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en-US" dirty="0" smtClean="0"/>
              <a:t> Run 2:</a:t>
            </a:r>
            <a:r>
              <a:rPr lang="pt-PT" dirty="0" smtClean="0"/>
              <a:t> </a:t>
            </a:r>
            <a:endParaRPr lang="pt-PT" dirty="0"/>
          </a:p>
          <a:p>
            <a:r>
              <a:rPr lang="pt-PT" dirty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ATLAS</a:t>
            </a:r>
            <a:r>
              <a:rPr lang="pt-PT" dirty="0"/>
              <a:t>: </a:t>
            </a:r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/>
              <a:t>H→</a:t>
            </a:r>
            <a:r>
              <a:rPr lang="pt-PT" dirty="0" smtClean="0"/>
              <a:t>𝛾𝛾): 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BDT </a:t>
            </a:r>
            <a:r>
              <a:rPr lang="pt-PT" dirty="0" err="1" smtClean="0"/>
              <a:t>discriminant</a:t>
            </a:r>
            <a:endParaRPr lang="pt-PT" dirty="0" smtClean="0"/>
          </a:p>
          <a:p>
            <a:pPr lvl="1"/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increased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by</a:t>
            </a:r>
            <a:r>
              <a:rPr lang="pt-PT" b="1" dirty="0" smtClean="0">
                <a:solidFill>
                  <a:srgbClr val="FF0000"/>
                </a:solidFill>
              </a:rPr>
              <a:t> 50%</a:t>
            </a:r>
          </a:p>
          <a:p>
            <a:r>
              <a:rPr lang="pt-PT" dirty="0" err="1" smtClean="0"/>
              <a:t>Run</a:t>
            </a:r>
            <a:r>
              <a:rPr lang="pt-PT" dirty="0" smtClean="0"/>
              <a:t> 2 data </a:t>
            </a:r>
            <a:r>
              <a:rPr lang="pt-PT" dirty="0" err="1" smtClean="0"/>
              <a:t>from</a:t>
            </a:r>
            <a:r>
              <a:rPr lang="pt-PT" dirty="0" smtClean="0"/>
              <a:t> 2015+2016+</a:t>
            </a:r>
            <a:r>
              <a:rPr lang="pt-PT" dirty="0"/>
              <a:t>2017 </a:t>
            </a:r>
            <a:r>
              <a:rPr lang="pt-PT" dirty="0" smtClean="0"/>
              <a:t>(𝛾𝛾/ZZ)</a:t>
            </a:r>
            <a:r>
              <a:rPr lang="pt-PT" dirty="0"/>
              <a:t>: </a:t>
            </a:r>
            <a:r>
              <a:rPr lang="pt-PT" b="1" dirty="0" smtClean="0"/>
              <a:t>79.8 </a:t>
            </a:r>
            <a:r>
              <a:rPr lang="pt-PT" b="1" dirty="0"/>
              <a:t>fb</a:t>
            </a:r>
            <a:r>
              <a:rPr lang="pt-PT" b="1" baseline="30000" dirty="0"/>
              <a:t>-</a:t>
            </a:r>
            <a:r>
              <a:rPr lang="pt-PT" b="1" baseline="30000" dirty="0" smtClean="0"/>
              <a:t>1</a:t>
            </a:r>
            <a:endParaRPr lang="pt-PT" b="1" dirty="0" smtClean="0"/>
          </a:p>
          <a:p>
            <a:pPr lvl="1"/>
            <a:r>
              <a:rPr lang="pt-PT" dirty="0" smtClean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4.9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en-US" dirty="0"/>
              <a:t>Adding </a:t>
            </a:r>
            <a:r>
              <a:rPr lang="en-US" dirty="0" smtClean="0"/>
              <a:t>Run 1: </a:t>
            </a:r>
            <a:r>
              <a:rPr lang="en-US" dirty="0">
                <a:solidFill>
                  <a:srgbClr val="FF0000"/>
                </a:solidFill>
              </a:rPr>
              <a:t>6.3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observed, </a:t>
            </a:r>
            <a:r>
              <a:rPr lang="en-US" dirty="0">
                <a:solidFill>
                  <a:srgbClr val="FF0000"/>
                </a:solidFill>
              </a:rPr>
              <a:t>5.1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</a:p>
          <a:p>
            <a:r>
              <a:rPr lang="en-US" dirty="0" smtClean="0"/>
              <a:t>Measured production cross </a:t>
            </a:r>
            <a:r>
              <a:rPr lang="en-US" dirty="0"/>
              <a:t>section </a:t>
            </a:r>
            <a:r>
              <a:rPr lang="en-US" dirty="0" smtClean="0"/>
              <a:t>at 13 </a:t>
            </a:r>
            <a:r>
              <a:rPr lang="en-US" dirty="0" err="1" smtClean="0"/>
              <a:t>TeV</a:t>
            </a:r>
            <a:r>
              <a:rPr lang="en-US" dirty="0" smtClean="0"/>
              <a:t>:</a:t>
            </a:r>
          </a:p>
          <a:p>
            <a:pPr marL="5143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670 </a:t>
            </a:r>
            <a:r>
              <a:rPr lang="en-US" b="1" dirty="0" smtClean="0">
                <a:solidFill>
                  <a:srgbClr val="FF0000"/>
                </a:solidFill>
              </a:rPr>
              <a:t>± 90 </a:t>
            </a:r>
            <a:r>
              <a:rPr lang="en-US" b="1" dirty="0">
                <a:solidFill>
                  <a:srgbClr val="FF0000"/>
                </a:solidFill>
              </a:rPr>
              <a:t>(stat.) +110−</a:t>
            </a:r>
            <a:r>
              <a:rPr lang="en-US" b="1" dirty="0" smtClean="0">
                <a:solidFill>
                  <a:srgbClr val="FF0000"/>
                </a:solidFill>
              </a:rPr>
              <a:t>100 (syst.)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fb</a:t>
            </a:r>
            <a:endParaRPr lang="pt-PT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0"/>
            <a:ext cx="536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1806.00425 [</a:t>
            </a:r>
            <a:r>
              <a:rPr lang="pt-PT" dirty="0" err="1" smtClean="0"/>
              <a:t>hep-ex</a:t>
            </a:r>
            <a:r>
              <a:rPr lang="pt-PT" dirty="0" smtClean="0"/>
              <a:t>]; arXiv</a:t>
            </a:r>
            <a:r>
              <a:rPr lang="pt-PT" dirty="0"/>
              <a:t>:1804.02610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0" y="4255418"/>
            <a:ext cx="3439932" cy="2341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8920" y="2636912"/>
            <a:ext cx="3012895" cy="2276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814" y="4235364"/>
            <a:ext cx="3430186" cy="2547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877" y="908720"/>
            <a:ext cx="3460619" cy="332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242" y="4235362"/>
            <a:ext cx="2569894" cy="249197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38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46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48"/>
    </mc:Choice>
    <mc:Fallback xmlns="">
      <p:transition xmlns:p14="http://schemas.microsoft.com/office/powerpoint/2010/main" spd="slow" advTm="812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39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364493"/>
            <a:ext cx="4253057" cy="39286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1: Longitudinal gauge-boson scattering</a:t>
            </a:r>
          </a:p>
          <a:p>
            <a:pPr marL="0" indent="0">
              <a:buNone/>
            </a:pPr>
            <a:r>
              <a:rPr lang="en-GB" dirty="0" smtClean="0"/>
              <a:t>In the absence of the Higgs, some processes have cross sections that grow with the centre of mass energy of the collision… i.e. breaks </a:t>
            </a:r>
            <a:r>
              <a:rPr lang="en-GB" dirty="0" err="1" smtClean="0"/>
              <a:t>unitarity</a:t>
            </a:r>
            <a:r>
              <a:rPr lang="en-GB" dirty="0" smtClean="0"/>
              <a:t>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endParaRPr lang="pt-P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577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steps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bb</a:t>
            </a:r>
            <a:r>
              <a:rPr lang="pt-PT" dirty="0" smtClean="0">
                <a:sym typeface="Wingdings"/>
              </a:rPr>
              <a:t>)</a:t>
            </a:r>
            <a:r>
              <a:rPr lang="pt-PT" dirty="0" smtClean="0"/>
              <a:t> @ LIP</a:t>
            </a:r>
            <a:endParaRPr lang="pt-PT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66629" y="1600201"/>
            <a:ext cx="4405371" cy="475614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In</a:t>
            </a:r>
            <a:r>
              <a:rPr lang="pt-PT" dirty="0" smtClean="0"/>
              <a:t> BSM </a:t>
            </a:r>
            <a:r>
              <a:rPr lang="pt-PT" dirty="0" err="1" smtClean="0"/>
              <a:t>scenarios</a:t>
            </a:r>
            <a:r>
              <a:rPr lang="pt-PT" dirty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mixed</a:t>
            </a:r>
            <a:r>
              <a:rPr lang="pt-PT" dirty="0" smtClean="0"/>
              <a:t>-CP </a:t>
            </a:r>
            <a:r>
              <a:rPr lang="pt-PT" dirty="0" err="1" smtClean="0"/>
              <a:t>structure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pPr lvl="1"/>
            <a:r>
              <a:rPr lang="pt-PT" dirty="0" smtClean="0"/>
              <a:t>e.g</a:t>
            </a:r>
            <a:r>
              <a:rPr lang="pt-PT" dirty="0"/>
              <a:t>. </a:t>
            </a:r>
            <a:r>
              <a:rPr lang="pt-PT" dirty="0" smtClean="0"/>
              <a:t>2HDM</a:t>
            </a:r>
          </a:p>
          <a:p>
            <a:pPr lvl="1"/>
            <a:r>
              <a:rPr lang="pt-PT" dirty="0" smtClean="0"/>
              <a:t>α = 0 </a:t>
            </a:r>
            <a:r>
              <a:rPr lang="pt-PT" dirty="0" err="1" smtClean="0"/>
              <a:t>recovers</a:t>
            </a:r>
            <a:r>
              <a:rPr lang="pt-PT" dirty="0" smtClean="0"/>
              <a:t> SM</a:t>
            </a:r>
          </a:p>
          <a:p>
            <a:r>
              <a:rPr lang="pt-PT" dirty="0" err="1" smtClean="0"/>
              <a:t>Study</a:t>
            </a:r>
            <a:r>
              <a:rPr lang="pt-PT" dirty="0" smtClean="0"/>
              <a:t> </a:t>
            </a:r>
            <a:r>
              <a:rPr lang="pt-PT" dirty="0" err="1" smtClean="0"/>
              <a:t>done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fast</a:t>
            </a:r>
            <a:r>
              <a:rPr lang="pt-PT" dirty="0" smtClean="0"/>
              <a:t> </a:t>
            </a:r>
            <a:r>
              <a:rPr lang="pt-PT" dirty="0" err="1" smtClean="0"/>
              <a:t>simulation</a:t>
            </a:r>
            <a:r>
              <a:rPr lang="pt-PT" dirty="0" smtClean="0"/>
              <a:t> </a:t>
            </a:r>
            <a:r>
              <a:rPr lang="pt-PT" dirty="0" err="1"/>
              <a:t>so</a:t>
            </a:r>
            <a:r>
              <a:rPr lang="pt-PT" dirty="0"/>
              <a:t> </a:t>
            </a:r>
            <a:r>
              <a:rPr lang="pt-PT" dirty="0" err="1" smtClean="0"/>
              <a:t>far</a:t>
            </a:r>
            <a:endParaRPr lang="pt-PT" dirty="0" smtClean="0"/>
          </a:p>
          <a:p>
            <a:r>
              <a:rPr lang="pt-PT" dirty="0" err="1" smtClean="0"/>
              <a:t>See</a:t>
            </a:r>
            <a:r>
              <a:rPr lang="pt-PT" dirty="0" smtClean="0"/>
              <a:t> e.g.:</a:t>
            </a:r>
          </a:p>
          <a:p>
            <a:pPr marL="0" indent="0">
              <a:buNone/>
            </a:pPr>
            <a:r>
              <a:rPr lang="pt-PT" sz="2800" dirty="0" smtClean="0"/>
              <a:t>	</a:t>
            </a:r>
            <a:r>
              <a:rPr lang="pt-PT" sz="2800" dirty="0" err="1" smtClean="0"/>
              <a:t>Phys</a:t>
            </a:r>
            <a:r>
              <a:rPr lang="pt-PT" sz="2800" dirty="0"/>
              <a:t>. Rev. D 96, 013004 </a:t>
            </a:r>
            <a:r>
              <a:rPr lang="pt-PT" sz="2800" dirty="0" smtClean="0"/>
              <a:t>2017</a:t>
            </a:r>
          </a:p>
          <a:p>
            <a:pPr marL="0" indent="0">
              <a:buNone/>
            </a:pPr>
            <a:r>
              <a:rPr lang="pt-PT" sz="2800" dirty="0" smtClean="0"/>
              <a:t>	</a:t>
            </a:r>
            <a:r>
              <a:rPr lang="pt-PT" sz="2800" dirty="0" err="1" smtClean="0"/>
              <a:t>Phys</a:t>
            </a:r>
            <a:r>
              <a:rPr lang="pt-PT" sz="2800" dirty="0"/>
              <a:t>. Rev. D 98, 033004 </a:t>
            </a:r>
            <a:r>
              <a:rPr lang="pt-PT" sz="2800" dirty="0" smtClean="0"/>
              <a:t>2018</a:t>
            </a:r>
          </a:p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048000"/>
            <a:ext cx="5080000" cy="74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3" y="2694380"/>
            <a:ext cx="4536345" cy="6626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74" y="121082"/>
            <a:ext cx="3942126" cy="254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904" y="2670007"/>
            <a:ext cx="4232937" cy="4096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560" y="-143043"/>
            <a:ext cx="5859741" cy="56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2630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" y="2660"/>
            <a:ext cx="846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/>
              <a:t>arXiv:1808.08238</a:t>
            </a:r>
            <a:r>
              <a:rPr lang="pt-PT" dirty="0"/>
              <a:t>; arXiv:1808.08242 [</a:t>
            </a:r>
            <a:r>
              <a:rPr lang="pt-PT" dirty="0" err="1"/>
              <a:t>hep-ex</a:t>
            </a:r>
            <a:r>
              <a:rPr lang="pt-PT" dirty="0"/>
              <a:t>]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41</a:t>
            </a:fld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9" y="4354737"/>
            <a:ext cx="2602378" cy="1983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397" y="4354736"/>
            <a:ext cx="2444739" cy="1983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564" y="4354736"/>
            <a:ext cx="2563512" cy="198360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08303" y="2466711"/>
            <a:ext cx="2012882" cy="1252371"/>
            <a:chOff x="7683061" y="1329901"/>
            <a:chExt cx="1807182" cy="10835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ym typeface="Wingdings"/>
                </a:rPr>
                <a:t>9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208" y="3933056"/>
            <a:ext cx="2671936" cy="25639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933056"/>
            <a:ext cx="2714276" cy="2604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933056"/>
            <a:ext cx="2656656" cy="25493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4" y="1196752"/>
            <a:ext cx="8516522" cy="267049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b="1" dirty="0"/>
              <a:t>CERN </a:t>
            </a:r>
            <a:r>
              <a:rPr lang="pt-PT" b="1" dirty="0" err="1" smtClean="0"/>
              <a:t>seminar</a:t>
            </a:r>
            <a:r>
              <a:rPr lang="pt-PT" b="1" dirty="0" smtClean="0"/>
              <a:t>: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 </a:t>
            </a:r>
            <a:r>
              <a:rPr lang="pt-PT" b="1" dirty="0" err="1" smtClean="0"/>
              <a:t>and</a:t>
            </a:r>
            <a:r>
              <a:rPr lang="pt-PT" b="1" dirty="0" smtClean="0"/>
              <a:t> CMS </a:t>
            </a:r>
            <a:endParaRPr lang="pt-PT" dirty="0"/>
          </a:p>
          <a:p>
            <a:pPr lvl="1"/>
            <a:r>
              <a:rPr lang="pt-PT" dirty="0" err="1" smtClean="0"/>
              <a:t>https</a:t>
            </a:r>
            <a:r>
              <a:rPr lang="pt-PT" dirty="0"/>
              <a:t>://</a:t>
            </a:r>
            <a:r>
              <a:rPr lang="pt-PT" dirty="0" err="1"/>
              <a:t>indico.cern.ch</a:t>
            </a:r>
            <a:r>
              <a:rPr lang="pt-PT" dirty="0"/>
              <a:t>/</a:t>
            </a:r>
            <a:r>
              <a:rPr lang="pt-PT" dirty="0" err="1"/>
              <a:t>event</a:t>
            </a:r>
            <a:r>
              <a:rPr lang="pt-PT" dirty="0"/>
              <a:t>/750541</a:t>
            </a:r>
            <a:r>
              <a:rPr lang="pt-PT" dirty="0" smtClean="0"/>
              <a:t>/</a:t>
            </a:r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branching</a:t>
            </a:r>
            <a:r>
              <a:rPr lang="pt-PT" dirty="0"/>
              <a:t> </a:t>
            </a:r>
            <a:r>
              <a:rPr lang="pt-PT" dirty="0" err="1"/>
              <a:t>fraction</a:t>
            </a:r>
            <a:r>
              <a:rPr lang="pt-PT" dirty="0"/>
              <a:t> (58.4%) </a:t>
            </a:r>
            <a:r>
              <a:rPr lang="pt-PT" dirty="0" err="1" smtClean="0"/>
              <a:t>but</a:t>
            </a:r>
            <a:r>
              <a:rPr lang="pt-PT" dirty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/>
              <a:t>background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Must</a:t>
            </a:r>
            <a:r>
              <a:rPr lang="pt-PT" dirty="0" smtClean="0"/>
              <a:t> use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: WH/ZH</a:t>
            </a:r>
            <a:endParaRPr lang="en-US" dirty="0"/>
          </a:p>
          <a:p>
            <a:pPr lvl="1"/>
            <a:r>
              <a:rPr lang="en-US" dirty="0" smtClean="0"/>
              <a:t>Require </a:t>
            </a:r>
            <a:r>
              <a:rPr lang="en-US" dirty="0"/>
              <a:t>2 </a:t>
            </a:r>
            <a:r>
              <a:rPr lang="en-US" dirty="0" smtClean="0"/>
              <a:t>b </a:t>
            </a:r>
            <a:r>
              <a:rPr lang="en-US" dirty="0"/>
              <a:t>jets + 0 (Z→𝜈𝜈)</a:t>
            </a:r>
            <a:r>
              <a:rPr lang="en-US" dirty="0" smtClean="0"/>
              <a:t>, 1 </a:t>
            </a:r>
            <a:r>
              <a:rPr lang="en-US" dirty="0"/>
              <a:t>(W→ℓ𝜈) or 2 (Z→ℓℓ) </a:t>
            </a:r>
            <a:r>
              <a:rPr lang="en-US" dirty="0" smtClean="0"/>
              <a:t>leptons</a:t>
            </a:r>
          </a:p>
          <a:p>
            <a:r>
              <a:rPr lang="pt-PT" dirty="0" err="1"/>
              <a:t>Largest</a:t>
            </a:r>
            <a:r>
              <a:rPr lang="pt-PT" dirty="0"/>
              <a:t> </a:t>
            </a:r>
            <a:r>
              <a:rPr lang="pt-PT" dirty="0" smtClean="0"/>
              <a:t>backgrounds:</a:t>
            </a:r>
          </a:p>
          <a:p>
            <a:pPr lvl="1"/>
            <a:r>
              <a:rPr lang="pt-PT" dirty="0" err="1" smtClean="0"/>
              <a:t>Z+heavy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/>
              <a:t>(0- </a:t>
            </a:r>
            <a:r>
              <a:rPr lang="pt-PT" dirty="0" err="1"/>
              <a:t>and</a:t>
            </a:r>
            <a:r>
              <a:rPr lang="pt-PT" dirty="0"/>
              <a:t> 2-lepton)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(1</a:t>
            </a:r>
            <a:r>
              <a:rPr lang="pt-PT" dirty="0" smtClean="0"/>
              <a:t>-lepton</a:t>
            </a:r>
            <a:r>
              <a:rPr lang="pt-PT" dirty="0"/>
              <a:t>) </a:t>
            </a:r>
          </a:p>
          <a:p>
            <a:pPr lvl="1"/>
            <a:r>
              <a:rPr lang="pt-PT" dirty="0" err="1" smtClean="0"/>
              <a:t>Irreducible</a:t>
            </a:r>
            <a:r>
              <a:rPr lang="pt-PT" dirty="0" smtClean="0"/>
              <a:t> background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/>
              <a:t>VZ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Z→</a:t>
            </a:r>
            <a:r>
              <a:rPr lang="pt-PT" dirty="0" err="1" smtClean="0"/>
              <a:t>bb</a:t>
            </a:r>
            <a:endParaRPr lang="en-US" dirty="0" smtClean="0"/>
          </a:p>
          <a:p>
            <a:endParaRPr lang="pt-PT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35" y="4004428"/>
            <a:ext cx="2086664" cy="2546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862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4680520" cy="4745737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Harder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/>
              <a:t>spectrum</a:t>
            </a:r>
            <a:r>
              <a:rPr lang="pt-PT" dirty="0"/>
              <a:t> for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smtClean="0"/>
              <a:t>backgrounds </a:t>
            </a:r>
          </a:p>
          <a:p>
            <a:pPr lvl="1"/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to improve </a:t>
            </a:r>
            <a:r>
              <a:rPr lang="pt-PT" dirty="0"/>
              <a:t>S/B</a:t>
            </a:r>
          </a:p>
          <a:p>
            <a:r>
              <a:rPr lang="pt-PT" dirty="0"/>
              <a:t> </a:t>
            </a:r>
            <a:r>
              <a:rPr lang="pt-PT" dirty="0" smtClean="0"/>
              <a:t>Use </a:t>
            </a:r>
            <a:r>
              <a:rPr lang="pt-PT" dirty="0"/>
              <a:t>for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/>
              <a:t>75 &lt;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baseline="30000" dirty="0"/>
              <a:t> </a:t>
            </a:r>
            <a:r>
              <a:rPr lang="pt-PT" dirty="0" smtClean="0"/>
              <a:t>&lt; </a:t>
            </a:r>
            <a:r>
              <a:rPr lang="pt-PT" dirty="0"/>
              <a:t>150 </a:t>
            </a:r>
            <a:r>
              <a:rPr lang="pt-PT" dirty="0" err="1" smtClean="0"/>
              <a:t>GeV</a:t>
            </a:r>
            <a:r>
              <a:rPr lang="pt-PT" dirty="0" smtClean="0"/>
              <a:t> (2</a:t>
            </a:r>
            <a:r>
              <a:rPr lang="en-US" dirty="0" smtClean="0"/>
              <a:t>ℓ only)</a:t>
            </a:r>
            <a:endParaRPr lang="pt-PT" dirty="0"/>
          </a:p>
          <a:p>
            <a:pPr lvl="1"/>
            <a:r>
              <a:rPr lang="pt-PT" dirty="0" smtClean="0"/>
              <a:t>150 </a:t>
            </a:r>
            <a:r>
              <a:rPr lang="pt-PT" dirty="0"/>
              <a:t>&lt;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baseline="30000" dirty="0"/>
              <a:t> </a:t>
            </a:r>
            <a:r>
              <a:rPr lang="pt-PT" dirty="0"/>
              <a:t>&lt; </a:t>
            </a:r>
            <a:r>
              <a:rPr lang="pt-PT" dirty="0" smtClean="0"/>
              <a:t>200 </a:t>
            </a:r>
            <a:r>
              <a:rPr lang="pt-PT" dirty="0" err="1"/>
              <a:t>GeV</a:t>
            </a:r>
            <a:endParaRPr lang="pt-PT" dirty="0"/>
          </a:p>
          <a:p>
            <a:pPr lvl="1"/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dirty="0" smtClean="0"/>
              <a:t> </a:t>
            </a:r>
            <a:r>
              <a:rPr lang="pt-PT" dirty="0"/>
              <a:t>&gt; </a:t>
            </a:r>
            <a:r>
              <a:rPr lang="pt-PT" dirty="0" smtClean="0"/>
              <a:t>200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/>
              <a:t>discriminant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bb</a:t>
            </a:r>
            <a:r>
              <a:rPr lang="pt-PT" dirty="0" smtClean="0"/>
              <a:t>,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ΔR</a:t>
            </a:r>
            <a:r>
              <a:rPr lang="pt-PT" baseline="-25000" dirty="0" err="1" smtClean="0"/>
              <a:t>bb</a:t>
            </a:r>
            <a:endParaRPr lang="en-US" dirty="0" smtClean="0"/>
          </a:p>
          <a:p>
            <a:pPr lvl="1"/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resolution extremely important!</a:t>
            </a:r>
            <a:endParaRPr lang="pt-PT" dirty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42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0928" y="3521601"/>
            <a:ext cx="2597860" cy="249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996515"/>
            <a:ext cx="3106688" cy="2981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5583707"/>
            <a:ext cx="1361604" cy="221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969779"/>
            <a:ext cx="3204945" cy="254257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6444208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32240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4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415" y="3866005"/>
            <a:ext cx="3254145" cy="249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38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8" y="1268760"/>
            <a:ext cx="5285589" cy="482453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2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Observed (expected) of 4.9𝝈 (4.3𝝈)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Observed (expected) of </a:t>
            </a:r>
            <a:r>
              <a:rPr lang="en-US" dirty="0" smtClean="0">
                <a:solidFill>
                  <a:srgbClr val="000000"/>
                </a:solidFill>
              </a:rPr>
              <a:t>4.9𝝈 (5.1𝝈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VBF: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5.4𝝈 (5.5𝝈)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</a:t>
            </a:r>
            <a:r>
              <a:rPr lang="pt-PT" b="1" dirty="0" err="1">
                <a:solidFill>
                  <a:srgbClr val="FF0000"/>
                </a:solidFill>
              </a:rPr>
              <a:t>H</a:t>
            </a:r>
            <a:r>
              <a:rPr lang="pt-PT" b="1" dirty="0" err="1">
                <a:solidFill>
                  <a:srgbClr val="FF0000"/>
                </a:solidFill>
                <a:sym typeface="Wingdings"/>
              </a:rPr>
              <a:t>bb</a:t>
            </a:r>
            <a:r>
              <a:rPr lang="pt-PT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decays</a:t>
            </a:r>
            <a:endParaRPr lang="en-US" dirty="0">
              <a:solidFill>
                <a:srgbClr val="FF0000"/>
              </a:solidFill>
            </a:endParaRP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Hγγ</a:t>
            </a:r>
            <a:r>
              <a:rPr lang="pt-PT" dirty="0" smtClean="0"/>
              <a:t>: </a:t>
            </a:r>
            <a:endParaRPr lang="pt-PT" dirty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5.3𝝈 (4.8𝝈)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VH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43</a:t>
            </a:fld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991096"/>
            <a:ext cx="3665030" cy="2637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566" y="3558498"/>
            <a:ext cx="3184446" cy="305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808" y="991096"/>
            <a:ext cx="3665030" cy="2637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226" y="3645681"/>
            <a:ext cx="3799334" cy="2891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3256" y="1268760"/>
            <a:ext cx="6235700" cy="67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021288" y="2476500"/>
            <a:ext cx="62738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66556" y="3628288"/>
            <a:ext cx="6896100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128" y="992737"/>
            <a:ext cx="3662750" cy="2635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816302" y="4581128"/>
            <a:ext cx="6235700" cy="711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06949" y="5597996"/>
            <a:ext cx="4699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r>
              <a:rPr lang="pt-PT" dirty="0" smtClean="0">
                <a:sym typeface="Wingdings"/>
              </a:rPr>
              <a:t> @ LIP</a:t>
            </a:r>
            <a:endParaRPr lang="pt-PT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xfrm>
            <a:off x="0" y="1268760"/>
            <a:ext cx="5280025" cy="2232248"/>
          </a:xfrm>
          <a:ln/>
        </p:spPr>
        <p:txBody>
          <a:bodyPr>
            <a:noAutofit/>
          </a:bodyPr>
          <a:lstStyle/>
          <a:p>
            <a:pPr>
              <a:buClr>
                <a:srgbClr val="280099"/>
              </a:buClr>
              <a:buSzPct val="7000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</a:pPr>
            <a:r>
              <a:rPr lang="en-GB" sz="2000" dirty="0"/>
              <a:t>Boosted decision tree (BDT) </a:t>
            </a:r>
          </a:p>
          <a:p>
            <a:pPr>
              <a:buClr>
                <a:srgbClr val="280099"/>
              </a:buClr>
              <a:buSzPct val="7000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</a:pPr>
            <a:r>
              <a:rPr lang="en-GB" sz="2000" dirty="0"/>
              <a:t>Combine many different variables</a:t>
            </a:r>
          </a:p>
          <a:p>
            <a:pPr>
              <a:buClr>
                <a:srgbClr val="280099"/>
              </a:buClr>
              <a:buSzPct val="7000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</a:pPr>
            <a:r>
              <a:rPr lang="en-GB" sz="2000" dirty="0"/>
              <a:t>Trained in 8 categories: 3 lepton, 2/3 jets, low/high </a:t>
            </a:r>
            <a:r>
              <a:rPr lang="en-GB" sz="2000" dirty="0" err="1"/>
              <a:t>p</a:t>
            </a:r>
            <a:r>
              <a:rPr lang="en-GB" sz="2000" baseline="-25000" dirty="0" err="1"/>
              <a:t>T</a:t>
            </a:r>
            <a:r>
              <a:rPr lang="en-GB" sz="2000" baseline="30000" dirty="0" err="1"/>
              <a:t>V</a:t>
            </a:r>
            <a:r>
              <a:rPr lang="en-GB" sz="2000" dirty="0"/>
              <a:t> bin (2 lepton channel)</a:t>
            </a:r>
          </a:p>
          <a:p>
            <a:pPr>
              <a:buClr>
                <a:srgbClr val="280099"/>
              </a:buClr>
              <a:buSzPct val="7000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</a:pPr>
            <a:r>
              <a:rPr lang="en-GB" sz="2000" dirty="0"/>
              <a:t>Most discrimination from </a:t>
            </a:r>
            <a:r>
              <a:rPr lang="en-GB" sz="2000" dirty="0" err="1"/>
              <a:t>m</a:t>
            </a:r>
            <a:r>
              <a:rPr lang="en-GB" sz="2000" baseline="-25000" dirty="0" err="1"/>
              <a:t>bb</a:t>
            </a:r>
            <a:r>
              <a:rPr lang="en-GB" sz="2000" dirty="0"/>
              <a:t> and  DR(b</a:t>
            </a:r>
            <a:r>
              <a:rPr lang="en-GB" sz="2000" baseline="-25000" dirty="0"/>
              <a:t>1</a:t>
            </a:r>
            <a:r>
              <a:rPr lang="en-GB" sz="2000" dirty="0"/>
              <a:t>,b</a:t>
            </a:r>
            <a:r>
              <a:rPr lang="en-GB" sz="2000" baseline="-25000" dirty="0"/>
              <a:t>2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52826"/>
            <a:ext cx="3490709" cy="326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7" y="1156146"/>
            <a:ext cx="4067944" cy="448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76057" y="5638572"/>
            <a:ext cx="3779018" cy="87652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lIns="0" tIns="0" rIns="0" bIns="0"/>
          <a:lstStyle>
            <a:lvl1pPr marL="273050" indent="-273050"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1pPr>
            <a:lvl2pPr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2pPr>
            <a:lvl3pPr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3pPr>
            <a:lvl4pPr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4pPr>
            <a:lvl5pPr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81000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</a:tabLst>
              <a:defRPr sz="2000">
                <a:solidFill>
                  <a:srgbClr val="000000"/>
                </a:solidFill>
                <a:latin typeface="Century Schoolbook L" charset="0"/>
                <a:ea typeface="ＭＳ Ｐゴシック" charset="0"/>
                <a:cs typeface="MS Gothic" charset="0"/>
              </a:defRPr>
            </a:lvl9pPr>
          </a:lstStyle>
          <a:p>
            <a:pPr marL="0" indent="0" eaLnBrk="1" hangingPunct="1">
              <a:lnSpc>
                <a:spcPct val="111000"/>
              </a:lnSpc>
              <a:spcBef>
                <a:spcPts val="600"/>
              </a:spcBef>
              <a:buClr>
                <a:srgbClr val="280099"/>
              </a:buClr>
              <a:buSzPct val="70000"/>
            </a:pPr>
            <a:r>
              <a:rPr lang="en-GB" dirty="0">
                <a:solidFill>
                  <a:schemeClr val="tx1"/>
                </a:solidFill>
                <a:latin typeface="+mn-lt"/>
                <a:cs typeface="msgothic" charset="0"/>
              </a:rPr>
              <a:t>New in run 2: </a:t>
            </a:r>
            <a:endParaRPr lang="en-GB" dirty="0" smtClean="0">
              <a:solidFill>
                <a:schemeClr val="tx1"/>
              </a:solidFill>
              <a:latin typeface="+mn-lt"/>
              <a:cs typeface="msgothic" charset="0"/>
            </a:endParaRPr>
          </a:p>
          <a:p>
            <a:pPr marL="0" indent="0" eaLnBrk="1" hangingPunct="1">
              <a:lnSpc>
                <a:spcPct val="111000"/>
              </a:lnSpc>
              <a:spcBef>
                <a:spcPts val="600"/>
              </a:spcBef>
              <a:buClr>
                <a:srgbClr val="280099"/>
              </a:buClr>
              <a:buSzPct val="70000"/>
            </a:pPr>
            <a:r>
              <a:rPr lang="en-GB" dirty="0" err="1" smtClean="0">
                <a:solidFill>
                  <a:schemeClr val="tx1"/>
                </a:solidFill>
                <a:latin typeface="+mn-lt"/>
                <a:cs typeface="msgothic" charset="0"/>
              </a:rPr>
              <a:t>m</a:t>
            </a:r>
            <a:r>
              <a:rPr lang="en-GB" baseline="-33000" dirty="0" err="1" smtClean="0">
                <a:solidFill>
                  <a:schemeClr val="tx1"/>
                </a:solidFill>
                <a:latin typeface="+mn-lt"/>
                <a:cs typeface="msgothic" charset="0"/>
              </a:rPr>
              <a:t>Top</a:t>
            </a:r>
            <a:r>
              <a:rPr lang="en-GB" dirty="0">
                <a:solidFill>
                  <a:schemeClr val="tx1"/>
                </a:solidFill>
                <a:latin typeface="+mn-lt"/>
                <a:cs typeface="msgothic" charset="0"/>
              </a:rPr>
              <a:t>, |DY(V,H)| → +7% in sensitivity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64190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308166"/>
            <a:ext cx="4030559" cy="38677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95280"/>
            <a:ext cx="4754418" cy="403657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Easy</a:t>
            </a:r>
            <a:r>
              <a:rPr lang="pt-PT" dirty="0" smtClean="0"/>
              <a:t> to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rare</a:t>
            </a:r>
            <a:endParaRPr lang="pt-PT" dirty="0" smtClean="0"/>
          </a:p>
          <a:p>
            <a:r>
              <a:rPr lang="pt-PT" dirty="0" err="1" smtClean="0"/>
              <a:t>Used</a:t>
            </a:r>
            <a:r>
              <a:rPr lang="pt-PT" dirty="0" smtClean="0"/>
              <a:t> 80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muon</a:t>
            </a:r>
            <a:r>
              <a:rPr lang="pt-PT" dirty="0" smtClean="0"/>
              <a:t> </a:t>
            </a:r>
            <a:r>
              <a:rPr lang="pt-PT" dirty="0" err="1" smtClean="0"/>
              <a:t>η</a:t>
            </a:r>
            <a:r>
              <a:rPr lang="pt-PT" dirty="0" smtClean="0"/>
              <a:t>,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μμ</a:t>
            </a:r>
            <a:r>
              <a:rPr lang="pt-PT" dirty="0" smtClean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VBF (BDT)</a:t>
            </a:r>
          </a:p>
          <a:p>
            <a:r>
              <a:rPr lang="pt-PT" dirty="0" err="1" smtClean="0"/>
              <a:t>Search</a:t>
            </a:r>
            <a:r>
              <a:rPr lang="pt-PT" dirty="0" smtClean="0"/>
              <a:t> </a:t>
            </a:r>
            <a:r>
              <a:rPr lang="pt-PT" dirty="0" err="1" smtClean="0"/>
              <a:t>peak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μμ</a:t>
            </a:r>
            <a:endParaRPr lang="pt-PT" baseline="-25000" dirty="0"/>
          </a:p>
          <a:p>
            <a:r>
              <a:rPr lang="pt-PT" dirty="0" smtClean="0"/>
              <a:t>Background</a:t>
            </a:r>
            <a:r>
              <a:rPr lang="pt-PT" dirty="0"/>
              <a:t> </a:t>
            </a:r>
            <a:r>
              <a:rPr lang="pt-PT" dirty="0" err="1" smtClean="0"/>
              <a:t>from</a:t>
            </a:r>
            <a:r>
              <a:rPr lang="pt-PT" dirty="0"/>
              <a:t> </a:t>
            </a:r>
            <a:r>
              <a:rPr lang="pt-PT" dirty="0" err="1" smtClean="0"/>
              <a:t>sidebands</a:t>
            </a:r>
            <a:r>
              <a:rPr lang="pt-PT" dirty="0" smtClean="0"/>
              <a:t> à </a:t>
            </a:r>
            <a:r>
              <a:rPr lang="pt-PT" dirty="0" err="1" smtClean="0"/>
              <a:t>la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γγ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endParaRPr lang="pt-PT" dirty="0" smtClean="0"/>
          </a:p>
          <a:p>
            <a:r>
              <a:rPr lang="pt-PT" dirty="0" smtClean="0"/>
              <a:t>95% CL </a:t>
            </a:r>
            <a:r>
              <a:rPr lang="pt-PT" dirty="0" err="1" smtClean="0"/>
              <a:t>limits</a:t>
            </a:r>
            <a:r>
              <a:rPr lang="pt-PT" dirty="0" smtClean="0"/>
              <a:t>: </a:t>
            </a:r>
          </a:p>
          <a:p>
            <a:pPr marL="457200" lvl="1" indent="0">
              <a:buNone/>
            </a:pPr>
            <a:r>
              <a:rPr lang="pt-PT" dirty="0" smtClean="0">
                <a:solidFill>
                  <a:srgbClr val="FF0000"/>
                </a:solidFill>
              </a:rPr>
              <a:t>2.1 (</a:t>
            </a:r>
            <a:r>
              <a:rPr lang="pt-PT" dirty="0" err="1" smtClean="0">
                <a:solidFill>
                  <a:srgbClr val="FF0000"/>
                </a:solidFill>
              </a:rPr>
              <a:t>obs</a:t>
            </a:r>
            <a:r>
              <a:rPr lang="pt-PT" dirty="0" smtClean="0">
                <a:solidFill>
                  <a:srgbClr val="FF0000"/>
                </a:solidFill>
              </a:rPr>
              <a:t>), 2.0 (</a:t>
            </a:r>
            <a:r>
              <a:rPr lang="pt-PT" dirty="0" err="1" smtClean="0">
                <a:solidFill>
                  <a:srgbClr val="FF0000"/>
                </a:solidFill>
              </a:rPr>
              <a:t>exp</a:t>
            </a:r>
            <a:r>
              <a:rPr lang="pt-PT" dirty="0" smtClean="0">
                <a:solidFill>
                  <a:srgbClr val="FF0000"/>
                </a:solidFill>
              </a:rPr>
              <a:t>)</a:t>
            </a:r>
          </a:p>
          <a:p>
            <a:r>
              <a:rPr lang="pt-PT" b="1" dirty="0" err="1" smtClean="0">
                <a:solidFill>
                  <a:srgbClr val="FF0000"/>
                </a:solidFill>
              </a:rPr>
              <a:t>Getting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close</a:t>
            </a:r>
            <a:r>
              <a:rPr lang="pt-PT" b="1" dirty="0" smtClean="0">
                <a:solidFill>
                  <a:srgbClr val="FF0000"/>
                </a:solidFill>
              </a:rPr>
              <a:t> to SM </a:t>
            </a:r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!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920" y="1792106"/>
            <a:ext cx="4282079" cy="4445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672" y="431652"/>
            <a:ext cx="1706153" cy="1121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ATLAS-CONF-2018-026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79" y="747478"/>
            <a:ext cx="2012882" cy="1223594"/>
            <a:chOff x="7683061" y="1329901"/>
            <a:chExt cx="1807182" cy="10586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650050">
              <a:off x="7978075" y="2068994"/>
              <a:ext cx="1512168" cy="31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2</a:t>
            </a:r>
            <a:r>
              <a:rPr lang="pt-PT" baseline="30000" dirty="0" smtClean="0"/>
              <a:t>nd</a:t>
            </a:r>
            <a:r>
              <a:rPr lang="pt-PT" dirty="0" smtClean="0"/>
              <a:t> </a:t>
            </a:r>
            <a:r>
              <a:rPr lang="pt-PT" dirty="0" err="1" smtClean="0"/>
              <a:t>generation</a:t>
            </a:r>
            <a:r>
              <a:rPr lang="pt-PT" dirty="0" smtClean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: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μμ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059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841" y="2095696"/>
            <a:ext cx="5147282" cy="3703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552" y="112519"/>
            <a:ext cx="4770642" cy="34310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47</a:t>
            </a:fld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7308302" y="381674"/>
            <a:ext cx="1620406" cy="1121490"/>
            <a:chOff x="7683061" y="1329901"/>
            <a:chExt cx="1454814" cy="970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7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841" y="2098829"/>
            <a:ext cx="5168671" cy="3719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177623" y="6073551"/>
            <a:ext cx="4754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(*) </a:t>
            </a:r>
            <a:r>
              <a:rPr lang="pt-PT" sz="1400" dirty="0" err="1" smtClean="0"/>
              <a:t>In</a:t>
            </a:r>
            <a:r>
              <a:rPr lang="pt-PT" sz="1400" dirty="0" smtClean="0"/>
              <a:t> </a:t>
            </a:r>
            <a:r>
              <a:rPr lang="pt-PT" sz="1400" dirty="0" err="1" smtClean="0"/>
              <a:t>determination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/>
              <a:t>κ</a:t>
            </a:r>
            <a:r>
              <a:rPr lang="pt-PT" sz="1400" baseline="-25000" dirty="0" err="1" smtClean="0"/>
              <a:t>g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κ</a:t>
            </a:r>
            <a:r>
              <a:rPr lang="pt-PT" sz="1400" baseline="-25000" dirty="0" err="1" smtClean="0"/>
              <a:t>γ</a:t>
            </a:r>
            <a:r>
              <a:rPr lang="pt-PT" sz="1400" dirty="0" smtClean="0"/>
              <a:t> -  </a:t>
            </a:r>
            <a:r>
              <a:rPr lang="pt-PT" sz="1400" dirty="0" err="1" smtClean="0"/>
              <a:t>assumption</a:t>
            </a:r>
            <a:r>
              <a:rPr lang="pt-PT" sz="1400" dirty="0" smtClean="0"/>
              <a:t> </a:t>
            </a:r>
            <a:r>
              <a:rPr lang="pt-PT" sz="1400" dirty="0" err="1" smtClean="0"/>
              <a:t>dependent</a:t>
            </a:r>
            <a:endParaRPr lang="pt-PT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96" y="1268760"/>
            <a:ext cx="4176464" cy="48574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Combined </a:t>
            </a:r>
            <a:r>
              <a:rPr lang="en-US" dirty="0" err="1" smtClean="0"/>
              <a:t>γγ</a:t>
            </a:r>
            <a:r>
              <a:rPr lang="en-US" dirty="0" smtClean="0"/>
              <a:t>, </a:t>
            </a:r>
            <a:r>
              <a:rPr lang="en-US" dirty="0"/>
              <a:t>ZZ, </a:t>
            </a:r>
            <a:r>
              <a:rPr lang="en-US" dirty="0" err="1"/>
              <a:t>WW</a:t>
            </a:r>
            <a:r>
              <a:rPr lang="en-US" dirty="0" err="1" smtClean="0"/>
              <a:t>,ττ</a:t>
            </a:r>
            <a:r>
              <a:rPr lang="en-US" dirty="0" smtClean="0"/>
              <a:t>, </a:t>
            </a:r>
            <a:r>
              <a:rPr lang="en-US" dirty="0" err="1" smtClean="0"/>
              <a:t>μμ</a:t>
            </a:r>
            <a:r>
              <a:rPr lang="en-US" dirty="0" smtClean="0"/>
              <a:t> and bb (incl. </a:t>
            </a:r>
            <a:r>
              <a:rPr lang="en-US" dirty="0" err="1" smtClean="0"/>
              <a:t>ttH+tH</a:t>
            </a:r>
            <a:r>
              <a:rPr lang="en-US" dirty="0" smtClean="0"/>
              <a:t> modes)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79.8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√s </a:t>
            </a:r>
            <a:r>
              <a:rPr lang="en-US" dirty="0"/>
              <a:t>=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yields</a:t>
            </a:r>
            <a:r>
              <a:rPr lang="pt-PT" b="1" dirty="0" smtClean="0"/>
              <a:t> </a:t>
            </a:r>
            <a:r>
              <a:rPr lang="pt-PT" dirty="0" smtClean="0"/>
              <a:t>VBF </a:t>
            </a:r>
            <a:r>
              <a:rPr lang="pt-PT" dirty="0" err="1" smtClean="0"/>
              <a:t>significance</a:t>
            </a:r>
            <a:r>
              <a:rPr lang="pt-PT" dirty="0" smtClean="0"/>
              <a:t> 6.5σ (5.3σ </a:t>
            </a:r>
            <a:r>
              <a:rPr lang="pt-PT" dirty="0" err="1" smtClean="0"/>
              <a:t>expected</a:t>
            </a:r>
            <a:r>
              <a:rPr lang="pt-PT" dirty="0" smtClean="0"/>
              <a:t>) </a:t>
            </a:r>
            <a:r>
              <a:rPr lang="pt-PT" b="1" dirty="0" err="1" smtClean="0"/>
              <a:t>from</a:t>
            </a:r>
            <a:r>
              <a:rPr lang="pt-PT" b="1" dirty="0" smtClean="0"/>
              <a:t> ATLAS </a:t>
            </a:r>
            <a:r>
              <a:rPr lang="pt-PT" b="1" dirty="0" err="1" smtClean="0"/>
              <a:t>alone</a:t>
            </a:r>
            <a:endParaRPr lang="pt-PT" b="1" dirty="0" smtClean="0"/>
          </a:p>
          <a:p>
            <a:r>
              <a:rPr lang="pl-PL" dirty="0" err="1" smtClean="0">
                <a:solidFill>
                  <a:srgbClr val="FF0000"/>
                </a:solidFill>
              </a:rPr>
              <a:t>Main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production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modes</a:t>
            </a:r>
            <a:r>
              <a:rPr lang="pl-PL" dirty="0" smtClean="0">
                <a:solidFill>
                  <a:srgbClr val="FF0000"/>
                </a:solidFill>
              </a:rPr>
              <a:t> (</a:t>
            </a:r>
            <a:r>
              <a:rPr lang="pl-PL" dirty="0" err="1" smtClean="0">
                <a:solidFill>
                  <a:srgbClr val="FF0000"/>
                </a:solidFill>
              </a:rPr>
              <a:t>ggF</a:t>
            </a:r>
            <a:r>
              <a:rPr lang="pl-PL" dirty="0">
                <a:solidFill>
                  <a:srgbClr val="FF0000"/>
                </a:solidFill>
              </a:rPr>
              <a:t>, VBF, </a:t>
            </a:r>
            <a:r>
              <a:rPr lang="pl-PL" dirty="0" smtClean="0">
                <a:solidFill>
                  <a:srgbClr val="FF0000"/>
                </a:solidFill>
              </a:rPr>
              <a:t>VH, </a:t>
            </a:r>
            <a:r>
              <a:rPr lang="pl-PL" dirty="0" err="1" smtClean="0">
                <a:solidFill>
                  <a:srgbClr val="FF0000"/>
                </a:solidFill>
              </a:rPr>
              <a:t>ttH</a:t>
            </a:r>
            <a:r>
              <a:rPr lang="pl-PL" dirty="0" smtClean="0">
                <a:solidFill>
                  <a:srgbClr val="FF0000"/>
                </a:solidFill>
              </a:rPr>
              <a:t>) </a:t>
            </a:r>
            <a:r>
              <a:rPr lang="pl-PL" dirty="0" err="1" smtClean="0">
                <a:solidFill>
                  <a:srgbClr val="FF0000"/>
                </a:solidFill>
              </a:rPr>
              <a:t>have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all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observed</a:t>
            </a:r>
            <a:r>
              <a:rPr lang="pl-PL" dirty="0">
                <a:solidFill>
                  <a:srgbClr val="FF0000"/>
                </a:solidFill>
              </a:rPr>
              <a:t>!</a:t>
            </a:r>
            <a:r>
              <a:rPr lang="pl-PL" dirty="0" smtClean="0">
                <a:solidFill>
                  <a:srgbClr val="FF0000"/>
                </a:solidFill>
              </a:rPr>
              <a:t>!</a:t>
            </a:r>
          </a:p>
          <a:p>
            <a:r>
              <a:rPr lang="pl-PL" dirty="0" err="1" smtClean="0">
                <a:solidFill>
                  <a:srgbClr val="000000"/>
                </a:solidFill>
              </a:rPr>
              <a:t>Good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r>
              <a:rPr lang="pl-PL" dirty="0" err="1" smtClean="0">
                <a:solidFill>
                  <a:srgbClr val="000000"/>
                </a:solidFill>
              </a:rPr>
              <a:t>agreement</a:t>
            </a:r>
            <a:r>
              <a:rPr lang="pl-PL" dirty="0" smtClean="0">
                <a:solidFill>
                  <a:srgbClr val="000000"/>
                </a:solidFill>
              </a:rPr>
              <a:t> with SM </a:t>
            </a:r>
            <a:r>
              <a:rPr lang="pl-PL" dirty="0" err="1" smtClean="0">
                <a:solidFill>
                  <a:srgbClr val="000000"/>
                </a:solidFill>
              </a:rPr>
              <a:t>predictions</a:t>
            </a:r>
            <a:endParaRPr lang="pl-PL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Overall signal </a:t>
            </a:r>
            <a:r>
              <a:rPr lang="en-US" sz="3200" dirty="0"/>
              <a:t>strength: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l-GR" dirty="0" smtClean="0">
                <a:solidFill>
                  <a:srgbClr val="FF0000"/>
                </a:solidFill>
              </a:rPr>
              <a:t>μ </a:t>
            </a:r>
            <a:r>
              <a:rPr lang="el-GR" dirty="0">
                <a:solidFill>
                  <a:srgbClr val="FF0000"/>
                </a:solidFill>
              </a:rPr>
              <a:t>= </a:t>
            </a:r>
            <a:r>
              <a:rPr lang="el-GR" dirty="0" smtClean="0">
                <a:solidFill>
                  <a:srgbClr val="FF0000"/>
                </a:solidFill>
              </a:rPr>
              <a:t>1.</a:t>
            </a:r>
            <a:r>
              <a:rPr lang="en-US" dirty="0" smtClean="0">
                <a:solidFill>
                  <a:srgbClr val="FF0000"/>
                </a:solidFill>
              </a:rPr>
              <a:t>13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baseline="30000" dirty="0">
                <a:solidFill>
                  <a:srgbClr val="FF0000"/>
                </a:solidFill>
              </a:rPr>
              <a:t>+</a:t>
            </a:r>
            <a:r>
              <a:rPr lang="el-GR" baseline="30000" dirty="0" smtClean="0">
                <a:solidFill>
                  <a:srgbClr val="FF0000"/>
                </a:solidFill>
              </a:rPr>
              <a:t>0.</a:t>
            </a:r>
            <a:r>
              <a:rPr lang="en-US" baseline="30000" dirty="0" smtClean="0">
                <a:solidFill>
                  <a:srgbClr val="FF0000"/>
                </a:solidFill>
              </a:rPr>
              <a:t>09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</a:t>
            </a:r>
            <a:r>
              <a:rPr lang="en-US" baseline="-25000" dirty="0" smtClean="0">
                <a:solidFill>
                  <a:srgbClr val="FF0000"/>
                </a:solidFill>
              </a:rPr>
              <a:t>08</a:t>
            </a:r>
            <a:endParaRPr lang="pl-PL" dirty="0" smtClean="0">
              <a:solidFill>
                <a:srgbClr val="000000"/>
              </a:solidFill>
            </a:endParaRPr>
          </a:p>
          <a:p>
            <a:r>
              <a:rPr lang="pl-PL" dirty="0" err="1" smtClean="0"/>
              <a:t>Quantified</a:t>
            </a:r>
            <a:r>
              <a:rPr lang="pl-PL" dirty="0" smtClean="0"/>
              <a:t> </a:t>
            </a:r>
            <a:r>
              <a:rPr lang="pl-PL" dirty="0" err="1" smtClean="0"/>
              <a:t>space</a:t>
            </a:r>
            <a:r>
              <a:rPr lang="pl-PL" dirty="0" smtClean="0"/>
              <a:t> for </a:t>
            </a:r>
            <a:r>
              <a:rPr lang="pl-PL" dirty="0" err="1" smtClean="0"/>
              <a:t>undetectable</a:t>
            </a:r>
            <a:r>
              <a:rPr lang="pl-PL" dirty="0" smtClean="0"/>
              <a:t> </a:t>
            </a:r>
            <a:r>
              <a:rPr lang="pl-PL" dirty="0" err="1" smtClean="0"/>
              <a:t>decays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modified</a:t>
            </a:r>
            <a:r>
              <a:rPr lang="pl-PL" dirty="0" smtClean="0"/>
              <a:t> BR (</a:t>
            </a:r>
            <a:r>
              <a:rPr lang="pl-PL" dirty="0" err="1" smtClean="0"/>
              <a:t>e.g</a:t>
            </a:r>
            <a:r>
              <a:rPr lang="pl-PL" dirty="0" smtClean="0"/>
              <a:t>. BSM </a:t>
            </a:r>
            <a:r>
              <a:rPr lang="pl-PL" dirty="0" err="1" smtClean="0"/>
              <a:t>H</a:t>
            </a:r>
            <a:r>
              <a:rPr lang="pl-PL" dirty="0" err="1" smtClean="0">
                <a:sym typeface="Wingdings"/>
              </a:rPr>
              <a:t>cc</a:t>
            </a:r>
            <a:r>
              <a:rPr lang="pl-PL" dirty="0" smtClean="0">
                <a:sym typeface="Wingdings"/>
              </a:rPr>
              <a:t>)</a:t>
            </a:r>
          </a:p>
          <a:p>
            <a:pPr lvl="1"/>
            <a:r>
              <a:rPr lang="da-DK" dirty="0" smtClean="0"/>
              <a:t>B</a:t>
            </a:r>
            <a:r>
              <a:rPr lang="da-DK" baseline="-25000" dirty="0" smtClean="0"/>
              <a:t>BSM</a:t>
            </a:r>
            <a:r>
              <a:rPr lang="da-DK" dirty="0" smtClean="0"/>
              <a:t> </a:t>
            </a:r>
            <a:r>
              <a:rPr lang="da-DK" dirty="0"/>
              <a:t>&lt; 0.13 at 95% CL</a:t>
            </a:r>
            <a:r>
              <a:rPr lang="da-DK" dirty="0" smtClean="0"/>
              <a:t>.(*) </a:t>
            </a:r>
            <a:endParaRPr lang="da-DK" dirty="0"/>
          </a:p>
          <a:p>
            <a:endParaRPr lang="pl-PL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192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223960"/>
            <a:ext cx="8686800" cy="288738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Two Higgs doublets: Φ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dirty="0" smtClean="0"/>
              <a:t>Φ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5 Higgs bosons incl. 2 charged </a:t>
            </a:r>
            <a:endParaRPr lang="en-US" dirty="0"/>
          </a:p>
          <a:p>
            <a:r>
              <a:rPr lang="en-US" dirty="0" smtClean="0"/>
              <a:t>Free </a:t>
            </a:r>
            <a:r>
              <a:rPr lang="en-US" dirty="0"/>
              <a:t>parameters: </a:t>
            </a:r>
            <a:endParaRPr lang="en-US" dirty="0" smtClean="0"/>
          </a:p>
          <a:p>
            <a:pPr lvl="1"/>
            <a:r>
              <a:rPr lang="en-US" dirty="0" smtClean="0"/>
              <a:t>4 </a:t>
            </a:r>
            <a:r>
              <a:rPr lang="en-US" dirty="0"/>
              <a:t>masses </a:t>
            </a:r>
            <a:r>
              <a:rPr lang="en-US" dirty="0" smtClean="0"/>
              <a:t>(Do we </a:t>
            </a:r>
            <a:r>
              <a:rPr lang="en-US" dirty="0"/>
              <a:t>know one</a:t>
            </a:r>
            <a:r>
              <a:rPr lang="en-US" dirty="0" smtClean="0"/>
              <a:t>? Assume it’s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tan </a:t>
            </a:r>
            <a:r>
              <a:rPr lang="en-US" dirty="0"/>
              <a:t>β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/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ratio of </a:t>
            </a:r>
            <a:r>
              <a:rPr lang="en-US" dirty="0" err="1" smtClean="0"/>
              <a:t>v.e.v.’s</a:t>
            </a:r>
            <a:r>
              <a:rPr lang="en-US" dirty="0"/>
              <a:t> of Φ</a:t>
            </a:r>
            <a:r>
              <a:rPr lang="en-US" baseline="-25000" dirty="0"/>
              <a:t>1</a:t>
            </a:r>
            <a:r>
              <a:rPr lang="en-US" dirty="0"/>
              <a:t> and Φ</a:t>
            </a:r>
            <a:r>
              <a:rPr lang="en-US" baseline="-25000" dirty="0"/>
              <a:t>2</a:t>
            </a:r>
            <a:endParaRPr lang="en-US" dirty="0" smtClean="0"/>
          </a:p>
          <a:p>
            <a:pPr lvl="1"/>
            <a:r>
              <a:rPr lang="en-US" dirty="0" smtClean="0"/>
              <a:t>Mixing angle of h and H: α </a:t>
            </a:r>
            <a:endParaRPr lang="en-US" dirty="0"/>
          </a:p>
          <a:p>
            <a:r>
              <a:rPr lang="en-US" dirty="0" smtClean="0"/>
              <a:t>4 possible Yukawa coupling arrangements (“types”) with no FCNC</a:t>
            </a:r>
          </a:p>
          <a:p>
            <a:r>
              <a:rPr lang="en-US" dirty="0" smtClean="0"/>
              <a:t>Most common SUSY benchmark (MSSM) is based on Type II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cos</a:t>
            </a:r>
            <a:r>
              <a:rPr lang="en-US" dirty="0" smtClean="0"/>
              <a:t>(β-α) = 0, h = Standard Model H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1344"/>
            <a:ext cx="8369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585"/>
          </a:xfrm>
        </p:spPr>
        <p:txBody>
          <a:bodyPr/>
          <a:lstStyle/>
          <a:p>
            <a:r>
              <a:rPr lang="pt-PT" dirty="0" err="1" smtClean="0"/>
              <a:t>Implications</a:t>
            </a:r>
            <a:r>
              <a:rPr lang="pt-PT" dirty="0" smtClean="0"/>
              <a:t> for 2HDM</a:t>
            </a:r>
            <a:endParaRPr lang="pt-PT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0170" y="1598064"/>
            <a:ext cx="3178696" cy="4525963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H(125) </a:t>
            </a:r>
            <a:r>
              <a:rPr lang="pt-PT" dirty="0" err="1" smtClean="0"/>
              <a:t>assumed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light</a:t>
            </a:r>
            <a:r>
              <a:rPr lang="pt-PT" dirty="0" smtClean="0"/>
              <a:t> CP-</a:t>
            </a:r>
            <a:r>
              <a:rPr lang="pt-PT" dirty="0" err="1" smtClean="0"/>
              <a:t>even</a:t>
            </a:r>
            <a:r>
              <a:rPr lang="pt-PT" dirty="0" smtClean="0"/>
              <a:t> neutral </a:t>
            </a:r>
            <a:r>
              <a:rPr lang="pt-PT" dirty="0" err="1" smtClean="0"/>
              <a:t>scalar</a:t>
            </a:r>
            <a:r>
              <a:rPr lang="pt-PT" dirty="0" smtClean="0"/>
              <a:t> </a:t>
            </a:r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2HDM</a:t>
            </a:r>
          </a:p>
          <a:p>
            <a:endParaRPr lang="pt-PT" dirty="0" smtClean="0"/>
          </a:p>
          <a:p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/>
              <a:t>as </a:t>
            </a:r>
            <a:r>
              <a:rPr lang="pt-PT" dirty="0" smtClean="0"/>
              <a:t>for </a:t>
            </a:r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49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636" y="1118223"/>
            <a:ext cx="2843929" cy="2742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566" y="1118223"/>
            <a:ext cx="2843930" cy="2742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636" y="3861048"/>
            <a:ext cx="2843929" cy="27428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565" y="3861046"/>
            <a:ext cx="2843931" cy="27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933976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07" y="3111866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978914"/>
            <a:ext cx="8703081" cy="7962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450522"/>
            <a:ext cx="8686800" cy="62188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2: Mass of elementary particles and gauge bosons</a:t>
            </a:r>
          </a:p>
          <a:p>
            <a:pPr marL="0" indent="0">
              <a:buNone/>
            </a:pPr>
            <a:endParaRPr lang="en-GB" sz="3400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against a U(1) </a:t>
            </a:r>
            <a:r>
              <a:rPr lang="en-GB" b="1" dirty="0" smtClean="0"/>
              <a:t>local</a:t>
            </a:r>
            <a:r>
              <a:rPr lang="en-GB" dirty="0" smtClean="0"/>
              <a:t> phase transformation: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with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 smtClean="0"/>
              <a:t>). </a:t>
            </a:r>
            <a:r>
              <a:rPr lang="en-GB" dirty="0"/>
              <a:t>T</a:t>
            </a:r>
            <a:r>
              <a:rPr lang="en-GB" dirty="0" smtClean="0"/>
              <a:t>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3400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i="1" dirty="0" err="1" smtClean="0"/>
              <a:t>m</a:t>
            </a:r>
            <a:r>
              <a:rPr lang="en-GB" b="1" i="1" baseline="-25000" dirty="0" err="1" smtClean="0"/>
              <a:t>e</a:t>
            </a:r>
            <a:r>
              <a:rPr lang="en-GB" b="1" i="1" dirty="0" err="1" smtClean="0"/>
              <a:t>ψψ</a:t>
            </a:r>
            <a:r>
              <a:rPr lang="en-GB" b="1" i="1" dirty="0" smtClean="0"/>
              <a:t> </a:t>
            </a:r>
            <a:r>
              <a:rPr lang="en-GB" dirty="0" smtClean="0"/>
              <a:t>also breaks invariance!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Bottom line: </a:t>
            </a:r>
            <a:r>
              <a:rPr lang="en-GB" b="1" dirty="0" smtClean="0"/>
              <a:t>the SM (without the Higgs mechanism) results in wrong calculations and breaks down for massive particles</a:t>
            </a:r>
            <a:endParaRPr lang="en-GB" b="1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352231" y="5145920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07" y="1954946"/>
            <a:ext cx="4655052" cy="69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3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50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51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520" y="8931"/>
            <a:ext cx="1620406" cy="1121490"/>
            <a:chOff x="7683061" y="1329901"/>
            <a:chExt cx="1454814" cy="9702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25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8544" y="378263"/>
            <a:ext cx="5080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: H</a:t>
            </a:r>
            <a:r>
              <a:rPr lang="pt-PT" baseline="30000" dirty="0" smtClean="0"/>
              <a:t>+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tb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45" y="1268760"/>
            <a:ext cx="5140035" cy="525851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Explored</a:t>
            </a:r>
            <a:r>
              <a:rPr lang="pt-PT" dirty="0" smtClean="0"/>
              <a:t> single</a:t>
            </a:r>
            <a:r>
              <a:rPr lang="pt-PT" dirty="0"/>
              <a:t>-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dilepton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range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/>
              <a:t>+</a:t>
            </a:r>
            <a:r>
              <a:rPr lang="pt-PT" dirty="0"/>
              <a:t>: 200 – 2000 </a:t>
            </a:r>
            <a:r>
              <a:rPr lang="pt-PT" dirty="0" err="1"/>
              <a:t>GeV</a:t>
            </a:r>
            <a:endParaRPr lang="pt-PT" dirty="0"/>
          </a:p>
          <a:p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endParaRPr lang="pt-PT" dirty="0" smtClean="0"/>
          </a:p>
          <a:p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b-tags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A</a:t>
            </a:r>
            <a:r>
              <a:rPr lang="pt-PT" dirty="0" err="1" smtClean="0"/>
              <a:t>llow</a:t>
            </a:r>
            <a:r>
              <a:rPr lang="pt-PT" dirty="0" smtClean="0"/>
              <a:t> to </a:t>
            </a:r>
            <a:r>
              <a:rPr lang="pt-PT" dirty="0" err="1" smtClean="0"/>
              <a:t>constrain</a:t>
            </a:r>
            <a:r>
              <a:rPr lang="pt-PT" dirty="0" smtClean="0"/>
              <a:t> backgrounds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simultaneous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BDTs</a:t>
            </a:r>
            <a:r>
              <a:rPr lang="pt-PT" dirty="0" smtClean="0"/>
              <a:t>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Separate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background for 18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points</a:t>
            </a:r>
            <a:endParaRPr lang="pt-PT" dirty="0" smtClean="0"/>
          </a:p>
          <a:p>
            <a:pPr lvl="1"/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method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single-</a:t>
            </a:r>
            <a:r>
              <a:rPr lang="pt-PT" dirty="0" err="1" smtClean="0"/>
              <a:t>lepton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Extracted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dirty="0" smtClean="0"/>
              <a:t> x 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 smtClean="0"/>
              <a:t>+</a:t>
            </a:r>
            <a:r>
              <a:rPr lang="pt-PT" dirty="0"/>
              <a:t> </a:t>
            </a:r>
            <a:r>
              <a:rPr lang="pt-PT" dirty="0" smtClean="0"/>
              <a:t>- </a:t>
            </a:r>
            <a:r>
              <a:rPr lang="pt-PT" dirty="0" err="1" smtClean="0"/>
              <a:t>tan</a:t>
            </a:r>
            <a:r>
              <a:rPr lang="pt-PT" dirty="0" smtClean="0"/>
              <a:t> β plane for </a:t>
            </a:r>
            <a:r>
              <a:rPr lang="pt-PT" dirty="0" err="1" smtClean="0"/>
              <a:t>two</a:t>
            </a:r>
            <a:r>
              <a:rPr lang="pt-PT" dirty="0" smtClean="0"/>
              <a:t> MSSM </a:t>
            </a:r>
            <a:r>
              <a:rPr lang="pt-PT" dirty="0" err="1" smtClean="0"/>
              <a:t>scenarios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52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 arXiv:</a:t>
            </a:r>
            <a:r>
              <a:rPr lang="pt-PT" dirty="0" smtClean="0"/>
              <a:t>1808.03599</a:t>
            </a:r>
            <a:endParaRPr lang="pt-PT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6454"/>
            <a:ext cx="1620406" cy="1121490"/>
            <a:chOff x="7683061" y="1329901"/>
            <a:chExt cx="1454814" cy="9702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10 </a:t>
              </a:r>
              <a:r>
                <a:rPr lang="pt-PT" b="1" dirty="0" err="1" smtClean="0">
                  <a:sym typeface="Wingdings"/>
                </a:rPr>
                <a:t>Aug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815" y="1110508"/>
            <a:ext cx="2977657" cy="2102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215" y="3212976"/>
            <a:ext cx="2904585" cy="2868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035" y="3212976"/>
            <a:ext cx="4040478" cy="29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&lt; 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53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89" y="4351"/>
            <a:ext cx="1630388" cy="1408425"/>
            <a:chOff x="7683061" y="1329901"/>
            <a:chExt cx="1463776" cy="121854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650050">
              <a:off x="7909439" y="1989251"/>
              <a:ext cx="1237398" cy="55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7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2018</a:t>
              </a:r>
            </a:p>
            <a:p>
              <a:r>
                <a:rPr lang="pt-PT" b="1" dirty="0" smtClean="0">
                  <a:sym typeface="Wingdings"/>
                </a:rPr>
                <a:t>4 </a:t>
              </a:r>
              <a:r>
                <a:rPr lang="pt-PT" b="1" dirty="0" err="1" smtClean="0">
                  <a:sym typeface="Wingdings"/>
                </a:rPr>
                <a:t>Sep</a:t>
              </a:r>
              <a:r>
                <a:rPr lang="pt-PT" b="1" dirty="0" smtClean="0">
                  <a:sym typeface="Wingdings"/>
                </a:rPr>
                <a:t> 2018</a:t>
              </a:r>
              <a:endParaRPr lang="pt-PT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1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The</a:t>
            </a:r>
            <a:r>
              <a:rPr lang="pt-PT" dirty="0" smtClean="0"/>
              <a:t> future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54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196752"/>
            <a:ext cx="4165600" cy="529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00" y="1196752"/>
            <a:ext cx="5381337" cy="41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0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LHC </a:t>
            </a:r>
            <a:r>
              <a:rPr lang="pt-PT" dirty="0" err="1" smtClean="0"/>
              <a:t>and</a:t>
            </a:r>
            <a:r>
              <a:rPr lang="pt-PT" dirty="0" smtClean="0"/>
              <a:t> HL-LHC </a:t>
            </a:r>
            <a:r>
              <a:rPr lang="pt-PT" dirty="0" err="1" smtClean="0"/>
              <a:t>timeline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9144000" cy="54999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133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3480"/>
            <a:ext cx="4392488" cy="38755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33026" cy="11430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LHC Upgrades</a:t>
            </a:r>
            <a:endParaRPr lang="pt-PT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417637"/>
            <a:ext cx="4536504" cy="3067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2000" dirty="0" err="1" smtClean="0">
                <a:solidFill>
                  <a:srgbClr val="000000"/>
                </a:solidFill>
              </a:rPr>
              <a:t>Development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of</a:t>
            </a:r>
            <a:r>
              <a:rPr lang="pt-PT" sz="2000" dirty="0" smtClean="0">
                <a:solidFill>
                  <a:srgbClr val="000000"/>
                </a:solidFill>
              </a:rPr>
              <a:t> a </a:t>
            </a:r>
            <a:r>
              <a:rPr lang="pt-PT" sz="2000" dirty="0" err="1" smtClean="0">
                <a:solidFill>
                  <a:srgbClr val="000000"/>
                </a:solidFill>
              </a:rPr>
              <a:t>new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generation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of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superconducting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magnets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with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higher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critical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field</a:t>
            </a:r>
            <a:r>
              <a:rPr lang="pt-PT" sz="2000" dirty="0" smtClean="0">
                <a:solidFill>
                  <a:srgbClr val="000000"/>
                </a:solidFill>
              </a:rPr>
              <a:t> (Nb</a:t>
            </a:r>
            <a:r>
              <a:rPr lang="pt-PT" sz="2000" baseline="-25000" dirty="0" smtClean="0">
                <a:solidFill>
                  <a:srgbClr val="000000"/>
                </a:solidFill>
              </a:rPr>
              <a:t>3</a:t>
            </a:r>
            <a:r>
              <a:rPr lang="pt-PT" sz="2000" dirty="0" smtClean="0">
                <a:solidFill>
                  <a:srgbClr val="000000"/>
                </a:solidFill>
              </a:rPr>
              <a:t>Sn):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PT" sz="1600" dirty="0" smtClean="0">
                <a:solidFill>
                  <a:srgbClr val="000000"/>
                </a:solidFill>
              </a:rPr>
              <a:t>13.5 T </a:t>
            </a:r>
            <a:r>
              <a:rPr lang="pt-PT" sz="1600" dirty="0" err="1" smtClean="0">
                <a:solidFill>
                  <a:srgbClr val="000000"/>
                </a:solidFill>
              </a:rPr>
              <a:t>instead</a:t>
            </a:r>
            <a:r>
              <a:rPr lang="pt-PT" sz="1600" dirty="0" smtClean="0">
                <a:solidFill>
                  <a:srgbClr val="000000"/>
                </a:solidFill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</a:rPr>
              <a:t>of</a:t>
            </a:r>
            <a:r>
              <a:rPr lang="pt-PT" sz="1600" dirty="0" smtClean="0">
                <a:solidFill>
                  <a:srgbClr val="000000"/>
                </a:solidFill>
              </a:rPr>
              <a:t> 8 T (LHC, </a:t>
            </a:r>
            <a:r>
              <a:rPr lang="pt-PT" sz="1600" dirty="0" err="1" smtClean="0">
                <a:solidFill>
                  <a:srgbClr val="000000"/>
                </a:solidFill>
              </a:rPr>
              <a:t>NbTi</a:t>
            </a:r>
            <a:r>
              <a:rPr lang="pt-PT" sz="1600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2000" dirty="0" err="1" smtClean="0">
                <a:solidFill>
                  <a:srgbClr val="000000"/>
                </a:solidFill>
              </a:rPr>
              <a:t>Development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of</a:t>
            </a:r>
            <a:r>
              <a:rPr lang="pt-PT" sz="2000" dirty="0" smtClean="0">
                <a:solidFill>
                  <a:srgbClr val="000000"/>
                </a:solidFill>
              </a:rPr>
              <a:t> “</a:t>
            </a:r>
            <a:r>
              <a:rPr lang="pt-PT" sz="2000" dirty="0" err="1" smtClean="0">
                <a:solidFill>
                  <a:srgbClr val="000000"/>
                </a:solidFill>
              </a:rPr>
              <a:t>crab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cavities</a:t>
            </a:r>
            <a:r>
              <a:rPr lang="pt-PT" sz="2000" dirty="0" smtClean="0">
                <a:solidFill>
                  <a:srgbClr val="000000"/>
                </a:solidFill>
              </a:rPr>
              <a:t>” to </a:t>
            </a:r>
            <a:r>
              <a:rPr lang="pt-PT" sz="2000" dirty="0" err="1" smtClean="0">
                <a:solidFill>
                  <a:srgbClr val="000000"/>
                </a:solidFill>
              </a:rPr>
              <a:t>increase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bunch</a:t>
            </a:r>
            <a:r>
              <a:rPr lang="pt-PT" sz="2000" dirty="0" smtClean="0">
                <a:solidFill>
                  <a:srgbClr val="000000"/>
                </a:solidFill>
              </a:rPr>
              <a:t> </a:t>
            </a:r>
            <a:r>
              <a:rPr lang="pt-PT" sz="2000" dirty="0" err="1" smtClean="0">
                <a:solidFill>
                  <a:srgbClr val="000000"/>
                </a:solidFill>
              </a:rPr>
              <a:t>overlap</a:t>
            </a:r>
            <a:endParaRPr lang="pt-PT" sz="20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2000" dirty="0" err="1" smtClean="0">
                <a:solidFill>
                  <a:srgbClr val="000000"/>
                </a:solidFill>
              </a:rPr>
              <a:t>Colimators</a:t>
            </a:r>
            <a:r>
              <a:rPr lang="pt-PT" sz="2000" dirty="0" smtClean="0">
                <a:solidFill>
                  <a:srgbClr val="000000"/>
                </a:solidFill>
              </a:rPr>
              <a:t>, </a:t>
            </a:r>
            <a:r>
              <a:rPr lang="pt-PT" sz="2000" dirty="0" err="1" smtClean="0">
                <a:solidFill>
                  <a:srgbClr val="000000"/>
                </a:solidFill>
              </a:rPr>
              <a:t>connectors</a:t>
            </a:r>
            <a:r>
              <a:rPr lang="pt-PT" sz="2000" dirty="0" smtClean="0">
                <a:solidFill>
                  <a:srgbClr val="000000"/>
                </a:solidFill>
              </a:rPr>
              <a:t>, civil </a:t>
            </a:r>
            <a:r>
              <a:rPr lang="pt-PT" sz="2000" dirty="0" err="1" smtClean="0">
                <a:solidFill>
                  <a:srgbClr val="000000"/>
                </a:solidFill>
              </a:rPr>
              <a:t>eng</a:t>
            </a:r>
            <a:r>
              <a:rPr lang="pt-PT" sz="2000" dirty="0" smtClean="0">
                <a:solidFill>
                  <a:srgbClr val="000000"/>
                </a:solidFill>
              </a:rPr>
              <a:t>., </a:t>
            </a:r>
            <a:r>
              <a:rPr lang="pt-PT" sz="2000" dirty="0" err="1" smtClean="0">
                <a:solidFill>
                  <a:srgbClr val="000000"/>
                </a:solidFill>
              </a:rPr>
              <a:t>etc</a:t>
            </a:r>
            <a:endParaRPr lang="pt-PT" sz="20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59084" y="4226303"/>
            <a:ext cx="4127715" cy="2293956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56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56</a:t>
            </a:fld>
            <a:endParaRPr lang="pt-P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28" y="4033640"/>
            <a:ext cx="3381892" cy="23279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871" y="4030042"/>
            <a:ext cx="4260476" cy="249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34" r="-334"/>
          <a:stretch>
            <a:fillRect/>
          </a:stretch>
        </p:blipFill>
        <p:spPr bwMode="auto">
          <a:xfrm>
            <a:off x="251520" y="932724"/>
            <a:ext cx="7848872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188640"/>
            <a:ext cx="4165274" cy="3048339"/>
            <a:chOff x="4644008" y="141480"/>
            <a:chExt cx="4165274" cy="2286254"/>
          </a:xfrm>
        </p:grpSpPr>
        <p:grpSp>
          <p:nvGrpSpPr>
            <p:cNvPr id="9" name="Group 8"/>
            <p:cNvGrpSpPr/>
            <p:nvPr/>
          </p:nvGrpSpPr>
          <p:grpSpPr>
            <a:xfrm>
              <a:off x="6372200" y="141480"/>
              <a:ext cx="2437082" cy="1471385"/>
              <a:chOff x="755576" y="3430593"/>
              <a:chExt cx="2437082" cy="147138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8774" y="3700623"/>
                <a:ext cx="2149049" cy="120135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55576" y="3430593"/>
                <a:ext cx="2437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tracking</a:t>
                </a:r>
                <a:r>
                  <a:rPr lang="pt-PT" dirty="0">
                    <a:solidFill>
                      <a:srgbClr val="000000"/>
                    </a:solidFill>
                  </a:rPr>
                  <a:t> 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1012188"/>
              <a:ext cx="1811390" cy="141554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>
                    <a:solidFill>
                      <a:srgbClr val="000000"/>
                    </a:solidFill>
                  </a:rPr>
                  <a:t>Calorimeter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: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new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DAQ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, HV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sources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gap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scintillators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New </a:t>
              </a:r>
              <a:r>
                <a:rPr lang="pt-PT" dirty="0" err="1" smtClean="0">
                  <a:solidFill>
                    <a:srgbClr val="000000"/>
                  </a:solidFill>
                </a:rPr>
                <a:t>dedicated</a:t>
              </a:r>
              <a:r>
                <a:rPr lang="pt-PT" dirty="0" smtClean="0">
                  <a:solidFill>
                    <a:srgbClr val="000000"/>
                  </a:solidFill>
                </a:rPr>
                <a:t> hardware </a:t>
              </a:r>
              <a:r>
                <a:rPr lang="pt-PT" dirty="0" err="1" smtClean="0">
                  <a:solidFill>
                    <a:srgbClr val="000000"/>
                  </a:solidFill>
                </a:rPr>
                <a:t>tracking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processor</a:t>
              </a:r>
              <a:r>
                <a:rPr lang="pt-PT" dirty="0" smtClean="0">
                  <a:solidFill>
                    <a:srgbClr val="000000"/>
                  </a:solidFill>
                </a:rPr>
                <a:t> for 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13641" y="2424872"/>
            <a:ext cx="3648439" cy="4389225"/>
            <a:chOff x="5413640" y="1818653"/>
            <a:chExt cx="3648439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413640" y="1818653"/>
              <a:ext cx="3648439" cy="3291919"/>
              <a:chOff x="5413640" y="1818653"/>
              <a:chExt cx="3648439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443200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574827" y="1923678"/>
                <a:ext cx="2093517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chemeClr val="bg1"/>
                  </a:solidFill>
                </a:rPr>
                <a:t>New </a:t>
              </a:r>
              <a:r>
                <a:rPr lang="pt-PT" dirty="0" err="1" smtClean="0">
                  <a:solidFill>
                    <a:schemeClr val="bg1"/>
                  </a:solidFill>
                </a:rPr>
                <a:t>muon</a:t>
              </a:r>
              <a:r>
                <a:rPr lang="pt-PT" dirty="0" smtClean="0">
                  <a:solidFill>
                    <a:schemeClr val="bg1"/>
                  </a:solidFill>
                </a:rPr>
                <a:t> detector “</a:t>
              </a:r>
              <a:r>
                <a:rPr lang="pt-PT" dirty="0" err="1" smtClean="0">
                  <a:solidFill>
                    <a:schemeClr val="bg1"/>
                  </a:solidFill>
                </a:rPr>
                <a:t>Small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Wheel</a:t>
              </a:r>
              <a:r>
                <a:rPr lang="pt-PT" dirty="0" smtClean="0">
                  <a:solidFill>
                    <a:schemeClr val="bg1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</a:t>
              </a:r>
              <a:r>
                <a:rPr lang="pt-PT" dirty="0" err="1" smtClean="0">
                  <a:solidFill>
                    <a:srgbClr val="000000"/>
                  </a:solidFill>
                </a:rPr>
                <a:t>track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000000"/>
                </a:solidFill>
              </a:rPr>
              <a:t>R. Gonçalo - LIP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57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8814" y="1843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57</a:t>
            </a:fld>
            <a:endParaRPr lang="pt-PT"/>
          </a:p>
        </p:txBody>
      </p:sp>
      <p:grpSp>
        <p:nvGrpSpPr>
          <p:cNvPr id="39" name="Group 38"/>
          <p:cNvGrpSpPr/>
          <p:nvPr/>
        </p:nvGrpSpPr>
        <p:grpSpPr>
          <a:xfrm>
            <a:off x="4355976" y="188640"/>
            <a:ext cx="1764196" cy="2502973"/>
            <a:chOff x="4355976" y="188640"/>
            <a:chExt cx="1764196" cy="25029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63988" y="557972"/>
              <a:ext cx="1512168" cy="9459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55976" y="188640"/>
              <a:ext cx="176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Gap </a:t>
              </a:r>
              <a:r>
                <a:rPr lang="pt-PT" dirty="0" err="1" smtClean="0"/>
                <a:t>scintillators</a:t>
              </a:r>
              <a:endParaRPr lang="pt-PT" dirty="0"/>
            </a:p>
          </p:txBody>
        </p:sp>
        <p:cxnSp>
          <p:nvCxnSpPr>
            <p:cNvPr id="43" name="Straight Arrow Connector 42"/>
            <p:cNvCxnSpPr>
              <a:stCxn id="14" idx="2"/>
            </p:cNvCxnSpPr>
            <p:nvPr/>
          </p:nvCxnSpPr>
          <p:spPr bwMode="auto">
            <a:xfrm flipH="1">
              <a:off x="5059538" y="1503932"/>
              <a:ext cx="160534" cy="118768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5399309" cy="922114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Future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: HL-LHC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631" y="3134170"/>
            <a:ext cx="3618250" cy="1224136"/>
          </a:xfrm>
        </p:spPr>
        <p:txBody>
          <a:bodyPr>
            <a:normAutofit/>
          </a:bodyPr>
          <a:lstStyle/>
          <a:p>
            <a:r>
              <a:rPr lang="pt-PT" dirty="0" smtClean="0"/>
              <a:t>A </a:t>
            </a:r>
            <a:r>
              <a:rPr lang="pt-PT" dirty="0" err="1" smtClean="0"/>
              <a:t>lot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done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3000fb</a:t>
            </a:r>
            <a:r>
              <a:rPr lang="pt-PT" baseline="30000" dirty="0" smtClean="0"/>
              <a:t>-1</a:t>
            </a:r>
            <a:r>
              <a:rPr lang="pt-PT" dirty="0" smtClean="0"/>
              <a:t> !!!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309" y="332656"/>
            <a:ext cx="3500741" cy="3394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313" y="3746238"/>
            <a:ext cx="3707904" cy="2666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8304" y="1412776"/>
            <a:ext cx="158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cc</a:t>
            </a:r>
            <a:endParaRPr lang="pt-PT" dirty="0" smtClean="0">
              <a:sym typeface="Wingdings"/>
            </a:endParaRPr>
          </a:p>
          <a:p>
            <a:r>
              <a:rPr lang="pt-PT" b="1" dirty="0" err="1" smtClean="0"/>
              <a:t>Limit</a:t>
            </a:r>
            <a:r>
              <a:rPr lang="pt-PT" b="1" dirty="0" smtClean="0"/>
              <a:t> </a:t>
            </a:r>
            <a:r>
              <a:rPr lang="pt-PT" b="1" dirty="0" err="1" smtClean="0"/>
              <a:t>of</a:t>
            </a:r>
            <a:r>
              <a:rPr lang="pt-PT" b="1" dirty="0" smtClean="0"/>
              <a:t> </a:t>
            </a:r>
            <a:r>
              <a:rPr lang="pt-PT" b="1" dirty="0" err="1" smtClean="0"/>
              <a:t>μ</a:t>
            </a:r>
            <a:r>
              <a:rPr lang="pt-PT" b="1" dirty="0" smtClean="0"/>
              <a:t> = 6.3</a:t>
            </a:r>
            <a:r>
              <a:rPr lang="pt-PT" b="1" dirty="0" smtClean="0"/>
              <a:t> </a:t>
            </a:r>
            <a:r>
              <a:rPr lang="pt-PT" b="1" dirty="0" err="1" smtClean="0"/>
              <a:t>at</a:t>
            </a:r>
            <a:r>
              <a:rPr lang="pt-PT" b="1" dirty="0" smtClean="0"/>
              <a:t> 95% CL</a:t>
            </a:r>
            <a:endParaRPr lang="pt-PT" b="1" dirty="0"/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4159566"/>
            <a:ext cx="147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μμ</a:t>
            </a:r>
            <a:endParaRPr lang="pt-PT" dirty="0" smtClean="0">
              <a:sym typeface="Wingdings"/>
            </a:endParaRPr>
          </a:p>
          <a:p>
            <a:r>
              <a:rPr lang="pt-PT" b="1" dirty="0" smtClean="0"/>
              <a:t>9σ </a:t>
            </a:r>
            <a:r>
              <a:rPr lang="pt-PT" b="1" dirty="0" err="1" smtClean="0"/>
              <a:t>expected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41017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619" y="2002924"/>
            <a:ext cx="3266181" cy="2218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600201"/>
            <a:ext cx="3265568" cy="3133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998"/>
            <a:ext cx="5148064" cy="4181203"/>
          </a:xfrm>
        </p:spPr>
        <p:txBody>
          <a:bodyPr>
            <a:noAutofit/>
          </a:bodyPr>
          <a:lstStyle/>
          <a:p>
            <a:r>
              <a:rPr lang="pl-PL" sz="1800" dirty="0" err="1" smtClean="0"/>
              <a:t>Important</a:t>
            </a:r>
            <a:r>
              <a:rPr lang="pl-PL" sz="1800" dirty="0" smtClean="0"/>
              <a:t> </a:t>
            </a:r>
            <a:r>
              <a:rPr lang="pl-PL" sz="1800" dirty="0" err="1" smtClean="0"/>
              <a:t>milestones</a:t>
            </a:r>
            <a:r>
              <a:rPr lang="pl-PL" sz="1800" dirty="0" smtClean="0"/>
              <a:t> </a:t>
            </a:r>
            <a:r>
              <a:rPr lang="pl-PL" sz="1800" dirty="0" err="1" smtClean="0"/>
              <a:t>were</a:t>
            </a:r>
            <a:r>
              <a:rPr lang="pl-PL" sz="1800" dirty="0" smtClean="0"/>
              <a:t> </a:t>
            </a:r>
            <a:r>
              <a:rPr lang="pl-PL" sz="1800" dirty="0" err="1" smtClean="0"/>
              <a:t>crossed</a:t>
            </a:r>
            <a:r>
              <a:rPr lang="pl-PL" sz="1800" dirty="0" smtClean="0"/>
              <a:t> </a:t>
            </a:r>
            <a:r>
              <a:rPr lang="pl-PL" sz="1800" dirty="0" err="1" smtClean="0"/>
              <a:t>this</a:t>
            </a:r>
            <a:r>
              <a:rPr lang="pl-PL" sz="1800" dirty="0" smtClean="0"/>
              <a:t> </a:t>
            </a:r>
            <a:r>
              <a:rPr lang="pl-PL" sz="1800" dirty="0" err="1" smtClean="0"/>
              <a:t>year</a:t>
            </a:r>
            <a:r>
              <a:rPr lang="pl-PL" sz="1800" dirty="0" smtClean="0"/>
              <a:t> by ATLAS and CMS with the </a:t>
            </a:r>
            <a:r>
              <a:rPr lang="pl-PL" sz="1800" dirty="0" err="1" smtClean="0"/>
              <a:t>ttH</a:t>
            </a:r>
            <a:r>
              <a:rPr lang="pl-PL" sz="1800" dirty="0" smtClean="0"/>
              <a:t> and </a:t>
            </a:r>
            <a:r>
              <a:rPr lang="pl-PL" sz="1800" dirty="0" err="1" smtClean="0"/>
              <a:t>H</a:t>
            </a:r>
            <a:r>
              <a:rPr lang="pl-PL" sz="1800" dirty="0" err="1">
                <a:sym typeface="Wingdings"/>
              </a:rPr>
              <a:t></a:t>
            </a:r>
            <a:r>
              <a:rPr lang="pl-PL" sz="1800" dirty="0" err="1" smtClean="0">
                <a:sym typeface="Wingdings"/>
              </a:rPr>
              <a:t>bb</a:t>
            </a:r>
            <a:r>
              <a:rPr lang="pl-PL" sz="1800" dirty="0" smtClean="0">
                <a:sym typeface="Wingdings"/>
              </a:rPr>
              <a:t> </a:t>
            </a:r>
            <a:r>
              <a:rPr lang="pl-PL" sz="1800" dirty="0" err="1" smtClean="0">
                <a:sym typeface="Wingdings"/>
              </a:rPr>
              <a:t>observations</a:t>
            </a:r>
            <a:endParaRPr lang="pl-PL" sz="1800" dirty="0" smtClean="0"/>
          </a:p>
          <a:p>
            <a:r>
              <a:rPr lang="pl-PL" sz="1800" dirty="0" err="1" smtClean="0"/>
              <a:t>Main</a:t>
            </a:r>
            <a:r>
              <a:rPr lang="pl-PL" sz="1800" dirty="0" smtClean="0"/>
              <a:t> </a:t>
            </a:r>
            <a:r>
              <a:rPr lang="pl-PL" sz="1800" dirty="0" err="1"/>
              <a:t>production</a:t>
            </a:r>
            <a:r>
              <a:rPr lang="pl-PL" sz="1800" dirty="0"/>
              <a:t> </a:t>
            </a:r>
            <a:r>
              <a:rPr lang="pl-PL" sz="1800" dirty="0" err="1"/>
              <a:t>modes</a:t>
            </a:r>
            <a:r>
              <a:rPr lang="pl-PL" sz="1800" dirty="0"/>
              <a:t> (</a:t>
            </a:r>
            <a:r>
              <a:rPr lang="pl-PL" sz="1800" dirty="0" err="1"/>
              <a:t>ggF</a:t>
            </a:r>
            <a:r>
              <a:rPr lang="pl-PL" sz="1800" dirty="0"/>
              <a:t>, VBF, VH, </a:t>
            </a:r>
            <a:r>
              <a:rPr lang="pl-PL" sz="1800" dirty="0" err="1"/>
              <a:t>ttH</a:t>
            </a:r>
            <a:r>
              <a:rPr lang="pl-PL" sz="1800" dirty="0"/>
              <a:t>) </a:t>
            </a:r>
            <a:r>
              <a:rPr lang="pl-PL" sz="1800" dirty="0" err="1"/>
              <a:t>have</a:t>
            </a:r>
            <a:r>
              <a:rPr lang="pl-PL" sz="1800" dirty="0"/>
              <a:t> </a:t>
            </a:r>
            <a:r>
              <a:rPr lang="pl-PL" sz="1800" dirty="0" err="1"/>
              <a:t>all</a:t>
            </a:r>
            <a:r>
              <a:rPr lang="pl-PL" sz="1800" dirty="0"/>
              <a:t> </a:t>
            </a:r>
            <a:r>
              <a:rPr lang="pl-PL" sz="1800" dirty="0" err="1"/>
              <a:t>been</a:t>
            </a:r>
            <a:r>
              <a:rPr lang="pl-PL" sz="1800" dirty="0"/>
              <a:t> </a:t>
            </a:r>
            <a:r>
              <a:rPr lang="pl-PL" sz="1800" dirty="0" err="1"/>
              <a:t>observed</a:t>
            </a:r>
            <a:r>
              <a:rPr lang="pl-PL" sz="1800" dirty="0"/>
              <a:t>!</a:t>
            </a:r>
            <a:r>
              <a:rPr lang="pl-PL" sz="1800" dirty="0" smtClean="0"/>
              <a:t>!</a:t>
            </a:r>
          </a:p>
          <a:p>
            <a:r>
              <a:rPr lang="pl-PL" sz="1800" dirty="0" smtClean="0"/>
              <a:t>The </a:t>
            </a:r>
            <a:r>
              <a:rPr lang="pl-PL" sz="1800" dirty="0" err="1" smtClean="0"/>
              <a:t>Higgs</a:t>
            </a:r>
            <a:r>
              <a:rPr lang="pl-PL" sz="1800" dirty="0" smtClean="0"/>
              <a:t> </a:t>
            </a:r>
            <a:r>
              <a:rPr lang="pl-PL" sz="1800" dirty="0" err="1" smtClean="0"/>
              <a:t>sector</a:t>
            </a:r>
            <a:r>
              <a:rPr lang="pl-PL" sz="1800" dirty="0" smtClean="0"/>
              <a:t> </a:t>
            </a:r>
            <a:r>
              <a:rPr lang="pl-PL" sz="1800" dirty="0" err="1" smtClean="0"/>
              <a:t>continues</a:t>
            </a:r>
            <a:r>
              <a:rPr lang="pl-PL" sz="1800" dirty="0" smtClean="0"/>
              <a:t> to </a:t>
            </a:r>
            <a:r>
              <a:rPr lang="pl-PL" sz="1800" dirty="0" err="1" smtClean="0"/>
              <a:t>look</a:t>
            </a:r>
            <a:r>
              <a:rPr lang="pl-PL" sz="1800" dirty="0" smtClean="0"/>
              <a:t> SM-</a:t>
            </a:r>
            <a:r>
              <a:rPr lang="pl-PL" sz="1800" dirty="0" err="1" smtClean="0"/>
              <a:t>like</a:t>
            </a:r>
            <a:r>
              <a:rPr lang="pl-PL" sz="1800" dirty="0" smtClean="0"/>
              <a:t> </a:t>
            </a:r>
          </a:p>
          <a:p>
            <a:r>
              <a:rPr lang="pl-PL" sz="1800" b="1" dirty="0" smtClean="0"/>
              <a:t>But!</a:t>
            </a:r>
          </a:p>
          <a:p>
            <a:r>
              <a:rPr lang="pt-PT" sz="1800" dirty="0" err="1" smtClean="0"/>
              <a:t>We</a:t>
            </a:r>
            <a:r>
              <a:rPr lang="pt-PT" sz="1800" dirty="0" smtClean="0"/>
              <a:t> </a:t>
            </a:r>
            <a:r>
              <a:rPr lang="pt-PT" sz="1800" dirty="0" err="1" smtClean="0"/>
              <a:t>know</a:t>
            </a:r>
            <a:r>
              <a:rPr lang="pt-PT" sz="1800" dirty="0" smtClean="0"/>
              <a:t> </a:t>
            </a:r>
            <a:r>
              <a:rPr lang="pt-PT" sz="1800" dirty="0" err="1" smtClean="0"/>
              <a:t>there</a:t>
            </a:r>
            <a:r>
              <a:rPr lang="pt-PT" sz="1800" dirty="0" smtClean="0"/>
              <a:t> </a:t>
            </a:r>
            <a:r>
              <a:rPr lang="pt-PT" sz="1800" dirty="0" err="1" smtClean="0"/>
              <a:t>is</a:t>
            </a:r>
            <a:r>
              <a:rPr lang="pt-PT" sz="1800" dirty="0" smtClean="0"/>
              <a:t> </a:t>
            </a:r>
            <a:r>
              <a:rPr lang="pt-PT" sz="1800" dirty="0" err="1" smtClean="0"/>
              <a:t>new</a:t>
            </a:r>
            <a:r>
              <a:rPr lang="pt-PT" sz="1800" dirty="0" smtClean="0"/>
              <a:t> </a:t>
            </a:r>
            <a:r>
              <a:rPr lang="pt-PT" sz="1800" dirty="0" err="1" smtClean="0"/>
              <a:t>physics</a:t>
            </a:r>
            <a:r>
              <a:rPr lang="pt-PT" sz="1800" dirty="0" smtClean="0"/>
              <a:t> </a:t>
            </a:r>
            <a:r>
              <a:rPr lang="pt-PT" sz="1800" dirty="0" err="1" smtClean="0"/>
              <a:t>out</a:t>
            </a:r>
            <a:r>
              <a:rPr lang="pt-PT" sz="1800" dirty="0" smtClean="0"/>
              <a:t> </a:t>
            </a:r>
            <a:r>
              <a:rPr lang="pt-PT" sz="1800" dirty="0" err="1" smtClean="0"/>
              <a:t>there</a:t>
            </a:r>
            <a:r>
              <a:rPr lang="pt-PT" sz="1800" dirty="0" smtClean="0"/>
              <a:t>!</a:t>
            </a:r>
          </a:p>
          <a:p>
            <a:r>
              <a:rPr lang="pt-PT" sz="1800" dirty="0" err="1" smtClean="0"/>
              <a:t>We</a:t>
            </a:r>
            <a:r>
              <a:rPr lang="pt-PT" sz="1800" dirty="0" smtClean="0"/>
              <a:t> </a:t>
            </a:r>
            <a:r>
              <a:rPr lang="pt-PT" sz="1800" dirty="0" err="1"/>
              <a:t>have</a:t>
            </a:r>
            <a:r>
              <a:rPr lang="pt-PT" sz="1800" dirty="0"/>
              <a:t> </a:t>
            </a:r>
            <a:r>
              <a:rPr lang="pt-PT" sz="1800" dirty="0" err="1"/>
              <a:t>only</a:t>
            </a:r>
            <a:r>
              <a:rPr lang="pt-PT" sz="1800" dirty="0"/>
              <a:t> </a:t>
            </a:r>
            <a:r>
              <a:rPr lang="pt-PT" sz="1800" dirty="0" err="1"/>
              <a:t>collected</a:t>
            </a:r>
            <a:r>
              <a:rPr lang="pt-PT" sz="1800" dirty="0"/>
              <a:t> ≈</a:t>
            </a:r>
            <a:r>
              <a:rPr lang="pl-PL" sz="1800" dirty="0" smtClean="0"/>
              <a:t>150 </a:t>
            </a:r>
            <a:r>
              <a:rPr lang="pl-PL" sz="1800" dirty="0"/>
              <a:t>fb</a:t>
            </a:r>
            <a:r>
              <a:rPr lang="pl-PL" sz="1800" baseline="30000" dirty="0"/>
              <a:t>-1</a:t>
            </a:r>
            <a:r>
              <a:rPr lang="pl-PL" sz="1800" dirty="0"/>
              <a:t> of 3000 fb</a:t>
            </a:r>
            <a:r>
              <a:rPr lang="pl-PL" sz="1800" baseline="30000" dirty="0"/>
              <a:t>-1</a:t>
            </a:r>
            <a:r>
              <a:rPr lang="pl-PL" sz="1800" dirty="0"/>
              <a:t> of 13 </a:t>
            </a:r>
            <a:r>
              <a:rPr lang="pl-PL" sz="1800" dirty="0" err="1"/>
              <a:t>TeV</a:t>
            </a:r>
            <a:r>
              <a:rPr lang="pl-PL" sz="1800" dirty="0"/>
              <a:t> </a:t>
            </a:r>
            <a:r>
              <a:rPr lang="pl-PL" sz="1800" dirty="0" smtClean="0"/>
              <a:t>data </a:t>
            </a:r>
            <a:r>
              <a:rPr lang="pl-PL" sz="1800" dirty="0" err="1" smtClean="0"/>
              <a:t>expected</a:t>
            </a:r>
            <a:r>
              <a:rPr lang="pl-PL" sz="1800" dirty="0" smtClean="0"/>
              <a:t> </a:t>
            </a:r>
            <a:r>
              <a:rPr lang="pl-PL" sz="1800" dirty="0" err="1" smtClean="0"/>
              <a:t>at</a:t>
            </a:r>
            <a:r>
              <a:rPr lang="pl-PL" sz="1800" dirty="0" smtClean="0"/>
              <a:t> the HL-LHC</a:t>
            </a:r>
            <a:endParaRPr lang="pl-PL" sz="1800" dirty="0"/>
          </a:p>
          <a:p>
            <a:r>
              <a:rPr lang="pl-PL" sz="1800" dirty="0" smtClean="0"/>
              <a:t>We </a:t>
            </a:r>
            <a:r>
              <a:rPr lang="pl-PL" sz="1800" dirty="0" err="1" smtClean="0"/>
              <a:t>have</a:t>
            </a:r>
            <a:r>
              <a:rPr lang="pl-PL" sz="1800" dirty="0" smtClean="0"/>
              <a:t> a </a:t>
            </a:r>
            <a:r>
              <a:rPr lang="pl-PL" sz="1800" dirty="0" err="1" smtClean="0"/>
              <a:t>strong</a:t>
            </a:r>
            <a:r>
              <a:rPr lang="pl-PL" sz="1800" dirty="0" smtClean="0"/>
              <a:t> </a:t>
            </a:r>
            <a:r>
              <a:rPr lang="pl-PL" sz="1800" dirty="0" err="1" smtClean="0"/>
              <a:t>programme</a:t>
            </a:r>
            <a:r>
              <a:rPr lang="pl-PL" sz="1800" dirty="0" smtClean="0"/>
              <a:t> of precision </a:t>
            </a:r>
            <a:r>
              <a:rPr lang="pl-PL" sz="1800" dirty="0" err="1" smtClean="0"/>
              <a:t>measurements</a:t>
            </a:r>
            <a:r>
              <a:rPr lang="pl-PL" sz="1800" dirty="0" smtClean="0"/>
              <a:t> and </a:t>
            </a:r>
            <a:r>
              <a:rPr lang="pl-PL" sz="1800" dirty="0" err="1" smtClean="0"/>
              <a:t>searches</a:t>
            </a:r>
            <a:r>
              <a:rPr lang="pl-PL" sz="1800" dirty="0" smtClean="0"/>
              <a:t> for </a:t>
            </a:r>
            <a:r>
              <a:rPr lang="pl-PL" sz="1800" dirty="0" err="1" smtClean="0"/>
              <a:t>new</a:t>
            </a:r>
            <a:r>
              <a:rPr lang="pl-PL" sz="1800" dirty="0" smtClean="0"/>
              <a:t> </a:t>
            </a:r>
            <a:r>
              <a:rPr lang="pl-PL" sz="1800" dirty="0" err="1" smtClean="0"/>
              <a:t>Higgs</a:t>
            </a:r>
            <a:r>
              <a:rPr lang="pl-PL" sz="1800" dirty="0" smtClean="0"/>
              <a:t> </a:t>
            </a:r>
            <a:r>
              <a:rPr lang="pl-PL" sz="1800" dirty="0" err="1" smtClean="0"/>
              <a:t>states</a:t>
            </a:r>
            <a:r>
              <a:rPr lang="pl-PL" sz="1800" dirty="0" smtClean="0"/>
              <a:t> and </a:t>
            </a:r>
            <a:r>
              <a:rPr lang="pl-PL" sz="1800" dirty="0" err="1" smtClean="0"/>
              <a:t>decays</a:t>
            </a:r>
            <a:endParaRPr lang="pl-PL" sz="1800" dirty="0" smtClean="0"/>
          </a:p>
          <a:p>
            <a:endParaRPr lang="pl-PL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59</a:t>
            </a:fld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243088" y="5229201"/>
            <a:ext cx="874928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err="1" smtClean="0"/>
              <a:t>Overall</a:t>
            </a:r>
            <a:r>
              <a:rPr lang="pt-PT" dirty="0" smtClean="0"/>
              <a:t> </a:t>
            </a:r>
            <a:r>
              <a:rPr lang="pt-PT" dirty="0" err="1" smtClean="0"/>
              <a:t>highlight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past</a:t>
            </a:r>
            <a:r>
              <a:rPr lang="pt-PT" dirty="0" smtClean="0"/>
              <a:t> </a:t>
            </a:r>
            <a:r>
              <a:rPr lang="pt-PT" dirty="0" err="1" smtClean="0"/>
              <a:t>year</a:t>
            </a:r>
            <a:r>
              <a:rPr lang="pt-PT" dirty="0" smtClean="0"/>
              <a:t> (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personal</a:t>
            </a:r>
            <a:r>
              <a:rPr lang="pt-PT" dirty="0" smtClean="0"/>
              <a:t> </a:t>
            </a:r>
            <a:r>
              <a:rPr lang="pt-PT" dirty="0" err="1" smtClean="0"/>
              <a:t>bias</a:t>
            </a:r>
            <a:r>
              <a:rPr lang="pt-PT" dirty="0" smtClean="0"/>
              <a:t>!): </a:t>
            </a:r>
          </a:p>
          <a:p>
            <a:r>
              <a:rPr lang="pt-PT" dirty="0" smtClean="0"/>
              <a:t>“</a:t>
            </a:r>
            <a:r>
              <a:rPr lang="pt-PT" dirty="0" err="1"/>
              <a:t>The</a:t>
            </a:r>
            <a:r>
              <a:rPr lang="pt-PT" dirty="0"/>
              <a:t> &gt;5σ </a:t>
            </a:r>
            <a:r>
              <a:rPr lang="pt-PT" dirty="0" err="1"/>
              <a:t>observations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independently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 </a:t>
            </a:r>
            <a:r>
              <a:rPr lang="pt-PT" dirty="0" err="1"/>
              <a:t>and</a:t>
            </a:r>
            <a:r>
              <a:rPr lang="pt-PT" dirty="0"/>
              <a:t> CMS, </a:t>
            </a:r>
            <a:r>
              <a:rPr lang="pt-PT" dirty="0" err="1"/>
              <a:t>firmly</a:t>
            </a:r>
            <a:r>
              <a:rPr lang="pt-PT" dirty="0"/>
              <a:t> </a:t>
            </a:r>
            <a:r>
              <a:rPr lang="pt-PT" dirty="0" err="1"/>
              <a:t>establish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existence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kind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fundamental </a:t>
            </a:r>
            <a:r>
              <a:rPr lang="pt-PT" dirty="0" err="1"/>
              <a:t>interaction</a:t>
            </a:r>
            <a:r>
              <a:rPr lang="pt-PT" dirty="0" smtClean="0"/>
              <a:t>,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/>
              <a:t>interactions</a:t>
            </a:r>
            <a:r>
              <a:rPr lang="pt-PT" dirty="0"/>
              <a:t>.</a:t>
            </a:r>
            <a:r>
              <a:rPr lang="pt-PT" dirty="0" smtClean="0"/>
              <a:t>”</a:t>
            </a:r>
          </a:p>
          <a:p>
            <a:r>
              <a:rPr lang="pt-PT" dirty="0" err="1"/>
              <a:t>Gavin</a:t>
            </a:r>
            <a:r>
              <a:rPr lang="pt-PT" dirty="0"/>
              <a:t> </a:t>
            </a:r>
            <a:r>
              <a:rPr lang="pt-PT" dirty="0" err="1"/>
              <a:t>Salam</a:t>
            </a:r>
            <a:r>
              <a:rPr lang="pt-PT" dirty="0"/>
              <a:t> (LHCP’18)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88" y="1701173"/>
            <a:ext cx="4096233" cy="294746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65757" y="1268760"/>
            <a:ext cx="3844312" cy="3680177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152128" cy="36004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4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5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r>
              <a:rPr lang="pt-PT" sz="6600" dirty="0" err="1" smtClean="0">
                <a:solidFill>
                  <a:schemeClr val="bg1"/>
                </a:solidFill>
              </a:rPr>
              <a:t>In</a:t>
            </a:r>
            <a:r>
              <a:rPr lang="pt-PT" sz="6600" dirty="0" smtClean="0">
                <a:solidFill>
                  <a:schemeClr val="bg1"/>
                </a:solidFill>
              </a:rPr>
              <a:t> </a:t>
            </a:r>
            <a:r>
              <a:rPr lang="pt-PT" sz="6600" dirty="0" err="1" smtClean="0">
                <a:solidFill>
                  <a:schemeClr val="bg1"/>
                </a:solidFill>
              </a:rPr>
              <a:t>conclusion</a:t>
            </a:r>
            <a:endParaRPr lang="pt-PT" sz="6600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60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438" y="1484784"/>
            <a:ext cx="3957699" cy="2839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877272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here</a:t>
            </a:r>
            <a:r>
              <a:rPr lang="pt-PT" dirty="0" smtClean="0"/>
              <a:t> for more: </a:t>
            </a:r>
            <a:r>
              <a:rPr lang="pt-PT" dirty="0">
                <a:hlinkClick r:id="rId4"/>
              </a:rPr>
              <a:t>ATLAS Public results </a:t>
            </a:r>
            <a:r>
              <a:rPr lang="pt-PT" dirty="0" smtClean="0">
                <a:hlinkClick r:id="rId4"/>
              </a:rPr>
              <a:t>page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560" y="4496953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58"/>
            <a:ext cx="9144620" cy="5859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1468116"/>
            <a:ext cx="5801710" cy="3329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44624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</a:t>
            </a:r>
            <a:r>
              <a:rPr lang="pt-PT" dirty="0" smtClean="0"/>
              <a:t>μ</a:t>
            </a:r>
            <a:r>
              <a:rPr lang="pt-PT" baseline="30000" dirty="0" smtClean="0"/>
              <a:t>2</a:t>
            </a:r>
            <a:r>
              <a:rPr lang="pt-PT" dirty="0"/>
              <a:t>&gt;</a:t>
            </a:r>
            <a:r>
              <a:rPr lang="pt-PT" dirty="0" smtClean="0"/>
              <a:t>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78" y="510151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697" y="1586079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019" y="2213369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22" y="2492896"/>
            <a:ext cx="4454978" cy="381855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457200" y="6421470"/>
            <a:ext cx="2133600" cy="365125"/>
          </a:xfrm>
        </p:spPr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21470"/>
            <a:ext cx="2895600" cy="365125"/>
          </a:xfrm>
        </p:spPr>
        <p:txBody>
          <a:bodyPr/>
          <a:lstStyle/>
          <a:p>
            <a:r>
              <a:rPr lang="pt-PT" smtClean="0"/>
              <a:t>Seminar 8 Nov 2018 - LIP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21470"/>
            <a:ext cx="2133600" cy="365125"/>
          </a:xfrm>
        </p:spPr>
        <p:txBody>
          <a:bodyPr/>
          <a:lstStyle/>
          <a:p>
            <a:fld id="{55C6EEFB-C29B-144B-A5E1-95B550FB780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782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286" y="3212976"/>
            <a:ext cx="3091084" cy="20494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4000" r="98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7926" flipH="1">
            <a:off x="7476238" y="3553545"/>
            <a:ext cx="1376068" cy="13760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303" y="1391590"/>
            <a:ext cx="1533354" cy="15333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1" r="100000">
                        <a14:foregroundMark x1="61108" y1="54110" x2="76855" y2="25342"/>
                        <a14:foregroundMark x1="48999" y1="28767" x2="50879" y2="30137"/>
                        <a14:foregroundMark x1="55273" y1="39041" x2="51807" y2="32877"/>
                        <a14:foregroundMark x1="85181" y1="29452" x2="97876" y2="39041"/>
                        <a14:foregroundMark x1="95386" y1="60616" x2="80371" y2="67123"/>
                        <a14:foregroundMark x1="7715" y1="67808" x2="78320" y2="97603"/>
                        <a14:foregroundMark x1="6958" y1="75685" x2="1172" y2="8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4026" y="2490288"/>
            <a:ext cx="3120002" cy="52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485" y="1556792"/>
            <a:ext cx="3801635" cy="3705607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6125036" cy="516730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Electroweak symmetry is </a:t>
            </a:r>
            <a:r>
              <a:rPr lang="en-US" sz="2800" dirty="0">
                <a:solidFill>
                  <a:srgbClr val="000000"/>
                </a:solidFill>
              </a:rPr>
              <a:t>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mechanism: mass </a:t>
            </a:r>
            <a:r>
              <a:rPr lang="en-US" sz="3000" dirty="0">
                <a:solidFill>
                  <a:srgbClr val="BE0204"/>
                </a:solidFill>
              </a:rPr>
              <a:t>of W and Z results from </a:t>
            </a:r>
            <a:r>
              <a:rPr lang="en-US" sz="3000" dirty="0" smtClean="0">
                <a:solidFill>
                  <a:srgbClr val="BE0204"/>
                </a:solidFill>
              </a:rPr>
              <a:t>the  </a:t>
            </a:r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</a:t>
            </a:r>
          </a:p>
          <a:p>
            <a:r>
              <a:rPr lang="en-US" sz="30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  <a:endParaRPr lang="en-US" sz="3000" dirty="0">
              <a:solidFill>
                <a:srgbClr val="BE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6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1435E-7 1.15634E-6 L 0.00521 0.360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80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453E-6 -2.32192E-6 C 0.00694 0.04001 0.01406 0.08025 0.01805 0.13668 C 0.02204 0.19288 0.02308 0.26527 0.02412 0.33765 " pathEditMode="relative" rAng="0" ptsTypes="aaA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" y="1688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" b="97940" l="382" r="100000">
                        <a14:foregroundMark x1="84198" y1="18407" x2="91298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1772816"/>
            <a:ext cx="6708648" cy="3728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8 Nov 2018 -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4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59214</TotalTime>
  <Words>6532</Words>
  <Application>Microsoft Macintosh PowerPoint</Application>
  <PresentationFormat>On-screen Show (4:3)</PresentationFormat>
  <Paragraphs>822</Paragraphs>
  <Slides>60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Equation</vt:lpstr>
      <vt:lpstr>News from the Higgs front</vt:lpstr>
      <vt:lpstr>Outlook </vt:lpstr>
      <vt:lpstr>Why the Higgs?</vt:lpstr>
      <vt:lpstr>PowerPoint Presentation</vt:lpstr>
      <vt:lpstr>PowerPoint Presentation</vt:lpstr>
      <vt:lpstr>The Higgs Mechanism</vt:lpstr>
      <vt:lpstr>PowerPoint Presentation</vt:lpstr>
      <vt:lpstr>Electroweak symmetry breaking</vt:lpstr>
      <vt:lpstr>EWK Symmetry Breaking in Pictures</vt:lpstr>
      <vt:lpstr>What (we think) we know:</vt:lpstr>
      <vt:lpstr>Exploring the electroweak scale</vt:lpstr>
      <vt:lpstr>MW and Mt:       The Story So Far...</vt:lpstr>
      <vt:lpstr>Tools of the Trade</vt:lpstr>
      <vt:lpstr>PowerPoint Presentation</vt:lpstr>
      <vt:lpstr>PowerPoint Presentation</vt:lpstr>
      <vt:lpstr>PowerPoint Presentation</vt:lpstr>
      <vt:lpstr>PowerPoint Presentation</vt:lpstr>
      <vt:lpstr>ATLAS, CMS and the LHC</vt:lpstr>
      <vt:lpstr>PowerPoint Presentation</vt:lpstr>
      <vt:lpstr>Higgs at the LHC</vt:lpstr>
      <vt:lpstr>Higgs @ the LHC</vt:lpstr>
      <vt:lpstr>Higgs @ the LHC</vt:lpstr>
      <vt:lpstr>The Run 1 legacy</vt:lpstr>
      <vt:lpstr>It takes time to get it right</vt:lpstr>
      <vt:lpstr>PowerPoint Presentation</vt:lpstr>
      <vt:lpstr>The Run 1 legacy</vt:lpstr>
      <vt:lpstr>The Run 1 legacy</vt:lpstr>
      <vt:lpstr>Probing the 125 GeV Higgs in Run 2</vt:lpstr>
      <vt:lpstr>Higgs boson mass</vt:lpstr>
      <vt:lpstr>Differential Higgs boson cross sections</vt:lpstr>
      <vt:lpstr>PowerPoint Presentation</vt:lpstr>
      <vt:lpstr>Higgs boson width</vt:lpstr>
      <vt:lpstr>Exploring the Yukawa sector</vt:lpstr>
      <vt:lpstr>Observation of Hττ</vt:lpstr>
      <vt:lpstr>Observation of Hττ</vt:lpstr>
      <vt:lpstr>Observation of ttH production</vt:lpstr>
      <vt:lpstr>ttH observation: bb and Multileptons</vt:lpstr>
      <vt:lpstr>ttH observation</vt:lpstr>
      <vt:lpstr>PowerPoint Presentation</vt:lpstr>
      <vt:lpstr>Next steps in ttH(bb) @ LIP</vt:lpstr>
      <vt:lpstr>Observation of Hbb</vt:lpstr>
      <vt:lpstr>Observation of Hbb</vt:lpstr>
      <vt:lpstr>Observation of Hbb</vt:lpstr>
      <vt:lpstr>PowerPoint Presentation</vt:lpstr>
      <vt:lpstr>Hbb @ LIP</vt:lpstr>
      <vt:lpstr>2nd generation Yukawa: Hμμ</vt:lpstr>
      <vt:lpstr>Combination</vt:lpstr>
      <vt:lpstr>Two Higgs Doublet Model (2HDM)</vt:lpstr>
      <vt:lpstr>Implications for 2HDM</vt:lpstr>
      <vt:lpstr>Casting a wider net</vt:lpstr>
      <vt:lpstr>Higgs + Dark Matter</vt:lpstr>
      <vt:lpstr>Charged Higgs: H+tb</vt:lpstr>
      <vt:lpstr>Triple Higgs coupling</vt:lpstr>
      <vt:lpstr>The future</vt:lpstr>
      <vt:lpstr>LHC and HL-LHC timeline</vt:lpstr>
      <vt:lpstr>LHC Upgrades</vt:lpstr>
      <vt:lpstr>PowerPoint Presentation</vt:lpstr>
      <vt:lpstr>Future of Higgs: HL-LHC</vt:lpstr>
      <vt:lpstr>Summary</vt:lpstr>
      <vt:lpstr>In conclusion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732</cp:revision>
  <dcterms:created xsi:type="dcterms:W3CDTF">2018-05-26T12:08:32Z</dcterms:created>
  <dcterms:modified xsi:type="dcterms:W3CDTF">2018-11-08T18:35:56Z</dcterms:modified>
</cp:coreProperties>
</file>