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slideLayouts/slideLayout8.xml" ContentType="application/vnd.openxmlformats-officedocument.presentationml.slideLayout+xml"/>
  <Default Extension="pdf" ContentType="application/pdf"/>
  <Override PartName="/ppt/notesSlides/notesSlide2.xml" ContentType="application/vnd.openxmlformats-officedocument.presentationml.notesSlide+xml"/>
  <Default Extension="gif" ContentType="image/gif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s/slide45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wmf" ContentType="image/x-wmf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14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966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325" r:id="rId4"/>
    <p:sldId id="258" r:id="rId5"/>
    <p:sldId id="295" r:id="rId6"/>
    <p:sldId id="352" r:id="rId7"/>
    <p:sldId id="301" r:id="rId8"/>
    <p:sldId id="326" r:id="rId9"/>
    <p:sldId id="275" r:id="rId10"/>
    <p:sldId id="366" r:id="rId11"/>
    <p:sldId id="261" r:id="rId12"/>
    <p:sldId id="271" r:id="rId13"/>
    <p:sldId id="370" r:id="rId14"/>
    <p:sldId id="277" r:id="rId15"/>
    <p:sldId id="367" r:id="rId16"/>
    <p:sldId id="368" r:id="rId17"/>
    <p:sldId id="363" r:id="rId18"/>
    <p:sldId id="263" r:id="rId19"/>
    <p:sldId id="280" r:id="rId20"/>
    <p:sldId id="281" r:id="rId21"/>
    <p:sldId id="265" r:id="rId22"/>
    <p:sldId id="283" r:id="rId23"/>
    <p:sldId id="284" r:id="rId24"/>
    <p:sldId id="334" r:id="rId25"/>
    <p:sldId id="364" r:id="rId26"/>
    <p:sldId id="372" r:id="rId27"/>
    <p:sldId id="272" r:id="rId28"/>
    <p:sldId id="339" r:id="rId29"/>
    <p:sldId id="341" r:id="rId30"/>
    <p:sldId id="327" r:id="rId31"/>
    <p:sldId id="377" r:id="rId32"/>
    <p:sldId id="374" r:id="rId33"/>
    <p:sldId id="379" r:id="rId34"/>
    <p:sldId id="395" r:id="rId35"/>
    <p:sldId id="375" r:id="rId36"/>
    <p:sldId id="396" r:id="rId37"/>
    <p:sldId id="397" r:id="rId38"/>
    <p:sldId id="347" r:id="rId39"/>
    <p:sldId id="348" r:id="rId40"/>
    <p:sldId id="399" r:id="rId41"/>
    <p:sldId id="404" r:id="rId42"/>
    <p:sldId id="398" r:id="rId43"/>
    <p:sldId id="320" r:id="rId44"/>
    <p:sldId id="329" r:id="rId45"/>
    <p:sldId id="270" r:id="rId46"/>
    <p:sldId id="313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A4F7F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56" d="100"/>
          <a:sy n="56" d="100"/>
        </p:scale>
        <p:origin x="-10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44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printerSettings" Target="printerSettings/printerSettings1.bin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handoutMaster" Target="handoutMasters/handoutMaster1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35" Type="http://schemas.openxmlformats.org/officeDocument/2006/relationships/slide" Target="slides/slide34.xml"/><Relationship Id="rId51" Type="http://schemas.openxmlformats.org/officeDocument/2006/relationships/presProps" Target="presProps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viewProps" Target="viewProps.xml"/><Relationship Id="rId54" Type="http://schemas.openxmlformats.org/officeDocument/2006/relationships/tableStyles" Target="tableStyles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theme" Target="theme/theme1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95B48-9942-0D4D-8AC0-FD6F5BA90C23}" type="datetimeFigureOut">
              <a:rPr lang="en-US" smtClean="0"/>
              <a:pPr/>
              <a:t>1/14/09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A1604-4644-BD4D-A189-03A5B06EC1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CD735-01B4-0E4E-9D64-F852F5059D3F}" type="datetimeFigureOut">
              <a:rPr lang="en-US" smtClean="0"/>
              <a:pPr/>
              <a:t>1/14/09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DD9EA-7604-4B45-9714-9BE14743F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7EABDB-70B2-5F41-8BCD-409A7F4EADB0}" type="slidenum">
              <a:rPr lang="en-US"/>
              <a:pPr/>
              <a:t>12</a:t>
            </a:fld>
            <a:endParaRPr lang="en-U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 lIns="92135" tIns="46067" rIns="92135" bIns="4606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5DB0E-D8FA-8443-B7F6-E1166EEFEBC2}" type="slidenum">
              <a:rPr lang="en-US"/>
              <a:pPr/>
              <a:t>38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Imperial College, 14/1/2009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4FBC-E3B0-4EAB-95AF-6C63DF6D8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Imperial College, 14/1/2009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Imperial College, 14/1/2009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275"/>
            <a:ext cx="8229600" cy="866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627563" y="6248400"/>
            <a:ext cx="433705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Imperial College, 14/1/2009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3914775" y="6248400"/>
            <a:ext cx="585788" cy="457200"/>
          </a:xfrm>
        </p:spPr>
        <p:txBody>
          <a:bodyPr/>
          <a:lstStyle>
            <a:lvl1pPr>
              <a:defRPr smtClean="0"/>
            </a:lvl1pPr>
          </a:lstStyle>
          <a:p>
            <a:fld id="{1C21BB1A-18C1-234E-9C06-6128740F453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3394075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Ricardo Gonçalo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275"/>
            <a:ext cx="8229600" cy="866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627563" y="6248400"/>
            <a:ext cx="433705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Imperial College, 14/1/2009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914775" y="6248400"/>
            <a:ext cx="585788" cy="457200"/>
          </a:xfrm>
        </p:spPr>
        <p:txBody>
          <a:bodyPr/>
          <a:lstStyle>
            <a:lvl1pPr>
              <a:defRPr smtClean="0"/>
            </a:lvl1pPr>
          </a:lstStyle>
          <a:p>
            <a:fld id="{A8729278-6155-9842-BD94-C7CBB2934D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3394075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Ricardo Gonçalo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Imperial College, 14/1/2009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C096AFA5-8233-6D40-8506-68C5412136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Imperial College, 14/1/2009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Imperial College, 14/1/2009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Imperial College, 14/1/2009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Imperial College, 14/1/2009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Imperial College, 14/1/2009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Imperial College, 14/1/2009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Imperial College, 14/1/2009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Imperial College, 14/1/2009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Imperial College, 14/1/2009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C3ACC-DC7D-6146-987D-CB121AE98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df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df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df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2.w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wmf"/><Relationship Id="rId3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3.png"/><Relationship Id="rId3" Type="http://schemas.openxmlformats.org/officeDocument/2006/relationships/image" Target="../media/image34.pdf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8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df"/><Relationship Id="rId3" Type="http://schemas.openxmlformats.org/officeDocument/2006/relationships/image" Target="../media/image37.png"/><Relationship Id="rId5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df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df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df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5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df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5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image" Target="../media/image6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8.jpeg"/><Relationship Id="rId3" Type="http://schemas.openxmlformats.org/officeDocument/2006/relationships/image" Target="../media/image69.png"/><Relationship Id="rId5" Type="http://schemas.openxmlformats.org/officeDocument/2006/relationships/image" Target="../media/image71.pn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jpeg"/><Relationship Id="rId3" Type="http://schemas.openxmlformats.org/officeDocument/2006/relationships/image" Target="../media/image73.jpeg"/><Relationship Id="rId5" Type="http://schemas.openxmlformats.org/officeDocument/2006/relationships/image" Target="../media/image75.pn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image" Target="../media/image78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df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3" Type="http://schemas.openxmlformats.org/officeDocument/2006/relationships/image" Target="../media/image80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image" Target="../media/image11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5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5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df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tlas_logo1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>
                <a:alphaModFix amt="73000"/>
                <a:lum bright="50000" contrast="-70000"/>
              </a:blip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3">
                <a:alphaModFix amt="73000"/>
                <a:lum bright="50000" contrast="-70000"/>
              </a:blip>
              <a:stretch>
                <a:fillRect/>
              </a:stretch>
            </p:blipFill>
          </mc:Fallback>
        </mc:AlternateContent>
        <p:spPr>
          <a:xfrm>
            <a:off x="3276600" y="0"/>
            <a:ext cx="5867400" cy="6845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The ATLAS trigger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15000"/>
            <a:ext cx="6400800" cy="762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Ricardo </a:t>
            </a:r>
            <a:r>
              <a:rPr lang="en-US" dirty="0" err="1" smtClean="0"/>
              <a:t>Gonçalo</a:t>
            </a:r>
            <a:endParaRPr lang="en-US" dirty="0" smtClean="0"/>
          </a:p>
          <a:p>
            <a:r>
              <a:rPr lang="en-US" dirty="0" smtClean="0"/>
              <a:t>Imperial College London, 14 January 2009</a:t>
            </a:r>
            <a:endParaRPr lang="en-US" dirty="0"/>
          </a:p>
        </p:txBody>
      </p:sp>
      <p:pic>
        <p:nvPicPr>
          <p:cNvPr id="4" name="Picture 3" descr="RHULcolour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038600" cy="1139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2667000"/>
          </a:xfr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Ok, so we reject background and take only signal events</a:t>
            </a:r>
          </a:p>
          <a:p>
            <a:pPr>
              <a:buNone/>
            </a:pPr>
            <a:r>
              <a:rPr lang="en-US" dirty="0" smtClean="0"/>
              <a:t>Maybe not so simple:</a:t>
            </a:r>
          </a:p>
          <a:p>
            <a:pPr lvl="1"/>
            <a:r>
              <a:rPr lang="en-US" dirty="0" smtClean="0"/>
              <a:t>Bunch spacing is 25ns: not much time to decide! (25ns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sz="3097" i="1" dirty="0" err="1" smtClean="0">
                <a:latin typeface="Adobe Garamond Pro"/>
                <a:cs typeface="Adobe Garamond Pro"/>
              </a:rPr>
              <a:t>c</a:t>
            </a:r>
            <a:r>
              <a:rPr lang="en-US" dirty="0" smtClean="0"/>
              <a:t> = 7.5m)</a:t>
            </a:r>
          </a:p>
          <a:p>
            <a:pPr lvl="1"/>
            <a:r>
              <a:rPr lang="en-US" dirty="0" smtClean="0"/>
              <a:t>Put event fragments in memory pipeline to buy time for Level 1 decision</a:t>
            </a:r>
          </a:p>
          <a:p>
            <a:pPr lvl="1"/>
            <a:r>
              <a:rPr lang="en-US" dirty="0" smtClean="0"/>
              <a:t>Pileup of minimum-bias events means longer reconstruction time and higher occupancy</a:t>
            </a:r>
          </a:p>
          <a:p>
            <a:pPr lvl="1"/>
            <a:r>
              <a:rPr lang="en-US" dirty="0" smtClean="0"/>
              <a:t>Not only pileup from same bunch crossing! ATLAS sub-detector response varies from a few ns to about 700 ns (= 28 bunch crossings!)</a:t>
            </a:r>
          </a:p>
          <a:p>
            <a:pPr lvl="1"/>
            <a:r>
              <a:rPr lang="en-US" dirty="0" smtClean="0"/>
              <a:t>Try to rely mostly on high-</a:t>
            </a:r>
            <a:r>
              <a:rPr lang="en-US" dirty="0" err="1" smtClean="0"/>
              <a:t>pT</a:t>
            </a:r>
            <a:r>
              <a:rPr lang="en-US" dirty="0" smtClean="0"/>
              <a:t> particles 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Imperial College, 14/1/2009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29278-6155-9842-BD94-C7CBB2934D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3117850"/>
            <a:ext cx="6756400" cy="3200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500" y="3105150"/>
            <a:ext cx="6743700" cy="32131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10400" y="3119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H-&gt;4μ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Imperial College, 14/1/2009</a:t>
            </a: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E8AEF-83F8-C24C-9380-9D0954D1C434}" type="slidenum">
              <a:rPr lang="en-US"/>
              <a:pPr/>
              <a:t>11</a:t>
            </a:fld>
            <a:endParaRPr lang="en-US"/>
          </a:p>
        </p:txBody>
      </p:sp>
      <p:sp>
        <p:nvSpPr>
          <p:cNvPr id="14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1275"/>
            <a:ext cx="8002587" cy="866775"/>
          </a:xfrm>
        </p:spPr>
        <p:txBody>
          <a:bodyPr/>
          <a:lstStyle/>
          <a:p>
            <a:r>
              <a:rPr lang="en-US"/>
              <a:t>The ATLAS trigger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9300" y="1125538"/>
            <a:ext cx="4038600" cy="5256212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sz="1600" dirty="0"/>
              <a:t>Three trigger levels: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Level 1: 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Hardware based (FPGA/ASIC)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Coarse granularity detector data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Calorimeter and </a:t>
            </a:r>
            <a:r>
              <a:rPr lang="en-US" sz="1400" dirty="0" err="1"/>
              <a:t>muon</a:t>
            </a:r>
            <a:r>
              <a:rPr lang="en-US" sz="1400" dirty="0"/>
              <a:t> spectrometer only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Latency </a:t>
            </a:r>
            <a:r>
              <a:rPr lang="en-US" sz="1400" dirty="0" smtClean="0"/>
              <a:t>2.5 </a:t>
            </a:r>
            <a:r>
              <a:rPr lang="en-US" sz="1400" dirty="0" err="1">
                <a:sym typeface="Symbol" charset="2"/>
              </a:rPr>
              <a:t>s</a:t>
            </a:r>
            <a:r>
              <a:rPr lang="en-US" sz="1400" dirty="0">
                <a:sym typeface="Symbol" charset="2"/>
              </a:rPr>
              <a:t> (buffer length)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sym typeface="Symbol" charset="2"/>
              </a:rPr>
              <a:t>Output rate ~75 </a:t>
            </a:r>
            <a:r>
              <a:rPr lang="en-US" sz="1400" dirty="0" smtClean="0">
                <a:sym typeface="Symbol" charset="2"/>
              </a:rPr>
              <a:t>kHz (limit ~100 kHz)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sym typeface="Symbol" charset="2"/>
              </a:rPr>
              <a:t>Level 2: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sym typeface="Symbol" charset="2"/>
              </a:rPr>
              <a:t>Software based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sym typeface="Symbol" charset="2"/>
              </a:rPr>
              <a:t>Only detector sub-regions processed </a:t>
            </a:r>
            <a:r>
              <a:rPr lang="en-US" sz="1400" dirty="0" smtClean="0">
                <a:sym typeface="Symbol" charset="2"/>
              </a:rPr>
              <a:t>(</a:t>
            </a:r>
            <a:r>
              <a:rPr lang="en-US" sz="1400" b="1" dirty="0" smtClean="0">
                <a:sym typeface="Symbol" charset="2"/>
              </a:rPr>
              <a:t>R</a:t>
            </a:r>
            <a:r>
              <a:rPr lang="en-US" sz="1400" dirty="0" smtClean="0">
                <a:sym typeface="Symbol" charset="2"/>
              </a:rPr>
              <a:t>egions </a:t>
            </a:r>
            <a:r>
              <a:rPr lang="en-US" sz="1400" b="1" dirty="0">
                <a:sym typeface="Symbol" charset="2"/>
              </a:rPr>
              <a:t>o</a:t>
            </a:r>
            <a:r>
              <a:rPr lang="en-US" sz="1400" dirty="0">
                <a:sym typeface="Symbol" charset="2"/>
              </a:rPr>
              <a:t>f </a:t>
            </a:r>
            <a:r>
              <a:rPr lang="en-US" sz="1400" b="1" dirty="0">
                <a:sym typeface="Symbol" charset="2"/>
              </a:rPr>
              <a:t>I</a:t>
            </a:r>
            <a:r>
              <a:rPr lang="en-US" sz="1400" dirty="0">
                <a:sym typeface="Symbol" charset="2"/>
              </a:rPr>
              <a:t>nterest) seeded by level 1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sym typeface="Symbol" charset="2"/>
              </a:rPr>
              <a:t>Full detector granularity in </a:t>
            </a:r>
            <a:r>
              <a:rPr lang="en-US" sz="1400" dirty="0" err="1">
                <a:sym typeface="Symbol" charset="2"/>
              </a:rPr>
              <a:t>RoIs</a:t>
            </a:r>
            <a:endParaRPr lang="en-US" sz="1400" dirty="0">
              <a:sym typeface="Symbol" charset="2"/>
            </a:endParaRPr>
          </a:p>
          <a:p>
            <a:pPr lvl="1">
              <a:lnSpc>
                <a:spcPct val="80000"/>
              </a:lnSpc>
            </a:pPr>
            <a:r>
              <a:rPr lang="en-US" sz="1400" dirty="0">
                <a:sym typeface="Symbol" charset="2"/>
              </a:rPr>
              <a:t>Fast tracking and </a:t>
            </a:r>
            <a:r>
              <a:rPr lang="en-US" sz="1400" dirty="0" err="1">
                <a:sym typeface="Symbol" charset="2"/>
              </a:rPr>
              <a:t>calorimetry</a:t>
            </a:r>
            <a:endParaRPr lang="en-US" sz="1400" dirty="0">
              <a:sym typeface="Symbol" charset="2"/>
            </a:endParaRPr>
          </a:p>
          <a:p>
            <a:pPr lvl="1">
              <a:lnSpc>
                <a:spcPct val="80000"/>
              </a:lnSpc>
            </a:pPr>
            <a:r>
              <a:rPr lang="en-US" sz="1400" dirty="0"/>
              <a:t>Average execution time </a:t>
            </a:r>
            <a:r>
              <a:rPr lang="en-US" sz="1400" dirty="0" smtClean="0"/>
              <a:t>~40 </a:t>
            </a:r>
            <a:r>
              <a:rPr lang="en-US" sz="1400" dirty="0"/>
              <a:t>ms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Output rate ~1 kHz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Event Filter (EF):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Seeded by level 2 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Full detector granularity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Potential full event access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Offline algorithms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Average execution time ~1 </a:t>
            </a:r>
            <a:r>
              <a:rPr lang="en-US" sz="1400" dirty="0" err="1"/>
              <a:t>s</a:t>
            </a:r>
            <a:endParaRPr lang="en-US" sz="1400" dirty="0"/>
          </a:p>
          <a:p>
            <a:pPr lvl="1">
              <a:lnSpc>
                <a:spcPct val="80000"/>
              </a:lnSpc>
            </a:pPr>
            <a:r>
              <a:rPr lang="en-US" sz="1400" dirty="0"/>
              <a:t>Output rate ~200 Hz</a:t>
            </a:r>
          </a:p>
        </p:txBody>
      </p:sp>
      <p:pic>
        <p:nvPicPr>
          <p:cNvPr id="199688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1422400"/>
            <a:ext cx="3816350" cy="4670425"/>
          </a:xfrm>
          <a:noFill/>
          <a:ln/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07950" y="2667000"/>
            <a:ext cx="576263" cy="3240087"/>
            <a:chOff x="68" y="1797"/>
            <a:chExt cx="363" cy="2041"/>
          </a:xfrm>
        </p:grpSpPr>
        <p:sp>
          <p:nvSpPr>
            <p:cNvPr id="199691" name="AutoShape 11"/>
            <p:cNvSpPr>
              <a:spLocks/>
            </p:cNvSpPr>
            <p:nvPr/>
          </p:nvSpPr>
          <p:spPr bwMode="auto">
            <a:xfrm>
              <a:off x="295" y="1797"/>
              <a:ext cx="136" cy="2041"/>
            </a:xfrm>
            <a:prstGeom prst="leftBrace">
              <a:avLst>
                <a:gd name="adj1" fmla="val 125061"/>
                <a:gd name="adj2" fmla="val 50000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692" name="Text Box 12"/>
            <p:cNvSpPr txBox="1">
              <a:spLocks noChangeArrowheads="1"/>
            </p:cNvSpPr>
            <p:nvPr/>
          </p:nvSpPr>
          <p:spPr bwMode="auto">
            <a:xfrm rot="10800000">
              <a:off x="68" y="2024"/>
              <a:ext cx="289" cy="1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3300"/>
                  </a:solidFill>
                </a:rPr>
                <a:t>High-Level Trigger</a:t>
              </a:r>
            </a:p>
          </p:txBody>
        </p:sp>
      </p:grpSp>
      <p:sp>
        <p:nvSpPr>
          <p:cNvPr id="199694" name="Rectangle 14"/>
          <p:cNvSpPr>
            <a:spLocks noChangeArrowheads="1"/>
          </p:cNvSpPr>
          <p:nvPr/>
        </p:nvSpPr>
        <p:spPr bwMode="auto">
          <a:xfrm>
            <a:off x="827088" y="2667000"/>
            <a:ext cx="3816350" cy="1728787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695" name="Rectangle 15"/>
          <p:cNvSpPr>
            <a:spLocks noChangeArrowheads="1"/>
          </p:cNvSpPr>
          <p:nvPr/>
        </p:nvSpPr>
        <p:spPr bwMode="auto">
          <a:xfrm>
            <a:off x="5003800" y="3068638"/>
            <a:ext cx="3816350" cy="1368425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696" name="Rectangle 16"/>
          <p:cNvSpPr>
            <a:spLocks noChangeArrowheads="1"/>
          </p:cNvSpPr>
          <p:nvPr/>
        </p:nvSpPr>
        <p:spPr bwMode="auto">
          <a:xfrm>
            <a:off x="5003800" y="4365625"/>
            <a:ext cx="3816350" cy="1800225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697" name="Rectangle 17"/>
          <p:cNvSpPr>
            <a:spLocks noChangeArrowheads="1"/>
          </p:cNvSpPr>
          <p:nvPr/>
        </p:nvSpPr>
        <p:spPr bwMode="auto">
          <a:xfrm>
            <a:off x="755650" y="4395787"/>
            <a:ext cx="3816350" cy="1800225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99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99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99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99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94" grpId="0" animBg="1"/>
      <p:bldP spid="199695" grpId="0" animBg="1"/>
      <p:bldP spid="199696" grpId="0" animBg="1"/>
      <p:bldP spid="19969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Imperial College, 14/1/2009</a:t>
            </a:r>
            <a:endParaRPr lang="en-US"/>
          </a:p>
        </p:txBody>
      </p:sp>
      <p:sp>
        <p:nvSpPr>
          <p:cNvPr id="13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A51CFC-5971-1541-90BA-6FC1319540B1}" type="slidenum">
              <a:rPr lang="en-US"/>
              <a:pPr/>
              <a:t>12</a:t>
            </a:fld>
            <a:endParaRPr lang="en-US"/>
          </a:p>
        </p:txBody>
      </p:sp>
      <p:sp>
        <p:nvSpPr>
          <p:cNvPr id="13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283781" name="Rectangle 133"/>
          <p:cNvSpPr>
            <a:spLocks noChangeArrowheads="1"/>
          </p:cNvSpPr>
          <p:nvPr/>
        </p:nvSpPr>
        <p:spPr bwMode="auto">
          <a:xfrm>
            <a:off x="0" y="0"/>
            <a:ext cx="4643438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12913" y="1077913"/>
            <a:ext cx="5983287" cy="4256087"/>
            <a:chOff x="1169" y="677"/>
            <a:chExt cx="4083" cy="2681"/>
          </a:xfrm>
        </p:grpSpPr>
        <p:pic>
          <p:nvPicPr>
            <p:cNvPr id="283651" name="Picture 3" descr="Image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87" y="677"/>
              <a:ext cx="2065" cy="1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169" y="1346"/>
              <a:ext cx="1575" cy="2012"/>
              <a:chOff x="1169" y="1346"/>
              <a:chExt cx="1575" cy="2012"/>
            </a:xfrm>
          </p:grpSpPr>
          <p:sp>
            <p:nvSpPr>
              <p:cNvPr id="283655" name="Line 7"/>
              <p:cNvSpPr>
                <a:spLocks noChangeShapeType="1"/>
              </p:cNvSpPr>
              <p:nvPr/>
            </p:nvSpPr>
            <p:spPr bwMode="auto">
              <a:xfrm flipV="1">
                <a:off x="1560" y="1510"/>
                <a:ext cx="468" cy="0"/>
              </a:xfrm>
              <a:prstGeom prst="line">
                <a:avLst/>
              </a:prstGeom>
              <a:noFill/>
              <a:ln w="9525">
                <a:solidFill>
                  <a:srgbClr val="333399"/>
                </a:solidFill>
                <a:round/>
                <a:headEnd type="triangle" w="sm" len="sm"/>
                <a:tailEnd type="triangl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656" name="Line 8"/>
              <p:cNvSpPr>
                <a:spLocks noChangeShapeType="1"/>
              </p:cNvSpPr>
              <p:nvPr/>
            </p:nvSpPr>
            <p:spPr bwMode="auto">
              <a:xfrm>
                <a:off x="2362" y="1518"/>
                <a:ext cx="7" cy="145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triangle" w="sm" len="med"/>
                <a:tailEnd type="triangle" w="sm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657" name="Line 9"/>
              <p:cNvSpPr>
                <a:spLocks noChangeShapeType="1"/>
              </p:cNvSpPr>
              <p:nvPr/>
            </p:nvSpPr>
            <p:spPr bwMode="auto">
              <a:xfrm>
                <a:off x="2414" y="1518"/>
                <a:ext cx="7" cy="145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triangle" w="sm" len="med"/>
                <a:tailEnd type="triangle" w="sm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658" name="Text Box 10"/>
              <p:cNvSpPr txBox="1">
                <a:spLocks noChangeArrowheads="1"/>
              </p:cNvSpPr>
              <p:nvPr/>
            </p:nvSpPr>
            <p:spPr bwMode="auto">
              <a:xfrm rot="-5400000">
                <a:off x="2322" y="1791"/>
                <a:ext cx="69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b="0">
                    <a:ea typeface="ＭＳ Ｐゴシック" charset="-128"/>
                    <a:cs typeface="ＭＳ Ｐゴシック" charset="-128"/>
                  </a:rPr>
                  <a:t>Gigabit Ethernet</a:t>
                </a:r>
              </a:p>
            </p:txBody>
          </p:sp>
          <p:sp>
            <p:nvSpPr>
              <p:cNvPr id="283659" name="Line 11"/>
              <p:cNvSpPr>
                <a:spLocks noChangeShapeType="1"/>
              </p:cNvSpPr>
              <p:nvPr/>
            </p:nvSpPr>
            <p:spPr bwMode="auto">
              <a:xfrm>
                <a:off x="2473" y="1518"/>
                <a:ext cx="8" cy="145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triangle" w="sm" len="med"/>
                <a:tailEnd type="triangle" w="sm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660" name="Line 12"/>
              <p:cNvSpPr>
                <a:spLocks noChangeShapeType="1"/>
              </p:cNvSpPr>
              <p:nvPr/>
            </p:nvSpPr>
            <p:spPr bwMode="auto">
              <a:xfrm>
                <a:off x="2533" y="1518"/>
                <a:ext cx="7" cy="145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triangle" w="sm" len="med"/>
                <a:tailEnd type="triangle" w="sm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661" name="Line 13"/>
              <p:cNvSpPr>
                <a:spLocks noChangeShapeType="1"/>
              </p:cNvSpPr>
              <p:nvPr/>
            </p:nvSpPr>
            <p:spPr bwMode="auto">
              <a:xfrm>
                <a:off x="2592" y="1518"/>
                <a:ext cx="8" cy="145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triangle" w="sm" len="med"/>
                <a:tailEnd type="triangle" w="sm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662" name="Line 14"/>
              <p:cNvSpPr>
                <a:spLocks noChangeShapeType="1"/>
              </p:cNvSpPr>
              <p:nvPr/>
            </p:nvSpPr>
            <p:spPr bwMode="auto">
              <a:xfrm>
                <a:off x="2310" y="1518"/>
                <a:ext cx="7" cy="145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triangle" w="sm" len="med"/>
                <a:tailEnd type="triangle" w="sm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663" name="Line 15"/>
              <p:cNvSpPr>
                <a:spLocks noChangeShapeType="1"/>
              </p:cNvSpPr>
              <p:nvPr/>
            </p:nvSpPr>
            <p:spPr bwMode="auto">
              <a:xfrm>
                <a:off x="2258" y="1518"/>
                <a:ext cx="7" cy="145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triangle" w="sm" len="med"/>
                <a:tailEnd type="triangle" w="sm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664" name="Line 16"/>
              <p:cNvSpPr>
                <a:spLocks noChangeShapeType="1"/>
              </p:cNvSpPr>
              <p:nvPr/>
            </p:nvSpPr>
            <p:spPr bwMode="auto">
              <a:xfrm>
                <a:off x="2206" y="1518"/>
                <a:ext cx="7" cy="145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triangle" w="sm" len="med"/>
                <a:tailEnd type="triangle" w="sm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665" name="Line 17"/>
              <p:cNvSpPr>
                <a:spLocks noChangeShapeType="1"/>
              </p:cNvSpPr>
              <p:nvPr/>
            </p:nvSpPr>
            <p:spPr bwMode="auto">
              <a:xfrm>
                <a:off x="2154" y="1518"/>
                <a:ext cx="7" cy="145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triangle" w="sm" len="med"/>
                <a:tailEnd type="triangle" w="sm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666" name="Text Box 18"/>
              <p:cNvSpPr txBox="1">
                <a:spLocks noChangeArrowheads="1"/>
              </p:cNvSpPr>
              <p:nvPr/>
            </p:nvSpPr>
            <p:spPr bwMode="auto">
              <a:xfrm rot="-5400000">
                <a:off x="1499" y="1905"/>
                <a:ext cx="822" cy="2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b="0" i="1">
                    <a:ea typeface="ＭＳ Ｐゴシック" charset="-128"/>
                    <a:cs typeface="ＭＳ Ｐゴシック" charset="-128"/>
                  </a:rPr>
                  <a:t>Event data requests</a:t>
                </a:r>
              </a:p>
              <a:p>
                <a:r>
                  <a:rPr lang="en-US" sz="1000" b="0" i="1">
                    <a:ea typeface="ＭＳ Ｐゴシック" charset="-128"/>
                    <a:cs typeface="ＭＳ Ｐゴシック" charset="-128"/>
                  </a:rPr>
                  <a:t>Delete commands  </a:t>
                </a:r>
              </a:p>
            </p:txBody>
          </p:sp>
          <p:sp>
            <p:nvSpPr>
              <p:cNvPr id="283667" name="Text Box 19"/>
              <p:cNvSpPr txBox="1">
                <a:spLocks noChangeArrowheads="1"/>
              </p:cNvSpPr>
              <p:nvPr/>
            </p:nvSpPr>
            <p:spPr bwMode="auto">
              <a:xfrm rot="-5400000">
                <a:off x="1228" y="2000"/>
                <a:ext cx="892" cy="1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b="0" i="1">
                    <a:ea typeface="ＭＳ Ｐゴシック" charset="-128"/>
                    <a:cs typeface="ＭＳ Ｐゴシック" charset="-128"/>
                  </a:rPr>
                  <a:t>Requested event data</a:t>
                </a:r>
              </a:p>
            </p:txBody>
          </p:sp>
          <p:sp>
            <p:nvSpPr>
              <p:cNvPr id="283668" name="Line 20"/>
              <p:cNvSpPr>
                <a:spLocks noChangeShapeType="1"/>
              </p:cNvSpPr>
              <p:nvPr/>
            </p:nvSpPr>
            <p:spPr bwMode="auto">
              <a:xfrm flipH="1">
                <a:off x="1779" y="1601"/>
                <a:ext cx="0" cy="912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 type="stealth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" name="Group 21"/>
              <p:cNvGrpSpPr>
                <a:grpSpLocks/>
              </p:cNvGrpSpPr>
              <p:nvPr/>
            </p:nvGrpSpPr>
            <p:grpSpPr bwMode="auto">
              <a:xfrm>
                <a:off x="1169" y="1490"/>
                <a:ext cx="391" cy="1868"/>
                <a:chOff x="1169" y="1490"/>
                <a:chExt cx="391" cy="1868"/>
              </a:xfrm>
            </p:grpSpPr>
            <p:sp>
              <p:nvSpPr>
                <p:cNvPr id="283670" name="Text Box 22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845" y="2504"/>
                  <a:ext cx="801" cy="15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000" b="0">
                      <a:ea typeface="ＭＳ Ｐゴシック" charset="-128"/>
                      <a:cs typeface="ＭＳ Ｐゴシック" charset="-128"/>
                    </a:rPr>
                    <a:t>Regions Of Interest</a:t>
                  </a:r>
                </a:p>
              </p:txBody>
            </p:sp>
            <p:sp>
              <p:nvSpPr>
                <p:cNvPr id="283671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404" y="1774"/>
                  <a:ext cx="0" cy="158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stealth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3672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352" y="1774"/>
                  <a:ext cx="0" cy="158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stealth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3673" name="Rectangle 25"/>
                <p:cNvSpPr>
                  <a:spLocks noChangeArrowheads="1"/>
                </p:cNvSpPr>
                <p:nvPr/>
              </p:nvSpPr>
              <p:spPr bwMode="auto">
                <a:xfrm>
                  <a:off x="1196" y="1490"/>
                  <a:ext cx="364" cy="288"/>
                </a:xfrm>
                <a:prstGeom prst="rect">
                  <a:avLst/>
                </a:prstGeom>
                <a:solidFill>
                  <a:srgbClr val="FFF2E4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000" b="0">
                      <a:ea typeface="ＭＳ Ｐゴシック" charset="-128"/>
                      <a:cs typeface="ＭＳ Ｐゴシック" charset="-128"/>
                    </a:rPr>
                    <a:t>LVL2</a:t>
                  </a:r>
                </a:p>
                <a:p>
                  <a:pPr algn="ctr"/>
                  <a:r>
                    <a:rPr lang="en-US" sz="1000" b="0">
                      <a:ea typeface="ＭＳ Ｐゴシック" charset="-128"/>
                      <a:cs typeface="ＭＳ Ｐゴシック" charset="-128"/>
                    </a:rPr>
                    <a:t>Super-</a:t>
                  </a:r>
                </a:p>
                <a:p>
                  <a:pPr algn="ctr"/>
                  <a:r>
                    <a:rPr lang="en-US" sz="1000" b="0">
                      <a:ea typeface="ＭＳ Ｐゴシック" charset="-128"/>
                      <a:cs typeface="ＭＳ Ｐゴシック" charset="-128"/>
                    </a:rPr>
                    <a:t>visor</a:t>
                  </a:r>
                  <a:endParaRPr lang="en-US" sz="2400" b="0"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sp>
            <p:nvSpPr>
              <p:cNvPr id="283674" name="Rectangle 26"/>
              <p:cNvSpPr>
                <a:spLocks noChangeArrowheads="1"/>
              </p:cNvSpPr>
              <p:nvPr/>
            </p:nvSpPr>
            <p:spPr bwMode="auto">
              <a:xfrm>
                <a:off x="2028" y="1346"/>
                <a:ext cx="676" cy="192"/>
              </a:xfrm>
              <a:prstGeom prst="rect">
                <a:avLst/>
              </a:prstGeom>
              <a:solidFill>
                <a:srgbClr val="FFF2E4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 b="0">
                    <a:ea typeface="ＭＳ Ｐゴシック" charset="-128"/>
                    <a:cs typeface="ＭＳ Ｐゴシック" charset="-128"/>
                  </a:rPr>
                  <a:t>Network switches</a:t>
                </a:r>
                <a:endParaRPr lang="en-US" sz="1200" b="0">
                  <a:ea typeface="ＭＳ Ｐゴシック" charset="-128"/>
                  <a:cs typeface="ＭＳ Ｐゴシック" charset="-128"/>
                </a:endParaRPr>
              </a:p>
            </p:txBody>
          </p:sp>
        </p:grp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422650" y="704850"/>
            <a:ext cx="1590675" cy="1600200"/>
            <a:chOff x="2336" y="444"/>
            <a:chExt cx="1085" cy="1008"/>
          </a:xfrm>
        </p:grpSpPr>
        <p:sp>
          <p:nvSpPr>
            <p:cNvPr id="283676" name="Text Box 28"/>
            <p:cNvSpPr txBox="1">
              <a:spLocks noChangeArrowheads="1"/>
            </p:cNvSpPr>
            <p:nvPr/>
          </p:nvSpPr>
          <p:spPr bwMode="auto">
            <a:xfrm>
              <a:off x="2797" y="601"/>
              <a:ext cx="62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 b="0">
                  <a:ea typeface="ＭＳ Ｐゴシック" charset="-128"/>
                  <a:cs typeface="ＭＳ Ｐゴシック" charset="-128"/>
                </a:rPr>
                <a:t>Second-</a:t>
              </a:r>
            </a:p>
            <a:p>
              <a:r>
                <a:rPr lang="en-US" sz="1000" b="0">
                  <a:ea typeface="ＭＳ Ｐゴシック" charset="-128"/>
                  <a:cs typeface="ＭＳ Ｐゴシック" charset="-128"/>
                </a:rPr>
                <a:t>level</a:t>
              </a:r>
            </a:p>
            <a:p>
              <a:r>
                <a:rPr lang="en-US" sz="1000" b="0">
                  <a:ea typeface="ＭＳ Ｐゴシック" charset="-128"/>
                  <a:cs typeface="ＭＳ Ｐゴシック" charset="-128"/>
                </a:rPr>
                <a:t>trigger</a:t>
              </a:r>
            </a:p>
          </p:txBody>
        </p:sp>
        <p:sp>
          <p:nvSpPr>
            <p:cNvPr id="283677" name="Line 29"/>
            <p:cNvSpPr>
              <a:spLocks noChangeShapeType="1"/>
            </p:cNvSpPr>
            <p:nvPr/>
          </p:nvSpPr>
          <p:spPr bwMode="auto">
            <a:xfrm flipV="1">
              <a:off x="2466" y="1010"/>
              <a:ext cx="0" cy="33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678" name="Line 30"/>
            <p:cNvSpPr>
              <a:spLocks noChangeShapeType="1"/>
            </p:cNvSpPr>
            <p:nvPr/>
          </p:nvSpPr>
          <p:spPr bwMode="auto">
            <a:xfrm flipV="1">
              <a:off x="2518" y="1010"/>
              <a:ext cx="0" cy="33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679" name="Line 31"/>
            <p:cNvSpPr>
              <a:spLocks noChangeShapeType="1"/>
            </p:cNvSpPr>
            <p:nvPr/>
          </p:nvSpPr>
          <p:spPr bwMode="auto">
            <a:xfrm flipV="1">
              <a:off x="2570" y="1010"/>
              <a:ext cx="0" cy="33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680" name="Line 32"/>
            <p:cNvSpPr>
              <a:spLocks noChangeShapeType="1"/>
            </p:cNvSpPr>
            <p:nvPr/>
          </p:nvSpPr>
          <p:spPr bwMode="auto">
            <a:xfrm flipV="1">
              <a:off x="2622" y="1010"/>
              <a:ext cx="0" cy="33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681" name="Rectangle 33"/>
            <p:cNvSpPr>
              <a:spLocks noChangeArrowheads="1"/>
            </p:cNvSpPr>
            <p:nvPr/>
          </p:nvSpPr>
          <p:spPr bwMode="auto">
            <a:xfrm>
              <a:off x="2652" y="1068"/>
              <a:ext cx="260" cy="96"/>
            </a:xfrm>
            <a:prstGeom prst="rect">
              <a:avLst/>
            </a:prstGeom>
            <a:solidFill>
              <a:srgbClr val="FFF2E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 b="0">
                  <a:ea typeface="ＭＳ Ｐゴシック" charset="-128"/>
                  <a:cs typeface="ＭＳ Ｐゴシック" charset="-128"/>
                </a:rPr>
                <a:t>pROS</a:t>
              </a:r>
              <a:endParaRPr lang="en-US" b="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3682" name="Line 34"/>
            <p:cNvSpPr>
              <a:spLocks noChangeShapeType="1"/>
            </p:cNvSpPr>
            <p:nvPr/>
          </p:nvSpPr>
          <p:spPr bwMode="auto">
            <a:xfrm>
              <a:off x="2668" y="1164"/>
              <a:ext cx="0" cy="185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683" name="Text Box 35"/>
            <p:cNvSpPr txBox="1">
              <a:spLocks noChangeArrowheads="1"/>
            </p:cNvSpPr>
            <p:nvPr/>
          </p:nvSpPr>
          <p:spPr bwMode="auto">
            <a:xfrm>
              <a:off x="2336" y="444"/>
              <a:ext cx="3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0">
                  <a:ea typeface="ＭＳ Ｐゴシック" charset="-128"/>
                  <a:cs typeface="ＭＳ Ｐゴシック" charset="-128"/>
                </a:rPr>
                <a:t>~ 500 </a:t>
              </a:r>
            </a:p>
          </p:txBody>
        </p:sp>
        <p:sp>
          <p:nvSpPr>
            <p:cNvPr id="283684" name="Text Box 36"/>
            <p:cNvSpPr txBox="1">
              <a:spLocks noChangeArrowheads="1"/>
            </p:cNvSpPr>
            <p:nvPr/>
          </p:nvSpPr>
          <p:spPr bwMode="auto">
            <a:xfrm>
              <a:off x="2691" y="1136"/>
              <a:ext cx="332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900" b="0">
                  <a:ea typeface="ＭＳ Ｐゴシック" charset="-128"/>
                  <a:cs typeface="ＭＳ Ｐゴシック" charset="-128"/>
                </a:rPr>
                <a:t>stores </a:t>
              </a:r>
            </a:p>
            <a:p>
              <a:r>
                <a:rPr lang="en-US" sz="900" b="0">
                  <a:ea typeface="ＭＳ Ｐゴシック" charset="-128"/>
                  <a:cs typeface="ＭＳ Ｐゴシック" charset="-128"/>
                </a:rPr>
                <a:t>LVL2</a:t>
              </a:r>
            </a:p>
            <a:p>
              <a:r>
                <a:rPr lang="en-US" sz="900" b="0">
                  <a:ea typeface="ＭＳ Ｐゴシック" charset="-128"/>
                  <a:cs typeface="ＭＳ Ｐゴシック" charset="-128"/>
                </a:rPr>
                <a:t>output</a:t>
              </a:r>
            </a:p>
          </p:txBody>
        </p:sp>
        <p:sp>
          <p:nvSpPr>
            <p:cNvPr id="283685" name="Rectangle 37"/>
            <p:cNvSpPr>
              <a:spLocks noChangeArrowheads="1"/>
            </p:cNvSpPr>
            <p:nvPr/>
          </p:nvSpPr>
          <p:spPr bwMode="auto">
            <a:xfrm>
              <a:off x="2444" y="588"/>
              <a:ext cx="364" cy="431"/>
            </a:xfrm>
            <a:prstGeom prst="rect">
              <a:avLst/>
            </a:prstGeom>
            <a:solidFill>
              <a:srgbClr val="FFF2E4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b="0">
                  <a:ea typeface="ＭＳ Ｐゴシック" charset="-128"/>
                  <a:cs typeface="ＭＳ Ｐゴシック" charset="-128"/>
                </a:rPr>
                <a:t>LVL2 </a:t>
              </a:r>
            </a:p>
            <a:p>
              <a:pPr algn="ctr"/>
              <a:r>
                <a:rPr lang="en-US" sz="1200" b="0">
                  <a:ea typeface="ＭＳ Ｐゴシック" charset="-128"/>
                  <a:cs typeface="ＭＳ Ｐゴシック" charset="-128"/>
                </a:rPr>
                <a:t>farm</a:t>
              </a:r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4267200" y="4051300"/>
            <a:ext cx="1828330" cy="1981200"/>
            <a:chOff x="2912" y="2552"/>
            <a:chExt cx="1248" cy="1248"/>
          </a:xfrm>
        </p:grpSpPr>
        <p:sp>
          <p:nvSpPr>
            <p:cNvPr id="283689" name="Rectangle 41"/>
            <p:cNvSpPr>
              <a:spLocks noChangeArrowheads="1"/>
            </p:cNvSpPr>
            <p:nvPr/>
          </p:nvSpPr>
          <p:spPr bwMode="auto">
            <a:xfrm>
              <a:off x="2964" y="2974"/>
              <a:ext cx="364" cy="528"/>
            </a:xfrm>
            <a:prstGeom prst="rect">
              <a:avLst/>
            </a:prstGeom>
            <a:solidFill>
              <a:srgbClr val="FFF2E4"/>
            </a:solidFill>
            <a:ln w="19050">
              <a:solidFill>
                <a:srgbClr val="4C4C4C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b="0">
                  <a:ea typeface="ＭＳ Ｐゴシック" charset="-128"/>
                  <a:cs typeface="ＭＳ Ｐゴシック" charset="-128"/>
                </a:rPr>
                <a:t>Read-</a:t>
              </a:r>
            </a:p>
            <a:p>
              <a:pPr algn="ctr"/>
              <a:r>
                <a:rPr lang="en-US" sz="1200" b="0">
                  <a:ea typeface="ＭＳ Ｐゴシック" charset="-128"/>
                  <a:cs typeface="ＭＳ Ｐゴシック" charset="-128"/>
                </a:rPr>
                <a:t>Out</a:t>
              </a:r>
            </a:p>
            <a:p>
              <a:pPr algn="ctr"/>
              <a:r>
                <a:rPr lang="en-US" sz="1200" b="0">
                  <a:ea typeface="ＭＳ Ｐゴシック" charset="-128"/>
                  <a:cs typeface="ＭＳ Ｐゴシック" charset="-128"/>
                </a:rPr>
                <a:t>Drivers</a:t>
              </a:r>
            </a:p>
            <a:p>
              <a:pPr algn="ctr"/>
              <a:r>
                <a:rPr lang="en-US" sz="1000" b="0">
                  <a:ea typeface="ＭＳ Ｐゴシック" charset="-128"/>
                  <a:cs typeface="ＭＳ Ｐゴシック" charset="-128"/>
                </a:rPr>
                <a:t>(</a:t>
              </a:r>
              <a:r>
                <a:rPr lang="en-US" sz="1200">
                  <a:solidFill>
                    <a:srgbClr val="FF0000"/>
                  </a:solidFill>
                  <a:ea typeface="ＭＳ Ｐゴシック" charset="-128"/>
                  <a:cs typeface="ＭＳ Ｐゴシック" charset="-128"/>
                </a:rPr>
                <a:t>ROD</a:t>
              </a:r>
              <a:r>
                <a:rPr lang="en-US" sz="1200" b="0">
                  <a:ea typeface="ＭＳ Ｐゴシック" charset="-128"/>
                  <a:cs typeface="ＭＳ Ｐゴシック" charset="-128"/>
                </a:rPr>
                <a:t>s</a:t>
              </a:r>
              <a:r>
                <a:rPr lang="en-US" sz="1000" b="0">
                  <a:ea typeface="ＭＳ Ｐゴシック" charset="-128"/>
                  <a:cs typeface="ＭＳ Ｐゴシック" charset="-128"/>
                </a:rPr>
                <a:t>)</a:t>
              </a:r>
              <a:endParaRPr lang="en-US" sz="1200" b="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3690" name="Rectangle 42"/>
            <p:cNvSpPr>
              <a:spLocks noChangeArrowheads="1"/>
            </p:cNvSpPr>
            <p:nvPr/>
          </p:nvSpPr>
          <p:spPr bwMode="auto">
            <a:xfrm>
              <a:off x="3484" y="3358"/>
              <a:ext cx="364" cy="394"/>
            </a:xfrm>
            <a:prstGeom prst="rect">
              <a:avLst/>
            </a:prstGeom>
            <a:solidFill>
              <a:srgbClr val="FFF2E4"/>
            </a:solidFill>
            <a:ln w="1905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b="0">
                  <a:ea typeface="ＭＳ Ｐゴシック" charset="-128"/>
                  <a:cs typeface="ＭＳ Ｐゴシック" charset="-128"/>
                </a:rPr>
                <a:t>First-</a:t>
              </a:r>
            </a:p>
            <a:p>
              <a:pPr algn="ctr"/>
              <a:r>
                <a:rPr lang="en-US" sz="1200" b="0">
                  <a:ea typeface="ＭＳ Ｐゴシック" charset="-128"/>
                  <a:cs typeface="ＭＳ Ｐゴシック" charset="-128"/>
                </a:rPr>
                <a:t>level</a:t>
              </a:r>
            </a:p>
            <a:p>
              <a:pPr algn="ctr"/>
              <a:r>
                <a:rPr lang="en-US" sz="1200" b="0">
                  <a:ea typeface="ＭＳ Ｐゴシック" charset="-128"/>
                  <a:cs typeface="ＭＳ Ｐゴシック" charset="-128"/>
                </a:rPr>
                <a:t>trigger</a:t>
              </a:r>
            </a:p>
          </p:txBody>
        </p:sp>
        <p:sp>
          <p:nvSpPr>
            <p:cNvPr id="283691" name="Line 43"/>
            <p:cNvSpPr>
              <a:spLocks noChangeShapeType="1"/>
            </p:cNvSpPr>
            <p:nvPr/>
          </p:nvSpPr>
          <p:spPr bwMode="auto">
            <a:xfrm flipH="1" flipV="1">
              <a:off x="3848" y="3406"/>
              <a:ext cx="312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692" name="Line 44"/>
            <p:cNvSpPr>
              <a:spLocks noChangeShapeType="1"/>
            </p:cNvSpPr>
            <p:nvPr/>
          </p:nvSpPr>
          <p:spPr bwMode="auto">
            <a:xfrm>
              <a:off x="3848" y="3454"/>
              <a:ext cx="31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693" name="Line 45"/>
            <p:cNvSpPr>
              <a:spLocks noChangeShapeType="1"/>
            </p:cNvSpPr>
            <p:nvPr/>
          </p:nvSpPr>
          <p:spPr bwMode="auto">
            <a:xfrm rot="5400000" flipH="1">
              <a:off x="3744" y="2894"/>
              <a:ext cx="0" cy="832"/>
            </a:xfrm>
            <a:prstGeom prst="line">
              <a:avLst/>
            </a:prstGeom>
            <a:noFill/>
            <a:ln w="12700">
              <a:solidFill>
                <a:srgbClr val="666666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694" name="Line 46"/>
            <p:cNvSpPr>
              <a:spLocks noChangeShapeType="1"/>
            </p:cNvSpPr>
            <p:nvPr/>
          </p:nvSpPr>
          <p:spPr bwMode="auto">
            <a:xfrm rot="-5400000" flipH="1" flipV="1">
              <a:off x="3742" y="2849"/>
              <a:ext cx="6" cy="831"/>
            </a:xfrm>
            <a:prstGeom prst="line">
              <a:avLst/>
            </a:prstGeom>
            <a:noFill/>
            <a:ln w="12700">
              <a:solidFill>
                <a:srgbClr val="666666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695" name="Line 47"/>
            <p:cNvSpPr>
              <a:spLocks noChangeShapeType="1"/>
            </p:cNvSpPr>
            <p:nvPr/>
          </p:nvSpPr>
          <p:spPr bwMode="auto">
            <a:xfrm rot="-5400000" flipH="1" flipV="1">
              <a:off x="3742" y="2801"/>
              <a:ext cx="6" cy="831"/>
            </a:xfrm>
            <a:prstGeom prst="line">
              <a:avLst/>
            </a:prstGeom>
            <a:noFill/>
            <a:ln w="12700">
              <a:solidFill>
                <a:srgbClr val="666666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696" name="Line 48"/>
            <p:cNvSpPr>
              <a:spLocks noChangeShapeType="1"/>
            </p:cNvSpPr>
            <p:nvPr/>
          </p:nvSpPr>
          <p:spPr bwMode="auto">
            <a:xfrm rot="-5400000" flipH="1" flipV="1">
              <a:off x="3741" y="2753"/>
              <a:ext cx="6" cy="832"/>
            </a:xfrm>
            <a:prstGeom prst="line">
              <a:avLst/>
            </a:prstGeom>
            <a:noFill/>
            <a:ln w="12700">
              <a:solidFill>
                <a:srgbClr val="666666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697" name="Line 49"/>
            <p:cNvSpPr>
              <a:spLocks noChangeShapeType="1"/>
            </p:cNvSpPr>
            <p:nvPr/>
          </p:nvSpPr>
          <p:spPr bwMode="auto">
            <a:xfrm rot="-5400000" flipH="1" flipV="1">
              <a:off x="3741" y="2706"/>
              <a:ext cx="7" cy="831"/>
            </a:xfrm>
            <a:prstGeom prst="line">
              <a:avLst/>
            </a:prstGeom>
            <a:noFill/>
            <a:ln w="12700">
              <a:solidFill>
                <a:srgbClr val="666666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698" name="Text Box 50"/>
            <p:cNvSpPr txBox="1">
              <a:spLocks noChangeArrowheads="1"/>
            </p:cNvSpPr>
            <p:nvPr/>
          </p:nvSpPr>
          <p:spPr bwMode="auto">
            <a:xfrm>
              <a:off x="3250" y="2846"/>
              <a:ext cx="6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b="0">
                  <a:ea typeface="ＭＳ Ｐゴシック" charset="-128"/>
                  <a:cs typeface="ＭＳ Ｐゴシック" charset="-128"/>
                </a:rPr>
                <a:t>Dedicated links</a:t>
              </a:r>
            </a:p>
          </p:txBody>
        </p:sp>
        <p:sp>
          <p:nvSpPr>
            <p:cNvPr id="283699" name="Line 51"/>
            <p:cNvSpPr>
              <a:spLocks noChangeShapeType="1"/>
            </p:cNvSpPr>
            <p:nvPr/>
          </p:nvSpPr>
          <p:spPr bwMode="auto">
            <a:xfrm rot="-5400000" flipH="1" flipV="1">
              <a:off x="3740" y="2658"/>
              <a:ext cx="7" cy="832"/>
            </a:xfrm>
            <a:prstGeom prst="line">
              <a:avLst/>
            </a:prstGeom>
            <a:noFill/>
            <a:ln w="12700">
              <a:solidFill>
                <a:srgbClr val="666666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00" name="Line 52"/>
            <p:cNvSpPr>
              <a:spLocks noChangeShapeType="1"/>
            </p:cNvSpPr>
            <p:nvPr/>
          </p:nvSpPr>
          <p:spPr bwMode="auto">
            <a:xfrm rot="-5400000" flipH="1" flipV="1">
              <a:off x="3740" y="2609"/>
              <a:ext cx="7" cy="833"/>
            </a:xfrm>
            <a:prstGeom prst="line">
              <a:avLst/>
            </a:prstGeom>
            <a:noFill/>
            <a:ln w="12700">
              <a:solidFill>
                <a:srgbClr val="666666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01" name="Line 53"/>
            <p:cNvSpPr>
              <a:spLocks noChangeShapeType="1"/>
            </p:cNvSpPr>
            <p:nvPr/>
          </p:nvSpPr>
          <p:spPr bwMode="auto">
            <a:xfrm rot="5400000" flipH="1">
              <a:off x="3406" y="3328"/>
              <a:ext cx="0" cy="156"/>
            </a:xfrm>
            <a:prstGeom prst="line">
              <a:avLst/>
            </a:prstGeom>
            <a:noFill/>
            <a:ln w="12700">
              <a:solidFill>
                <a:srgbClr val="666666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02" name="Line 54"/>
            <p:cNvSpPr>
              <a:spLocks noChangeShapeType="1"/>
            </p:cNvSpPr>
            <p:nvPr/>
          </p:nvSpPr>
          <p:spPr bwMode="auto">
            <a:xfrm flipH="1" flipV="1">
              <a:off x="3900" y="3454"/>
              <a:ext cx="52" cy="9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03" name="Line 55"/>
            <p:cNvSpPr>
              <a:spLocks noChangeShapeType="1"/>
            </p:cNvSpPr>
            <p:nvPr/>
          </p:nvSpPr>
          <p:spPr bwMode="auto">
            <a:xfrm flipH="1" flipV="1">
              <a:off x="3952" y="3550"/>
              <a:ext cx="0" cy="25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04" name="Line 56"/>
            <p:cNvSpPr>
              <a:spLocks noChangeShapeType="1"/>
            </p:cNvSpPr>
            <p:nvPr/>
          </p:nvSpPr>
          <p:spPr bwMode="auto">
            <a:xfrm flipH="1" flipV="1">
              <a:off x="3328" y="3454"/>
              <a:ext cx="104" cy="34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05" name="Line 57"/>
            <p:cNvSpPr>
              <a:spLocks noChangeShapeType="1"/>
            </p:cNvSpPr>
            <p:nvPr/>
          </p:nvSpPr>
          <p:spPr bwMode="auto">
            <a:xfrm flipH="1">
              <a:off x="2964" y="2802"/>
              <a:ext cx="988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06" name="Text Box 58"/>
            <p:cNvSpPr txBox="1">
              <a:spLocks noChangeArrowheads="1"/>
            </p:cNvSpPr>
            <p:nvPr/>
          </p:nvSpPr>
          <p:spPr bwMode="auto">
            <a:xfrm>
              <a:off x="2964" y="2814"/>
              <a:ext cx="3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0">
                  <a:ea typeface="ＭＳ Ｐゴシック" charset="-128"/>
                  <a:cs typeface="ＭＳ Ｐゴシック" charset="-128"/>
                </a:rPr>
                <a:t>VME</a:t>
              </a:r>
            </a:p>
          </p:txBody>
        </p:sp>
        <p:sp>
          <p:nvSpPr>
            <p:cNvPr id="283707" name="Text Box 59"/>
            <p:cNvSpPr txBox="1">
              <a:spLocks noChangeArrowheads="1"/>
            </p:cNvSpPr>
            <p:nvPr/>
          </p:nvSpPr>
          <p:spPr bwMode="auto">
            <a:xfrm>
              <a:off x="2912" y="2552"/>
              <a:ext cx="9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b="0" i="1">
                  <a:ea typeface="ＭＳ Ｐゴシック" charset="-128"/>
                  <a:cs typeface="ＭＳ Ｐゴシック" charset="-128"/>
                </a:rPr>
                <a:t>Data of events accepted</a:t>
              </a:r>
            </a:p>
            <a:p>
              <a:r>
                <a:rPr lang="en-US" sz="1000" b="0" i="1">
                  <a:ea typeface="ＭＳ Ｐゴシック" charset="-128"/>
                  <a:cs typeface="ＭＳ Ｐゴシック" charset="-128"/>
                </a:rPr>
                <a:t>by first-level trigger</a:t>
              </a:r>
              <a:endParaRPr lang="en-US" sz="1000" b="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3708" name="Line 60"/>
            <p:cNvSpPr>
              <a:spLocks noChangeShapeType="1"/>
            </p:cNvSpPr>
            <p:nvPr/>
          </p:nvSpPr>
          <p:spPr bwMode="auto">
            <a:xfrm flipV="1">
              <a:off x="4004" y="2552"/>
              <a:ext cx="0" cy="1248"/>
            </a:xfrm>
            <a:prstGeom prst="line">
              <a:avLst/>
            </a:prstGeom>
            <a:noFill/>
            <a:ln w="12700">
              <a:solidFill>
                <a:srgbClr val="80004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1752600" y="4164013"/>
            <a:ext cx="4214813" cy="2509838"/>
            <a:chOff x="1196" y="2623"/>
            <a:chExt cx="2876" cy="1581"/>
          </a:xfrm>
        </p:grpSpPr>
        <p:sp>
          <p:nvSpPr>
            <p:cNvPr id="283710" name="AutoShape 62"/>
            <p:cNvSpPr>
              <a:spLocks noChangeArrowheads="1"/>
            </p:cNvSpPr>
            <p:nvPr/>
          </p:nvSpPr>
          <p:spPr bwMode="auto">
            <a:xfrm>
              <a:off x="1270" y="3896"/>
              <a:ext cx="468" cy="240"/>
            </a:xfrm>
            <a:prstGeom prst="leftArrow">
              <a:avLst>
                <a:gd name="adj1" fmla="val 50000"/>
                <a:gd name="adj2" fmla="val 487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kumimoji="1" lang="en-US" sz="1600" b="0">
                <a:solidFill>
                  <a:schemeClr val="accent2"/>
                </a:solidFill>
                <a:latin typeface="Times New Roman" charset="0"/>
              </a:endParaRPr>
            </a:p>
          </p:txBody>
        </p:sp>
        <p:grpSp>
          <p:nvGrpSpPr>
            <p:cNvPr id="9" name="Group 63"/>
            <p:cNvGrpSpPr>
              <a:grpSpLocks/>
            </p:cNvGrpSpPr>
            <p:nvPr/>
          </p:nvGrpSpPr>
          <p:grpSpPr bwMode="auto">
            <a:xfrm>
              <a:off x="1196" y="2623"/>
              <a:ext cx="2876" cy="1581"/>
              <a:chOff x="1196" y="2623"/>
              <a:chExt cx="2876" cy="1581"/>
            </a:xfrm>
          </p:grpSpPr>
          <p:sp>
            <p:nvSpPr>
              <p:cNvPr id="283712" name="Rectangle 64"/>
              <p:cNvSpPr>
                <a:spLocks noChangeArrowheads="1"/>
              </p:cNvSpPr>
              <p:nvPr/>
            </p:nvSpPr>
            <p:spPr bwMode="auto">
              <a:xfrm>
                <a:off x="2028" y="2984"/>
                <a:ext cx="624" cy="528"/>
              </a:xfrm>
              <a:prstGeom prst="rect">
                <a:avLst/>
              </a:prstGeom>
              <a:solidFill>
                <a:srgbClr val="FFF2E4"/>
              </a:solidFill>
              <a:ln w="1905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 b="0">
                    <a:ea typeface="ＭＳ Ｐゴシック" charset="-128"/>
                    <a:cs typeface="ＭＳ Ｐゴシック" charset="-128"/>
                  </a:rPr>
                  <a:t>Read-Out</a:t>
                </a:r>
              </a:p>
              <a:p>
                <a:pPr algn="ctr"/>
                <a:r>
                  <a:rPr lang="en-US" sz="1200" b="0">
                    <a:ea typeface="ＭＳ Ｐゴシック" charset="-128"/>
                    <a:cs typeface="ＭＳ Ｐゴシック" charset="-128"/>
                  </a:rPr>
                  <a:t>Subsystems</a:t>
                </a:r>
              </a:p>
              <a:p>
                <a:pPr algn="ctr"/>
                <a:r>
                  <a:rPr lang="en-US" sz="1000" b="0">
                    <a:ea typeface="ＭＳ Ｐゴシック" charset="-128"/>
                    <a:cs typeface="ＭＳ Ｐゴシック" charset="-128"/>
                  </a:rPr>
                  <a:t>(</a:t>
                </a:r>
                <a:r>
                  <a:rPr lang="en-US" sz="1200">
                    <a:solidFill>
                      <a:srgbClr val="FF0000"/>
                    </a:solidFill>
                    <a:ea typeface="ＭＳ Ｐゴシック" charset="-128"/>
                    <a:cs typeface="ＭＳ Ｐゴシック" charset="-128"/>
                  </a:rPr>
                  <a:t>ROS</a:t>
                </a:r>
                <a:r>
                  <a:rPr lang="en-US" sz="1200" b="0">
                    <a:ea typeface="ＭＳ Ｐゴシック" charset="-128"/>
                    <a:cs typeface="ＭＳ Ｐゴシック" charset="-128"/>
                  </a:rPr>
                  <a:t>s</a:t>
                </a:r>
                <a:r>
                  <a:rPr lang="en-US" sz="1000" b="0">
                    <a:ea typeface="ＭＳ Ｐゴシック" charset="-128"/>
                    <a:cs typeface="ＭＳ Ｐゴシック" charset="-128"/>
                  </a:rPr>
                  <a:t>)</a:t>
                </a:r>
                <a:endParaRPr lang="en-US" sz="1200" b="0"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83713" name="Line 65"/>
              <p:cNvSpPr>
                <a:spLocks noChangeShapeType="1"/>
              </p:cNvSpPr>
              <p:nvPr/>
            </p:nvSpPr>
            <p:spPr bwMode="auto">
              <a:xfrm rot="16200000" flipV="1">
                <a:off x="2807" y="3275"/>
                <a:ext cx="0" cy="31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14" name="Line 66"/>
              <p:cNvSpPr>
                <a:spLocks noChangeShapeType="1"/>
              </p:cNvSpPr>
              <p:nvPr/>
            </p:nvSpPr>
            <p:spPr bwMode="auto">
              <a:xfrm rot="16200000" flipV="1">
                <a:off x="2807" y="3227"/>
                <a:ext cx="0" cy="31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15" name="Line 67"/>
              <p:cNvSpPr>
                <a:spLocks noChangeShapeType="1"/>
              </p:cNvSpPr>
              <p:nvPr/>
            </p:nvSpPr>
            <p:spPr bwMode="auto">
              <a:xfrm rot="16200000" flipV="1">
                <a:off x="2807" y="3179"/>
                <a:ext cx="0" cy="31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16" name="Line 68"/>
              <p:cNvSpPr>
                <a:spLocks noChangeShapeType="1"/>
              </p:cNvSpPr>
              <p:nvPr/>
            </p:nvSpPr>
            <p:spPr bwMode="auto">
              <a:xfrm rot="16200000" flipV="1">
                <a:off x="2807" y="3131"/>
                <a:ext cx="0" cy="31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17" name="Line 69"/>
              <p:cNvSpPr>
                <a:spLocks noChangeShapeType="1"/>
              </p:cNvSpPr>
              <p:nvPr/>
            </p:nvSpPr>
            <p:spPr bwMode="auto">
              <a:xfrm rot="16200000" flipV="1">
                <a:off x="2808" y="3084"/>
                <a:ext cx="0" cy="31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18" name="Line 70"/>
              <p:cNvSpPr>
                <a:spLocks noChangeShapeType="1"/>
              </p:cNvSpPr>
              <p:nvPr/>
            </p:nvSpPr>
            <p:spPr bwMode="auto">
              <a:xfrm rot="16200000" flipV="1">
                <a:off x="2807" y="3035"/>
                <a:ext cx="0" cy="31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19" name="Line 71"/>
              <p:cNvSpPr>
                <a:spLocks noChangeShapeType="1"/>
              </p:cNvSpPr>
              <p:nvPr/>
            </p:nvSpPr>
            <p:spPr bwMode="auto">
              <a:xfrm rot="16200000" flipV="1">
                <a:off x="2807" y="2987"/>
                <a:ext cx="0" cy="31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20" name="Line 72"/>
              <p:cNvSpPr>
                <a:spLocks noChangeShapeType="1"/>
              </p:cNvSpPr>
              <p:nvPr/>
            </p:nvSpPr>
            <p:spPr bwMode="auto">
              <a:xfrm rot="16200000" flipV="1">
                <a:off x="2807" y="2939"/>
                <a:ext cx="0" cy="31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21" name="Line 73"/>
              <p:cNvSpPr>
                <a:spLocks noChangeShapeType="1"/>
              </p:cNvSpPr>
              <p:nvPr/>
            </p:nvSpPr>
            <p:spPr bwMode="auto">
              <a:xfrm rot="16200000" flipV="1">
                <a:off x="2807" y="2891"/>
                <a:ext cx="0" cy="31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23" name="Text Box 75"/>
              <p:cNvSpPr txBox="1">
                <a:spLocks noChangeArrowheads="1"/>
              </p:cNvSpPr>
              <p:nvPr/>
            </p:nvSpPr>
            <p:spPr bwMode="auto">
              <a:xfrm>
                <a:off x="2648" y="2623"/>
                <a:ext cx="33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b="0">
                    <a:ea typeface="ＭＳ Ｐゴシック" charset="-128"/>
                    <a:cs typeface="ＭＳ Ｐゴシック" charset="-128"/>
                  </a:rPr>
                  <a:t>1600</a:t>
                </a:r>
              </a:p>
              <a:p>
                <a:r>
                  <a:rPr lang="en-US" sz="1000" b="0">
                    <a:ea typeface="ＭＳ Ｐゴシック" charset="-128"/>
                    <a:cs typeface="ＭＳ Ｐゴシック" charset="-128"/>
                  </a:rPr>
                  <a:t>Read-</a:t>
                </a:r>
              </a:p>
              <a:p>
                <a:r>
                  <a:rPr lang="en-US" sz="1000" b="0">
                    <a:ea typeface="ＭＳ Ｐゴシック" charset="-128"/>
                    <a:cs typeface="ＭＳ Ｐゴシック" charset="-128"/>
                  </a:rPr>
                  <a:t>Out</a:t>
                </a:r>
              </a:p>
              <a:p>
                <a:r>
                  <a:rPr lang="en-US" sz="1000" b="0">
                    <a:ea typeface="ＭＳ Ｐゴシック" charset="-128"/>
                    <a:cs typeface="ＭＳ Ｐゴシック" charset="-128"/>
                  </a:rPr>
                  <a:t>Links</a:t>
                </a:r>
              </a:p>
            </p:txBody>
          </p:sp>
          <p:sp>
            <p:nvSpPr>
              <p:cNvPr id="283724" name="Rectangle 76"/>
              <p:cNvSpPr>
                <a:spLocks noChangeArrowheads="1"/>
              </p:cNvSpPr>
              <p:nvPr/>
            </p:nvSpPr>
            <p:spPr bwMode="auto">
              <a:xfrm>
                <a:off x="1196" y="3358"/>
                <a:ext cx="364" cy="288"/>
              </a:xfrm>
              <a:prstGeom prst="rect">
                <a:avLst/>
              </a:prstGeom>
              <a:solidFill>
                <a:srgbClr val="FFF2E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000" b="0">
                    <a:ea typeface="ＭＳ Ｐゴシック" charset="-128"/>
                    <a:cs typeface="ＭＳ Ｐゴシック" charset="-128"/>
                  </a:rPr>
                  <a:t>RoI</a:t>
                </a:r>
              </a:p>
              <a:p>
                <a:pPr algn="ctr"/>
                <a:r>
                  <a:rPr lang="en-US" sz="1000" b="0">
                    <a:ea typeface="ＭＳ Ｐゴシック" charset="-128"/>
                    <a:cs typeface="ＭＳ Ｐゴシック" charset="-128"/>
                  </a:rPr>
                  <a:t>Builder</a:t>
                </a:r>
                <a:endParaRPr lang="en-US" sz="2400" b="0"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83725" name="Line 77"/>
              <p:cNvSpPr>
                <a:spLocks noChangeShapeType="1"/>
              </p:cNvSpPr>
              <p:nvPr/>
            </p:nvSpPr>
            <p:spPr bwMode="auto">
              <a:xfrm flipH="1">
                <a:off x="1560" y="3550"/>
                <a:ext cx="1924" cy="1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26" name="Line 78"/>
              <p:cNvSpPr>
                <a:spLocks noChangeShapeType="1"/>
              </p:cNvSpPr>
              <p:nvPr/>
            </p:nvSpPr>
            <p:spPr bwMode="auto">
              <a:xfrm flipH="1">
                <a:off x="1560" y="3598"/>
                <a:ext cx="1924" cy="1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27" name="Text Box 79"/>
              <p:cNvSpPr txBox="1">
                <a:spLocks noChangeArrowheads="1"/>
              </p:cNvSpPr>
              <p:nvPr/>
            </p:nvSpPr>
            <p:spPr bwMode="auto">
              <a:xfrm>
                <a:off x="1850" y="2696"/>
                <a:ext cx="33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0">
                    <a:ea typeface="ＭＳ Ｐゴシック" charset="-128"/>
                    <a:cs typeface="ＭＳ Ｐゴシック" charset="-128"/>
                  </a:rPr>
                  <a:t>~150</a:t>
                </a:r>
              </a:p>
              <a:p>
                <a:r>
                  <a:rPr lang="en-US" sz="1200" b="0">
                    <a:ea typeface="ＭＳ Ｐゴシック" charset="-128"/>
                    <a:cs typeface="ＭＳ Ｐゴシック" charset="-128"/>
                  </a:rPr>
                  <a:t>PCs</a:t>
                </a:r>
              </a:p>
            </p:txBody>
          </p:sp>
          <p:sp>
            <p:nvSpPr>
              <p:cNvPr id="283728" name="Text Box 80"/>
              <p:cNvSpPr txBox="1">
                <a:spLocks noChangeArrowheads="1"/>
              </p:cNvSpPr>
              <p:nvPr/>
            </p:nvSpPr>
            <p:spPr bwMode="auto">
              <a:xfrm>
                <a:off x="1763" y="3800"/>
                <a:ext cx="2309" cy="40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ea typeface="ＭＳ Ｐゴシック" charset="-128"/>
                    <a:cs typeface="ＭＳ Ｐゴシック" charset="-128"/>
                  </a:rPr>
                  <a:t>Event data </a:t>
                </a:r>
                <a:r>
                  <a:rPr lang="en-US">
                    <a:ea typeface="ＭＳ Ｐゴシック" charset="-128"/>
                    <a:cs typeface="ＭＳ Ｐゴシック" charset="-128"/>
                  </a:rPr>
                  <a:t>pushed</a:t>
                </a:r>
                <a:r>
                  <a:rPr lang="en-US" b="0">
                    <a:ea typeface="ＭＳ Ｐゴシック" charset="-128"/>
                    <a:cs typeface="ＭＳ Ｐゴシック" charset="-128"/>
                  </a:rPr>
                  <a:t> @ ≤ 100 kHz, </a:t>
                </a:r>
              </a:p>
              <a:p>
                <a:r>
                  <a:rPr lang="en-US" b="0">
                    <a:ea typeface="ＭＳ Ｐゴシック" charset="-128"/>
                    <a:cs typeface="ＭＳ Ｐゴシック" charset="-128"/>
                  </a:rPr>
                  <a:t>1600 fragments of ~ 1 kByte each</a:t>
                </a:r>
              </a:p>
            </p:txBody>
          </p:sp>
        </p:grpSp>
      </p:grpSp>
      <p:grpSp>
        <p:nvGrpSpPr>
          <p:cNvPr id="10" name="Group 81"/>
          <p:cNvGrpSpPr>
            <a:grpSpLocks/>
          </p:cNvGrpSpPr>
          <p:nvPr/>
        </p:nvGrpSpPr>
        <p:grpSpPr bwMode="auto">
          <a:xfrm>
            <a:off x="1600200" y="2228850"/>
            <a:ext cx="4191000" cy="3825875"/>
            <a:chOff x="1092" y="1404"/>
            <a:chExt cx="2860" cy="2410"/>
          </a:xfrm>
        </p:grpSpPr>
        <p:sp>
          <p:nvSpPr>
            <p:cNvPr id="283730" name="Text Box 82"/>
            <p:cNvSpPr txBox="1">
              <a:spLocks noChangeArrowheads="1"/>
            </p:cNvSpPr>
            <p:nvPr/>
          </p:nvSpPr>
          <p:spPr bwMode="auto">
            <a:xfrm>
              <a:off x="1612" y="3656"/>
              <a:ext cx="1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b="0">
                  <a:ea typeface="ＭＳ Ｐゴシック" charset="-128"/>
                  <a:cs typeface="ＭＳ Ｐゴシック" charset="-128"/>
                </a:rPr>
                <a:t>Timing Trigger Control (TTC)</a:t>
              </a:r>
            </a:p>
          </p:txBody>
        </p:sp>
        <p:grpSp>
          <p:nvGrpSpPr>
            <p:cNvPr id="11" name="Group 83"/>
            <p:cNvGrpSpPr>
              <a:grpSpLocks/>
            </p:cNvGrpSpPr>
            <p:nvPr/>
          </p:nvGrpSpPr>
          <p:grpSpPr bwMode="auto">
            <a:xfrm>
              <a:off x="1092" y="1404"/>
              <a:ext cx="2860" cy="2410"/>
              <a:chOff x="1092" y="1404"/>
              <a:chExt cx="2860" cy="2410"/>
            </a:xfrm>
          </p:grpSpPr>
          <p:sp>
            <p:nvSpPr>
              <p:cNvPr id="283732" name="Line 84"/>
              <p:cNvSpPr>
                <a:spLocks noChangeShapeType="1"/>
              </p:cNvSpPr>
              <p:nvPr/>
            </p:nvSpPr>
            <p:spPr bwMode="auto">
              <a:xfrm flipV="1">
                <a:off x="1092" y="1491"/>
                <a:ext cx="0" cy="2323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33" name="Line 85"/>
              <p:cNvSpPr>
                <a:spLocks noChangeShapeType="1"/>
              </p:cNvSpPr>
              <p:nvPr/>
            </p:nvSpPr>
            <p:spPr bwMode="auto">
              <a:xfrm flipV="1">
                <a:off x="1092" y="3454"/>
                <a:ext cx="104" cy="96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 type="stealth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34" name="Line 86"/>
              <p:cNvSpPr>
                <a:spLocks noChangeShapeType="1"/>
              </p:cNvSpPr>
              <p:nvPr/>
            </p:nvSpPr>
            <p:spPr bwMode="auto">
              <a:xfrm flipV="1">
                <a:off x="1092" y="3800"/>
                <a:ext cx="2860" cy="1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35" name="Line 87"/>
              <p:cNvSpPr>
                <a:spLocks noChangeShapeType="1"/>
              </p:cNvSpPr>
              <p:nvPr/>
            </p:nvSpPr>
            <p:spPr bwMode="auto">
              <a:xfrm flipV="1">
                <a:off x="1092" y="1404"/>
                <a:ext cx="104" cy="96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 type="stealth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" name="Group 88"/>
          <p:cNvGrpSpPr>
            <a:grpSpLocks/>
          </p:cNvGrpSpPr>
          <p:nvPr/>
        </p:nvGrpSpPr>
        <p:grpSpPr bwMode="auto">
          <a:xfrm>
            <a:off x="1447800" y="1771650"/>
            <a:ext cx="1524000" cy="457200"/>
            <a:chOff x="988" y="1116"/>
            <a:chExt cx="1040" cy="288"/>
          </a:xfrm>
        </p:grpSpPr>
        <p:sp>
          <p:nvSpPr>
            <p:cNvPr id="283737" name="Rectangle 89"/>
            <p:cNvSpPr>
              <a:spLocks noChangeArrowheads="1"/>
            </p:cNvSpPr>
            <p:nvPr/>
          </p:nvSpPr>
          <p:spPr bwMode="auto">
            <a:xfrm>
              <a:off x="988" y="1116"/>
              <a:ext cx="364" cy="288"/>
            </a:xfrm>
            <a:prstGeom prst="rect">
              <a:avLst/>
            </a:prstGeom>
            <a:solidFill>
              <a:srgbClr val="FFF2E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900" b="0">
                  <a:ea typeface="ＭＳ Ｐゴシック" charset="-128"/>
                  <a:cs typeface="ＭＳ Ｐゴシック" charset="-128"/>
                </a:rPr>
                <a:t>DataFlow</a:t>
              </a:r>
            </a:p>
            <a:p>
              <a:pPr algn="ctr"/>
              <a:r>
                <a:rPr lang="en-US" sz="900" b="0">
                  <a:ea typeface="ＭＳ Ｐゴシック" charset="-128"/>
                  <a:cs typeface="ＭＳ Ｐゴシック" charset="-128"/>
                </a:rPr>
                <a:t>Manager</a:t>
              </a:r>
              <a:endParaRPr lang="en-US" sz="2400" b="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3738" name="Line 90"/>
            <p:cNvSpPr>
              <a:spLocks noChangeShapeType="1"/>
            </p:cNvSpPr>
            <p:nvPr/>
          </p:nvSpPr>
          <p:spPr bwMode="auto">
            <a:xfrm>
              <a:off x="1352" y="1371"/>
              <a:ext cx="676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91"/>
          <p:cNvGrpSpPr>
            <a:grpSpLocks/>
          </p:cNvGrpSpPr>
          <p:nvPr/>
        </p:nvGrpSpPr>
        <p:grpSpPr bwMode="auto">
          <a:xfrm>
            <a:off x="2209800" y="704850"/>
            <a:ext cx="762000" cy="1371600"/>
            <a:chOff x="1508" y="444"/>
            <a:chExt cx="520" cy="864"/>
          </a:xfrm>
        </p:grpSpPr>
        <p:sp>
          <p:nvSpPr>
            <p:cNvPr id="283740" name="Rectangle 92"/>
            <p:cNvSpPr>
              <a:spLocks noChangeArrowheads="1"/>
            </p:cNvSpPr>
            <p:nvPr/>
          </p:nvSpPr>
          <p:spPr bwMode="auto">
            <a:xfrm>
              <a:off x="1560" y="588"/>
              <a:ext cx="364" cy="432"/>
            </a:xfrm>
            <a:prstGeom prst="rect">
              <a:avLst/>
            </a:prstGeom>
            <a:solidFill>
              <a:srgbClr val="FFF2E4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b="0">
                  <a:ea typeface="ＭＳ Ｐゴシック" charset="-128"/>
                  <a:cs typeface="ＭＳ Ｐゴシック" charset="-128"/>
                </a:rPr>
                <a:t>Event</a:t>
              </a:r>
            </a:p>
            <a:p>
              <a:pPr algn="ctr"/>
              <a:r>
                <a:rPr lang="en-US" sz="1000" b="0">
                  <a:ea typeface="ＭＳ Ｐゴシック" charset="-128"/>
                  <a:cs typeface="ＭＳ Ｐゴシック" charset="-128"/>
                </a:rPr>
                <a:t>Filter</a:t>
              </a:r>
            </a:p>
            <a:p>
              <a:pPr algn="ctr"/>
              <a:r>
                <a:rPr lang="en-US" sz="1000" b="0">
                  <a:ea typeface="ＭＳ Ｐゴシック" charset="-128"/>
                  <a:cs typeface="ＭＳ Ｐゴシック" charset="-128"/>
                </a:rPr>
                <a:t>(EF)</a:t>
              </a:r>
            </a:p>
          </p:txBody>
        </p:sp>
        <p:sp>
          <p:nvSpPr>
            <p:cNvPr id="283741" name="Line 93"/>
            <p:cNvSpPr>
              <a:spLocks noChangeShapeType="1"/>
            </p:cNvSpPr>
            <p:nvPr/>
          </p:nvSpPr>
          <p:spPr bwMode="auto">
            <a:xfrm flipV="1">
              <a:off x="1924" y="1020"/>
              <a:ext cx="104" cy="192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42" name="Line 94"/>
            <p:cNvSpPr>
              <a:spLocks noChangeShapeType="1"/>
            </p:cNvSpPr>
            <p:nvPr/>
          </p:nvSpPr>
          <p:spPr bwMode="auto">
            <a:xfrm flipV="1">
              <a:off x="1924" y="972"/>
              <a:ext cx="104" cy="192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43" name="Line 95"/>
            <p:cNvSpPr>
              <a:spLocks noChangeShapeType="1"/>
            </p:cNvSpPr>
            <p:nvPr/>
          </p:nvSpPr>
          <p:spPr bwMode="auto">
            <a:xfrm flipV="1">
              <a:off x="1612" y="1020"/>
              <a:ext cx="0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44" name="Text Box 96"/>
            <p:cNvSpPr txBox="1">
              <a:spLocks noChangeArrowheads="1"/>
            </p:cNvSpPr>
            <p:nvPr/>
          </p:nvSpPr>
          <p:spPr bwMode="auto">
            <a:xfrm>
              <a:off x="1508" y="444"/>
              <a:ext cx="3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0">
                  <a:ea typeface="ＭＳ Ｐゴシック" charset="-128"/>
                  <a:cs typeface="ＭＳ Ｐゴシック" charset="-128"/>
                </a:rPr>
                <a:t>~1600</a:t>
              </a:r>
            </a:p>
          </p:txBody>
        </p:sp>
        <p:sp>
          <p:nvSpPr>
            <p:cNvPr id="283745" name="Rectangle 97"/>
            <p:cNvSpPr>
              <a:spLocks noChangeArrowheads="1"/>
            </p:cNvSpPr>
            <p:nvPr/>
          </p:nvSpPr>
          <p:spPr bwMode="auto">
            <a:xfrm>
              <a:off x="1560" y="1116"/>
              <a:ext cx="364" cy="192"/>
            </a:xfrm>
            <a:prstGeom prst="rect">
              <a:avLst/>
            </a:prstGeom>
            <a:solidFill>
              <a:srgbClr val="FFF2E4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900" b="0">
                  <a:ea typeface="ＭＳ Ｐゴシック" charset="-128"/>
                  <a:cs typeface="ＭＳ Ｐゴシック" charset="-128"/>
                </a:rPr>
                <a:t>Network </a:t>
              </a:r>
            </a:p>
            <a:p>
              <a:pPr algn="ctr"/>
              <a:r>
                <a:rPr lang="en-US" sz="900" b="0">
                  <a:ea typeface="ＭＳ Ｐゴシック" charset="-128"/>
                  <a:cs typeface="ＭＳ Ｐゴシック" charset="-128"/>
                </a:rPr>
                <a:t>switches</a:t>
              </a:r>
              <a:endParaRPr lang="en-US" sz="1200" b="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3746" name="Line 98"/>
            <p:cNvSpPr>
              <a:spLocks noChangeShapeType="1"/>
            </p:cNvSpPr>
            <p:nvPr/>
          </p:nvSpPr>
          <p:spPr bwMode="auto">
            <a:xfrm flipV="1">
              <a:off x="1664" y="1020"/>
              <a:ext cx="0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47" name="Line 99"/>
            <p:cNvSpPr>
              <a:spLocks noChangeShapeType="1"/>
            </p:cNvSpPr>
            <p:nvPr/>
          </p:nvSpPr>
          <p:spPr bwMode="auto">
            <a:xfrm flipV="1">
              <a:off x="1716" y="1020"/>
              <a:ext cx="0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48" name="Line 100"/>
            <p:cNvSpPr>
              <a:spLocks noChangeShapeType="1"/>
            </p:cNvSpPr>
            <p:nvPr/>
          </p:nvSpPr>
          <p:spPr bwMode="auto">
            <a:xfrm flipV="1">
              <a:off x="1768" y="1020"/>
              <a:ext cx="0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49" name="Line 101"/>
            <p:cNvSpPr>
              <a:spLocks noChangeShapeType="1"/>
            </p:cNvSpPr>
            <p:nvPr/>
          </p:nvSpPr>
          <p:spPr bwMode="auto">
            <a:xfrm flipV="1">
              <a:off x="1820" y="1020"/>
              <a:ext cx="0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50" name="Line 102"/>
            <p:cNvSpPr>
              <a:spLocks noChangeShapeType="1"/>
            </p:cNvSpPr>
            <p:nvPr/>
          </p:nvSpPr>
          <p:spPr bwMode="auto">
            <a:xfrm flipV="1">
              <a:off x="1872" y="1020"/>
              <a:ext cx="0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51" name="Line 103"/>
            <p:cNvSpPr>
              <a:spLocks noChangeShapeType="1"/>
            </p:cNvSpPr>
            <p:nvPr/>
          </p:nvSpPr>
          <p:spPr bwMode="auto">
            <a:xfrm flipV="1">
              <a:off x="1924" y="924"/>
              <a:ext cx="104" cy="192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3752" name="Text Box 104"/>
          <p:cNvSpPr txBox="1">
            <a:spLocks noChangeArrowheads="1"/>
          </p:cNvSpPr>
          <p:nvPr/>
        </p:nvSpPr>
        <p:spPr bwMode="auto">
          <a:xfrm>
            <a:off x="127000" y="3295650"/>
            <a:ext cx="131708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ea typeface="ＭＳ Ｐゴシック" charset="-128"/>
                <a:cs typeface="ＭＳ Ｐゴシック" charset="-128"/>
              </a:rPr>
              <a:t>Event data </a:t>
            </a:r>
          </a:p>
          <a:p>
            <a:r>
              <a:rPr lang="en-US" sz="1600" dirty="0">
                <a:ea typeface="ＭＳ Ｐゴシック" charset="-128"/>
                <a:cs typeface="ＭＳ Ｐゴシック" charset="-128"/>
              </a:rPr>
              <a:t>pulled</a:t>
            </a:r>
            <a:r>
              <a:rPr lang="en-US" sz="1600" b="0" dirty="0">
                <a:ea typeface="ＭＳ Ｐゴシック" charset="-128"/>
                <a:cs typeface="ＭＳ Ｐゴシック" charset="-128"/>
              </a:rPr>
              <a:t>:</a:t>
            </a:r>
          </a:p>
          <a:p>
            <a:r>
              <a:rPr lang="en-US" sz="1600" b="0" dirty="0">
                <a:ea typeface="ＭＳ Ｐゴシック" charset="-128"/>
                <a:cs typeface="ＭＳ Ｐゴシック" charset="-128"/>
              </a:rPr>
              <a:t>partial events </a:t>
            </a:r>
          </a:p>
          <a:p>
            <a:r>
              <a:rPr lang="en-US" sz="1600" b="0" dirty="0">
                <a:ea typeface="ＭＳ Ｐゴシック" charset="-128"/>
                <a:cs typeface="ＭＳ Ｐゴシック" charset="-128"/>
              </a:rPr>
              <a:t>@ ≤ 100 kHz, </a:t>
            </a:r>
          </a:p>
          <a:p>
            <a:r>
              <a:rPr lang="en-US" sz="1600" b="0" dirty="0">
                <a:ea typeface="ＭＳ Ｐゴシック" charset="-128"/>
                <a:cs typeface="ＭＳ Ｐゴシック" charset="-128"/>
              </a:rPr>
              <a:t>full events </a:t>
            </a:r>
          </a:p>
          <a:p>
            <a:r>
              <a:rPr lang="en-US" sz="1600" b="0" dirty="0">
                <a:ea typeface="ＭＳ Ｐゴシック" charset="-128"/>
                <a:cs typeface="ＭＳ Ｐゴシック" charset="-128"/>
              </a:rPr>
              <a:t>@ ~ 3 </a:t>
            </a:r>
            <a:r>
              <a:rPr lang="en-US" sz="1600" b="0" dirty="0" smtClean="0">
                <a:ea typeface="ＭＳ Ｐゴシック" charset="-128"/>
                <a:cs typeface="ＭＳ Ｐゴシック" charset="-128"/>
              </a:rPr>
              <a:t>kHz</a:t>
            </a:r>
          </a:p>
          <a:p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r>
              <a:rPr lang="en-US" sz="1600" b="0" dirty="0" smtClean="0">
                <a:ea typeface="ＭＳ Ｐゴシック" charset="-128"/>
                <a:cs typeface="ＭＳ Ｐゴシック" charset="-128"/>
              </a:rPr>
              <a:t>Event size </a:t>
            </a:r>
          </a:p>
          <a:p>
            <a:r>
              <a:rPr lang="en-US" sz="1600" b="0" dirty="0" smtClean="0">
                <a:ea typeface="ＭＳ Ｐゴシック" charset="-128"/>
                <a:cs typeface="ＭＳ Ｐゴシック" charset="-128"/>
              </a:rPr>
              <a:t>~1.5MB</a:t>
            </a:r>
          </a:p>
          <a:p>
            <a:endParaRPr lang="en-US" sz="1600" b="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3753" name="AutoShape 105"/>
          <p:cNvSpPr>
            <a:spLocks noChangeArrowheads="1"/>
          </p:cNvSpPr>
          <p:nvPr/>
        </p:nvSpPr>
        <p:spPr bwMode="auto">
          <a:xfrm rot="5400000">
            <a:off x="381000" y="2686050"/>
            <a:ext cx="685800" cy="381000"/>
          </a:xfrm>
          <a:prstGeom prst="leftArrow">
            <a:avLst>
              <a:gd name="adj1" fmla="val 50000"/>
              <a:gd name="adj2" fmla="val 4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" name="Group 106"/>
          <p:cNvGrpSpPr>
            <a:grpSpLocks/>
          </p:cNvGrpSpPr>
          <p:nvPr/>
        </p:nvGrpSpPr>
        <p:grpSpPr bwMode="auto">
          <a:xfrm>
            <a:off x="228600" y="471488"/>
            <a:ext cx="3733800" cy="1131888"/>
            <a:chOff x="156" y="297"/>
            <a:chExt cx="2548" cy="713"/>
          </a:xfrm>
        </p:grpSpPr>
        <p:sp>
          <p:nvSpPr>
            <p:cNvPr id="283756" name="Text Box 108"/>
            <p:cNvSpPr txBox="1">
              <a:spLocks noChangeArrowheads="1"/>
            </p:cNvSpPr>
            <p:nvPr/>
          </p:nvSpPr>
          <p:spPr bwMode="auto">
            <a:xfrm>
              <a:off x="1363" y="297"/>
              <a:ext cx="134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 b="0" dirty="0" smtClean="0">
                  <a:ea typeface="ＭＳ Ｐゴシック" charset="-128"/>
                  <a:cs typeface="ＭＳ Ｐゴシック" charset="-128"/>
                </a:rPr>
                <a:t>4-code dual-socket nodes</a:t>
              </a:r>
              <a:endParaRPr lang="en-US" sz="1200" b="0" dirty="0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3757" name="Line 109"/>
            <p:cNvSpPr>
              <a:spLocks noChangeShapeType="1"/>
            </p:cNvSpPr>
            <p:nvPr/>
          </p:nvSpPr>
          <p:spPr bwMode="auto">
            <a:xfrm flipV="1">
              <a:off x="1196" y="464"/>
              <a:ext cx="1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58" name="Line 110"/>
            <p:cNvSpPr>
              <a:spLocks noChangeShapeType="1"/>
            </p:cNvSpPr>
            <p:nvPr/>
          </p:nvSpPr>
          <p:spPr bwMode="auto">
            <a:xfrm>
              <a:off x="2652" y="464"/>
              <a:ext cx="5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59" name="Line 111"/>
            <p:cNvSpPr>
              <a:spLocks noChangeShapeType="1"/>
            </p:cNvSpPr>
            <p:nvPr/>
          </p:nvSpPr>
          <p:spPr bwMode="auto">
            <a:xfrm flipH="1">
              <a:off x="1144" y="464"/>
              <a:ext cx="5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5" name="Group 112"/>
            <p:cNvGrpSpPr>
              <a:grpSpLocks/>
            </p:cNvGrpSpPr>
            <p:nvPr/>
          </p:nvGrpSpPr>
          <p:grpSpPr bwMode="auto">
            <a:xfrm>
              <a:off x="156" y="316"/>
              <a:ext cx="952" cy="694"/>
              <a:chOff x="156" y="316"/>
              <a:chExt cx="952" cy="694"/>
            </a:xfrm>
          </p:grpSpPr>
          <p:sp>
            <p:nvSpPr>
              <p:cNvPr id="283761" name="Text Box 113"/>
              <p:cNvSpPr txBox="1">
                <a:spLocks noChangeArrowheads="1"/>
              </p:cNvSpPr>
              <p:nvPr/>
            </p:nvSpPr>
            <p:spPr bwMode="auto">
              <a:xfrm>
                <a:off x="162" y="316"/>
                <a:ext cx="624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solidFill>
                      <a:srgbClr val="FF0000"/>
                    </a:solidFill>
                    <a:ea typeface="ＭＳ Ｐゴシック" charset="-128"/>
                    <a:cs typeface="ＭＳ Ｐゴシック" charset="-128"/>
                  </a:rPr>
                  <a:t>CERN </a:t>
                </a:r>
              </a:p>
              <a:p>
                <a:r>
                  <a:rPr lang="en-US" sz="1200">
                    <a:solidFill>
                      <a:srgbClr val="FF0000"/>
                    </a:solidFill>
                    <a:ea typeface="ＭＳ Ｐゴシック" charset="-128"/>
                    <a:cs typeface="ＭＳ Ｐゴシック" charset="-128"/>
                  </a:rPr>
                  <a:t>computer </a:t>
                </a:r>
              </a:p>
              <a:p>
                <a:r>
                  <a:rPr lang="en-US" sz="1200">
                    <a:solidFill>
                      <a:srgbClr val="FF0000"/>
                    </a:solidFill>
                    <a:ea typeface="ＭＳ Ｐゴシック" charset="-128"/>
                    <a:cs typeface="ＭＳ Ｐゴシック" charset="-128"/>
                  </a:rPr>
                  <a:t>centre</a:t>
                </a:r>
              </a:p>
            </p:txBody>
          </p:sp>
          <p:sp>
            <p:nvSpPr>
              <p:cNvPr id="283762" name="Text Box 114"/>
              <p:cNvSpPr txBox="1">
                <a:spLocks noChangeArrowheads="1"/>
              </p:cNvSpPr>
              <p:nvPr/>
            </p:nvSpPr>
            <p:spPr bwMode="auto">
              <a:xfrm>
                <a:off x="608" y="598"/>
                <a:ext cx="500" cy="2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b="0">
                    <a:ea typeface="ＭＳ Ｐゴシック" charset="-128"/>
                    <a:cs typeface="ＭＳ Ｐゴシック" charset="-128"/>
                  </a:rPr>
                  <a:t>Event rate </a:t>
                </a:r>
              </a:p>
              <a:p>
                <a:r>
                  <a:rPr lang="en-US" sz="1000" b="0">
                    <a:ea typeface="ＭＳ Ｐゴシック" charset="-128"/>
                    <a:cs typeface="ＭＳ Ｐゴシック" charset="-128"/>
                  </a:rPr>
                  <a:t>~ 200 Hz</a:t>
                </a:r>
              </a:p>
            </p:txBody>
          </p:sp>
          <p:sp>
            <p:nvSpPr>
              <p:cNvPr id="283763" name="Line 115"/>
              <p:cNvSpPr>
                <a:spLocks noChangeShapeType="1"/>
              </p:cNvSpPr>
              <p:nvPr/>
            </p:nvSpPr>
            <p:spPr bwMode="auto">
              <a:xfrm flipH="1">
                <a:off x="624" y="853"/>
                <a:ext cx="468" cy="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 type="triangle" w="sm" len="sm"/>
                <a:tailEnd type="triangl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64" name="Rectangle 116"/>
              <p:cNvSpPr>
                <a:spLocks noChangeArrowheads="1"/>
              </p:cNvSpPr>
              <p:nvPr/>
            </p:nvSpPr>
            <p:spPr bwMode="auto">
              <a:xfrm>
                <a:off x="156" y="722"/>
                <a:ext cx="468" cy="288"/>
              </a:xfrm>
              <a:prstGeom prst="rect">
                <a:avLst/>
              </a:prstGeom>
              <a:solidFill>
                <a:srgbClr val="FFF2E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 b="0">
                    <a:ea typeface="ＭＳ Ｐゴシック" charset="-128"/>
                    <a:cs typeface="ＭＳ Ｐゴシック" charset="-128"/>
                  </a:rPr>
                  <a:t>Data </a:t>
                </a:r>
              </a:p>
              <a:p>
                <a:pPr algn="ctr"/>
                <a:r>
                  <a:rPr lang="en-US" sz="1200" b="0">
                    <a:ea typeface="ＭＳ Ｐゴシック" charset="-128"/>
                    <a:cs typeface="ＭＳ Ｐゴシック" charset="-128"/>
                  </a:rPr>
                  <a:t>storage</a:t>
                </a:r>
              </a:p>
            </p:txBody>
          </p:sp>
        </p:grpSp>
      </p:grpSp>
      <p:grpSp>
        <p:nvGrpSpPr>
          <p:cNvPr id="16" name="Group 117"/>
          <p:cNvGrpSpPr>
            <a:grpSpLocks/>
          </p:cNvGrpSpPr>
          <p:nvPr/>
        </p:nvGrpSpPr>
        <p:grpSpPr bwMode="auto">
          <a:xfrm>
            <a:off x="1600200" y="704850"/>
            <a:ext cx="685800" cy="1219200"/>
            <a:chOff x="1092" y="444"/>
            <a:chExt cx="468" cy="768"/>
          </a:xfrm>
        </p:grpSpPr>
        <p:sp>
          <p:nvSpPr>
            <p:cNvPr id="283766" name="Text Box 118"/>
            <p:cNvSpPr txBox="1">
              <a:spLocks noChangeArrowheads="1"/>
            </p:cNvSpPr>
            <p:nvPr/>
          </p:nvSpPr>
          <p:spPr bwMode="auto">
            <a:xfrm>
              <a:off x="1198" y="444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0">
                  <a:ea typeface="ＭＳ Ｐゴシック" charset="-128"/>
                  <a:cs typeface="ＭＳ Ｐゴシック" charset="-128"/>
                </a:rPr>
                <a:t>6</a:t>
              </a:r>
            </a:p>
          </p:txBody>
        </p:sp>
        <p:sp>
          <p:nvSpPr>
            <p:cNvPr id="283767" name="Line 119"/>
            <p:cNvSpPr>
              <a:spLocks noChangeShapeType="1"/>
            </p:cNvSpPr>
            <p:nvPr/>
          </p:nvSpPr>
          <p:spPr bwMode="auto">
            <a:xfrm>
              <a:off x="1456" y="972"/>
              <a:ext cx="104" cy="192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68" name="Line 120"/>
            <p:cNvSpPr>
              <a:spLocks noChangeShapeType="1"/>
            </p:cNvSpPr>
            <p:nvPr/>
          </p:nvSpPr>
          <p:spPr bwMode="auto">
            <a:xfrm>
              <a:off x="1456" y="1020"/>
              <a:ext cx="104" cy="192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69" name="Line 121"/>
            <p:cNvSpPr>
              <a:spLocks noChangeShapeType="1"/>
            </p:cNvSpPr>
            <p:nvPr/>
          </p:nvSpPr>
          <p:spPr bwMode="auto">
            <a:xfrm>
              <a:off x="1456" y="924"/>
              <a:ext cx="104" cy="192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70" name="Rectangle 122"/>
            <p:cNvSpPr>
              <a:spLocks noChangeArrowheads="1"/>
            </p:cNvSpPr>
            <p:nvPr/>
          </p:nvSpPr>
          <p:spPr bwMode="auto">
            <a:xfrm>
              <a:off x="1092" y="588"/>
              <a:ext cx="364" cy="432"/>
            </a:xfrm>
            <a:prstGeom prst="rect">
              <a:avLst/>
            </a:prstGeom>
            <a:solidFill>
              <a:srgbClr val="FFF2E4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b="0">
                  <a:ea typeface="ＭＳ Ｐゴシック" charset="-128"/>
                  <a:cs typeface="ＭＳ Ｐゴシック" charset="-128"/>
                </a:rPr>
                <a:t>Local</a:t>
              </a:r>
            </a:p>
            <a:p>
              <a:pPr algn="ctr"/>
              <a:r>
                <a:rPr lang="en-US" sz="1000" b="0">
                  <a:ea typeface="ＭＳ Ｐゴシック" charset="-128"/>
                  <a:cs typeface="ＭＳ Ｐゴシック" charset="-128"/>
                </a:rPr>
                <a:t>Storage</a:t>
              </a:r>
            </a:p>
            <a:p>
              <a:pPr algn="ctr"/>
              <a:r>
                <a:rPr lang="en-US" sz="600" b="0">
                  <a:ea typeface="ＭＳ Ｐゴシック" charset="-128"/>
                  <a:cs typeface="ＭＳ Ｐゴシック" charset="-128"/>
                </a:rPr>
                <a:t>SubFarm</a:t>
              </a:r>
            </a:p>
            <a:p>
              <a:pPr algn="ctr"/>
              <a:r>
                <a:rPr lang="en-US" sz="600" b="0">
                  <a:ea typeface="ＭＳ Ｐゴシック" charset="-128"/>
                  <a:cs typeface="ＭＳ Ｐゴシック" charset="-128"/>
                </a:rPr>
                <a:t>Outputs</a:t>
              </a:r>
              <a:endParaRPr lang="en-US" sz="1000" b="0">
                <a:ea typeface="ＭＳ Ｐゴシック" charset="-128"/>
                <a:cs typeface="ＭＳ Ｐゴシック" charset="-128"/>
              </a:endParaRPr>
            </a:p>
            <a:p>
              <a:pPr algn="ctr"/>
              <a:r>
                <a:rPr lang="en-US" sz="900" b="0">
                  <a:ea typeface="ＭＳ Ｐゴシック" charset="-128"/>
                  <a:cs typeface="ＭＳ Ｐゴシック" charset="-128"/>
                </a:rPr>
                <a:t>(</a:t>
              </a:r>
              <a:r>
                <a:rPr lang="en-US" sz="900">
                  <a:solidFill>
                    <a:srgbClr val="FF0000"/>
                  </a:solidFill>
                  <a:ea typeface="ＭＳ Ｐゴシック" charset="-128"/>
                  <a:cs typeface="ＭＳ Ｐゴシック" charset="-128"/>
                </a:rPr>
                <a:t>SFO</a:t>
              </a:r>
              <a:r>
                <a:rPr lang="en-US" sz="900" b="0">
                  <a:ea typeface="ＭＳ Ｐゴシック" charset="-128"/>
                  <a:cs typeface="ＭＳ Ｐゴシック" charset="-128"/>
                </a:rPr>
                <a:t>s)</a:t>
              </a:r>
              <a:endParaRPr lang="en-US" sz="1000" b="0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83771" name="Line 123"/>
          <p:cNvSpPr>
            <a:spLocks noChangeShapeType="1"/>
          </p:cNvSpPr>
          <p:nvPr/>
        </p:nvSpPr>
        <p:spPr bwMode="auto">
          <a:xfrm flipH="1">
            <a:off x="3048000" y="2541588"/>
            <a:ext cx="0" cy="14478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oup 124"/>
          <p:cNvGrpSpPr>
            <a:grpSpLocks/>
          </p:cNvGrpSpPr>
          <p:nvPr/>
        </p:nvGrpSpPr>
        <p:grpSpPr bwMode="auto">
          <a:xfrm>
            <a:off x="2927350" y="704850"/>
            <a:ext cx="577850" cy="1431925"/>
            <a:chOff x="1998" y="444"/>
            <a:chExt cx="394" cy="902"/>
          </a:xfrm>
        </p:grpSpPr>
        <p:sp>
          <p:nvSpPr>
            <p:cNvPr id="283773" name="Line 125"/>
            <p:cNvSpPr>
              <a:spLocks noChangeShapeType="1"/>
            </p:cNvSpPr>
            <p:nvPr/>
          </p:nvSpPr>
          <p:spPr bwMode="auto">
            <a:xfrm flipV="1">
              <a:off x="2132" y="1010"/>
              <a:ext cx="0" cy="33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74" name="Line 126"/>
            <p:cNvSpPr>
              <a:spLocks noChangeShapeType="1"/>
            </p:cNvSpPr>
            <p:nvPr/>
          </p:nvSpPr>
          <p:spPr bwMode="auto">
            <a:xfrm flipV="1">
              <a:off x="2184" y="1010"/>
              <a:ext cx="0" cy="33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75" name="Line 127"/>
            <p:cNvSpPr>
              <a:spLocks noChangeShapeType="1"/>
            </p:cNvSpPr>
            <p:nvPr/>
          </p:nvSpPr>
          <p:spPr bwMode="auto">
            <a:xfrm flipV="1">
              <a:off x="2236" y="1010"/>
              <a:ext cx="0" cy="33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76" name="Line 128"/>
            <p:cNvSpPr>
              <a:spLocks noChangeShapeType="1"/>
            </p:cNvSpPr>
            <p:nvPr/>
          </p:nvSpPr>
          <p:spPr bwMode="auto">
            <a:xfrm flipV="1">
              <a:off x="2288" y="1010"/>
              <a:ext cx="0" cy="33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777" name="Text Box 129"/>
            <p:cNvSpPr txBox="1">
              <a:spLocks noChangeArrowheads="1"/>
            </p:cNvSpPr>
            <p:nvPr/>
          </p:nvSpPr>
          <p:spPr bwMode="auto">
            <a:xfrm>
              <a:off x="1998" y="444"/>
              <a:ext cx="35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0">
                  <a:ea typeface="ＭＳ Ｐゴシック" charset="-128"/>
                  <a:cs typeface="ＭＳ Ｐゴシック" charset="-128"/>
                </a:rPr>
                <a:t>~100 </a:t>
              </a:r>
            </a:p>
          </p:txBody>
        </p:sp>
        <p:sp>
          <p:nvSpPr>
            <p:cNvPr id="283778" name="Rectangle 130"/>
            <p:cNvSpPr>
              <a:spLocks noChangeArrowheads="1"/>
            </p:cNvSpPr>
            <p:nvPr/>
          </p:nvSpPr>
          <p:spPr bwMode="auto">
            <a:xfrm>
              <a:off x="2028" y="588"/>
              <a:ext cx="364" cy="433"/>
            </a:xfrm>
            <a:prstGeom prst="rect">
              <a:avLst/>
            </a:prstGeom>
            <a:solidFill>
              <a:srgbClr val="FFF2E4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b="0">
                  <a:ea typeface="ＭＳ Ｐゴシック" charset="-128"/>
                  <a:cs typeface="ＭＳ Ｐゴシック" charset="-128"/>
                </a:rPr>
                <a:t>Event</a:t>
              </a:r>
            </a:p>
            <a:p>
              <a:pPr algn="ctr"/>
              <a:r>
                <a:rPr lang="en-US" sz="1000" b="0">
                  <a:ea typeface="ＭＳ Ｐゴシック" charset="-128"/>
                  <a:cs typeface="ＭＳ Ｐゴシック" charset="-128"/>
                </a:rPr>
                <a:t>Builder</a:t>
              </a:r>
            </a:p>
            <a:p>
              <a:pPr algn="ctr"/>
              <a:r>
                <a:rPr lang="en-US" sz="600" b="0">
                  <a:ea typeface="ＭＳ Ｐゴシック" charset="-128"/>
                  <a:cs typeface="ＭＳ Ｐゴシック" charset="-128"/>
                </a:rPr>
                <a:t>SubFarm</a:t>
              </a:r>
            </a:p>
            <a:p>
              <a:pPr algn="ctr"/>
              <a:r>
                <a:rPr lang="en-US" sz="600" b="0">
                  <a:ea typeface="ＭＳ Ｐゴシック" charset="-128"/>
                  <a:cs typeface="ＭＳ Ｐゴシック" charset="-128"/>
                </a:rPr>
                <a:t>Inputs</a:t>
              </a:r>
              <a:endParaRPr lang="en-US" sz="1000" b="0">
                <a:ea typeface="ＭＳ Ｐゴシック" charset="-128"/>
                <a:cs typeface="ＭＳ Ｐゴシック" charset="-128"/>
              </a:endParaRPr>
            </a:p>
            <a:p>
              <a:pPr algn="ctr"/>
              <a:r>
                <a:rPr lang="en-US" sz="900" b="0">
                  <a:ea typeface="ＭＳ Ｐゴシック" charset="-128"/>
                  <a:cs typeface="ＭＳ Ｐゴシック" charset="-128"/>
                </a:rPr>
                <a:t>(</a:t>
              </a:r>
              <a:r>
                <a:rPr lang="en-US" sz="900">
                  <a:solidFill>
                    <a:srgbClr val="FF0000"/>
                  </a:solidFill>
                  <a:ea typeface="ＭＳ Ｐゴシック" charset="-128"/>
                  <a:cs typeface="ＭＳ Ｐゴシック" charset="-128"/>
                </a:rPr>
                <a:t>SFI</a:t>
              </a:r>
              <a:r>
                <a:rPr lang="en-US" sz="900" b="0">
                  <a:ea typeface="ＭＳ Ｐゴシック" charset="-128"/>
                  <a:cs typeface="ＭＳ Ｐゴシック" charset="-128"/>
                </a:rPr>
                <a:t>s)</a:t>
              </a:r>
              <a:endParaRPr lang="en-US" sz="1000" b="0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83780" name="Text Box 132"/>
          <p:cNvSpPr txBox="1">
            <a:spLocks noChangeArrowheads="1"/>
          </p:cNvSpPr>
          <p:nvPr/>
        </p:nvSpPr>
        <p:spPr bwMode="auto">
          <a:xfrm>
            <a:off x="4419600" y="76200"/>
            <a:ext cx="454523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en-US" sz="3200" dirty="0">
                <a:ea typeface="ＭＳ Ｐゴシック" charset="-128"/>
                <a:cs typeface="ＭＳ Ｐゴシック" charset="-128"/>
              </a:rPr>
              <a:t>Trigger / DAQ architecture</a:t>
            </a:r>
          </a:p>
        </p:txBody>
      </p:sp>
      <p:pic>
        <p:nvPicPr>
          <p:cNvPr id="131" name="Picture 58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4275564"/>
            <a:ext cx="2694994" cy="195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tlas_logo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>
                <a:alphaModFix amt="73000"/>
                <a:lum bright="50000" contrast="-70000"/>
              </a:blip>
              <a:stretch>
                <a:fillRect/>
              </a:stretch>
            </p:blipFill>
          </mc:Choice>
          <mc:Fallback>
            <p:blipFill>
              <a:blip r:embed="rId3">
                <a:alphaModFix amt="73000"/>
                <a:lum bright="50000" contrast="-70000"/>
              </a:blip>
              <a:stretch>
                <a:fillRect/>
              </a:stretch>
            </p:blipFill>
          </mc:Fallback>
        </mc:AlternateContent>
        <p:spPr>
          <a:xfrm>
            <a:off x="3276600" y="0"/>
            <a:ext cx="5867400" cy="68453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dirty="0" smtClean="0"/>
              <a:t>First-Level Trigger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Imperial College, 14/1/2009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251575"/>
            <a:ext cx="2154237" cy="457200"/>
          </a:xfrm>
        </p:spPr>
        <p:txBody>
          <a:bodyPr/>
          <a:lstStyle/>
          <a:p>
            <a:r>
              <a:rPr lang="en-US" smtClean="0"/>
              <a:t>Ricardo Gonçalo</a:t>
            </a: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28181" y="6251575"/>
            <a:ext cx="2976563" cy="457200"/>
          </a:xfrm>
        </p:spPr>
        <p:txBody>
          <a:bodyPr/>
          <a:lstStyle/>
          <a:p>
            <a:pPr algn="ctr"/>
            <a:r>
              <a:rPr lang="en-US" smtClean="0"/>
              <a:t>Imperial College, 14/1/2009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47088" y="6248400"/>
            <a:ext cx="457200" cy="460375"/>
          </a:xfrm>
        </p:spPr>
        <p:txBody>
          <a:bodyPr/>
          <a:lstStyle/>
          <a:p>
            <a:pPr algn="r"/>
            <a:fld id="{D93257EB-D5BE-2A49-8C45-78D43D9C06BE}" type="slidenum">
              <a:rPr lang="en-US"/>
              <a:pPr algn="r"/>
              <a:t>14</a:t>
            </a:fld>
            <a:endParaRPr lang="en-US" dirty="0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en-US" sz="4000"/>
              <a:t>Level 1 architecture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9" y="947738"/>
            <a:ext cx="4087812" cy="54340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800" dirty="0"/>
              <a:t>Level 1 uses </a:t>
            </a:r>
            <a:r>
              <a:rPr lang="en-US" sz="1800" dirty="0">
                <a:solidFill>
                  <a:schemeClr val="accent2"/>
                </a:solidFill>
              </a:rPr>
              <a:t>calorimeter </a:t>
            </a:r>
            <a:r>
              <a:rPr lang="en-US" sz="1800" dirty="0"/>
              <a:t>and </a:t>
            </a:r>
            <a:r>
              <a:rPr lang="en-US" sz="1800" dirty="0" err="1">
                <a:solidFill>
                  <a:schemeClr val="accent2"/>
                </a:solidFill>
              </a:rPr>
              <a:t>muon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/>
              <a:t>systems only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 err="1">
                <a:solidFill>
                  <a:srgbClr val="00CC99"/>
                </a:solidFill>
              </a:rPr>
              <a:t>Muon</a:t>
            </a:r>
            <a:r>
              <a:rPr lang="en-US" sz="1800" dirty="0">
                <a:solidFill>
                  <a:srgbClr val="00CC99"/>
                </a:solidFill>
              </a:rPr>
              <a:t> spectrometer</a:t>
            </a:r>
            <a:r>
              <a:rPr lang="en-US" sz="1800" dirty="0"/>
              <a:t>: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Dedicated (fast) </a:t>
            </a:r>
            <a:r>
              <a:rPr lang="en-US" sz="1600" dirty="0"/>
              <a:t>trigger chambers </a:t>
            </a:r>
          </a:p>
          <a:p>
            <a:pPr lvl="2">
              <a:lnSpc>
                <a:spcPct val="80000"/>
              </a:lnSpc>
            </a:pPr>
            <a:r>
              <a:rPr lang="en-US" sz="1400" dirty="0"/>
              <a:t>Thin Gap Chambers – TGC</a:t>
            </a:r>
            <a:endParaRPr lang="en-US" sz="1400" dirty="0" smtClean="0"/>
          </a:p>
          <a:p>
            <a:pPr lvl="2">
              <a:lnSpc>
                <a:spcPct val="80000"/>
              </a:lnSpc>
            </a:pPr>
            <a:r>
              <a:rPr lang="en-US" sz="1400" dirty="0" smtClean="0"/>
              <a:t>Resistive Plate Chambers </a:t>
            </a:r>
            <a:r>
              <a:rPr lang="en-US" sz="1400" dirty="0"/>
              <a:t>–</a:t>
            </a:r>
            <a:r>
              <a:rPr lang="en-US" sz="1400" dirty="0" smtClean="0"/>
              <a:t> RPC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00CC99"/>
                </a:solidFill>
              </a:rPr>
              <a:t>Calorimeter:</a:t>
            </a:r>
            <a:endParaRPr lang="en-US" sz="1800" dirty="0" smtClean="0">
              <a:solidFill>
                <a:srgbClr val="00CC99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Based on Trigger Towers:</a:t>
            </a:r>
            <a:r>
              <a:rPr lang="en-US" sz="1600" dirty="0" smtClean="0">
                <a:sym typeface="Symbol" charset="2"/>
              </a:rPr>
              <a:t> analog sum of calorimeter cells with coarse granularity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sym typeface="Symbol" charset="2"/>
              </a:rPr>
              <a:t>Separate from precision readout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/>
              <a:t>Identify </a:t>
            </a:r>
            <a:r>
              <a:rPr lang="en-US" sz="1800" dirty="0">
                <a:solidFill>
                  <a:srgbClr val="FF3300"/>
                </a:solidFill>
              </a:rPr>
              <a:t>regions of interest (</a:t>
            </a:r>
            <a:r>
              <a:rPr lang="en-US" sz="1800" dirty="0" err="1">
                <a:solidFill>
                  <a:srgbClr val="FF3300"/>
                </a:solidFill>
              </a:rPr>
              <a:t>RoI</a:t>
            </a:r>
            <a:r>
              <a:rPr lang="en-US" sz="1800" dirty="0">
                <a:solidFill>
                  <a:srgbClr val="FF3300"/>
                </a:solidFill>
              </a:rPr>
              <a:t>) </a:t>
            </a:r>
            <a:r>
              <a:rPr lang="en-US" sz="1800" dirty="0"/>
              <a:t>and classify them as MU, EM/</a:t>
            </a:r>
            <a:r>
              <a:rPr lang="en-US" sz="1800" dirty="0" smtClean="0"/>
              <a:t>TAU, JET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On L1 accept, pass </a:t>
            </a:r>
            <a:r>
              <a:rPr lang="en-US" sz="1800" dirty="0"/>
              <a:t>to level 2:</a:t>
            </a:r>
          </a:p>
          <a:p>
            <a:pPr lvl="1">
              <a:lnSpc>
                <a:spcPct val="80000"/>
              </a:lnSpc>
            </a:pPr>
            <a:r>
              <a:rPr lang="en-US" sz="1600" dirty="0" err="1"/>
              <a:t>RoI</a:t>
            </a:r>
            <a:r>
              <a:rPr lang="en-US" sz="1600" dirty="0"/>
              <a:t> type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E</a:t>
            </a:r>
            <a:r>
              <a:rPr lang="en-US" sz="1600" baseline="-25000" dirty="0"/>
              <a:t>T</a:t>
            </a:r>
            <a:r>
              <a:rPr lang="en-US" sz="1600" dirty="0"/>
              <a:t> threshold passed</a:t>
            </a:r>
            <a:endParaRPr lang="en-US" sz="16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Location in </a:t>
            </a:r>
            <a:r>
              <a:rPr lang="en-US" sz="1600" dirty="0" err="1" smtClean="0">
                <a:sym typeface="Symbol" charset="2"/>
              </a:rPr>
              <a:t></a:t>
            </a:r>
            <a:r>
              <a:rPr lang="en-US" sz="1600" dirty="0" smtClean="0">
                <a:sym typeface="Symbol" charset="2"/>
              </a:rPr>
              <a:t> and </a:t>
            </a:r>
            <a:r>
              <a:rPr lang="en-US" sz="1600" dirty="0" err="1" smtClean="0">
                <a:sym typeface="Symbol" charset="2"/>
              </a:rPr>
              <a:t></a:t>
            </a:r>
            <a:endParaRPr lang="en-US" sz="1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495800" y="2362200"/>
            <a:ext cx="4572000" cy="2514600"/>
            <a:chOff x="4495800" y="2058780"/>
            <a:chExt cx="4572000" cy="2514600"/>
          </a:xfrm>
        </p:grpSpPr>
        <p:grpSp>
          <p:nvGrpSpPr>
            <p:cNvPr id="2" name="Group 6"/>
            <p:cNvGrpSpPr>
              <a:grpSpLocks/>
            </p:cNvGrpSpPr>
            <p:nvPr/>
          </p:nvGrpSpPr>
          <p:grpSpPr bwMode="auto">
            <a:xfrm>
              <a:off x="4495800" y="2058780"/>
              <a:ext cx="4572000" cy="2514600"/>
              <a:chOff x="2857" y="2540"/>
              <a:chExt cx="3385" cy="1822"/>
            </a:xfrm>
          </p:grpSpPr>
          <p:pic>
            <p:nvPicPr>
              <p:cNvPr id="360455" name="Picture 7"/>
              <p:cNvPicPr>
                <a:picLocks noChangeAspect="1" noChangeArrowheads="1"/>
              </p:cNvPicPr>
              <p:nvPr/>
            </p:nvPicPr>
            <p:blipFill>
              <a:blip r:embed="rId2"/>
              <a:srcRect l="13182" t="23854" r="8788" b="20146"/>
              <a:stretch>
                <a:fillRect/>
              </a:stretch>
            </p:blipFill>
            <p:spPr bwMode="auto">
              <a:xfrm>
                <a:off x="2857" y="2540"/>
                <a:ext cx="3386" cy="1823"/>
              </a:xfrm>
              <a:prstGeom prst="rect">
                <a:avLst/>
              </a:prstGeom>
              <a:noFill/>
            </p:spPr>
          </p:pic>
          <p:sp>
            <p:nvSpPr>
              <p:cNvPr id="360456" name="AutoShape 8"/>
              <p:cNvSpPr>
                <a:spLocks noChangeArrowheads="1"/>
              </p:cNvSpPr>
              <p:nvPr/>
            </p:nvSpPr>
            <p:spPr bwMode="auto">
              <a:xfrm>
                <a:off x="2857" y="2540"/>
                <a:ext cx="3386" cy="1823"/>
              </a:xfrm>
              <a:prstGeom prst="roundRect">
                <a:avLst>
                  <a:gd name="adj" fmla="val 51"/>
                </a:avLst>
              </a:prstGeom>
              <a:noFill/>
              <a:ln w="2844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772400" y="3657600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calorimeter</a:t>
              </a:r>
              <a:endParaRPr lang="en-US" sz="1200" dirty="0"/>
            </a:p>
          </p:txBody>
        </p:sp>
      </p:grpSp>
      <p:pic>
        <p:nvPicPr>
          <p:cNvPr id="360452" name="Picture 4" descr="LVL1architectu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38650" y="1219200"/>
            <a:ext cx="4630501" cy="4305189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Level 1: Calorimeter Trigger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399"/>
            <a:ext cx="4191000" cy="4800601"/>
          </a:xfr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 fontScale="55000" lnSpcReduction="20000"/>
          </a:bodyPr>
          <a:lstStyle/>
          <a:p>
            <a:pPr indent="-342000">
              <a:lnSpc>
                <a:spcPct val="120000"/>
              </a:lnSpc>
            </a:pPr>
            <a:r>
              <a:rPr lang="en-US" sz="3027" dirty="0" smtClean="0"/>
              <a:t>Coarse granularity trigger towers</a:t>
            </a:r>
          </a:p>
          <a:p>
            <a:pPr lvl="1" indent="-342000">
              <a:lnSpc>
                <a:spcPct val="120000"/>
              </a:lnSpc>
            </a:pPr>
            <a:r>
              <a:rPr lang="en-US" sz="2627" dirty="0" err="1" smtClean="0">
                <a:sym typeface="Symbol" charset="2"/>
              </a:rPr>
              <a:t></a:t>
            </a:r>
            <a:r>
              <a:rPr lang="en-US" sz="2627" dirty="0" smtClean="0">
                <a:sym typeface="Symbol" charset="2"/>
              </a:rPr>
              <a:t> = 0.10.1 for </a:t>
            </a:r>
            <a:r>
              <a:rPr lang="en-US" sz="2627" dirty="0" err="1" smtClean="0">
                <a:sym typeface="Symbol" charset="2"/>
              </a:rPr>
              <a:t>e</a:t>
            </a:r>
            <a:r>
              <a:rPr lang="en-US" sz="2627" dirty="0" smtClean="0">
                <a:sym typeface="Symbol" charset="2"/>
              </a:rPr>
              <a:t>, </a:t>
            </a:r>
            <a:r>
              <a:rPr lang="en-US" sz="2627" dirty="0" err="1" smtClean="0">
                <a:sym typeface="Symbol" charset="2"/>
              </a:rPr>
              <a:t>γ</a:t>
            </a:r>
            <a:r>
              <a:rPr lang="en-US" sz="2627" dirty="0" smtClean="0">
                <a:sym typeface="Symbol" charset="2"/>
              </a:rPr>
              <a:t>, </a:t>
            </a:r>
            <a:r>
              <a:rPr lang="en-US" sz="2627" dirty="0" err="1" smtClean="0">
                <a:sym typeface="Symbol" charset="2"/>
              </a:rPr>
              <a:t>τ</a:t>
            </a:r>
            <a:r>
              <a:rPr lang="en-US" sz="2627" dirty="0" smtClean="0">
                <a:sym typeface="Symbol" charset="2"/>
              </a:rPr>
              <a:t> up to |</a:t>
            </a:r>
            <a:r>
              <a:rPr lang="en-US" sz="2627" dirty="0" err="1" smtClean="0">
                <a:sym typeface="Symbol" charset="2"/>
              </a:rPr>
              <a:t></a:t>
            </a:r>
            <a:r>
              <a:rPr lang="en-US" sz="2627" dirty="0" smtClean="0">
                <a:sym typeface="Symbol" charset="2"/>
              </a:rPr>
              <a:t>|&lt;2.5</a:t>
            </a:r>
          </a:p>
          <a:p>
            <a:pPr lvl="1" indent="-342000">
              <a:lnSpc>
                <a:spcPct val="120000"/>
              </a:lnSpc>
            </a:pPr>
            <a:r>
              <a:rPr lang="en-US" sz="2627" dirty="0" err="1" smtClean="0">
                <a:sym typeface="Symbol" charset="2"/>
              </a:rPr>
              <a:t></a:t>
            </a:r>
            <a:r>
              <a:rPr lang="en-US" sz="2627" dirty="0" smtClean="0">
                <a:sym typeface="Symbol" charset="2"/>
              </a:rPr>
              <a:t> = 0.20.2 for jets, up to |</a:t>
            </a:r>
            <a:r>
              <a:rPr lang="en-US" sz="2627" dirty="0" err="1" smtClean="0">
                <a:sym typeface="Symbol" charset="2"/>
              </a:rPr>
              <a:t></a:t>
            </a:r>
            <a:r>
              <a:rPr lang="en-US" sz="2627" dirty="0" smtClean="0">
                <a:sym typeface="Symbol" charset="2"/>
              </a:rPr>
              <a:t>|&lt;3.2</a:t>
            </a:r>
          </a:p>
          <a:p>
            <a:pPr indent="-342000">
              <a:lnSpc>
                <a:spcPct val="120000"/>
              </a:lnSpc>
            </a:pPr>
            <a:endParaRPr lang="en-US" sz="3027" dirty="0" smtClean="0"/>
          </a:p>
          <a:p>
            <a:pPr indent="-342000">
              <a:lnSpc>
                <a:spcPct val="120000"/>
              </a:lnSpc>
            </a:pPr>
            <a:r>
              <a:rPr lang="en-US" sz="3027" dirty="0" smtClean="0"/>
              <a:t>Search calorimeter for physical objects (sliding window)</a:t>
            </a:r>
          </a:p>
          <a:p>
            <a:pPr lvl="1" indent="-342000">
              <a:lnSpc>
                <a:spcPct val="120000"/>
              </a:lnSpc>
            </a:pPr>
            <a:r>
              <a:rPr lang="en-US" sz="2627" dirty="0" err="1" smtClean="0">
                <a:sym typeface="Symbol" charset="2"/>
              </a:rPr>
              <a:t>e/γ</a:t>
            </a:r>
            <a:r>
              <a:rPr lang="en-US" sz="2627" dirty="0" smtClean="0">
                <a:sym typeface="Symbol" charset="2"/>
              </a:rPr>
              <a:t>: isolated electromagnetic clusters </a:t>
            </a:r>
          </a:p>
          <a:p>
            <a:pPr lvl="1" indent="-342000">
              <a:lnSpc>
                <a:spcPct val="120000"/>
              </a:lnSpc>
            </a:pPr>
            <a:r>
              <a:rPr lang="en-US" sz="2627" dirty="0" err="1" smtClean="0">
                <a:sym typeface="Symbol" charset="2"/>
              </a:rPr>
              <a:t>τ</a:t>
            </a:r>
            <a:r>
              <a:rPr lang="en-US" sz="2627" dirty="0" smtClean="0">
                <a:sym typeface="Symbol" charset="2"/>
              </a:rPr>
              <a:t>/hadrons: isolated </a:t>
            </a:r>
            <a:r>
              <a:rPr lang="en-US" sz="2627" dirty="0" err="1" smtClean="0">
                <a:sym typeface="Symbol" charset="2"/>
              </a:rPr>
              <a:t>hadronic</a:t>
            </a:r>
            <a:r>
              <a:rPr lang="en-US" sz="2627" dirty="0" smtClean="0">
                <a:sym typeface="Symbol" charset="2"/>
              </a:rPr>
              <a:t> clusters </a:t>
            </a:r>
          </a:p>
          <a:p>
            <a:pPr lvl="1" indent="-342000">
              <a:lnSpc>
                <a:spcPct val="120000"/>
              </a:lnSpc>
            </a:pPr>
            <a:r>
              <a:rPr lang="en-US" sz="2627" dirty="0" smtClean="0">
                <a:sym typeface="Symbol" charset="2"/>
              </a:rPr>
              <a:t>Jets: local E</a:t>
            </a:r>
            <a:r>
              <a:rPr lang="en-US" sz="2627" baseline="-25000" dirty="0" smtClean="0">
                <a:sym typeface="Symbol" charset="2"/>
              </a:rPr>
              <a:t>T</a:t>
            </a:r>
            <a:r>
              <a:rPr lang="en-US" sz="2627" dirty="0" smtClean="0">
                <a:sym typeface="Symbol" charset="2"/>
              </a:rPr>
              <a:t> maximum in programmable 2x2, 3x3 or 4x4 tower sliding window</a:t>
            </a:r>
          </a:p>
          <a:p>
            <a:pPr lvl="1" indent="-342000">
              <a:lnSpc>
                <a:spcPct val="120000"/>
              </a:lnSpc>
            </a:pPr>
            <a:r>
              <a:rPr lang="en-US" sz="2627" dirty="0" smtClean="0">
                <a:sym typeface="Symbol" charset="2"/>
              </a:rPr>
              <a:t>Extended to </a:t>
            </a:r>
            <a:r>
              <a:rPr lang="en-US" sz="2627" dirty="0" err="1" smtClean="0">
                <a:sym typeface="Symbol" charset="2"/>
              </a:rPr>
              <a:t></a:t>
            </a:r>
            <a:r>
              <a:rPr lang="en-US" sz="2627" dirty="0" smtClean="0">
                <a:sym typeface="Symbol" charset="2"/>
              </a:rPr>
              <a:t>=4.9 wit low granularity (FCAL)</a:t>
            </a:r>
          </a:p>
          <a:p>
            <a:pPr lvl="1" indent="-342000">
              <a:lnSpc>
                <a:spcPct val="120000"/>
              </a:lnSpc>
            </a:pPr>
            <a:r>
              <a:rPr lang="en-US" sz="2627" dirty="0" err="1" smtClean="0">
                <a:sym typeface="Symbol" charset="2"/>
              </a:rPr>
              <a:t>ΣE</a:t>
            </a:r>
            <a:r>
              <a:rPr lang="en-US" sz="2627" baseline="-25000" dirty="0" err="1" smtClean="0">
                <a:sym typeface="Symbol" charset="2"/>
              </a:rPr>
              <a:t>T</a:t>
            </a:r>
            <a:r>
              <a:rPr lang="en-US" sz="2627" baseline="30000" dirty="0" err="1" smtClean="0">
                <a:sym typeface="Symbol" charset="2"/>
              </a:rPr>
              <a:t>em,had</a:t>
            </a:r>
            <a:r>
              <a:rPr lang="en-US" sz="2627" dirty="0" smtClean="0">
                <a:sym typeface="Symbol" charset="2"/>
              </a:rPr>
              <a:t>, </a:t>
            </a:r>
            <a:r>
              <a:rPr lang="en-US" sz="2627" dirty="0" err="1" smtClean="0">
                <a:sym typeface="Symbol" charset="2"/>
              </a:rPr>
              <a:t>ΣE</a:t>
            </a:r>
            <a:r>
              <a:rPr lang="en-US" sz="2627" baseline="-25000" dirty="0" err="1" smtClean="0">
                <a:sym typeface="Symbol" charset="2"/>
              </a:rPr>
              <a:t>T</a:t>
            </a:r>
            <a:r>
              <a:rPr lang="en-US" sz="2627" baseline="30000" dirty="0" err="1" smtClean="0">
                <a:sym typeface="Symbol" charset="2"/>
              </a:rPr>
              <a:t>jets</a:t>
            </a:r>
            <a:r>
              <a:rPr lang="en-US" sz="2627" dirty="0" smtClean="0">
                <a:sym typeface="Symbol" charset="2"/>
              </a:rPr>
              <a:t> and </a:t>
            </a:r>
            <a:r>
              <a:rPr lang="en-US" sz="2627" dirty="0" err="1" smtClean="0">
                <a:sym typeface="Symbol" charset="2"/>
              </a:rPr>
              <a:t>E</a:t>
            </a:r>
            <a:r>
              <a:rPr lang="en-US" sz="2627" baseline="-25000" dirty="0" err="1" smtClean="0">
                <a:sym typeface="Symbol" charset="2"/>
              </a:rPr>
              <a:t>t</a:t>
            </a:r>
            <a:r>
              <a:rPr lang="en-US" sz="2627" baseline="30000" dirty="0" err="1" smtClean="0">
                <a:sym typeface="Symbol" charset="2"/>
              </a:rPr>
              <a:t>miss</a:t>
            </a:r>
            <a:r>
              <a:rPr lang="en-US" sz="2627" dirty="0" smtClean="0">
                <a:sym typeface="Symbol" charset="2"/>
              </a:rPr>
              <a:t> with jet granularity, up to </a:t>
            </a:r>
            <a:r>
              <a:rPr lang="en-US" sz="2627" dirty="0" err="1" smtClean="0">
                <a:sym typeface="Symbol" charset="2"/>
              </a:rPr>
              <a:t></a:t>
            </a:r>
            <a:r>
              <a:rPr lang="en-US" sz="2627" dirty="0" smtClean="0">
                <a:sym typeface="Symbol" charset="2"/>
              </a:rPr>
              <a:t>=4.9</a:t>
            </a:r>
          </a:p>
          <a:p>
            <a:pPr indent="-342000">
              <a:lnSpc>
                <a:spcPct val="120000"/>
              </a:lnSpc>
            </a:pPr>
            <a:endParaRPr lang="en-US" sz="3027" dirty="0" smtClean="0">
              <a:sym typeface="Symbol" charset="2"/>
            </a:endParaRPr>
          </a:p>
          <a:p>
            <a:pPr indent="-342000">
              <a:lnSpc>
                <a:spcPct val="120000"/>
              </a:lnSpc>
            </a:pPr>
            <a:r>
              <a:rPr lang="en-US" sz="3027" dirty="0" smtClean="0">
                <a:sym typeface="Symbol" charset="2"/>
              </a:rPr>
              <a:t>Analog sum of calorimeter cells; separate from precision readout</a:t>
            </a:r>
          </a:p>
          <a:p>
            <a:pPr lvl="1" indent="-342000">
              <a:lnSpc>
                <a:spcPct val="120000"/>
              </a:lnSpc>
            </a:pPr>
            <a:r>
              <a:rPr lang="en-US" sz="2560" dirty="0" smtClean="0">
                <a:sym typeface="Symbol" charset="2"/>
              </a:rPr>
              <a:t>Separate for EM and </a:t>
            </a:r>
            <a:r>
              <a:rPr lang="en-US" sz="2560" dirty="0" err="1" smtClean="0">
                <a:sym typeface="Symbol" charset="2"/>
              </a:rPr>
              <a:t>hadronic</a:t>
            </a:r>
            <a:r>
              <a:rPr lang="en-US" sz="2560" dirty="0" smtClean="0">
                <a:sym typeface="Symbol" charset="2"/>
              </a:rPr>
              <a:t> towers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Imperial College, 14/1/2009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4" descr="EGammaAl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39863" y="1517650"/>
            <a:ext cx="3846937" cy="4273550"/>
          </a:xfrm>
          <a:prstGeom prst="rect">
            <a:avLst/>
          </a:prstGeom>
          <a:noFill/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781800" y="990600"/>
            <a:ext cx="1447800" cy="333375"/>
          </a:xfrm>
          <a:prstGeom prst="rect">
            <a:avLst/>
          </a:prstGeom>
          <a:solidFill>
            <a:srgbClr val="FFFF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400" b="1">
                <a:latin typeface="Tahoma" charset="0"/>
              </a:rPr>
              <a:t>e/</a:t>
            </a:r>
            <a:r>
              <a:rPr lang="en-GB" sz="1400" b="1">
                <a:latin typeface="Tahoma" charset="0"/>
                <a:sym typeface="Symbol" charset="2"/>
              </a:rPr>
              <a:t></a:t>
            </a:r>
            <a:r>
              <a:rPr lang="en-GB" sz="1400" b="1">
                <a:latin typeface="Tahoma" charset="0"/>
              </a:rPr>
              <a:t> trigger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/>
              <a:t>Level 1: </a:t>
            </a:r>
            <a:r>
              <a:rPr lang="en-US" dirty="0" err="1" smtClean="0"/>
              <a:t>Muon</a:t>
            </a:r>
            <a:r>
              <a:rPr lang="en-US" dirty="0" smtClean="0"/>
              <a:t> trigger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4038600" cy="4983163"/>
          </a:xfr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Uses dedicated trigger chambers with fast response (RPC, TGC)</a:t>
            </a:r>
          </a:p>
          <a:p>
            <a:endParaRPr lang="en-US" dirty="0" smtClean="0"/>
          </a:p>
          <a:p>
            <a:r>
              <a:rPr lang="en-US" dirty="0" smtClean="0"/>
              <a:t>Searches for coincidence hits in different chamber double-layers</a:t>
            </a:r>
          </a:p>
          <a:p>
            <a:pPr lvl="1"/>
            <a:r>
              <a:rPr lang="en-US" dirty="0" smtClean="0"/>
              <a:t>Starting on pivot plan (RPC2, TGC2)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Example:</a:t>
            </a:r>
          </a:p>
          <a:p>
            <a:r>
              <a:rPr lang="en-US" dirty="0" smtClean="0"/>
              <a:t>Low-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threshold (&gt;6GeV) look for 3 hits out of 4 planes</a:t>
            </a:r>
          </a:p>
          <a:p>
            <a:r>
              <a:rPr lang="en-US" dirty="0" smtClean="0"/>
              <a:t>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threshold (&gt;20GeV) look for 3 hits out of 4 planes + 1 out of 2 in outer layer</a:t>
            </a:r>
          </a:p>
          <a:p>
            <a:r>
              <a:rPr lang="en-US" dirty="0" smtClean="0"/>
              <a:t>Algorithm is programmable and coincidence window is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-dependent</a:t>
            </a:r>
            <a:endParaRPr lang="en-US" baseline="-25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Imperial College, 14/1/2009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87875" y="1676400"/>
            <a:ext cx="3946525" cy="3615835"/>
          </a:xfrm>
          <a:prstGeom prst="rect">
            <a:avLst/>
          </a:prstGeom>
          <a:noFill/>
          <a:ln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981825" y="2819400"/>
            <a:ext cx="469900" cy="214313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20000"/>
              </a:spcBef>
              <a:buFont typeface="ZapfDingbats" pitchFamily="82" charset="2"/>
              <a:buNone/>
            </a:pPr>
            <a:r>
              <a:rPr lang="en-US" sz="800">
                <a:latin typeface="Tahoma" charset="0"/>
              </a:rPr>
              <a:t>Toroid</a:t>
            </a:r>
          </a:p>
        </p:txBody>
      </p:sp>
      <p:pic>
        <p:nvPicPr>
          <p:cNvPr id="10" name="Picture 3" descr="muontrigg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1600200"/>
            <a:ext cx="4779459" cy="372061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tlas_logo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>
                <a:alphaModFix amt="73000"/>
                <a:lum bright="50000" contrast="-70000"/>
              </a:blip>
              <a:stretch>
                <a:fillRect/>
              </a:stretch>
            </p:blipFill>
          </mc:Choice>
          <mc:Fallback>
            <p:blipFill>
              <a:blip r:embed="rId3">
                <a:alphaModFix amt="73000"/>
                <a:lum bright="50000" contrast="-70000"/>
              </a:blip>
              <a:stretch>
                <a:fillRect/>
              </a:stretch>
            </p:blipFill>
          </mc:Fallback>
        </mc:AlternateContent>
        <p:spPr>
          <a:xfrm>
            <a:off x="3276600" y="0"/>
            <a:ext cx="5867400" cy="68453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dirty="0" smtClean="0"/>
              <a:t>High-Level Trigger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Imperial College, 14/1/2009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Imperial College, 14/1/2009</a:t>
            </a:r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593937-8BBB-3646-A41D-456268B9EA9A}" type="slidenum">
              <a:rPr lang="en-US"/>
              <a:pPr/>
              <a:t>18</a:t>
            </a:fld>
            <a:endParaRPr lang="en-US"/>
          </a:p>
        </p:txBody>
      </p:sp>
      <p:sp>
        <p:nvSpPr>
          <p:cNvPr id="42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274434" name="AutoShape 2"/>
          <p:cNvSpPr>
            <a:spLocks noChangeArrowheads="1"/>
          </p:cNvSpPr>
          <p:nvPr/>
        </p:nvSpPr>
        <p:spPr bwMode="auto">
          <a:xfrm>
            <a:off x="7669213" y="3067050"/>
            <a:ext cx="1079500" cy="431800"/>
          </a:xfrm>
          <a:prstGeom prst="flowChartDecision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/>
              <a:t>match?</a:t>
            </a:r>
          </a:p>
        </p:txBody>
      </p:sp>
      <p:sp>
        <p:nvSpPr>
          <p:cNvPr id="274435" name="Rectangle 3"/>
          <p:cNvSpPr>
            <a:spLocks noChangeArrowheads="1"/>
          </p:cNvSpPr>
          <p:nvPr/>
        </p:nvSpPr>
        <p:spPr bwMode="auto">
          <a:xfrm>
            <a:off x="4284663" y="692150"/>
            <a:ext cx="4859337" cy="360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9" y="44450"/>
            <a:ext cx="3816350" cy="866775"/>
          </a:xfrm>
        </p:spPr>
        <p:txBody>
          <a:bodyPr>
            <a:normAutofit fontScale="90000"/>
          </a:bodyPr>
          <a:lstStyle/>
          <a:p>
            <a:r>
              <a:rPr lang="en-US" dirty="0">
                <a:sym typeface="Symbol" charset="2"/>
              </a:rPr>
              <a:t>Selection method</a:t>
            </a:r>
          </a:p>
        </p:txBody>
      </p:sp>
      <p:pic>
        <p:nvPicPr>
          <p:cNvPr id="274437" name="Picture 5" descr="atlas_event_cro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557338"/>
            <a:ext cx="3794125" cy="4832350"/>
          </a:xfrm>
          <a:noFill/>
          <a:ln/>
        </p:spPr>
      </p:pic>
      <p:sp>
        <p:nvSpPr>
          <p:cNvPr id="274438" name="AutoShape 6"/>
          <p:cNvSpPr>
            <a:spLocks noChangeArrowheads="1"/>
          </p:cNvSpPr>
          <p:nvPr/>
        </p:nvSpPr>
        <p:spPr bwMode="auto">
          <a:xfrm>
            <a:off x="7597775" y="333375"/>
            <a:ext cx="1225550" cy="431800"/>
          </a:xfrm>
          <a:prstGeom prst="flowChartInputOutpu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/>
              <a:t>EMROI</a:t>
            </a:r>
          </a:p>
        </p:txBody>
      </p:sp>
      <p:sp>
        <p:nvSpPr>
          <p:cNvPr id="274439" name="AutoShape 7"/>
          <p:cNvSpPr>
            <a:spLocks noChangeArrowheads="1"/>
          </p:cNvSpPr>
          <p:nvPr/>
        </p:nvSpPr>
        <p:spPr bwMode="auto">
          <a:xfrm>
            <a:off x="7596188" y="906463"/>
            <a:ext cx="1222375" cy="358775"/>
          </a:xfrm>
          <a:prstGeom prst="flowChartProcess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/>
              <a:t>L2 calorim.</a:t>
            </a:r>
          </a:p>
        </p:txBody>
      </p:sp>
      <p:sp>
        <p:nvSpPr>
          <p:cNvPr id="274441" name="AutoShape 9"/>
          <p:cNvSpPr>
            <a:spLocks noChangeArrowheads="1"/>
          </p:cNvSpPr>
          <p:nvPr/>
        </p:nvSpPr>
        <p:spPr bwMode="auto">
          <a:xfrm>
            <a:off x="7597775" y="1985963"/>
            <a:ext cx="1223963" cy="358775"/>
          </a:xfrm>
          <a:prstGeom prst="flowChartProcess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/>
              <a:t>L2 tracking</a:t>
            </a:r>
          </a:p>
        </p:txBody>
      </p:sp>
      <p:sp>
        <p:nvSpPr>
          <p:cNvPr id="274442" name="AutoShape 10"/>
          <p:cNvSpPr>
            <a:spLocks noChangeArrowheads="1"/>
          </p:cNvSpPr>
          <p:nvPr/>
        </p:nvSpPr>
        <p:spPr bwMode="auto">
          <a:xfrm>
            <a:off x="7669213" y="1409700"/>
            <a:ext cx="1081087" cy="430213"/>
          </a:xfrm>
          <a:prstGeom prst="flowChartDecision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/>
              <a:t>cluster?</a:t>
            </a:r>
          </a:p>
        </p:txBody>
      </p:sp>
      <p:sp>
        <p:nvSpPr>
          <p:cNvPr id="274443" name="AutoShape 11"/>
          <p:cNvSpPr>
            <a:spLocks noChangeArrowheads="1"/>
          </p:cNvSpPr>
          <p:nvPr/>
        </p:nvSpPr>
        <p:spPr bwMode="auto">
          <a:xfrm>
            <a:off x="7597775" y="3643313"/>
            <a:ext cx="1223963" cy="358775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/>
              <a:t>E.F.calorim.</a:t>
            </a:r>
          </a:p>
        </p:txBody>
      </p:sp>
      <p:sp>
        <p:nvSpPr>
          <p:cNvPr id="274444" name="AutoShape 12"/>
          <p:cNvSpPr>
            <a:spLocks noChangeArrowheads="1"/>
          </p:cNvSpPr>
          <p:nvPr/>
        </p:nvSpPr>
        <p:spPr bwMode="auto">
          <a:xfrm>
            <a:off x="7669213" y="2490788"/>
            <a:ext cx="1079500" cy="431800"/>
          </a:xfrm>
          <a:prstGeom prst="flowChartDecision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/>
              <a:t>track?</a:t>
            </a:r>
          </a:p>
        </p:txBody>
      </p:sp>
      <p:sp>
        <p:nvSpPr>
          <p:cNvPr id="274445" name="AutoShape 13"/>
          <p:cNvSpPr>
            <a:spLocks noChangeArrowheads="1"/>
          </p:cNvSpPr>
          <p:nvPr/>
        </p:nvSpPr>
        <p:spPr bwMode="auto">
          <a:xfrm>
            <a:off x="7597775" y="4146550"/>
            <a:ext cx="1223963" cy="358775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/>
              <a:t>E.F.tracking</a:t>
            </a:r>
          </a:p>
        </p:txBody>
      </p:sp>
      <p:sp>
        <p:nvSpPr>
          <p:cNvPr id="274446" name="AutoShape 14"/>
          <p:cNvSpPr>
            <a:spLocks noChangeArrowheads="1"/>
          </p:cNvSpPr>
          <p:nvPr/>
        </p:nvSpPr>
        <p:spPr bwMode="auto">
          <a:xfrm>
            <a:off x="7667625" y="4652963"/>
            <a:ext cx="1081088" cy="501650"/>
          </a:xfrm>
          <a:prstGeom prst="flowChartDecision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/>
              <a:t>track?</a:t>
            </a:r>
          </a:p>
        </p:txBody>
      </p:sp>
      <p:sp>
        <p:nvSpPr>
          <p:cNvPr id="274447" name="AutoShape 15"/>
          <p:cNvSpPr>
            <a:spLocks noChangeArrowheads="1"/>
          </p:cNvSpPr>
          <p:nvPr/>
        </p:nvSpPr>
        <p:spPr bwMode="auto">
          <a:xfrm>
            <a:off x="7596188" y="5805488"/>
            <a:ext cx="1225550" cy="576262"/>
          </a:xfrm>
          <a:prstGeom prst="flowChartDecision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/>
              <a:t>e/</a:t>
            </a:r>
            <a:r>
              <a:rPr lang="en-US" b="0">
                <a:sym typeface="Symbol" charset="2"/>
              </a:rPr>
              <a:t> OK</a:t>
            </a:r>
            <a:r>
              <a:rPr lang="en-US" b="0"/>
              <a:t>?</a:t>
            </a:r>
          </a:p>
        </p:txBody>
      </p:sp>
      <p:cxnSp>
        <p:nvCxnSpPr>
          <p:cNvPr id="274448" name="AutoShape 16"/>
          <p:cNvCxnSpPr>
            <a:cxnSpLocks noChangeShapeType="1"/>
            <a:stCxn id="274438" idx="4"/>
            <a:endCxn id="274439" idx="0"/>
          </p:cNvCxnSpPr>
          <p:nvPr/>
        </p:nvCxnSpPr>
        <p:spPr bwMode="auto">
          <a:xfrm flipH="1">
            <a:off x="8207375" y="765175"/>
            <a:ext cx="3175" cy="141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4450" name="AutoShape 18"/>
          <p:cNvCxnSpPr>
            <a:cxnSpLocks noChangeShapeType="1"/>
            <a:stCxn id="274439" idx="2"/>
            <a:endCxn id="274442" idx="0"/>
          </p:cNvCxnSpPr>
          <p:nvPr/>
        </p:nvCxnSpPr>
        <p:spPr bwMode="auto">
          <a:xfrm>
            <a:off x="8207375" y="1265238"/>
            <a:ext cx="3175" cy="144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4451" name="AutoShape 19"/>
          <p:cNvCxnSpPr>
            <a:cxnSpLocks noChangeShapeType="1"/>
            <a:stCxn id="274442" idx="2"/>
            <a:endCxn id="274441" idx="0"/>
          </p:cNvCxnSpPr>
          <p:nvPr/>
        </p:nvCxnSpPr>
        <p:spPr bwMode="auto">
          <a:xfrm>
            <a:off x="8210550" y="1839913"/>
            <a:ext cx="0" cy="146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4452" name="AutoShape 20"/>
          <p:cNvCxnSpPr>
            <a:cxnSpLocks noChangeShapeType="1"/>
            <a:stCxn id="274441" idx="2"/>
            <a:endCxn id="274444" idx="0"/>
          </p:cNvCxnSpPr>
          <p:nvPr/>
        </p:nvCxnSpPr>
        <p:spPr bwMode="auto">
          <a:xfrm flipH="1">
            <a:off x="8208963" y="2344738"/>
            <a:ext cx="1587" cy="146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4453" name="AutoShape 21"/>
          <p:cNvCxnSpPr>
            <a:cxnSpLocks noChangeShapeType="1"/>
            <a:stCxn id="274444" idx="2"/>
            <a:endCxn id="274434" idx="0"/>
          </p:cNvCxnSpPr>
          <p:nvPr/>
        </p:nvCxnSpPr>
        <p:spPr bwMode="auto">
          <a:xfrm>
            <a:off x="8208963" y="2922588"/>
            <a:ext cx="0" cy="144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4454" name="AutoShape 22"/>
          <p:cNvCxnSpPr>
            <a:cxnSpLocks noChangeShapeType="1"/>
            <a:stCxn id="274443" idx="2"/>
            <a:endCxn id="274445" idx="0"/>
          </p:cNvCxnSpPr>
          <p:nvPr/>
        </p:nvCxnSpPr>
        <p:spPr bwMode="auto">
          <a:xfrm>
            <a:off x="8210550" y="4002088"/>
            <a:ext cx="0" cy="144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4455" name="AutoShape 23"/>
          <p:cNvCxnSpPr>
            <a:cxnSpLocks noChangeShapeType="1"/>
          </p:cNvCxnSpPr>
          <p:nvPr/>
        </p:nvCxnSpPr>
        <p:spPr bwMode="auto">
          <a:xfrm flipH="1">
            <a:off x="8208963" y="5514975"/>
            <a:ext cx="611187" cy="71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4456" name="AutoShape 24"/>
          <p:cNvCxnSpPr>
            <a:cxnSpLocks noChangeShapeType="1"/>
            <a:stCxn id="274445" idx="2"/>
            <a:endCxn id="274446" idx="0"/>
          </p:cNvCxnSpPr>
          <p:nvPr/>
        </p:nvCxnSpPr>
        <p:spPr bwMode="auto">
          <a:xfrm flipH="1">
            <a:off x="8208963" y="4505325"/>
            <a:ext cx="1587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74457" name="Text Box 25"/>
          <p:cNvSpPr txBox="1">
            <a:spLocks noChangeArrowheads="1"/>
          </p:cNvSpPr>
          <p:nvPr/>
        </p:nvSpPr>
        <p:spPr bwMode="auto">
          <a:xfrm>
            <a:off x="4572000" y="2114550"/>
            <a:ext cx="2665413" cy="10699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/>
              <a:t>Level 2 seeded by Level 1</a:t>
            </a:r>
          </a:p>
          <a:p>
            <a:r>
              <a:rPr lang="en-US" sz="1600" b="0"/>
              <a:t>Fast reconstruction algorithms </a:t>
            </a:r>
          </a:p>
          <a:p>
            <a:r>
              <a:rPr lang="en-US" sz="1600" b="0"/>
              <a:t>Reconstruction within RoI</a:t>
            </a:r>
          </a:p>
        </p:txBody>
      </p:sp>
      <p:sp>
        <p:nvSpPr>
          <p:cNvPr id="274458" name="Text Box 26"/>
          <p:cNvSpPr txBox="1">
            <a:spLocks noChangeArrowheads="1"/>
          </p:cNvSpPr>
          <p:nvPr/>
        </p:nvSpPr>
        <p:spPr bwMode="auto">
          <a:xfrm>
            <a:off x="4572000" y="271463"/>
            <a:ext cx="2665413" cy="10699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 dirty="0"/>
              <a:t>Level1 </a:t>
            </a:r>
            <a:r>
              <a:rPr lang="en-US" sz="1600" dirty="0"/>
              <a:t>Region of Interest </a:t>
            </a:r>
            <a:r>
              <a:rPr lang="en-US" sz="1600" b="0" dirty="0"/>
              <a:t>is found and</a:t>
            </a:r>
            <a:r>
              <a:rPr lang="en-US" sz="1600" b="0" dirty="0" smtClean="0"/>
              <a:t> </a:t>
            </a:r>
            <a:r>
              <a:rPr lang="en-US" sz="1600" dirty="0" smtClean="0">
                <a:sym typeface="Symbol" charset="2"/>
              </a:rPr>
              <a:t>threshold/position </a:t>
            </a:r>
            <a:r>
              <a:rPr lang="en-US" sz="1600" b="0" dirty="0" smtClean="0">
                <a:sym typeface="Symbol" charset="2"/>
              </a:rPr>
              <a:t>in </a:t>
            </a:r>
            <a:r>
              <a:rPr lang="en-US" sz="1600" b="0" dirty="0"/>
              <a:t>EM calorimeter</a:t>
            </a:r>
            <a:r>
              <a:rPr lang="en-US" sz="1600" b="0" dirty="0" smtClean="0">
                <a:sym typeface="Symbol" charset="2"/>
              </a:rPr>
              <a:t> are </a:t>
            </a:r>
            <a:r>
              <a:rPr lang="en-US" sz="1600" b="0" dirty="0">
                <a:sym typeface="Symbol" charset="2"/>
              </a:rPr>
              <a:t>passed to Level 2</a:t>
            </a:r>
          </a:p>
        </p:txBody>
      </p:sp>
      <p:sp>
        <p:nvSpPr>
          <p:cNvPr id="274459" name="Text Box 27"/>
          <p:cNvSpPr txBox="1">
            <a:spLocks noChangeArrowheads="1"/>
          </p:cNvSpPr>
          <p:nvPr/>
        </p:nvSpPr>
        <p:spPr bwMode="auto">
          <a:xfrm>
            <a:off x="4572000" y="4533900"/>
            <a:ext cx="2665413" cy="13144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/>
              <a:t>Ev.Filter seeded by Level 2</a:t>
            </a:r>
          </a:p>
          <a:p>
            <a:r>
              <a:rPr lang="en-US" sz="1600" b="0"/>
              <a:t>Offline reconstruction algorithms </a:t>
            </a:r>
          </a:p>
          <a:p>
            <a:r>
              <a:rPr lang="en-US" sz="1600" b="0"/>
              <a:t>Refined alignment and calibration</a:t>
            </a:r>
          </a:p>
        </p:txBody>
      </p:sp>
      <p:sp>
        <p:nvSpPr>
          <p:cNvPr id="274460" name="Rectangle 28"/>
          <p:cNvSpPr>
            <a:spLocks noChangeArrowheads="1"/>
          </p:cNvSpPr>
          <p:nvPr/>
        </p:nvSpPr>
        <p:spPr bwMode="auto">
          <a:xfrm>
            <a:off x="7523163" y="836613"/>
            <a:ext cx="1370012" cy="2808287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461" name="Rectangle 29"/>
          <p:cNvSpPr>
            <a:spLocks noChangeArrowheads="1"/>
          </p:cNvSpPr>
          <p:nvPr/>
        </p:nvSpPr>
        <p:spPr bwMode="auto">
          <a:xfrm>
            <a:off x="4500563" y="4437063"/>
            <a:ext cx="2808287" cy="1512887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462" name="Rectangle 30"/>
          <p:cNvSpPr>
            <a:spLocks noChangeArrowheads="1"/>
          </p:cNvSpPr>
          <p:nvPr/>
        </p:nvSpPr>
        <p:spPr bwMode="auto">
          <a:xfrm>
            <a:off x="4500563" y="1989138"/>
            <a:ext cx="2808287" cy="1296987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4463" name="AutoShape 31"/>
          <p:cNvCxnSpPr>
            <a:cxnSpLocks noChangeShapeType="1"/>
            <a:stCxn id="274434" idx="2"/>
            <a:endCxn id="274443" idx="0"/>
          </p:cNvCxnSpPr>
          <p:nvPr/>
        </p:nvCxnSpPr>
        <p:spPr bwMode="auto">
          <a:xfrm>
            <a:off x="8208963" y="3498850"/>
            <a:ext cx="1587" cy="144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74465" name="Text Box 33"/>
          <p:cNvSpPr txBox="1">
            <a:spLocks noChangeArrowheads="1"/>
          </p:cNvSpPr>
          <p:nvPr/>
        </p:nvSpPr>
        <p:spPr bwMode="auto">
          <a:xfrm>
            <a:off x="395288" y="1125538"/>
            <a:ext cx="3816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Event rejection possible at each step</a:t>
            </a:r>
          </a:p>
        </p:txBody>
      </p:sp>
      <p:sp>
        <p:nvSpPr>
          <p:cNvPr id="274466" name="AutoShape 34"/>
          <p:cNvSpPr>
            <a:spLocks noChangeArrowheads="1"/>
          </p:cNvSpPr>
          <p:nvPr/>
        </p:nvSpPr>
        <p:spPr bwMode="auto">
          <a:xfrm rot="1518196">
            <a:off x="2484438" y="2574925"/>
            <a:ext cx="392112" cy="1347788"/>
          </a:xfrm>
          <a:custGeom>
            <a:avLst/>
            <a:gdLst>
              <a:gd name="G0" fmla="+- 7740 0 0"/>
              <a:gd name="G1" fmla="+- 21600 0 7740"/>
              <a:gd name="G2" fmla="*/ 7740 1 2"/>
              <a:gd name="G3" fmla="+- 21600 0 G2"/>
              <a:gd name="G4" fmla="+/ 7740 21600 2"/>
              <a:gd name="G5" fmla="+/ G1 0 2"/>
              <a:gd name="G6" fmla="*/ 21600 21600 7740"/>
              <a:gd name="G7" fmla="*/ G6 1 2"/>
              <a:gd name="G8" fmla="+- 21600 0 G7"/>
              <a:gd name="G9" fmla="*/ 21600 1 2"/>
              <a:gd name="G10" fmla="+- 7740 0 G9"/>
              <a:gd name="G11" fmla="?: G10 G8 0"/>
              <a:gd name="G12" fmla="?: G10 G7 21600"/>
              <a:gd name="T0" fmla="*/ 17730 w 21600"/>
              <a:gd name="T1" fmla="*/ 10800 h 21600"/>
              <a:gd name="T2" fmla="*/ 10800 w 21600"/>
              <a:gd name="T3" fmla="*/ 21600 h 21600"/>
              <a:gd name="T4" fmla="*/ 3870 w 21600"/>
              <a:gd name="T5" fmla="*/ 10800 h 21600"/>
              <a:gd name="T6" fmla="*/ 10800 w 21600"/>
              <a:gd name="T7" fmla="*/ 0 h 21600"/>
              <a:gd name="T8" fmla="*/ 5670 w 21600"/>
              <a:gd name="T9" fmla="*/ 5670 h 21600"/>
              <a:gd name="T10" fmla="*/ 15930 w 21600"/>
              <a:gd name="T11" fmla="*/ 1593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740" y="21600"/>
                </a:lnTo>
                <a:lnTo>
                  <a:pt x="1386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467" name="AutoShape 35"/>
          <p:cNvSpPr>
            <a:spLocks noChangeArrowheads="1"/>
          </p:cNvSpPr>
          <p:nvPr/>
        </p:nvSpPr>
        <p:spPr bwMode="auto">
          <a:xfrm rot="11457325">
            <a:off x="2051050" y="3952875"/>
            <a:ext cx="320675" cy="1347788"/>
          </a:xfrm>
          <a:custGeom>
            <a:avLst/>
            <a:gdLst>
              <a:gd name="G0" fmla="+- 7740 0 0"/>
              <a:gd name="G1" fmla="+- 21600 0 7740"/>
              <a:gd name="G2" fmla="*/ 7740 1 2"/>
              <a:gd name="G3" fmla="+- 21600 0 G2"/>
              <a:gd name="G4" fmla="+/ 7740 21600 2"/>
              <a:gd name="G5" fmla="+/ G1 0 2"/>
              <a:gd name="G6" fmla="*/ 21600 21600 7740"/>
              <a:gd name="G7" fmla="*/ G6 1 2"/>
              <a:gd name="G8" fmla="+- 21600 0 G7"/>
              <a:gd name="G9" fmla="*/ 21600 1 2"/>
              <a:gd name="G10" fmla="+- 7740 0 G9"/>
              <a:gd name="G11" fmla="?: G10 G8 0"/>
              <a:gd name="G12" fmla="?: G10 G7 21600"/>
              <a:gd name="T0" fmla="*/ 17730 w 21600"/>
              <a:gd name="T1" fmla="*/ 10800 h 21600"/>
              <a:gd name="T2" fmla="*/ 10800 w 21600"/>
              <a:gd name="T3" fmla="*/ 21600 h 21600"/>
              <a:gd name="T4" fmla="*/ 3870 w 21600"/>
              <a:gd name="T5" fmla="*/ 10800 h 21600"/>
              <a:gd name="T6" fmla="*/ 10800 w 21600"/>
              <a:gd name="T7" fmla="*/ 0 h 21600"/>
              <a:gd name="T8" fmla="*/ 5670 w 21600"/>
              <a:gd name="T9" fmla="*/ 5670 h 21600"/>
              <a:gd name="T10" fmla="*/ 15930 w 21600"/>
              <a:gd name="T11" fmla="*/ 1593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740" y="21600"/>
                </a:lnTo>
                <a:lnTo>
                  <a:pt x="1386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468" name="Rectangle 36"/>
          <p:cNvSpPr>
            <a:spLocks noChangeArrowheads="1"/>
          </p:cNvSpPr>
          <p:nvPr/>
        </p:nvSpPr>
        <p:spPr bwMode="auto">
          <a:xfrm>
            <a:off x="3348038" y="1628775"/>
            <a:ext cx="865187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800"/>
              <a:t>Electromagnetic</a:t>
            </a:r>
          </a:p>
          <a:p>
            <a:pPr algn="ctr"/>
            <a:r>
              <a:rPr lang="en-US" sz="800"/>
              <a:t>clusters</a:t>
            </a:r>
          </a:p>
        </p:txBody>
      </p:sp>
      <p:sp>
        <p:nvSpPr>
          <p:cNvPr id="274469" name="AutoShape 37"/>
          <p:cNvSpPr>
            <a:spLocks noChangeArrowheads="1"/>
          </p:cNvSpPr>
          <p:nvPr/>
        </p:nvSpPr>
        <p:spPr bwMode="auto">
          <a:xfrm rot="-1388566">
            <a:off x="2916238" y="2781300"/>
            <a:ext cx="360362" cy="288925"/>
          </a:xfrm>
          <a:prstGeom prst="leftArrow">
            <a:avLst>
              <a:gd name="adj1" fmla="val 50000"/>
              <a:gd name="adj2" fmla="val 311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470" name="AutoShape 38"/>
          <p:cNvSpPr>
            <a:spLocks noChangeArrowheads="1"/>
          </p:cNvSpPr>
          <p:nvPr/>
        </p:nvSpPr>
        <p:spPr bwMode="auto">
          <a:xfrm rot="-1388566">
            <a:off x="2268538" y="4724400"/>
            <a:ext cx="360362" cy="288925"/>
          </a:xfrm>
          <a:prstGeom prst="leftArrow">
            <a:avLst>
              <a:gd name="adj1" fmla="val 50000"/>
              <a:gd name="adj2" fmla="val 311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471" name="AutoShape 39"/>
          <p:cNvSpPr>
            <a:spLocks noChangeArrowheads="1"/>
          </p:cNvSpPr>
          <p:nvPr/>
        </p:nvSpPr>
        <p:spPr bwMode="auto">
          <a:xfrm>
            <a:off x="7596188" y="5299075"/>
            <a:ext cx="1223962" cy="358775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/>
              <a:t>e/</a:t>
            </a:r>
            <a:r>
              <a:rPr lang="en-US" b="0">
                <a:sym typeface="Symbol" charset="2"/>
              </a:rPr>
              <a:t></a:t>
            </a:r>
            <a:r>
              <a:rPr lang="en-US">
                <a:sym typeface="Symbol" charset="2"/>
              </a:rPr>
              <a:t> </a:t>
            </a:r>
            <a:r>
              <a:rPr lang="en-US" b="0"/>
              <a:t>reconst.</a:t>
            </a:r>
          </a:p>
        </p:txBody>
      </p:sp>
      <p:cxnSp>
        <p:nvCxnSpPr>
          <p:cNvPr id="274472" name="AutoShape 40"/>
          <p:cNvCxnSpPr>
            <a:cxnSpLocks noChangeShapeType="1"/>
            <a:stCxn id="274446" idx="2"/>
            <a:endCxn id="274471" idx="0"/>
          </p:cNvCxnSpPr>
          <p:nvPr/>
        </p:nvCxnSpPr>
        <p:spPr bwMode="auto">
          <a:xfrm>
            <a:off x="8208963" y="5154613"/>
            <a:ext cx="0" cy="144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4473" name="AutoShape 41"/>
          <p:cNvCxnSpPr>
            <a:cxnSpLocks noChangeShapeType="1"/>
            <a:stCxn id="274471" idx="2"/>
            <a:endCxn id="274447" idx="0"/>
          </p:cNvCxnSpPr>
          <p:nvPr/>
        </p:nvCxnSpPr>
        <p:spPr bwMode="auto">
          <a:xfrm>
            <a:off x="8208963" y="5657850"/>
            <a:ext cx="0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74464" name="Rectangle 32"/>
          <p:cNvSpPr>
            <a:spLocks noChangeArrowheads="1"/>
          </p:cNvSpPr>
          <p:nvPr/>
        </p:nvSpPr>
        <p:spPr bwMode="auto">
          <a:xfrm>
            <a:off x="7451725" y="3573463"/>
            <a:ext cx="1403350" cy="2879725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4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4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4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4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4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4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4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4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74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74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74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74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4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74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74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74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74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4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4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4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4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4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74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74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74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74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60" grpId="0" animBg="1"/>
      <p:bldP spid="274461" grpId="0" animBg="1"/>
      <p:bldP spid="274462" grpId="0" animBg="1"/>
      <p:bldP spid="274466" grpId="0" animBg="1"/>
      <p:bldP spid="274467" grpId="0" animBg="1"/>
      <p:bldP spid="274468" grpId="0" animBg="1"/>
      <p:bldP spid="274468" grpId="1" animBg="1"/>
      <p:bldP spid="274469" grpId="0" animBg="1"/>
      <p:bldP spid="274469" grpId="1" animBg="1"/>
      <p:bldP spid="274470" grpId="0" animBg="1"/>
      <p:bldP spid="274470" grpId="1" animBg="1"/>
      <p:bldP spid="2744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Imperial College, 14/1/2009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42E1-4D76-6D49-A784-FB5D2AA542C1}" type="slidenum">
              <a:rPr lang="en-US"/>
              <a:pPr/>
              <a:t>19</a:t>
            </a:fld>
            <a:endParaRPr lang="en-US"/>
          </a:p>
        </p:txBody>
      </p:sp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High Level Trigger architecture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5950" y="1052513"/>
            <a:ext cx="7993062" cy="3384550"/>
          </a:xfrm>
          <a:solidFill>
            <a:srgbClr val="A4F7FE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800" b="1" i="1" dirty="0">
                <a:solidFill>
                  <a:schemeClr val="accent2"/>
                </a:solidFill>
              </a:rPr>
              <a:t>Basic idea:</a:t>
            </a:r>
          </a:p>
          <a:p>
            <a:pPr>
              <a:lnSpc>
                <a:spcPct val="80000"/>
              </a:lnSpc>
            </a:pPr>
            <a:r>
              <a:rPr lang="en-US" sz="1800" b="1" i="1" dirty="0">
                <a:solidFill>
                  <a:srgbClr val="FF3300"/>
                </a:solidFill>
              </a:rPr>
              <a:t>Seeded</a:t>
            </a:r>
            <a:r>
              <a:rPr lang="en-US" sz="1800" b="1" dirty="0">
                <a:solidFill>
                  <a:srgbClr val="FF3300"/>
                </a:solidFill>
              </a:rPr>
              <a:t> </a:t>
            </a:r>
            <a:r>
              <a:rPr lang="en-US" sz="1800" b="1" dirty="0">
                <a:solidFill>
                  <a:schemeClr val="accent2"/>
                </a:solidFill>
              </a:rPr>
              <a:t>and </a:t>
            </a:r>
            <a:r>
              <a:rPr lang="en-US" sz="1800" b="1" i="1" dirty="0">
                <a:solidFill>
                  <a:srgbClr val="FF3300"/>
                </a:solidFill>
              </a:rPr>
              <a:t>Stepwise</a:t>
            </a:r>
            <a:r>
              <a:rPr lang="en-US" sz="1800" b="1" dirty="0">
                <a:solidFill>
                  <a:schemeClr val="accent2"/>
                </a:solidFill>
              </a:rPr>
              <a:t> Reconstruction</a:t>
            </a:r>
          </a:p>
          <a:p>
            <a:pPr>
              <a:lnSpc>
                <a:spcPct val="80000"/>
              </a:lnSpc>
            </a:pPr>
            <a:endParaRPr lang="en-US" sz="1800" b="1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 dirty="0"/>
              <a:t>Regions of Interest (</a:t>
            </a:r>
            <a:r>
              <a:rPr lang="en-US" sz="1800" dirty="0" err="1"/>
              <a:t>RoI</a:t>
            </a:r>
            <a:r>
              <a:rPr lang="en-US" sz="1800" dirty="0"/>
              <a:t>) </a:t>
            </a:r>
            <a:r>
              <a:rPr lang="en-US" sz="1800" i="1" dirty="0"/>
              <a:t>“seed”</a:t>
            </a:r>
            <a:r>
              <a:rPr lang="en-US" sz="1800" dirty="0"/>
              <a:t>  trigger reconstruction chains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Reconstruction (“</a:t>
            </a:r>
            <a:r>
              <a:rPr lang="en-US" sz="1800" dirty="0">
                <a:solidFill>
                  <a:srgbClr val="009900"/>
                </a:solidFill>
              </a:rPr>
              <a:t>Feature Extraction</a:t>
            </a:r>
            <a:r>
              <a:rPr lang="en-US" sz="1800" dirty="0"/>
              <a:t>”) in steps 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One or more algorithms per step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Validate step-by-step in “</a:t>
            </a:r>
            <a:r>
              <a:rPr lang="en-US" sz="1800" dirty="0">
                <a:solidFill>
                  <a:srgbClr val="009900"/>
                </a:solidFill>
              </a:rPr>
              <a:t>Hypothesis</a:t>
            </a:r>
            <a:r>
              <a:rPr lang="en-US" sz="1800" dirty="0"/>
              <a:t>” algorithms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Check intermediate signatures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rgbClr val="FF0000"/>
                </a:solidFill>
              </a:rPr>
              <a:t>Early rejection</a:t>
            </a:r>
            <a:r>
              <a:rPr lang="en-US" sz="1800" dirty="0" smtClean="0"/>
              <a:t>: rejects </a:t>
            </a:r>
            <a:r>
              <a:rPr lang="en-US" sz="1800" dirty="0"/>
              <a:t>hypotheses </a:t>
            </a:r>
            <a:r>
              <a:rPr lang="en-US" sz="1800" dirty="0">
                <a:solidFill>
                  <a:srgbClr val="FF3300"/>
                </a:solidFill>
              </a:rPr>
              <a:t>as early as possible </a:t>
            </a:r>
            <a:r>
              <a:rPr lang="en-US" sz="1800" dirty="0"/>
              <a:t>to save </a:t>
            </a:r>
            <a:r>
              <a:rPr lang="en-US" sz="1800" dirty="0" smtClean="0"/>
              <a:t>time/resources</a:t>
            </a:r>
            <a:endParaRPr lang="en-US" sz="1800" dirty="0"/>
          </a:p>
        </p:txBody>
      </p:sp>
      <p:sp>
        <p:nvSpPr>
          <p:cNvPr id="3665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5950" y="4652963"/>
            <a:ext cx="7994650" cy="1655762"/>
          </a:xfrm>
          <a:solidFill>
            <a:srgbClr val="FFFF99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800" dirty="0"/>
              <a:t>Note: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Level 2</a:t>
            </a:r>
            <a:r>
              <a:rPr lang="en-US" sz="1800" dirty="0" smtClean="0"/>
              <a:t> usually accesses </a:t>
            </a:r>
            <a:r>
              <a:rPr lang="en-US" sz="1800" dirty="0"/>
              <a:t>only a</a:t>
            </a:r>
            <a:r>
              <a:rPr lang="en-US" sz="1800" dirty="0" smtClean="0"/>
              <a:t> small fraction </a:t>
            </a:r>
            <a:r>
              <a:rPr lang="en-US" sz="1800" dirty="0"/>
              <a:t>of the full event</a:t>
            </a:r>
            <a:r>
              <a:rPr lang="en-US" sz="1800" dirty="0" smtClean="0"/>
              <a:t> (about 2%)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Depends on number and kind of Level 1 </a:t>
            </a:r>
            <a:r>
              <a:rPr lang="en-US" sz="1600" dirty="0" err="1" smtClean="0"/>
              <a:t>RoI’s</a:t>
            </a:r>
            <a:endParaRPr lang="en-US" sz="16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“Full-scan” is possible but too costly for normal running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Event Filter runs after event building and may </a:t>
            </a:r>
            <a:r>
              <a:rPr lang="en-US" sz="1800" dirty="0" err="1" smtClean="0"/>
              <a:t>analyse</a:t>
            </a:r>
            <a:r>
              <a:rPr lang="en-US" sz="1800" dirty="0" smtClean="0"/>
              <a:t> full event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But </a:t>
            </a:r>
            <a:r>
              <a:rPr lang="en-US" sz="1600" dirty="0"/>
              <a:t>will normally run in seeded </a:t>
            </a:r>
            <a:r>
              <a:rPr lang="en-US" sz="1600" dirty="0" smtClean="0"/>
              <a:t>mode, with some exceptions (e.g. </a:t>
            </a:r>
            <a:r>
              <a:rPr lang="en-US" sz="1600" dirty="0" err="1" smtClean="0"/>
              <a:t>E</a:t>
            </a:r>
            <a:r>
              <a:rPr lang="en-US" sz="1600" baseline="-25000" dirty="0" err="1" smtClean="0"/>
              <a:t>T</a:t>
            </a:r>
            <a:r>
              <a:rPr lang="en-US" sz="1600" baseline="30000" dirty="0" err="1" smtClean="0"/>
              <a:t>miss</a:t>
            </a:r>
            <a:r>
              <a:rPr lang="en-US" sz="1600" dirty="0" smtClean="0"/>
              <a:t> triggers)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65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6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6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6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6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66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6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600200"/>
            <a:ext cx="6400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LHC and the ATLAS experiment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ATLAS trigger system</a:t>
            </a:r>
          </a:p>
          <a:p>
            <a:pPr lvl="1"/>
            <a:r>
              <a:rPr lang="en-US" dirty="0" smtClean="0"/>
              <a:t>Level-1 Trigger</a:t>
            </a:r>
          </a:p>
          <a:p>
            <a:pPr lvl="1"/>
            <a:r>
              <a:rPr lang="en-US" dirty="0" smtClean="0"/>
              <a:t>High-Level Trigger</a:t>
            </a:r>
          </a:p>
          <a:p>
            <a:pPr lvl="1"/>
            <a:r>
              <a:rPr lang="en-US" dirty="0" smtClean="0"/>
              <a:t>Trigger Menu and Configuration</a:t>
            </a:r>
            <a:endParaRPr lang="en-US" dirty="0" smtClean="0"/>
          </a:p>
          <a:p>
            <a:pPr lvl="1"/>
            <a:r>
              <a:rPr lang="en-US" dirty="0" smtClean="0"/>
              <a:t>Trigger </a:t>
            </a:r>
            <a:r>
              <a:rPr lang="en-US" dirty="0" smtClean="0"/>
              <a:t>Performance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Commissioning </a:t>
            </a:r>
            <a:r>
              <a:rPr lang="en-US" dirty="0" smtClean="0"/>
              <a:t>of the ATLAS trigger</a:t>
            </a:r>
            <a:endParaRPr lang="en-US" dirty="0" smtClean="0"/>
          </a:p>
          <a:p>
            <a:pPr lvl="1"/>
            <a:r>
              <a:rPr lang="en-US" dirty="0" smtClean="0"/>
              <a:t>“Technical runs”</a:t>
            </a:r>
            <a:endParaRPr lang="en-US" dirty="0" smtClean="0"/>
          </a:p>
          <a:p>
            <a:pPr lvl="1"/>
            <a:r>
              <a:rPr lang="en-US" dirty="0" smtClean="0"/>
              <a:t>Operation </a:t>
            </a:r>
            <a:r>
              <a:rPr lang="en-US" dirty="0" smtClean="0"/>
              <a:t>with first </a:t>
            </a:r>
            <a:r>
              <a:rPr lang="en-US" dirty="0" smtClean="0"/>
              <a:t>beam</a:t>
            </a:r>
          </a:p>
          <a:p>
            <a:pPr lvl="1"/>
            <a:r>
              <a:rPr lang="en-US" dirty="0" smtClean="0"/>
              <a:t>Trigger performance </a:t>
            </a:r>
            <a:r>
              <a:rPr lang="en-US" dirty="0" smtClean="0"/>
              <a:t>in cosmic runs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Imperial College, 14/1/2009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Trigger Algorithm Steering</a:t>
            </a:r>
            <a:endParaRPr lang="en-US" sz="3600" dirty="0">
              <a:sym typeface="Symbol" charset="2"/>
            </a:endParaRPr>
          </a:p>
        </p:txBody>
      </p:sp>
      <p:pic>
        <p:nvPicPr>
          <p:cNvPr id="364550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-50698" b="-50698"/>
          <a:stretch>
            <a:fillRect/>
          </a:stretch>
        </p:blipFill>
        <p:spPr>
          <a:xfrm>
            <a:off x="4343400" y="884237"/>
            <a:ext cx="4572000" cy="6049963"/>
          </a:xfrm>
          <a:noFill/>
          <a:ln/>
        </p:spPr>
      </p:pic>
      <p:sp>
        <p:nvSpPr>
          <p:cNvPr id="364548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57200" y="715962"/>
            <a:ext cx="8291513" cy="18748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One top algorithm (</a:t>
            </a:r>
            <a:r>
              <a:rPr lang="en-US" sz="2400" dirty="0">
                <a:solidFill>
                  <a:srgbClr val="FF3300"/>
                </a:solidFill>
              </a:rPr>
              <a:t>Steering</a:t>
            </a:r>
            <a:r>
              <a:rPr lang="en-US" sz="2400" dirty="0"/>
              <a:t>) manages the HLT algorithms: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Determines from trigger Menu what </a:t>
            </a:r>
            <a:r>
              <a:rPr lang="en-US" sz="2000" dirty="0">
                <a:solidFill>
                  <a:schemeClr val="accent2"/>
                </a:solidFill>
              </a:rPr>
              <a:t>chains of algorithms </a:t>
            </a:r>
            <a:r>
              <a:rPr lang="en-US" sz="2000" dirty="0"/>
              <a:t>exist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Instantiates and calls </a:t>
            </a:r>
            <a:r>
              <a:rPr lang="en-US" sz="2000" dirty="0"/>
              <a:t>each of the algorithms in the right sequence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Provides a way (the </a:t>
            </a:r>
            <a:r>
              <a:rPr lang="en-US" sz="2000" dirty="0">
                <a:solidFill>
                  <a:schemeClr val="accent2"/>
                </a:solidFill>
              </a:rPr>
              <a:t>Navigation</a:t>
            </a:r>
            <a:r>
              <a:rPr lang="en-US" sz="2000" dirty="0"/>
              <a:t>) for each algorithm to pass data to the next one in the chain</a:t>
            </a:r>
            <a:endParaRPr lang="en-US" sz="16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3"/>
          </p:nvPr>
        </p:nvSpPr>
        <p:spPr>
          <a:xfrm>
            <a:off x="304800" y="2590800"/>
            <a:ext cx="4038600" cy="3654425"/>
          </a:xfr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Feature caching</a:t>
            </a:r>
          </a:p>
          <a:p>
            <a:pPr lvl="1"/>
            <a:r>
              <a:rPr lang="en-US" dirty="0" smtClean="0"/>
              <a:t>Physical objects (tracks etc) are reconstructed once and cached for repeated use</a:t>
            </a:r>
          </a:p>
          <a:p>
            <a:endParaRPr lang="en-US" dirty="0" smtClean="0"/>
          </a:p>
          <a:p>
            <a:r>
              <a:rPr lang="en-US" dirty="0" smtClean="0"/>
              <a:t>Steering applies </a:t>
            </a:r>
            <a:r>
              <a:rPr lang="en-US" dirty="0" err="1" smtClean="0"/>
              <a:t>prescales</a:t>
            </a:r>
            <a:endParaRPr lang="en-US" dirty="0" smtClean="0"/>
          </a:p>
          <a:p>
            <a:pPr lvl="1"/>
            <a:r>
              <a:rPr lang="en-US" dirty="0" smtClean="0"/>
              <a:t>Take 1 in N accepted events </a:t>
            </a:r>
          </a:p>
          <a:p>
            <a:r>
              <a:rPr lang="en-US" dirty="0" smtClean="0"/>
              <a:t>And </a:t>
            </a:r>
            <a:r>
              <a:rPr lang="en-US" dirty="0" err="1" smtClean="0"/>
              <a:t>passthrough</a:t>
            </a:r>
            <a:r>
              <a:rPr lang="en-US" dirty="0" smtClean="0"/>
              <a:t> factors </a:t>
            </a:r>
          </a:p>
          <a:p>
            <a:pPr lvl="1"/>
            <a:r>
              <a:rPr lang="en-US" dirty="0" smtClean="0"/>
              <a:t>Take 1 in N events</a:t>
            </a:r>
          </a:p>
          <a:p>
            <a:endParaRPr lang="en-US" dirty="0" smtClean="0"/>
          </a:p>
          <a:p>
            <a:r>
              <a:rPr lang="en-US" dirty="0" smtClean="0"/>
              <a:t>Possible to re-run </a:t>
            </a:r>
            <a:r>
              <a:rPr lang="en-US" dirty="0" err="1" smtClean="0"/>
              <a:t>prescaled</a:t>
            </a:r>
            <a:r>
              <a:rPr lang="en-US" dirty="0" smtClean="0"/>
              <a:t>-out chains for accepted events (tricky…for expert studies)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Imperial College, 14/1/2009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CB015-7233-AD4B-AECF-C2DEC9A141D5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Imperial College, 14/1/2009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F9E7EE-F148-9047-98A1-9D339025F711}" type="slidenum">
              <a:rPr lang="en-US"/>
              <a:pPr/>
              <a:t>21</a:t>
            </a:fld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115888"/>
            <a:ext cx="8075613" cy="719137"/>
          </a:xfrm>
        </p:spPr>
        <p:txBody>
          <a:bodyPr>
            <a:normAutofit fontScale="90000"/>
          </a:bodyPr>
          <a:lstStyle/>
          <a:p>
            <a:r>
              <a:rPr lang="en-US"/>
              <a:t>Trigger algorithms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14400"/>
            <a:ext cx="8640762" cy="55213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1800" dirty="0"/>
              <a:t>High-Level Trigger algorithms </a:t>
            </a:r>
            <a:r>
              <a:rPr lang="en-US" sz="1800" dirty="0" err="1"/>
              <a:t>organised</a:t>
            </a:r>
            <a:r>
              <a:rPr lang="en-US" sz="1800" dirty="0"/>
              <a:t> in groups (“slices”):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Minimum bias, </a:t>
            </a:r>
            <a:r>
              <a:rPr lang="en-US" sz="1600" dirty="0" err="1"/>
              <a:t>e/</a:t>
            </a:r>
            <a:r>
              <a:rPr lang="en-US" sz="1600" dirty="0" err="1">
                <a:sym typeface="Symbol" charset="2"/>
              </a:rPr>
              <a:t></a:t>
            </a:r>
            <a:r>
              <a:rPr lang="en-US" sz="1600" dirty="0">
                <a:sym typeface="Symbol" charset="2"/>
              </a:rPr>
              <a:t>, </a:t>
            </a:r>
            <a:r>
              <a:rPr lang="en-US" sz="1600" dirty="0" err="1">
                <a:sym typeface="Symbol" charset="2"/>
              </a:rPr>
              <a:t></a:t>
            </a:r>
            <a:r>
              <a:rPr lang="en-US" sz="1600" dirty="0">
                <a:sym typeface="Symbol" charset="2"/>
              </a:rPr>
              <a:t>, </a:t>
            </a:r>
            <a:r>
              <a:rPr lang="en-US" sz="1600" dirty="0" err="1">
                <a:sym typeface="Symbol" charset="2"/>
              </a:rPr>
              <a:t></a:t>
            </a:r>
            <a:r>
              <a:rPr lang="en-US" sz="1600" dirty="0">
                <a:sym typeface="Symbol" charset="2"/>
              </a:rPr>
              <a:t>, jets, B physics, B tagging, </a:t>
            </a:r>
            <a:r>
              <a:rPr lang="en-US" sz="1600" dirty="0" err="1">
                <a:sym typeface="Symbol" charset="2"/>
              </a:rPr>
              <a:t>E</a:t>
            </a:r>
            <a:r>
              <a:rPr lang="en-US" sz="1600" baseline="-25000" dirty="0" err="1">
                <a:sym typeface="Symbol" charset="2"/>
              </a:rPr>
              <a:t>T</a:t>
            </a:r>
            <a:r>
              <a:rPr lang="en-US" sz="1600" baseline="30000" dirty="0" err="1">
                <a:sym typeface="Symbol" charset="2"/>
              </a:rPr>
              <a:t>miss</a:t>
            </a:r>
            <a:r>
              <a:rPr lang="en-US" sz="1600" dirty="0">
                <a:sym typeface="Symbol" charset="2"/>
              </a:rPr>
              <a:t>, </a:t>
            </a:r>
            <a:r>
              <a:rPr lang="en-US" sz="1600" dirty="0" err="1">
                <a:sym typeface="Symbol" charset="2"/>
              </a:rPr>
              <a:t>cosmics</a:t>
            </a:r>
            <a:r>
              <a:rPr lang="en-US" sz="1600" dirty="0">
                <a:sym typeface="Symbol" charset="2"/>
              </a:rPr>
              <a:t>, plus combined-slice </a:t>
            </a:r>
            <a:r>
              <a:rPr lang="en-US" sz="1600" dirty="0" smtClean="0">
                <a:sym typeface="Symbol" charset="2"/>
              </a:rPr>
              <a:t>algorithms (e.g. </a:t>
            </a:r>
            <a:r>
              <a:rPr lang="en-US" sz="1600" dirty="0" err="1" smtClean="0">
                <a:sym typeface="Symbol" charset="2"/>
              </a:rPr>
              <a:t>e+E</a:t>
            </a:r>
            <a:r>
              <a:rPr lang="en-US" sz="1600" baseline="-25000" dirty="0" err="1" smtClean="0">
                <a:sym typeface="Symbol" charset="2"/>
              </a:rPr>
              <a:t>t</a:t>
            </a:r>
            <a:r>
              <a:rPr lang="en-US" sz="1600" baseline="30000" dirty="0" err="1" smtClean="0">
                <a:sym typeface="Symbol" charset="2"/>
              </a:rPr>
              <a:t>miss</a:t>
            </a:r>
            <a:r>
              <a:rPr lang="en-US" sz="1600" dirty="0" smtClean="0">
                <a:sym typeface="Symbol" charset="2"/>
              </a:rPr>
              <a:t>)</a:t>
            </a:r>
          </a:p>
          <a:p>
            <a:pPr lvl="1">
              <a:lnSpc>
                <a:spcPct val="80000"/>
              </a:lnSpc>
            </a:pPr>
            <a:endParaRPr lang="en-US" sz="1600" dirty="0" smtClean="0">
              <a:sym typeface="Symbol" charset="2"/>
            </a:endParaRPr>
          </a:p>
          <a:p>
            <a:pPr>
              <a:lnSpc>
                <a:spcPct val="80000"/>
              </a:lnSpc>
            </a:pPr>
            <a:r>
              <a:rPr lang="en-US" sz="2000" dirty="0" smtClean="0"/>
              <a:t>Level 2 algorithms: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Fast algorithms – make the best of the available time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Minimize data access – to save time and minimize network use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Event Filter algorithms: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Offline reconstruction software wrapped to be run by Steering algorithm in </a:t>
            </a:r>
            <a:r>
              <a:rPr lang="en-US" sz="1600" dirty="0" err="1" smtClean="0"/>
              <a:t>RoI</a:t>
            </a:r>
            <a:r>
              <a:rPr lang="en-US" sz="1600" dirty="0" smtClean="0"/>
              <a:t> mode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More precise and much slower than L2</a:t>
            </a:r>
          </a:p>
          <a:p>
            <a:pPr lvl="1">
              <a:lnSpc>
                <a:spcPct val="80000"/>
              </a:lnSpc>
            </a:pPr>
            <a:r>
              <a:rPr lang="en-US" sz="1600" dirty="0" err="1" smtClean="0"/>
              <a:t>Optimise</a:t>
            </a:r>
            <a:r>
              <a:rPr lang="en-US" sz="1600" dirty="0" smtClean="0"/>
              <a:t> re-use and </a:t>
            </a:r>
            <a:r>
              <a:rPr lang="en-US" sz="1600" dirty="0" err="1" smtClean="0"/>
              <a:t>maintenability</a:t>
            </a:r>
            <a:r>
              <a:rPr lang="en-US" sz="1600" dirty="0" smtClean="0"/>
              <a:t> of reconstruction algorithms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Ease analysis of trigger data and comparison with offline (same event data model)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Downside can be a lower flexibility in software development (different set of people/requirements)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Different algorithm instances created for different configurations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E.g. track reconstruction may be optimized differently for B-tagging and </a:t>
            </a:r>
            <a:r>
              <a:rPr lang="en-US" sz="1600" dirty="0" err="1" smtClean="0"/>
              <a:t>muon</a:t>
            </a:r>
            <a:r>
              <a:rPr lang="en-US" sz="1600" dirty="0" smtClean="0"/>
              <a:t> finding  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All algorithms running in ATLAS software framework ATHENA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No need to emulate the high-level trigger software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In development: run MC production from Trigger configuration database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>
                <a:sym typeface="Symbol" charset="2"/>
              </a:rPr>
              <a:t>Only Level 1 needs to be emulated</a:t>
            </a:r>
          </a:p>
          <a:p>
            <a:pPr>
              <a:lnSpc>
                <a:spcPct val="80000"/>
              </a:lnSpc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179388" y="6248400"/>
            <a:ext cx="2032000" cy="457200"/>
          </a:xfrm>
        </p:spPr>
        <p:txBody>
          <a:bodyPr/>
          <a:lstStyle/>
          <a:p>
            <a:r>
              <a:rPr lang="en-US" smtClean="0"/>
              <a:t>Ricardo Gonçalo</a:t>
            </a: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67037" y="6248400"/>
            <a:ext cx="2595563" cy="457200"/>
          </a:xfrm>
        </p:spPr>
        <p:txBody>
          <a:bodyPr/>
          <a:lstStyle/>
          <a:p>
            <a:r>
              <a:rPr lang="en-US" smtClean="0"/>
              <a:t>Imperial College, 14/1/2009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9150" y="6229350"/>
            <a:ext cx="498475" cy="476250"/>
          </a:xfrm>
        </p:spPr>
        <p:txBody>
          <a:bodyPr/>
          <a:lstStyle/>
          <a:p>
            <a:pPr algn="r"/>
            <a:fld id="{6A048F86-358B-1447-86A5-5B8C14A0CEA5}" type="slidenum">
              <a:rPr lang="en-US"/>
              <a:pPr algn="r"/>
              <a:t>22</a:t>
            </a:fld>
            <a:endParaRPr lang="en-US" dirty="0"/>
          </a:p>
        </p:txBody>
      </p:sp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4450"/>
            <a:ext cx="8686800" cy="706438"/>
          </a:xfrm>
        </p:spPr>
        <p:txBody>
          <a:bodyPr/>
          <a:lstStyle/>
          <a:p>
            <a:r>
              <a:rPr lang="en-US" sz="3200"/>
              <a:t>Example: level 2 e/</a:t>
            </a:r>
            <a:r>
              <a:rPr lang="en-US" sz="3200">
                <a:sym typeface="Symbol" charset="2"/>
              </a:rPr>
              <a:t> calorimeter reconstruction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79488"/>
            <a:ext cx="4773612" cy="5329237"/>
          </a:xfrm>
        </p:spPr>
        <p:txBody>
          <a:bodyPr/>
          <a:lstStyle/>
          <a:p>
            <a:pPr marL="457200" indent="-457200">
              <a:lnSpc>
                <a:spcPct val="80000"/>
              </a:lnSpc>
            </a:pPr>
            <a:r>
              <a:rPr lang="en-US" sz="2000" dirty="0">
                <a:solidFill>
                  <a:srgbClr val="217905"/>
                </a:solidFill>
              </a:rPr>
              <a:t>Full granularity </a:t>
            </a:r>
            <a:r>
              <a:rPr lang="en-US" sz="2000" dirty="0"/>
              <a:t>but </a:t>
            </a:r>
            <a:r>
              <a:rPr lang="en-US" sz="2000" dirty="0">
                <a:solidFill>
                  <a:srgbClr val="FF0000"/>
                </a:solidFill>
              </a:rPr>
              <a:t>short time </a:t>
            </a:r>
            <a:r>
              <a:rPr lang="en-US" sz="2000" dirty="0"/>
              <a:t>and only rough</a:t>
            </a:r>
            <a:r>
              <a:rPr lang="en-US" sz="2000" dirty="0">
                <a:solidFill>
                  <a:schemeClr val="accent2"/>
                </a:solidFill>
              </a:rPr>
              <a:t> calibration</a:t>
            </a:r>
          </a:p>
          <a:p>
            <a:pPr marL="457200" indent="-457200">
              <a:lnSpc>
                <a:spcPct val="80000"/>
              </a:lnSpc>
            </a:pPr>
            <a:endParaRPr lang="en-US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80000"/>
              </a:lnSpc>
            </a:pPr>
            <a:r>
              <a:rPr lang="en-US" sz="2000" dirty="0"/>
              <a:t>Reconstruction steps: </a:t>
            </a:r>
          </a:p>
          <a:p>
            <a:pPr marL="838200" lvl="1" indent="-381000">
              <a:lnSpc>
                <a:spcPct val="80000"/>
              </a:lnSpc>
              <a:buFontTx/>
              <a:buAutoNum type="arabicPeriod"/>
            </a:pPr>
            <a:r>
              <a:rPr lang="en-US" sz="1800" dirty="0" err="1"/>
              <a:t>LAr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9900"/>
                </a:solidFill>
              </a:rPr>
              <a:t>sample 2</a:t>
            </a:r>
            <a:r>
              <a:rPr lang="en-US" sz="1800" dirty="0"/>
              <a:t>; cluster </a:t>
            </a:r>
            <a:r>
              <a:rPr lang="en-US" sz="1800" dirty="0">
                <a:solidFill>
                  <a:schemeClr val="accent2"/>
                </a:solidFill>
              </a:rPr>
              <a:t>position and size </a:t>
            </a:r>
            <a:r>
              <a:rPr lang="en-US" sz="1800" dirty="0"/>
              <a:t>(E in 3x3 cells/E in 7x7 cells)</a:t>
            </a:r>
          </a:p>
          <a:p>
            <a:pPr marL="838200" lvl="1" indent="-381000">
              <a:lnSpc>
                <a:spcPct val="80000"/>
              </a:lnSpc>
              <a:buFontTx/>
              <a:buAutoNum type="arabicPeriod"/>
            </a:pPr>
            <a:endParaRPr lang="en-US" sz="1800" dirty="0"/>
          </a:p>
          <a:p>
            <a:pPr marL="838200" lvl="1" indent="-381000">
              <a:lnSpc>
                <a:spcPct val="80000"/>
              </a:lnSpc>
              <a:buFontTx/>
              <a:buAutoNum type="arabicPeriod"/>
            </a:pPr>
            <a:r>
              <a:rPr lang="en-US" sz="1800" dirty="0" err="1"/>
              <a:t>LAr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9900"/>
                </a:solidFill>
              </a:rPr>
              <a:t>sample 1</a:t>
            </a:r>
            <a:r>
              <a:rPr lang="en-US" sz="1800" dirty="0"/>
              <a:t>; look for </a:t>
            </a:r>
            <a:r>
              <a:rPr lang="en-US" sz="1800" dirty="0">
                <a:solidFill>
                  <a:schemeClr val="accent2"/>
                </a:solidFill>
              </a:rPr>
              <a:t>second maxima </a:t>
            </a:r>
            <a:r>
              <a:rPr lang="en-US" sz="1800" dirty="0"/>
              <a:t>in strip couples (most likely from </a:t>
            </a:r>
            <a:r>
              <a:rPr lang="en-US" sz="1800" b="1" dirty="0">
                <a:sym typeface="Symbol" charset="2"/>
              </a:rPr>
              <a:t></a:t>
            </a:r>
            <a:r>
              <a:rPr lang="en-US" sz="1800" b="1" baseline="30000" dirty="0">
                <a:sym typeface="Symbol" charset="2"/>
              </a:rPr>
              <a:t>0</a:t>
            </a:r>
            <a:r>
              <a:rPr lang="en-US" sz="1800" b="1" dirty="0">
                <a:sym typeface="Symbol" charset="2"/>
              </a:rPr>
              <a:t></a:t>
            </a:r>
            <a:r>
              <a:rPr lang="en-US" sz="1800" dirty="0">
                <a:sym typeface="Symbol" charset="2"/>
              </a:rPr>
              <a:t>, etc</a:t>
            </a:r>
            <a:r>
              <a:rPr lang="en-US" sz="1800" dirty="0"/>
              <a:t>)</a:t>
            </a:r>
          </a:p>
          <a:p>
            <a:pPr marL="838200" lvl="1" indent="-381000">
              <a:lnSpc>
                <a:spcPct val="80000"/>
              </a:lnSpc>
              <a:buFontTx/>
              <a:buAutoNum type="arabicPeriod"/>
            </a:pPr>
            <a:endParaRPr lang="en-US" sz="1800" dirty="0"/>
          </a:p>
          <a:p>
            <a:pPr marL="838200" lvl="1" indent="-381000">
              <a:lnSpc>
                <a:spcPct val="80000"/>
              </a:lnSpc>
              <a:buFontTx/>
              <a:buAutoNum type="arabicPeriod"/>
            </a:pPr>
            <a:r>
              <a:rPr lang="en-US" sz="1800" dirty="0"/>
              <a:t>Total cluster </a:t>
            </a:r>
            <a:r>
              <a:rPr lang="en-US" sz="1800" dirty="0">
                <a:solidFill>
                  <a:schemeClr val="accent2"/>
                </a:solidFill>
              </a:rPr>
              <a:t>energy </a:t>
            </a:r>
            <a:r>
              <a:rPr lang="en-US" sz="1800" dirty="0"/>
              <a:t>measured in all samplings; include calibration</a:t>
            </a:r>
          </a:p>
          <a:p>
            <a:pPr marL="838200" lvl="1" indent="-381000">
              <a:lnSpc>
                <a:spcPct val="80000"/>
              </a:lnSpc>
              <a:buFontTx/>
              <a:buAutoNum type="arabicPeriod"/>
            </a:pPr>
            <a:endParaRPr lang="en-US" sz="1800" dirty="0"/>
          </a:p>
          <a:p>
            <a:pPr marL="838200" lvl="1" indent="-381000">
              <a:lnSpc>
                <a:spcPct val="80000"/>
              </a:lnSpc>
              <a:buFontTx/>
              <a:buAutoNum type="arabicPeriod"/>
            </a:pPr>
            <a:r>
              <a:rPr lang="en-US" sz="1800" dirty="0"/>
              <a:t>Longitudinal </a:t>
            </a:r>
            <a:r>
              <a:rPr lang="en-US" sz="1800" dirty="0">
                <a:solidFill>
                  <a:schemeClr val="accent2"/>
                </a:solidFill>
              </a:rPr>
              <a:t>isolation </a:t>
            </a:r>
            <a:r>
              <a:rPr lang="en-US" sz="1800" dirty="0"/>
              <a:t>(leakage into </a:t>
            </a:r>
            <a:r>
              <a:rPr lang="en-US" sz="1800" dirty="0" err="1"/>
              <a:t>hadronic</a:t>
            </a:r>
            <a:r>
              <a:rPr lang="en-US" sz="1800" dirty="0"/>
              <a:t> calorimeter)</a:t>
            </a:r>
          </a:p>
          <a:p>
            <a:pPr marL="457200" indent="-457200">
              <a:lnSpc>
                <a:spcPct val="80000"/>
              </a:lnSpc>
            </a:pPr>
            <a:endParaRPr lang="en-US" sz="2000" dirty="0"/>
          </a:p>
          <a:p>
            <a:pPr marL="457200" indent="-457200">
              <a:lnSpc>
                <a:spcPct val="80000"/>
              </a:lnSpc>
            </a:pPr>
            <a:r>
              <a:rPr lang="en-US" sz="2000" dirty="0"/>
              <a:t>Produce a level 2 EM cluster </a:t>
            </a:r>
            <a:r>
              <a:rPr lang="en-US" sz="2000" dirty="0" smtClean="0"/>
              <a:t>object</a:t>
            </a:r>
            <a:endParaRPr lang="en-US" sz="2000" dirty="0"/>
          </a:p>
        </p:txBody>
      </p:sp>
      <p:pic>
        <p:nvPicPr>
          <p:cNvPr id="2826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29200" y="4149725"/>
            <a:ext cx="1800225" cy="1778000"/>
          </a:xfrm>
          <a:noFill/>
          <a:ln/>
        </p:spPr>
      </p:pic>
      <p:pic>
        <p:nvPicPr>
          <p:cNvPr id="282629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164388" y="4149725"/>
            <a:ext cx="1800225" cy="1795463"/>
          </a:xfrm>
          <a:noFill/>
          <a:ln/>
        </p:spPr>
      </p:pic>
      <p:pic>
        <p:nvPicPr>
          <p:cNvPr id="282630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5037508" y="646112"/>
            <a:ext cx="3927105" cy="3468688"/>
          </a:xfrm>
          <a:noFill/>
          <a:ln/>
        </p:spPr>
      </p:pic>
      <p:sp>
        <p:nvSpPr>
          <p:cNvPr id="282631" name="Rectangle 7"/>
          <p:cNvSpPr>
            <a:spLocks noChangeArrowheads="1"/>
          </p:cNvSpPr>
          <p:nvPr/>
        </p:nvSpPr>
        <p:spPr bwMode="auto">
          <a:xfrm>
            <a:off x="6659563" y="4149725"/>
            <a:ext cx="2889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rgbClr val="FF0000"/>
                </a:solidFill>
                <a:sym typeface="Symbol" charset="2"/>
              </a:rPr>
              <a:t></a:t>
            </a:r>
            <a:r>
              <a:rPr lang="en-US" b="1" baseline="30000">
                <a:solidFill>
                  <a:srgbClr val="FF0000"/>
                </a:solidFill>
                <a:sym typeface="Symbol" charset="2"/>
              </a:rPr>
              <a:t>0</a:t>
            </a:r>
          </a:p>
        </p:txBody>
      </p:sp>
      <p:sp>
        <p:nvSpPr>
          <p:cNvPr id="282632" name="Rectangle 8"/>
          <p:cNvSpPr>
            <a:spLocks noChangeArrowheads="1"/>
          </p:cNvSpPr>
          <p:nvPr/>
        </p:nvSpPr>
        <p:spPr bwMode="auto">
          <a:xfrm>
            <a:off x="8313738" y="4149725"/>
            <a:ext cx="2889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rgbClr val="FF0000"/>
                </a:solidFill>
                <a:sym typeface="Symbol" charset="2"/>
              </a:rPr>
              <a:t></a:t>
            </a:r>
            <a:endParaRPr lang="en-US" b="1" baseline="30000">
              <a:solidFill>
                <a:srgbClr val="FF0000"/>
              </a:solidFill>
              <a:sym typeface="Symbol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Imperial College, 14/1/2009</a:t>
            </a:r>
            <a:endParaRPr lang="en-US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8624-626B-444A-9F63-A58AEEA25B30}" type="slidenum">
              <a:rPr lang="en-US"/>
              <a:pPr/>
              <a:t>23</a:t>
            </a:fld>
            <a:endParaRPr lang="en-US"/>
          </a:p>
        </p:txBody>
      </p:sp>
      <p:pic>
        <p:nvPicPr>
          <p:cNvPr id="2846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18150" y="2767013"/>
            <a:ext cx="3086100" cy="3268662"/>
          </a:xfrm>
          <a:noFill/>
          <a:ln/>
        </p:spPr>
      </p:pic>
      <p:sp>
        <p:nvSpPr>
          <p:cNvPr id="2846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en-US" sz="4000"/>
              <a:t>Example: level 2 tracking algorithm</a:t>
            </a:r>
          </a:p>
        </p:txBody>
      </p:sp>
      <p:sp>
        <p:nvSpPr>
          <p:cNvPr id="284677" name="Rectangle 5"/>
          <p:cNvSpPr>
            <a:spLocks noChangeArrowheads="1"/>
          </p:cNvSpPr>
          <p:nvPr/>
        </p:nvSpPr>
        <p:spPr bwMode="auto">
          <a:xfrm>
            <a:off x="36513" y="836613"/>
            <a:ext cx="4319587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/>
              <a:t>Form pairs of hits in Pixel and SCT in </a:t>
            </a:r>
            <a:r>
              <a:rPr lang="en-US" sz="2000">
                <a:solidFill>
                  <a:srgbClr val="009900"/>
                </a:solidFill>
              </a:rPr>
              <a:t>thin </a:t>
            </a:r>
            <a:r>
              <a:rPr lang="en-US" sz="2400">
                <a:solidFill>
                  <a:srgbClr val="009900"/>
                </a:solidFill>
                <a:sym typeface="Symbol" charset="2"/>
              </a:rPr>
              <a:t></a:t>
            </a:r>
            <a:r>
              <a:rPr lang="en-US" sz="2400">
                <a:solidFill>
                  <a:srgbClr val="009900"/>
                </a:solidFill>
              </a:rPr>
              <a:t> </a:t>
            </a:r>
            <a:r>
              <a:rPr lang="en-US" sz="2000">
                <a:solidFill>
                  <a:srgbClr val="009900"/>
                </a:solidFill>
              </a:rPr>
              <a:t>slices</a:t>
            </a:r>
            <a:r>
              <a:rPr lang="en-US" sz="2000"/>
              <a:t>; 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ea typeface="ＭＳ Ｐゴシック" charset="-128"/>
              </a:rPr>
              <a:t>extrapolate inwards to find </a:t>
            </a:r>
            <a:r>
              <a:rPr lang="en-US">
                <a:solidFill>
                  <a:srgbClr val="FF3300"/>
                </a:solidFill>
                <a:ea typeface="ＭＳ Ｐゴシック" charset="-128"/>
              </a:rPr>
              <a:t>Z</a:t>
            </a:r>
            <a:r>
              <a:rPr lang="en-US" baseline="-25000">
                <a:solidFill>
                  <a:srgbClr val="FF3300"/>
                </a:solidFill>
                <a:ea typeface="ＭＳ Ｐゴシック" charset="-128"/>
              </a:rPr>
              <a:t>vtx</a:t>
            </a:r>
            <a:r>
              <a:rPr lang="en-US">
                <a:solidFill>
                  <a:srgbClr val="FF3300"/>
                </a:solidFill>
                <a:ea typeface="ＭＳ Ｐゴシック" charset="-128"/>
              </a:rPr>
              <a:t> </a:t>
            </a:r>
            <a:r>
              <a:rPr lang="en-US">
                <a:ea typeface="ＭＳ Ｐゴシック" charset="-128"/>
              </a:rPr>
              <a:t>from a 1D histogram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endParaRPr lang="en-US" sz="2000">
              <a:solidFill>
                <a:schemeClr val="accent2"/>
              </a:solidFill>
            </a:endParaRP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/>
              <a:t>Using </a:t>
            </a:r>
            <a:r>
              <a:rPr lang="en-US" sz="2000">
                <a:solidFill>
                  <a:srgbClr val="FF3300"/>
                </a:solidFill>
              </a:rPr>
              <a:t>Z</a:t>
            </a:r>
            <a:r>
              <a:rPr lang="en-US" sz="2000" baseline="-25000">
                <a:solidFill>
                  <a:srgbClr val="FF3300"/>
                </a:solidFill>
              </a:rPr>
              <a:t>vtx</a:t>
            </a:r>
            <a:r>
              <a:rPr lang="en-US" sz="2000"/>
              <a:t>, make </a:t>
            </a:r>
            <a:r>
              <a:rPr lang="en-US" sz="2000">
                <a:solidFill>
                  <a:srgbClr val="FF3300"/>
                </a:solidFill>
              </a:rPr>
              <a:t>2D </a:t>
            </a:r>
            <a:r>
              <a:rPr lang="en-US" sz="2000"/>
              <a:t>histogram of hits in </a:t>
            </a:r>
            <a:r>
              <a:rPr lang="en-US" sz="2000">
                <a:solidFill>
                  <a:schemeClr val="accent2"/>
                </a:solidFill>
                <a:sym typeface="Symbol" charset="2"/>
              </a:rPr>
              <a:t>- plane</a:t>
            </a:r>
            <a:r>
              <a:rPr lang="en-US" sz="2000">
                <a:sym typeface="Symbol" charset="2"/>
              </a:rPr>
              <a:t>; 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ea typeface="ＭＳ Ｐゴシック" charset="-128"/>
                <a:sym typeface="Symbol" charset="2"/>
              </a:rPr>
              <a:t>remove bins with hits in too few layers</a:t>
            </a:r>
            <a:endParaRPr lang="en-US">
              <a:ea typeface="ＭＳ Ｐゴシック" charset="-128"/>
            </a:endParaRP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endParaRPr lang="en-US" sz="2000"/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/>
              <a:t>Do 2D histogram using </a:t>
            </a:r>
            <a:r>
              <a:rPr lang="en-US" sz="2000">
                <a:solidFill>
                  <a:schemeClr val="accent2"/>
                </a:solidFill>
              </a:rPr>
              <a:t>space point triplets </a:t>
            </a:r>
            <a:r>
              <a:rPr lang="en-US" sz="2000"/>
              <a:t>in </a:t>
            </a:r>
            <a:r>
              <a:rPr lang="en-US" sz="2000">
                <a:solidFill>
                  <a:srgbClr val="009900"/>
                </a:solidFill>
              </a:rPr>
              <a:t>1/p</a:t>
            </a:r>
            <a:r>
              <a:rPr lang="en-US" sz="2000" baseline="-25000">
                <a:solidFill>
                  <a:srgbClr val="009900"/>
                </a:solidFill>
              </a:rPr>
              <a:t>T</a:t>
            </a:r>
            <a:r>
              <a:rPr lang="en-US" sz="2000">
                <a:solidFill>
                  <a:srgbClr val="009900"/>
                </a:solidFill>
              </a:rPr>
              <a:t>-</a:t>
            </a:r>
            <a:r>
              <a:rPr lang="en-US" sz="2000">
                <a:solidFill>
                  <a:srgbClr val="009900"/>
                </a:solidFill>
                <a:sym typeface="Symbol" charset="2"/>
              </a:rPr>
              <a:t> plane</a:t>
            </a:r>
            <a:r>
              <a:rPr lang="en-US" sz="2000">
                <a:sym typeface="Symbol" charset="2"/>
              </a:rPr>
              <a:t>; 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ea typeface="ＭＳ Ｐゴシック" charset="-128"/>
              </a:rPr>
              <a:t>Form tracks from bins with hits in &gt;4 layers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endParaRPr lang="en-US" sz="2000">
              <a:solidFill>
                <a:schemeClr val="accent2"/>
              </a:solidFill>
            </a:endParaRP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/>
              <a:t>Use Kalman technique on the space points obtained in previous steps 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ea typeface="ＭＳ Ｐゴシック" charset="-128"/>
              </a:rPr>
              <a:t>Start from</a:t>
            </a:r>
            <a:r>
              <a:rPr lang="en-US">
                <a:ea typeface="ＭＳ Ｐゴシック" charset="-128"/>
                <a:sym typeface="Symbol" charset="2"/>
              </a:rPr>
              <a:t> already estimated parameters: Z</a:t>
            </a:r>
            <a:r>
              <a:rPr lang="en-US" baseline="-25000">
                <a:ea typeface="ＭＳ Ｐゴシック" charset="-128"/>
                <a:sym typeface="Symbol" charset="2"/>
              </a:rPr>
              <a:t>vtx</a:t>
            </a:r>
            <a:r>
              <a:rPr lang="en-US">
                <a:ea typeface="ＭＳ Ｐゴシック" charset="-128"/>
              </a:rPr>
              <a:t>, 1/p</a:t>
            </a:r>
            <a:r>
              <a:rPr lang="en-US" baseline="-25000">
                <a:ea typeface="ＭＳ Ｐゴシック" charset="-128"/>
              </a:rPr>
              <a:t>T</a:t>
            </a:r>
            <a:r>
              <a:rPr lang="en-US">
                <a:ea typeface="ＭＳ Ｐゴシック" charset="-128"/>
              </a:rPr>
              <a:t>, </a:t>
            </a:r>
            <a:r>
              <a:rPr lang="en-US" b="1">
                <a:ea typeface="ＭＳ Ｐゴシック" charset="-128"/>
                <a:sym typeface="Symbol" charset="2"/>
              </a:rPr>
              <a:t></a:t>
            </a:r>
            <a:r>
              <a:rPr lang="en-US">
                <a:ea typeface="ＭＳ Ｐゴシック" charset="-128"/>
              </a:rPr>
              <a:t>,</a:t>
            </a:r>
            <a:r>
              <a:rPr lang="en-US" b="1">
                <a:ea typeface="ＭＳ Ｐゴシック" charset="-128"/>
              </a:rPr>
              <a:t> </a:t>
            </a:r>
            <a:r>
              <a:rPr lang="en-US" b="1">
                <a:ea typeface="ＭＳ Ｐゴシック" charset="-128"/>
                <a:sym typeface="Symbol" charset="2"/>
              </a:rPr>
              <a:t></a:t>
            </a:r>
          </a:p>
        </p:txBody>
      </p:sp>
      <p:sp>
        <p:nvSpPr>
          <p:cNvPr id="284678" name="Text Box 6"/>
          <p:cNvSpPr txBox="1">
            <a:spLocks noChangeArrowheads="1"/>
          </p:cNvSpPr>
          <p:nvPr/>
        </p:nvSpPr>
        <p:spPr bwMode="auto">
          <a:xfrm>
            <a:off x="4643438" y="1085850"/>
            <a:ext cx="42116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217905"/>
                </a:solidFill>
              </a:rPr>
              <a:t>Full granularity </a:t>
            </a:r>
            <a:r>
              <a:rPr lang="en-US" sz="2000"/>
              <a:t>but </a:t>
            </a:r>
            <a:r>
              <a:rPr lang="en-US" sz="2000">
                <a:solidFill>
                  <a:srgbClr val="FF0000"/>
                </a:solidFill>
              </a:rPr>
              <a:t>short time </a:t>
            </a:r>
            <a:endParaRPr lang="en-US" sz="240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/>
              <a:t>Algorithms optimised for execution speed, including data access time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/>
              <a:t>Produce level 2 tracks 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429125" y="2722563"/>
            <a:ext cx="4679950" cy="3443287"/>
            <a:chOff x="2744" y="1616"/>
            <a:chExt cx="2948" cy="2169"/>
          </a:xfrm>
        </p:grpSpPr>
        <p:pic>
          <p:nvPicPr>
            <p:cNvPr id="284676" name="Picture 4" descr="E40_GOOD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 l="389" t="536" r="389" b="536"/>
                <a:stretch>
                  <a:fillRect/>
                </a:stretch>
              </p:blipFill>
            </mc:Choice>
            <mc:Fallback>
              <p:blipFill>
                <a:blip r:embed="rId4"/>
                <a:srcRect l="389" t="536" r="389" b="536"/>
                <a:stretch>
                  <a:fillRect/>
                </a:stretch>
              </p:blipFill>
            </mc:Fallback>
          </mc:AlternateContent>
          <p:spPr bwMode="auto">
            <a:xfrm>
              <a:off x="2789" y="1616"/>
              <a:ext cx="2903" cy="21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284679" name="Text Box 7"/>
            <p:cNvSpPr txBox="1">
              <a:spLocks noChangeArrowheads="1"/>
            </p:cNvSpPr>
            <p:nvPr/>
          </p:nvSpPr>
          <p:spPr bwMode="auto">
            <a:xfrm>
              <a:off x="4513" y="2622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FFFF00"/>
                  </a:solidFill>
                </a:rPr>
                <a:t>Z</a:t>
              </a:r>
            </a:p>
          </p:txBody>
        </p:sp>
        <p:sp>
          <p:nvSpPr>
            <p:cNvPr id="284680" name="Text Box 8"/>
            <p:cNvSpPr txBox="1">
              <a:spLocks noChangeArrowheads="1"/>
            </p:cNvSpPr>
            <p:nvPr/>
          </p:nvSpPr>
          <p:spPr bwMode="auto">
            <a:xfrm>
              <a:off x="3606" y="3612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FFFF00"/>
                  </a:solidFill>
                </a:rPr>
                <a:t>X</a:t>
              </a:r>
            </a:p>
          </p:txBody>
        </p:sp>
        <p:sp>
          <p:nvSpPr>
            <p:cNvPr id="284681" name="Text Box 9"/>
            <p:cNvSpPr txBox="1">
              <a:spLocks noChangeArrowheads="1"/>
            </p:cNvSpPr>
            <p:nvPr/>
          </p:nvSpPr>
          <p:spPr bwMode="auto">
            <a:xfrm>
              <a:off x="2744" y="2750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FFFF00"/>
                  </a:solidFill>
                </a:rPr>
                <a:t>Y</a:t>
              </a:r>
            </a:p>
          </p:txBody>
        </p:sp>
        <p:sp>
          <p:nvSpPr>
            <p:cNvPr id="284682" name="Text Box 10"/>
            <p:cNvSpPr txBox="1">
              <a:spLocks noChangeArrowheads="1"/>
            </p:cNvSpPr>
            <p:nvPr/>
          </p:nvSpPr>
          <p:spPr bwMode="auto">
            <a:xfrm>
              <a:off x="3696" y="2750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FFFF00"/>
                  </a:solidFill>
                </a:rPr>
                <a:t>Y</a:t>
              </a:r>
            </a:p>
          </p:txBody>
        </p:sp>
        <p:sp>
          <p:nvSpPr>
            <p:cNvPr id="284683" name="Text Box 11"/>
            <p:cNvSpPr txBox="1">
              <a:spLocks noChangeArrowheads="1"/>
            </p:cNvSpPr>
            <p:nvPr/>
          </p:nvSpPr>
          <p:spPr bwMode="auto">
            <a:xfrm>
              <a:off x="4558" y="3612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FFFF00"/>
                  </a:solidFill>
                </a:rPr>
                <a:t>X</a:t>
              </a:r>
            </a:p>
          </p:txBody>
        </p:sp>
        <p:sp>
          <p:nvSpPr>
            <p:cNvPr id="284684" name="Text Box 12"/>
            <p:cNvSpPr txBox="1">
              <a:spLocks noChangeArrowheads="1"/>
            </p:cNvSpPr>
            <p:nvPr/>
          </p:nvSpPr>
          <p:spPr bwMode="auto">
            <a:xfrm>
              <a:off x="4694" y="2931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chemeClr val="bg1"/>
                  </a:solidFill>
                  <a:sym typeface="Symbol" charset="2"/>
                </a:rPr>
                <a:t></a:t>
              </a:r>
            </a:p>
          </p:txBody>
        </p:sp>
        <p:sp>
          <p:nvSpPr>
            <p:cNvPr id="284685" name="Text Box 13"/>
            <p:cNvSpPr txBox="1">
              <a:spLocks noChangeArrowheads="1"/>
            </p:cNvSpPr>
            <p:nvPr/>
          </p:nvSpPr>
          <p:spPr bwMode="auto">
            <a:xfrm>
              <a:off x="5374" y="3612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FFFF00"/>
                  </a:solidFill>
                </a:rPr>
                <a:t>Z</a:t>
              </a:r>
            </a:p>
          </p:txBody>
        </p:sp>
        <p:sp>
          <p:nvSpPr>
            <p:cNvPr id="284686" name="Text Box 14"/>
            <p:cNvSpPr txBox="1">
              <a:spLocks noChangeArrowheads="1"/>
            </p:cNvSpPr>
            <p:nvPr/>
          </p:nvSpPr>
          <p:spPr bwMode="auto">
            <a:xfrm>
              <a:off x="4694" y="1933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FFFF00"/>
                  </a:solidFill>
                  <a:sym typeface="Symbol" charset="2"/>
                </a:rPr>
                <a:t></a:t>
              </a:r>
            </a:p>
          </p:txBody>
        </p:sp>
        <p:sp>
          <p:nvSpPr>
            <p:cNvPr id="284687" name="Text Box 15"/>
            <p:cNvSpPr txBox="1">
              <a:spLocks noChangeArrowheads="1"/>
            </p:cNvSpPr>
            <p:nvPr/>
          </p:nvSpPr>
          <p:spPr bwMode="auto">
            <a:xfrm>
              <a:off x="5375" y="2614"/>
              <a:ext cx="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FFFF00"/>
                  </a:solidFill>
                </a:rPr>
                <a:t>Z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Trigger algorithm robustness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1332"/>
            <a:ext cx="4038600" cy="511706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Work has been devoted to verifying that the trigger is robust against several possible error sources</a:t>
            </a:r>
          </a:p>
          <a:p>
            <a:endParaRPr lang="en-US" dirty="0" smtClean="0"/>
          </a:p>
          <a:p>
            <a:r>
              <a:rPr lang="en-US" dirty="0" smtClean="0"/>
              <a:t>Likely sources of error introduced in simulation:</a:t>
            </a:r>
          </a:p>
          <a:p>
            <a:pPr lvl="1"/>
            <a:r>
              <a:rPr lang="en-US" dirty="0" smtClean="0"/>
              <a:t>Added dead material (up to 1X</a:t>
            </a:r>
            <a:r>
              <a:rPr lang="en-US" baseline="-25000" dirty="0" smtClean="0"/>
              <a:t>0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Misaligned inner detector, calorimeter and </a:t>
            </a:r>
            <a:r>
              <a:rPr lang="en-US" dirty="0" err="1" smtClean="0"/>
              <a:t>muon</a:t>
            </a:r>
            <a:r>
              <a:rPr lang="en-US" dirty="0" smtClean="0"/>
              <a:t> spectrometer</a:t>
            </a:r>
          </a:p>
          <a:p>
            <a:pPr lvl="1"/>
            <a:r>
              <a:rPr lang="en-US" dirty="0" smtClean="0"/>
              <a:t>Displaced beam spot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Example: beam-spot displacement </a:t>
            </a:r>
            <a:r>
              <a:rPr lang="en-US" dirty="0" err="1" smtClean="0"/>
              <a:t>wrt</a:t>
            </a:r>
            <a:r>
              <a:rPr lang="en-US" dirty="0" smtClean="0"/>
              <a:t> the Atlas reference frame was found to be a possible source of inefficiency</a:t>
            </a:r>
          </a:p>
          <a:p>
            <a:pPr>
              <a:buNone/>
            </a:pPr>
            <a:r>
              <a:rPr lang="en-US" dirty="0" smtClean="0"/>
              <a:t>Two aspects: </a:t>
            </a:r>
          </a:p>
          <a:p>
            <a:r>
              <a:rPr lang="en-US" dirty="0" smtClean="0"/>
              <a:t>Tracking algorithm robustness at L2: robust tune found for the L2 tracking algorithms</a:t>
            </a:r>
          </a:p>
          <a:p>
            <a:r>
              <a:rPr lang="en-US" dirty="0" smtClean="0"/>
              <a:t>Online determination of beam-spot position (for B-tagging etc)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Imperial College, 14/1/2009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B7F5-87F7-F14D-AFA2-5127EC1B37F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3" name="Picture 12" descr="ID-CVSBeamspo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688541" y="572411"/>
            <a:ext cx="4379259" cy="3383973"/>
          </a:xfrm>
          <a:prstGeom prst="rect">
            <a:avLst/>
          </a:prstGeom>
        </p:spPr>
      </p:pic>
      <p:pic>
        <p:nvPicPr>
          <p:cNvPr id="14" name="Picture 13" descr="efficiency_vs_phi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24400" y="3772811"/>
            <a:ext cx="4267200" cy="2780389"/>
          </a:xfrm>
          <a:prstGeom prst="rect">
            <a:avLst/>
          </a:prstGeom>
        </p:spPr>
      </p:pic>
      <p:sp>
        <p:nvSpPr>
          <p:cNvPr id="16" name="Line Callout 1 15"/>
          <p:cNvSpPr/>
          <p:nvPr/>
        </p:nvSpPr>
        <p:spPr>
          <a:xfrm>
            <a:off x="7467600" y="4724400"/>
            <a:ext cx="1447800" cy="457200"/>
          </a:xfrm>
          <a:prstGeom prst="borderCallout1">
            <a:avLst>
              <a:gd name="adj1" fmla="val 18750"/>
              <a:gd name="adj2" fmla="val -8333"/>
              <a:gd name="adj3" fmla="val -70721"/>
              <a:gd name="adj4" fmla="val -5899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Robust tune</a:t>
            </a:r>
            <a:endParaRPr lang="en-US" dirty="0"/>
          </a:p>
        </p:txBody>
      </p:sp>
      <p:sp>
        <p:nvSpPr>
          <p:cNvPr id="17" name="Line Callout 1 16"/>
          <p:cNvSpPr/>
          <p:nvPr/>
        </p:nvSpPr>
        <p:spPr>
          <a:xfrm>
            <a:off x="7391400" y="5562600"/>
            <a:ext cx="1524000" cy="457200"/>
          </a:xfrm>
          <a:prstGeom prst="borderCallout1">
            <a:avLst>
              <a:gd name="adj1" fmla="val 18750"/>
              <a:gd name="adj2" fmla="val -8333"/>
              <a:gd name="adj3" fmla="val -161202"/>
              <a:gd name="adj4" fmla="val -4729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Standard tune</a:t>
            </a:r>
            <a:endParaRPr lang="en-US" dirty="0"/>
          </a:p>
        </p:txBody>
      </p:sp>
      <p:sp useBgFill="1">
        <p:nvSpPr>
          <p:cNvPr id="18" name="TextBox 17"/>
          <p:cNvSpPr txBox="1"/>
          <p:nvPr/>
        </p:nvSpPr>
        <p:spPr>
          <a:xfrm>
            <a:off x="8153400" y="6336268"/>
            <a:ext cx="6858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 err="1" smtClean="0"/>
              <a:t>φ</a:t>
            </a:r>
            <a:endParaRPr lang="en-US" dirty="0"/>
          </a:p>
        </p:txBody>
      </p:sp>
      <p:sp useBgFill="1">
        <p:nvSpPr>
          <p:cNvPr id="12" name="TextBox 11"/>
          <p:cNvSpPr txBox="1"/>
          <p:nvPr/>
        </p:nvSpPr>
        <p:spPr>
          <a:xfrm>
            <a:off x="4800600" y="762000"/>
            <a:ext cx="6096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tlas_logo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>
                <a:alphaModFix amt="73000"/>
                <a:lum bright="50000" contrast="-70000"/>
              </a:blip>
              <a:stretch>
                <a:fillRect/>
              </a:stretch>
            </p:blipFill>
          </mc:Choice>
          <mc:Fallback>
            <p:blipFill>
              <a:blip r:embed="rId3">
                <a:alphaModFix amt="73000"/>
                <a:lum bright="50000" contrast="-70000"/>
              </a:blip>
              <a:stretch>
                <a:fillRect/>
              </a:stretch>
            </p:blipFill>
          </mc:Fallback>
        </mc:AlternateContent>
        <p:spPr>
          <a:xfrm>
            <a:off x="3276600" y="0"/>
            <a:ext cx="5867400" cy="68453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dirty="0" smtClean="0"/>
              <a:t>Trigger Menu and Configuration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Imperial College, 14/1/2009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599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Trigger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683" y="914400"/>
            <a:ext cx="3241251" cy="2667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Complex menu, includes triggers for:</a:t>
            </a:r>
          </a:p>
          <a:p>
            <a:pPr lvl="1"/>
            <a:r>
              <a:rPr lang="en-US" dirty="0" smtClean="0"/>
              <a:t>Physics </a:t>
            </a:r>
          </a:p>
          <a:p>
            <a:pPr lvl="1"/>
            <a:r>
              <a:rPr lang="en-US" dirty="0" smtClean="0"/>
              <a:t>Detector calibration</a:t>
            </a:r>
          </a:p>
          <a:p>
            <a:pPr lvl="1"/>
            <a:r>
              <a:rPr lang="en-US" dirty="0" smtClean="0"/>
              <a:t>Minimum bias</a:t>
            </a:r>
          </a:p>
          <a:p>
            <a:pPr lvl="1"/>
            <a:r>
              <a:rPr lang="en-US" dirty="0" smtClean="0"/>
              <a:t>Efficiency measurement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Offline data streams based on trigger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Imperial College, 14/1/2009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934" y="979488"/>
            <a:ext cx="5675066" cy="5878512"/>
          </a:xfrm>
          <a:prstGeom prst="rect">
            <a:avLst/>
          </a:prstGeom>
        </p:spPr>
      </p:pic>
      <p:pic>
        <p:nvPicPr>
          <p:cNvPr id="9" name="Picture 8" descr="rat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08" y="3404789"/>
            <a:ext cx="2090492" cy="2615011"/>
          </a:xfrm>
          <a:prstGeom prst="rect">
            <a:avLst/>
          </a:prstGeom>
        </p:spPr>
      </p:pic>
      <p:sp useBgFill="1">
        <p:nvSpPr>
          <p:cNvPr id="10" name="TextBox 9"/>
          <p:cNvSpPr txBox="1"/>
          <p:nvPr/>
        </p:nvSpPr>
        <p:spPr>
          <a:xfrm>
            <a:off x="7315201" y="838200"/>
            <a:ext cx="1828799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 smtClean="0"/>
              <a:t>Draft </a:t>
            </a:r>
            <a:r>
              <a:rPr lang="en-US" dirty="0" err="1" smtClean="0"/>
              <a:t>e/γ</a:t>
            </a:r>
            <a:r>
              <a:rPr lang="en-US" dirty="0" smtClean="0"/>
              <a:t> menu for L=10</a:t>
            </a:r>
            <a:r>
              <a:rPr lang="en-US" baseline="30000" dirty="0" smtClean="0"/>
              <a:t>31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6031468"/>
            <a:ext cx="21336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250Hz  plus overlaps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Imperial College, 14/1/2009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3AB3E0-521D-684F-8F9A-F7EC5BC3676F}" type="slidenum">
              <a:rPr lang="en-US"/>
              <a:pPr/>
              <a:t>27</a:t>
            </a:fld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115888"/>
            <a:ext cx="4906962" cy="723900"/>
          </a:xfrm>
        </p:spPr>
        <p:txBody>
          <a:bodyPr>
            <a:normAutofit fontScale="90000"/>
          </a:bodyPr>
          <a:lstStyle/>
          <a:p>
            <a:r>
              <a:rPr lang="en-US"/>
              <a:t>Configuration</a:t>
            </a:r>
          </a:p>
        </p:txBody>
      </p:sp>
      <p:sp>
        <p:nvSpPr>
          <p:cNvPr id="29696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3950"/>
            <a:ext cx="4824412" cy="5400675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Trigger configuration: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Active triggers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Their parameters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Prescale factors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Passthrough fractions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Consistent over three trigger levels</a:t>
            </a:r>
          </a:p>
          <a:p>
            <a:pPr lvl="1">
              <a:lnSpc>
                <a:spcPct val="80000"/>
              </a:lnSpc>
            </a:pPr>
            <a:endParaRPr lang="en-US" sz="1200"/>
          </a:p>
          <a:p>
            <a:pPr>
              <a:lnSpc>
                <a:spcPct val="80000"/>
              </a:lnSpc>
            </a:pPr>
            <a:r>
              <a:rPr lang="en-US" sz="1800"/>
              <a:t>Needed for: 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Online running 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Event simulation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Offline analysis</a:t>
            </a:r>
          </a:p>
          <a:p>
            <a:pPr lvl="1">
              <a:lnSpc>
                <a:spcPct val="80000"/>
              </a:lnSpc>
            </a:pPr>
            <a:endParaRPr lang="en-US" sz="1000"/>
          </a:p>
          <a:p>
            <a:pPr>
              <a:lnSpc>
                <a:spcPct val="80000"/>
              </a:lnSpc>
            </a:pPr>
            <a:r>
              <a:rPr lang="en-US" sz="1800"/>
              <a:t>Relational Database (TriggerDB) for online running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User interface (TriggerTool) 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Browse trigger list (menu) through key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Read and write menu into XML format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Menu consistency checks</a:t>
            </a:r>
          </a:p>
          <a:p>
            <a:pPr lvl="1">
              <a:lnSpc>
                <a:spcPct val="80000"/>
              </a:lnSpc>
            </a:pPr>
            <a:endParaRPr lang="en-US" sz="1000"/>
          </a:p>
          <a:p>
            <a:pPr>
              <a:lnSpc>
                <a:spcPct val="80000"/>
              </a:lnSpc>
            </a:pPr>
            <a:r>
              <a:rPr lang="en-US" sz="1800"/>
              <a:t>After run, configuration becomes conditions data (Conditions Database)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For use in simulation &amp; analysis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64163" y="1484313"/>
            <a:ext cx="3132137" cy="4321175"/>
            <a:chOff x="2832" y="528"/>
            <a:chExt cx="2928" cy="3447"/>
          </a:xfrm>
        </p:grpSpPr>
        <p:pic>
          <p:nvPicPr>
            <p:cNvPr id="296966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67" y="528"/>
              <a:ext cx="2893" cy="3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6967" name="Rectangle 7"/>
            <p:cNvSpPr>
              <a:spLocks noChangeArrowheads="1"/>
            </p:cNvSpPr>
            <p:nvPr/>
          </p:nvSpPr>
          <p:spPr bwMode="auto">
            <a:xfrm>
              <a:off x="2832" y="1968"/>
              <a:ext cx="96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466C7-6862-2247-94F4-4643E8B710D7}" type="slidenum">
              <a:rPr lang="en-US"/>
              <a:pPr/>
              <a:t>28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267200" cy="546100"/>
          </a:xfrm>
          <a:ln>
            <a:solidFill>
              <a:srgbClr val="3366FF"/>
            </a:solidFill>
          </a:ln>
        </p:spPr>
        <p:txBody>
          <a:bodyPr>
            <a:normAutofit fontScale="90000"/>
          </a:bodyPr>
          <a:lstStyle/>
          <a:p>
            <a:r>
              <a:rPr lang="en-US" sz="3200" dirty="0"/>
              <a:t>Configuration Data Flow</a:t>
            </a: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3636963" y="665163"/>
            <a:ext cx="2630487" cy="571500"/>
          </a:xfrm>
          <a:prstGeom prst="octagon">
            <a:avLst>
              <a:gd name="adj" fmla="val 29287"/>
            </a:avLst>
          </a:prstGeom>
          <a:solidFill>
            <a:srgbClr val="9BDEFF">
              <a:alpha val="50000"/>
            </a:srgbClr>
          </a:solidFill>
          <a:ln w="3175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lIns="0" rIns="0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GB">
                <a:solidFill>
                  <a:srgbClr val="FF0000"/>
                </a:solidFill>
              </a:rPr>
              <a:t>TriggerDB</a:t>
            </a:r>
            <a:r>
              <a:rPr lang="en-GB"/>
              <a:t/>
            </a:r>
            <a:br>
              <a:rPr lang="en-GB"/>
            </a:br>
            <a:r>
              <a:rPr lang="en-GB" sz="1600" b="1">
                <a:solidFill>
                  <a:srgbClr val="3333FF"/>
                </a:solidFill>
              </a:rPr>
              <a:t>All </a:t>
            </a:r>
            <a:r>
              <a:rPr lang="en-GB" sz="1600" b="1">
                <a:solidFill>
                  <a:srgbClr val="339933"/>
                </a:solidFill>
              </a:rPr>
              <a:t>configuration</a:t>
            </a:r>
            <a:r>
              <a:rPr lang="en-GB" sz="1600" b="1">
                <a:solidFill>
                  <a:srgbClr val="3333FF"/>
                </a:solidFill>
              </a:rPr>
              <a:t> data</a:t>
            </a:r>
            <a:endParaRPr lang="en-US" sz="1600" b="1">
              <a:solidFill>
                <a:srgbClr val="3333FF"/>
              </a:solidFill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6483350" y="2181225"/>
            <a:ext cx="1116013" cy="765175"/>
          </a:xfrm>
          <a:prstGeom prst="can">
            <a:avLst>
              <a:gd name="adj" fmla="val 26556"/>
            </a:avLst>
          </a:prstGeom>
          <a:solidFill>
            <a:srgbClr val="FF8585">
              <a:alpha val="45000"/>
            </a:srgbClr>
          </a:solidFill>
          <a:ln w="3175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00" b="1"/>
              <a:t> </a:t>
            </a:r>
          </a:p>
          <a:p>
            <a:pPr algn="ctr"/>
            <a:r>
              <a:rPr lang="en-US" sz="1400" b="1"/>
              <a:t>Online</a:t>
            </a:r>
          </a:p>
          <a:p>
            <a:pPr algn="ctr"/>
            <a:r>
              <a:rPr lang="en-US" sz="1400" b="1"/>
              <a:t>Conditions</a:t>
            </a:r>
          </a:p>
          <a:p>
            <a:pPr algn="ctr"/>
            <a:r>
              <a:rPr lang="en-US" sz="1400" b="1"/>
              <a:t>Database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49238" y="820738"/>
            <a:ext cx="14541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000080"/>
                </a:solidFill>
              </a:rPr>
              <a:t>Preparation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34975" y="1844675"/>
            <a:ext cx="85725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000080"/>
                </a:solidFill>
              </a:rPr>
              <a:t>Data</a:t>
            </a:r>
          </a:p>
          <a:p>
            <a:pPr algn="ctr"/>
            <a:r>
              <a:rPr lang="en-US" b="1">
                <a:solidFill>
                  <a:srgbClr val="000080"/>
                </a:solidFill>
              </a:rPr>
              <a:t>taking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11125" y="4638675"/>
            <a:ext cx="1924050" cy="9159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000080"/>
                </a:solidFill>
              </a:rPr>
              <a:t>Reconstruction/</a:t>
            </a:r>
          </a:p>
          <a:p>
            <a:pPr algn="ctr"/>
            <a:r>
              <a:rPr lang="en-US" b="1">
                <a:solidFill>
                  <a:srgbClr val="000080"/>
                </a:solidFill>
              </a:rPr>
              <a:t>Trigger aware </a:t>
            </a:r>
            <a:br>
              <a:rPr lang="en-US" b="1">
                <a:solidFill>
                  <a:srgbClr val="000080"/>
                </a:solidFill>
              </a:rPr>
            </a:br>
            <a:r>
              <a:rPr lang="en-US" b="1">
                <a:solidFill>
                  <a:srgbClr val="000080"/>
                </a:solidFill>
              </a:rPr>
              <a:t>analysis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/>
          <a:srcRect t="15823" b="20363"/>
          <a:stretch>
            <a:fillRect/>
          </a:stretch>
        </p:blipFill>
        <p:spPr bwMode="auto">
          <a:xfrm>
            <a:off x="1651000" y="1498600"/>
            <a:ext cx="1608138" cy="1449388"/>
          </a:xfrm>
          <a:prstGeom prst="rect">
            <a:avLst/>
          </a:prstGeom>
          <a:noFill/>
          <a:ln w="3175">
            <a:solidFill>
              <a:srgbClr val="C5C5C5"/>
            </a:solidFill>
            <a:miter lim="800000"/>
            <a:headEnd/>
            <a:tailEnd/>
          </a:ln>
          <a:effectLst/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290763" y="3811588"/>
            <a:ext cx="4759325" cy="2440668"/>
          </a:xfrm>
          <a:prstGeom prst="rect">
            <a:avLst/>
          </a:prstGeom>
          <a:noFill/>
          <a:ln w="2857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u="sng" dirty="0">
                <a:solidFill>
                  <a:srgbClr val="CC3300"/>
                </a:solidFill>
              </a:rPr>
              <a:t>Trigger Result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400" b="1" dirty="0"/>
              <a:t> passed?, passed through?,  </a:t>
            </a:r>
            <a:r>
              <a:rPr lang="en-US" sz="1400" b="1" dirty="0" err="1"/>
              <a:t>prescaled</a:t>
            </a:r>
            <a:r>
              <a:rPr lang="en-US" sz="1400" b="1" dirty="0"/>
              <a:t>?, last successful step in trigger execution?</a:t>
            </a:r>
          </a:p>
          <a:p>
            <a:pPr>
              <a:lnSpc>
                <a:spcPct val="120000"/>
              </a:lnSpc>
              <a:buFontTx/>
              <a:buChar char="•"/>
            </a:pPr>
            <a:endParaRPr lang="en-US" sz="600" b="1" dirty="0"/>
          </a:p>
          <a:p>
            <a:pPr algn="ctr">
              <a:lnSpc>
                <a:spcPct val="120000"/>
              </a:lnSpc>
            </a:pPr>
            <a:r>
              <a:rPr lang="en-US" sz="1600" b="1" u="sng" dirty="0">
                <a:solidFill>
                  <a:srgbClr val="CC3300"/>
                </a:solidFill>
              </a:rPr>
              <a:t>Trigger EDM</a:t>
            </a:r>
            <a:endParaRPr lang="en-US" sz="1600" b="1" u="sng" dirty="0"/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400" b="1" dirty="0"/>
              <a:t> Trigger objects for trigger selection studies</a:t>
            </a:r>
          </a:p>
          <a:p>
            <a:pPr>
              <a:lnSpc>
                <a:spcPct val="120000"/>
              </a:lnSpc>
              <a:buFontTx/>
              <a:buChar char="•"/>
            </a:pPr>
            <a:endParaRPr lang="en-US" sz="1400" b="1" dirty="0"/>
          </a:p>
          <a:p>
            <a:pPr algn="ctr"/>
            <a:r>
              <a:rPr lang="en-US" sz="1600" b="1" u="sng" dirty="0">
                <a:solidFill>
                  <a:srgbClr val="CC3300"/>
                </a:solidFill>
              </a:rPr>
              <a:t>Trigger Configuration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400" b="1" dirty="0"/>
              <a:t> Trigger names (version), </a:t>
            </a:r>
            <a:r>
              <a:rPr lang="en-US" sz="1400" b="1" dirty="0" err="1"/>
              <a:t>prescales</a:t>
            </a:r>
            <a:r>
              <a:rPr lang="en-US" sz="1400" b="1" dirty="0"/>
              <a:t>, pass </a:t>
            </a:r>
            <a:r>
              <a:rPr lang="en-US" sz="1400" b="1" dirty="0" err="1"/>
              <a:t>throughs</a:t>
            </a:r>
            <a:endParaRPr lang="en-US" sz="1400" b="1" dirty="0" smtClean="0"/>
          </a:p>
          <a:p>
            <a:pPr>
              <a:lnSpc>
                <a:spcPct val="120000"/>
              </a:lnSpc>
            </a:pPr>
            <a:endParaRPr lang="en-US" sz="600" b="1" u="sng" dirty="0">
              <a:solidFill>
                <a:srgbClr val="CC3300"/>
              </a:solidFill>
            </a:endParaRPr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7337425" y="4292600"/>
            <a:ext cx="712788" cy="358775"/>
          </a:xfrm>
          <a:prstGeom prst="flowChartAlternateProcess">
            <a:avLst/>
          </a:prstGeom>
          <a:solidFill>
            <a:srgbClr val="3333FF"/>
          </a:solidFill>
          <a:ln w="317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F9F9F9"/>
                </a:solidFill>
              </a:rPr>
              <a:t>ESD</a:t>
            </a:r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7339013" y="4775200"/>
            <a:ext cx="712787" cy="358775"/>
          </a:xfrm>
          <a:prstGeom prst="flowChartAlternateProcess">
            <a:avLst/>
          </a:prstGeom>
          <a:solidFill>
            <a:srgbClr val="00CC66"/>
          </a:solidFill>
          <a:ln w="3175">
            <a:solidFill>
              <a:srgbClr val="00CC66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F9F9F9"/>
                </a:solidFill>
              </a:rPr>
              <a:t>AOD</a:t>
            </a:r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7351713" y="5743575"/>
            <a:ext cx="684212" cy="358775"/>
          </a:xfrm>
          <a:prstGeom prst="flowChartAlternateProcess">
            <a:avLst/>
          </a:prstGeom>
          <a:solidFill>
            <a:srgbClr val="FF3300"/>
          </a:solidFill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F9F9F9"/>
                </a:solidFill>
              </a:rPr>
              <a:t>TAG</a:t>
            </a:r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 rot="2891646">
            <a:off x="2894807" y="1154906"/>
            <a:ext cx="1250950" cy="347663"/>
          </a:xfrm>
          <a:prstGeom prst="downArrow">
            <a:avLst>
              <a:gd name="adj1" fmla="val 77528"/>
              <a:gd name="adj2" fmla="val 25120"/>
            </a:avLst>
          </a:prstGeom>
          <a:solidFill>
            <a:srgbClr val="FFFFFF"/>
          </a:solidFill>
          <a:ln w="2857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/>
              <a:t>Configures</a:t>
            </a:r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 rot="-24079406">
            <a:off x="5994400" y="1192213"/>
            <a:ext cx="1069975" cy="1027112"/>
          </a:xfrm>
          <a:prstGeom prst="downArrow">
            <a:avLst>
              <a:gd name="adj1" fmla="val 77528"/>
              <a:gd name="adj2" fmla="val 25120"/>
            </a:avLst>
          </a:prstGeom>
          <a:solidFill>
            <a:srgbClr val="FFFFFF"/>
          </a:solidFill>
          <a:ln w="2857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/>
              <a:t>Stores</a:t>
            </a:r>
          </a:p>
          <a:p>
            <a:pPr algn="ctr"/>
            <a:r>
              <a:rPr lang="en-US" sz="1200" b="1"/>
              <a:t>decoded Trigger Menu 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1568450" y="3063875"/>
            <a:ext cx="327660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3300"/>
                </a:solidFill>
              </a:rPr>
              <a:t>Encoded trigger decision</a:t>
            </a:r>
          </a:p>
          <a:p>
            <a:pPr algn="ctr"/>
            <a:r>
              <a:rPr lang="en-US" sz="1600" b="1">
                <a:solidFill>
                  <a:srgbClr val="CC3300"/>
                </a:solidFill>
              </a:rPr>
              <a:t> (trigger result from all 3 levels )</a:t>
            </a:r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 flipH="1">
            <a:off x="6048375" y="3028950"/>
            <a:ext cx="847725" cy="700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7337425" y="5259388"/>
            <a:ext cx="712788" cy="358775"/>
          </a:xfrm>
          <a:prstGeom prst="flowChartAlternateProcess">
            <a:avLst/>
          </a:prstGeom>
          <a:solidFill>
            <a:srgbClr val="FFCC66"/>
          </a:solidFill>
          <a:ln w="3175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F9F9F9"/>
                </a:solidFill>
              </a:rPr>
              <a:t>DPD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 rot="5400000">
            <a:off x="7800975" y="4892675"/>
            <a:ext cx="1755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9E1E00"/>
                </a:solidFill>
              </a:rPr>
              <a:t>With decreasing</a:t>
            </a:r>
            <a:br>
              <a:rPr lang="en-US" sz="1600" b="1">
                <a:solidFill>
                  <a:srgbClr val="9E1E00"/>
                </a:solidFill>
              </a:rPr>
            </a:br>
            <a:r>
              <a:rPr lang="en-US" sz="1600" b="1">
                <a:solidFill>
                  <a:srgbClr val="9E1E00"/>
                </a:solidFill>
              </a:rPr>
              <a:t>amount of detail</a:t>
            </a:r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>
            <a:off x="8307388" y="4300538"/>
            <a:ext cx="0" cy="1814512"/>
          </a:xfrm>
          <a:prstGeom prst="line">
            <a:avLst/>
          </a:prstGeom>
          <a:noFill/>
          <a:ln w="28575">
            <a:solidFill>
              <a:srgbClr val="9E1E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2570163" y="3024188"/>
            <a:ext cx="979487" cy="655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5432425" y="3101975"/>
            <a:ext cx="238442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009900"/>
                </a:solidFill>
              </a:rPr>
              <a:t>Decoded Trigger Menu</a:t>
            </a: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457200" y="3810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3600">
              <a:solidFill>
                <a:srgbClr val="CC33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37425" y="3811588"/>
            <a:ext cx="163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formats:</a:t>
            </a:r>
            <a:endParaRPr lang="en-US" dirty="0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Imperial College, 14/1/2009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9" grpId="0" animBg="1"/>
      <p:bldP spid="309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1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ea typeface="ＭＳ Ｐゴシック" pitchFamily="-112" charset="-128"/>
                <a:cs typeface="ＭＳ Ｐゴシック" pitchFamily="-112" charset="-128"/>
              </a:rPr>
              <a:t>Viewing and Modifying </a:t>
            </a:r>
            <a:r>
              <a:rPr lang="en-US" sz="3600" dirty="0">
                <a:ea typeface="ＭＳ Ｐゴシック" pitchFamily="-112" charset="-128"/>
                <a:cs typeface="ＭＳ Ｐゴシック" pitchFamily="-112" charset="-128"/>
              </a:rPr>
              <a:t>a</a:t>
            </a:r>
            <a:r>
              <a:rPr lang="en-US" sz="3600" dirty="0" smtClean="0">
                <a:ea typeface="ＭＳ Ｐゴシック" pitchFamily="-112" charset="-128"/>
                <a:cs typeface="ＭＳ Ｐゴシック" pitchFamily="-112" charset="-128"/>
              </a:rPr>
              <a:t> Menu</a:t>
            </a:r>
            <a:endParaRPr lang="en-US" sz="36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4339" name="Picture 3" descr="tt6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08075"/>
            <a:ext cx="807720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ular Callout 4"/>
          <p:cNvSpPr/>
          <p:nvPr/>
        </p:nvSpPr>
        <p:spPr>
          <a:xfrm>
            <a:off x="2209800" y="906463"/>
            <a:ext cx="1524000" cy="846137"/>
          </a:xfrm>
          <a:prstGeom prst="wedgeRectCallout">
            <a:avLst>
              <a:gd name="adj1" fmla="val -87069"/>
              <a:gd name="adj2" fmla="val 2783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L1 Items in menu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3886200" y="906463"/>
            <a:ext cx="1524000" cy="846137"/>
          </a:xfrm>
          <a:prstGeom prst="wedgeRectCallout">
            <a:avLst>
              <a:gd name="adj1" fmla="val -77454"/>
              <a:gd name="adj2" fmla="val 12989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L2 chains in menu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5638800" y="906463"/>
            <a:ext cx="1524000" cy="846137"/>
          </a:xfrm>
          <a:prstGeom prst="wedgeRectCallout">
            <a:avLst>
              <a:gd name="adj1" fmla="val -53951"/>
              <a:gd name="adj2" fmla="val 13374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EF chains in menu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7391400" y="906463"/>
            <a:ext cx="1524000" cy="846137"/>
          </a:xfrm>
          <a:prstGeom prst="wedge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Record names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7391400" y="2667000"/>
            <a:ext cx="1524000" cy="846138"/>
          </a:xfrm>
          <a:prstGeom prst="wedgeRectCallout">
            <a:avLst>
              <a:gd name="adj1" fmla="val -67840"/>
              <a:gd name="adj2" fmla="val 933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Some useful statistics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322263" y="5791200"/>
            <a:ext cx="1524000" cy="846138"/>
          </a:xfrm>
          <a:prstGeom prst="wedgeRectCallout">
            <a:avLst>
              <a:gd name="adj1" fmla="val 22968"/>
              <a:gd name="adj2" fmla="val -22441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L1 Threshold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1998663" y="5791200"/>
            <a:ext cx="1524000" cy="846138"/>
          </a:xfrm>
          <a:prstGeom prst="wedgeRectCallout">
            <a:avLst>
              <a:gd name="adj1" fmla="val -9081"/>
              <a:gd name="adj2" fmla="val -17050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Steps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3733800" y="5791200"/>
            <a:ext cx="1905000" cy="846138"/>
          </a:xfrm>
          <a:prstGeom prst="wedgeRectCallout">
            <a:avLst>
              <a:gd name="adj1" fmla="val -79805"/>
              <a:gd name="adj2" fmla="val -20131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Input / Output Trigger Elements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5867400" y="5791200"/>
            <a:ext cx="1524000" cy="846138"/>
          </a:xfrm>
          <a:prstGeom prst="wedgeRectCallout">
            <a:avLst>
              <a:gd name="adj1" fmla="val -189629"/>
              <a:gd name="adj2" fmla="val -26678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Algorithms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76200" y="1905000"/>
            <a:ext cx="1524000" cy="1219200"/>
          </a:xfrm>
          <a:prstGeom prst="wedgeRectCallout">
            <a:avLst>
              <a:gd name="adj1" fmla="val 57155"/>
              <a:gd name="adj2" fmla="val 10341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Menu can be edited by clicking the object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Imperial College, 14/1/2009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tlas_logo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>
                <a:alphaModFix amt="73000"/>
                <a:lum bright="50000" contrast="-70000"/>
              </a:blip>
              <a:stretch>
                <a:fillRect/>
              </a:stretch>
            </p:blipFill>
          </mc:Choice>
          <mc:Fallback>
            <p:blipFill>
              <a:blip r:embed="rId3">
                <a:alphaModFix amt="73000"/>
                <a:lum bright="50000" contrast="-70000"/>
              </a:blip>
              <a:stretch>
                <a:fillRect/>
              </a:stretch>
            </p:blipFill>
          </mc:Fallback>
        </mc:AlternateContent>
        <p:spPr>
          <a:xfrm>
            <a:off x="3276600" y="0"/>
            <a:ext cx="5867400" cy="68453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dirty="0" smtClean="0"/>
              <a:t>The LHC  and the ATLAS Detector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Imperial College, 14/1/2009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tlas_logo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>
                <a:alphaModFix amt="73000"/>
                <a:lum bright="50000" contrast="-70000"/>
              </a:blip>
              <a:stretch>
                <a:fillRect/>
              </a:stretch>
            </p:blipFill>
          </mc:Choice>
          <mc:Fallback>
            <p:blipFill>
              <a:blip r:embed="rId3">
                <a:alphaModFix amt="73000"/>
                <a:lum bright="50000" contrast="-70000"/>
              </a:blip>
              <a:stretch>
                <a:fillRect/>
              </a:stretch>
            </p:blipFill>
          </mc:Fallback>
        </mc:AlternateContent>
        <p:spPr>
          <a:xfrm>
            <a:off x="3276600" y="0"/>
            <a:ext cx="5867400" cy="68453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dirty="0" smtClean="0"/>
              <a:t>Performance of the ATLAS Trigger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Imperial College, 14/1/2009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en-US" dirty="0" err="1" smtClean="0"/>
              <a:t>Muon</a:t>
            </a:r>
            <a:r>
              <a:rPr lang="en-US" dirty="0" smtClean="0"/>
              <a:t> trigger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4114800" cy="2805112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Rapidly falling </a:t>
            </a:r>
            <a:r>
              <a:rPr lang="en-US" dirty="0" err="1" smtClean="0"/>
              <a:t>backgound</a:t>
            </a:r>
            <a:r>
              <a:rPr lang="en-US" dirty="0" smtClean="0"/>
              <a:t> cross section means a sharp efficiency turn on is essential</a:t>
            </a:r>
          </a:p>
          <a:p>
            <a:endParaRPr lang="en-US" dirty="0" smtClean="0"/>
          </a:p>
          <a:p>
            <a:r>
              <a:rPr lang="en-US" dirty="0" smtClean="0"/>
              <a:t>Uncertainty in modeling of </a:t>
            </a:r>
            <a:r>
              <a:rPr lang="en-US" dirty="0" err="1" smtClean="0"/>
              <a:t>π</a:t>
            </a:r>
            <a:r>
              <a:rPr lang="en-US" dirty="0" smtClean="0"/>
              <a:t>, K  decays in flight add to rate uncertainty</a:t>
            </a:r>
          </a:p>
          <a:p>
            <a:endParaRPr lang="en-US" dirty="0" smtClean="0"/>
          </a:p>
          <a:p>
            <a:r>
              <a:rPr lang="en-US" dirty="0" smtClean="0"/>
              <a:t>Absolute efficiency limited by geometrical acceptance (MS feet)</a:t>
            </a:r>
          </a:p>
          <a:p>
            <a:pPr lvl="1">
              <a:buNone/>
            </a:pPr>
            <a:r>
              <a:rPr lang="en-US" dirty="0" smtClean="0"/>
              <a:t>Efficiency: 80% (barrel), 94% (</a:t>
            </a:r>
            <a:r>
              <a:rPr lang="en-US" dirty="0" err="1" smtClean="0"/>
              <a:t>endcap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Imperial College, 14/1/2009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7" y="3581400"/>
            <a:ext cx="405337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5178426" y="914400"/>
            <a:ext cx="3584574" cy="3039834"/>
            <a:chOff x="457200" y="3437166"/>
            <a:chExt cx="3584574" cy="3039834"/>
          </a:xfrm>
        </p:grpSpPr>
        <p:pic>
          <p:nvPicPr>
            <p:cNvPr id="10" name="Picture 17" descr="mu-rate"/>
            <p:cNvPicPr>
              <a:picLocks noChangeAspect="1" noChangeArrowheads="1"/>
            </p:cNvPicPr>
            <p:nvPr/>
          </p:nvPicPr>
          <p:blipFill>
            <a:blip r:embed="rId3">
              <a:lum bright="8000"/>
            </a:blip>
            <a:srcRect/>
            <a:stretch>
              <a:fillRect/>
            </a:stretch>
          </p:blipFill>
          <p:spPr bwMode="auto">
            <a:xfrm>
              <a:off x="457200" y="3437166"/>
              <a:ext cx="3276600" cy="3039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 rot="5400000">
              <a:off x="2592387" y="4618038"/>
              <a:ext cx="2590800" cy="30797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fr-CH" sz="1400" dirty="0">
                  <a:solidFill>
                    <a:srgbClr val="000099"/>
                  </a:solidFill>
                  <a:latin typeface="Tahoma" charset="0"/>
                </a:rPr>
                <a:t>muon inclusive cross sections</a:t>
              </a:r>
              <a:endParaRPr lang="it-CH" sz="1400" dirty="0">
                <a:solidFill>
                  <a:srgbClr val="000099"/>
                </a:solidFill>
                <a:latin typeface="Tahoma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78426" y="3886200"/>
            <a:ext cx="3813174" cy="2590800"/>
            <a:chOff x="5715000" y="1905000"/>
            <a:chExt cx="3311525" cy="2224088"/>
          </a:xfrm>
        </p:grpSpPr>
        <p:pic>
          <p:nvPicPr>
            <p:cNvPr id="14" name="Picture 1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15000" y="1905000"/>
              <a:ext cx="3311525" cy="22240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6324600" y="3352800"/>
              <a:ext cx="1426720" cy="31705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CH" dirty="0">
                  <a:solidFill>
                    <a:srgbClr val="FF0000"/>
                  </a:solidFill>
                  <a:latin typeface="Tahoma" charset="0"/>
                </a:rPr>
                <a:t>L=10</a:t>
              </a:r>
              <a:r>
                <a:rPr lang="fr-CH" baseline="30000" dirty="0">
                  <a:solidFill>
                    <a:srgbClr val="FF0000"/>
                  </a:solidFill>
                  <a:latin typeface="Tahoma" charset="0"/>
                </a:rPr>
                <a:t>31</a:t>
              </a:r>
              <a:r>
                <a:rPr lang="fr-CH" dirty="0">
                  <a:solidFill>
                    <a:srgbClr val="FF0000"/>
                  </a:solidFill>
                  <a:latin typeface="Tahoma" charset="0"/>
                </a:rPr>
                <a:t> cm</a:t>
              </a:r>
              <a:r>
                <a:rPr lang="fr-CH" baseline="30000" dirty="0">
                  <a:solidFill>
                    <a:srgbClr val="FF0000"/>
                  </a:solidFill>
                  <a:latin typeface="Tahoma" charset="0"/>
                </a:rPr>
                <a:t>-2</a:t>
              </a:r>
              <a:r>
                <a:rPr lang="fr-CH" dirty="0">
                  <a:solidFill>
                    <a:srgbClr val="FF0000"/>
                  </a:solidFill>
                  <a:latin typeface="Tahoma" charset="0"/>
                </a:rPr>
                <a:t>s</a:t>
              </a:r>
              <a:r>
                <a:rPr lang="fr-CH" baseline="30000" dirty="0">
                  <a:solidFill>
                    <a:srgbClr val="FF0000"/>
                  </a:solidFill>
                  <a:latin typeface="Tahoma" charset="0"/>
                </a:rPr>
                <a:t>-1</a:t>
              </a:r>
              <a:endParaRPr lang="it-CH" baseline="30000" dirty="0">
                <a:solidFill>
                  <a:srgbClr val="FF0000"/>
                </a:solidFill>
                <a:latin typeface="Tahoma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Electron and photon triggers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599" y="914400"/>
            <a:ext cx="4343401" cy="2667000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e/γ</a:t>
            </a:r>
            <a:r>
              <a:rPr lang="en-US" dirty="0" smtClean="0"/>
              <a:t> triggers use features of </a:t>
            </a:r>
            <a:r>
              <a:rPr lang="en-US" dirty="0" err="1" smtClean="0"/>
              <a:t>LAr</a:t>
            </a:r>
            <a:r>
              <a:rPr lang="en-US" dirty="0" smtClean="0"/>
              <a:t> calorimeter to calculate discriminating variables (“shower shapes”)</a:t>
            </a:r>
          </a:p>
          <a:p>
            <a:pPr lvl="1"/>
            <a:r>
              <a:rPr lang="en-US" dirty="0" smtClean="0"/>
              <a:t>E.g.: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core</a:t>
            </a:r>
            <a:r>
              <a:rPr lang="en-US" dirty="0" smtClean="0"/>
              <a:t> = E</a:t>
            </a:r>
            <a:r>
              <a:rPr lang="en-US" baseline="-25000" dirty="0" smtClean="0"/>
              <a:t>3x7</a:t>
            </a:r>
            <a:r>
              <a:rPr lang="en-US" dirty="0" smtClean="0"/>
              <a:t>/E</a:t>
            </a:r>
            <a:r>
              <a:rPr lang="en-US" baseline="-25000" dirty="0" smtClean="0"/>
              <a:t>7x7</a:t>
            </a:r>
            <a:r>
              <a:rPr lang="en-US" dirty="0" smtClean="0"/>
              <a:t>  gives width of shower, while accounting for </a:t>
            </a:r>
            <a:r>
              <a:rPr lang="en-US" dirty="0" err="1" smtClean="0"/>
              <a:t>bremstrahlung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Robustness studied in several ways</a:t>
            </a:r>
          </a:p>
          <a:p>
            <a:pPr lvl="1"/>
            <a:r>
              <a:rPr lang="en-US" dirty="0" smtClean="0"/>
              <a:t>Effect of additional inactive material, misalignment, </a:t>
            </a:r>
            <a:r>
              <a:rPr lang="en-US" dirty="0" err="1" smtClean="0"/>
              <a:t>beamspot</a:t>
            </a:r>
            <a:r>
              <a:rPr lang="en-US" dirty="0" smtClean="0"/>
              <a:t> displacement, pileup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Imperial College, 14/1/2009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724400" y="3657600"/>
            <a:ext cx="4191000" cy="2745380"/>
            <a:chOff x="4724400" y="990600"/>
            <a:chExt cx="4191000" cy="27453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4400" y="990600"/>
              <a:ext cx="4135821" cy="274538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162800" y="2667000"/>
              <a:ext cx="175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Fiducial</a:t>
              </a:r>
              <a:r>
                <a:rPr lang="en-US" dirty="0" smtClean="0"/>
                <a:t> cuts to avoid </a:t>
              </a:r>
              <a:r>
                <a:rPr lang="en-US" dirty="0" err="1" smtClean="0"/>
                <a:t>calo</a:t>
              </a:r>
              <a:r>
                <a:rPr lang="en-US" dirty="0" smtClean="0"/>
                <a:t> crack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81800" y="1295400"/>
              <a:ext cx="1905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e20: efficiency </a:t>
              </a:r>
              <a:r>
                <a:rPr lang="en-US" dirty="0" err="1" smtClean="0"/>
                <a:t>wrt</a:t>
              </a:r>
              <a:r>
                <a:rPr lang="en-US" dirty="0" smtClean="0"/>
                <a:t> offline (loose reconstruction) </a:t>
              </a:r>
              <a:endParaRPr lang="en-US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581400"/>
            <a:ext cx="4267200" cy="28183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225" y="792162"/>
            <a:ext cx="4121150" cy="264045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85800" y="51054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e10: effect of misaligned detector and inactive material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334000" y="2209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core</a:t>
            </a:r>
            <a:r>
              <a:rPr lang="en-US" dirty="0" smtClean="0"/>
              <a:t> = E</a:t>
            </a:r>
            <a:r>
              <a:rPr lang="en-US" baseline="-25000" dirty="0" smtClean="0"/>
              <a:t>3x7</a:t>
            </a:r>
            <a:r>
              <a:rPr lang="en-US" dirty="0" smtClean="0"/>
              <a:t>/E</a:t>
            </a:r>
            <a:r>
              <a:rPr lang="en-US" baseline="-25000" dirty="0" smtClean="0"/>
              <a:t>7x7</a:t>
            </a:r>
            <a:r>
              <a:rPr lang="en-US" dirty="0" smtClean="0"/>
              <a:t>  </a:t>
            </a:r>
          </a:p>
          <a:p>
            <a:r>
              <a:rPr lang="en-US" dirty="0" smtClean="0"/>
              <a:t>(cells in sampling 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96850"/>
            <a:ext cx="8229600" cy="6413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CH" dirty="0">
                <a:latin typeface="Tahoma" pitchFamily="-65" charset="0"/>
                <a:ea typeface="+mj-ea"/>
                <a:cs typeface="+mj-cs"/>
              </a:rPr>
              <a:t>Trigger Efficiency from data</a:t>
            </a:r>
            <a:endParaRPr lang="it-CH" dirty="0">
              <a:latin typeface="Tahoma" pitchFamily="-65" charset="0"/>
              <a:ea typeface="+mj-ea"/>
              <a:cs typeface="+mj-cs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125" y="914400"/>
            <a:ext cx="5435643" cy="2883932"/>
          </a:xfrm>
        </p:spPr>
        <p:txBody>
          <a:bodyPr>
            <a:normAutofit fontScale="70000" lnSpcReduction="20000"/>
          </a:bodyPr>
          <a:lstStyle/>
          <a:p>
            <a:pPr indent="0" eaLnBrk="1" hangingPunct="1">
              <a:lnSpc>
                <a:spcPct val="120000"/>
              </a:lnSpc>
            </a:pPr>
            <a:r>
              <a:rPr lang="it-CH" sz="2400" dirty="0" smtClean="0">
                <a:effectLst/>
                <a:latin typeface="Tahoma" charset="0"/>
              </a:rPr>
              <a:t>Try to rely on simulated data as little as possible</a:t>
            </a:r>
          </a:p>
          <a:p>
            <a:pPr indent="0" eaLnBrk="1" hangingPunct="1">
              <a:lnSpc>
                <a:spcPct val="120000"/>
              </a:lnSpc>
            </a:pPr>
            <a:r>
              <a:rPr lang="it-CH" sz="2400" dirty="0" smtClean="0">
                <a:effectLst/>
                <a:latin typeface="Tahoma" charset="0"/>
              </a:rPr>
              <a:t>For </a:t>
            </a:r>
            <a:r>
              <a:rPr lang="it-CH" sz="2400" dirty="0">
                <a:effectLst/>
                <a:latin typeface="Tahoma" charset="0"/>
              </a:rPr>
              <a:t>electrons and muons</a:t>
            </a:r>
            <a:r>
              <a:rPr lang="it-CH" sz="2400" dirty="0" smtClean="0">
                <a:effectLst/>
                <a:latin typeface="Tahoma" charset="0"/>
              </a:rPr>
              <a:t> the </a:t>
            </a:r>
            <a:r>
              <a:rPr lang="it-CH" sz="2400" dirty="0">
                <a:effectLst/>
                <a:latin typeface="Tahoma" charset="0"/>
              </a:rPr>
              <a:t>“Tag &amp; Probe” </a:t>
            </a:r>
            <a:r>
              <a:rPr lang="it-CH" sz="2400" dirty="0" smtClean="0">
                <a:effectLst/>
                <a:latin typeface="Tahoma" charset="0"/>
              </a:rPr>
              <a:t>method can be used</a:t>
            </a:r>
          </a:p>
          <a:p>
            <a:pPr lvl="1" indent="0" eaLnBrk="1" hangingPunct="1">
              <a:lnSpc>
                <a:spcPct val="120000"/>
              </a:lnSpc>
            </a:pPr>
            <a:r>
              <a:rPr lang="it-CH" sz="2000" dirty="0">
                <a:effectLst/>
                <a:latin typeface="Tahoma" charset="0"/>
              </a:rPr>
              <a:t>Use clean signal sample (Z, J/</a:t>
            </a:r>
            <a:r>
              <a:rPr lang="it-CH" sz="2000" dirty="0">
                <a:effectLst/>
                <a:latin typeface="Symbol" charset="2"/>
              </a:rPr>
              <a:t>y</a:t>
            </a:r>
            <a:r>
              <a:rPr lang="it-CH" sz="2000" dirty="0">
                <a:effectLst/>
                <a:latin typeface="Tahoma" charset="0"/>
              </a:rPr>
              <a:t> → l</a:t>
            </a:r>
            <a:r>
              <a:rPr lang="it-CH" sz="2000" baseline="30000" dirty="0">
                <a:effectLst/>
                <a:latin typeface="Tahoma" charset="0"/>
              </a:rPr>
              <a:t>+</a:t>
            </a:r>
            <a:r>
              <a:rPr lang="it-CH" sz="2000" dirty="0">
                <a:effectLst/>
                <a:latin typeface="Tahoma" charset="0"/>
              </a:rPr>
              <a:t>l</a:t>
            </a:r>
            <a:r>
              <a:rPr lang="it-CH" sz="2000" baseline="30000" dirty="0">
                <a:effectLst/>
                <a:latin typeface="Tahoma" charset="0"/>
              </a:rPr>
              <a:t>-</a:t>
            </a:r>
            <a:r>
              <a:rPr lang="it-CH" sz="2000" dirty="0">
                <a:effectLst/>
                <a:latin typeface="Tahoma" charset="0"/>
              </a:rPr>
              <a:t>)</a:t>
            </a:r>
          </a:p>
          <a:p>
            <a:pPr lvl="1" indent="0" eaLnBrk="1" hangingPunct="1">
              <a:lnSpc>
                <a:spcPct val="120000"/>
              </a:lnSpc>
            </a:pPr>
            <a:r>
              <a:rPr lang="it-CH" sz="2000" dirty="0">
                <a:effectLst/>
                <a:latin typeface="Tahoma" charset="0"/>
              </a:rPr>
              <a:t>Select track that triggered the event (“Tag”)</a:t>
            </a:r>
          </a:p>
          <a:p>
            <a:pPr lvl="1" indent="0" eaLnBrk="1" hangingPunct="1">
              <a:lnSpc>
                <a:spcPct val="120000"/>
              </a:lnSpc>
            </a:pPr>
            <a:r>
              <a:rPr lang="it-CH" sz="2000" dirty="0">
                <a:effectLst/>
                <a:latin typeface="Tahoma" charset="0"/>
              </a:rPr>
              <a:t>Find other track using offline</a:t>
            </a:r>
            <a:r>
              <a:rPr lang="it-CH" sz="2000" dirty="0" smtClean="0">
                <a:effectLst/>
                <a:latin typeface="Tahoma" charset="0"/>
              </a:rPr>
              <a:t> reconstruction </a:t>
            </a:r>
            <a:r>
              <a:rPr lang="it-CH" sz="2000" dirty="0">
                <a:effectLst/>
                <a:latin typeface="Tahoma" charset="0"/>
              </a:rPr>
              <a:t>(“Probe”)</a:t>
            </a:r>
          </a:p>
          <a:p>
            <a:pPr lvl="1" indent="0" eaLnBrk="1" hangingPunct="1">
              <a:lnSpc>
                <a:spcPct val="120000"/>
              </a:lnSpc>
            </a:pPr>
            <a:r>
              <a:rPr lang="it-CH" sz="2000" dirty="0">
                <a:effectLst/>
                <a:latin typeface="Tahoma" charset="0"/>
              </a:rPr>
              <a:t>Determine efficiency by applying trigger selection</a:t>
            </a:r>
            <a:r>
              <a:rPr lang="it-CH" sz="2000" dirty="0" smtClean="0">
                <a:effectLst/>
                <a:latin typeface="Tahoma" charset="0"/>
              </a:rPr>
              <a:t> </a:t>
            </a:r>
            <a:r>
              <a:rPr lang="it-CH" sz="2000" dirty="0" smtClean="0">
                <a:latin typeface="Tahoma" charset="0"/>
              </a:rPr>
              <a:t>to</a:t>
            </a:r>
            <a:r>
              <a:rPr lang="it-CH" sz="2000" dirty="0" smtClean="0">
                <a:effectLst/>
                <a:latin typeface="Tahoma" charset="0"/>
              </a:rPr>
              <a:t> </a:t>
            </a:r>
            <a:r>
              <a:rPr lang="it-CH" sz="2000" dirty="0">
                <a:effectLst/>
                <a:latin typeface="Tahoma" charset="0"/>
              </a:rPr>
              <a:t>Probe</a:t>
            </a:r>
            <a:endParaRPr lang="it-CH" sz="2000" dirty="0" smtClean="0">
              <a:effectLst/>
              <a:latin typeface="Tahoma" charset="0"/>
            </a:endParaRPr>
          </a:p>
          <a:p>
            <a:pPr indent="0">
              <a:lnSpc>
                <a:spcPct val="120000"/>
              </a:lnSpc>
            </a:pPr>
            <a:r>
              <a:rPr lang="it-CH" sz="2400" dirty="0" smtClean="0">
                <a:latin typeface="Tahoma" charset="0"/>
              </a:rPr>
              <a:t>Applicability of these efficiencies to more busy events also being studied</a:t>
            </a:r>
            <a:endParaRPr lang="it-CH" sz="2400" dirty="0" smtClean="0">
              <a:effectLst/>
              <a:latin typeface="Tahoma" charset="0"/>
            </a:endParaRPr>
          </a:p>
          <a:p>
            <a:pPr indent="0" eaLnBrk="1" hangingPunct="1">
              <a:lnSpc>
                <a:spcPct val="120000"/>
              </a:lnSpc>
            </a:pPr>
            <a:endParaRPr lang="it-CH" sz="2400" dirty="0">
              <a:latin typeface="Tahoma" charset="0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 t="2556" r="3270"/>
          <a:stretch>
            <a:fillRect/>
          </a:stretch>
        </p:blipFill>
        <p:spPr bwMode="auto">
          <a:xfrm>
            <a:off x="5546768" y="981074"/>
            <a:ext cx="3597232" cy="2600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/>
          <a:srcRect r="2432"/>
          <a:stretch>
            <a:fillRect/>
          </a:stretch>
        </p:blipFill>
        <p:spPr bwMode="auto">
          <a:xfrm>
            <a:off x="0" y="3983875"/>
            <a:ext cx="6553200" cy="2493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6553200" y="4192171"/>
            <a:ext cx="2438399" cy="19800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it-CH" sz="1600" dirty="0">
                <a:latin typeface="Tahoma" charset="0"/>
              </a:rPr>
              <a:t>Study with ~50 pb</a:t>
            </a:r>
            <a:r>
              <a:rPr lang="it-CH" sz="1600" baseline="30000" dirty="0">
                <a:latin typeface="Tahoma" charset="0"/>
              </a:rPr>
              <a:t>-</a:t>
            </a:r>
            <a:r>
              <a:rPr lang="it-CH" sz="1600" baseline="30000" dirty="0" smtClean="0">
                <a:latin typeface="Tahoma" charset="0"/>
              </a:rPr>
              <a:t>1</a:t>
            </a:r>
          </a:p>
          <a:p>
            <a:pPr>
              <a:buFont typeface="Arial"/>
              <a:buChar char="•"/>
            </a:pPr>
            <a:endParaRPr lang="it-CH" sz="1600" baseline="30000" dirty="0" smtClean="0">
              <a:latin typeface="Tahoma" charset="0"/>
            </a:endParaRPr>
          </a:p>
          <a:p>
            <a:pPr>
              <a:buFont typeface="Arial"/>
              <a:buChar char="•"/>
            </a:pPr>
            <a:r>
              <a:rPr lang="it-CH" sz="1600" dirty="0" smtClean="0">
                <a:latin typeface="Tahoma" charset="0"/>
              </a:rPr>
              <a:t>Overall </a:t>
            </a:r>
            <a:r>
              <a:rPr lang="it-CH" sz="1600" dirty="0">
                <a:latin typeface="Tahoma" charset="0"/>
              </a:rPr>
              <a:t>efficiency (</a:t>
            </a:r>
            <a:r>
              <a:rPr lang="it-CH" sz="1600" dirty="0" smtClean="0">
                <a:latin typeface="Tahoma" charset="0"/>
              </a:rPr>
              <a:t>77.4%±0.4)</a:t>
            </a:r>
          </a:p>
          <a:p>
            <a:pPr>
              <a:buFont typeface="Arial"/>
              <a:buChar char="•"/>
            </a:pPr>
            <a:endParaRPr lang="it-CH" sz="1600" dirty="0" smtClean="0">
              <a:latin typeface="Tahoma" charset="0"/>
            </a:endParaRPr>
          </a:p>
          <a:p>
            <a:pPr>
              <a:buFont typeface="Arial"/>
              <a:buChar char="•"/>
            </a:pPr>
            <a:r>
              <a:rPr lang="it-CH" sz="1600" dirty="0" smtClean="0">
                <a:latin typeface="Tahoma" charset="0"/>
              </a:rPr>
              <a:t>Very </a:t>
            </a:r>
            <a:r>
              <a:rPr lang="it-CH" sz="1600" dirty="0">
                <a:latin typeface="Tahoma" charset="0"/>
              </a:rPr>
              <a:t>good agreement between Tag&amp;Probe and MC </a:t>
            </a:r>
            <a:r>
              <a:rPr lang="it-CH" sz="1600" dirty="0" smtClean="0">
                <a:latin typeface="Tahoma" charset="0"/>
              </a:rPr>
              <a:t>truth</a:t>
            </a:r>
            <a:endParaRPr lang="it-CH" sz="1600" dirty="0">
              <a:latin typeface="Tahoma" charset="0"/>
            </a:endParaRPr>
          </a:p>
        </p:txBody>
      </p:sp>
      <p:sp useBgFill="1">
        <p:nvSpPr>
          <p:cNvPr id="28680" name="Rectangle 8"/>
          <p:cNvSpPr>
            <a:spLocks noChangeArrowheads="1"/>
          </p:cNvSpPr>
          <p:nvPr/>
        </p:nvSpPr>
        <p:spPr bwMode="auto">
          <a:xfrm>
            <a:off x="103187" y="3745468"/>
            <a:ext cx="724327" cy="369332"/>
          </a:xfrm>
          <a:prstGeom prst="rect">
            <a:avLst/>
          </a:prstGeom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CH" dirty="0" smtClean="0"/>
              <a:t>mu20</a:t>
            </a:r>
            <a:endParaRPr lang="it-CH" dirty="0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5867400" y="838200"/>
            <a:ext cx="1046163" cy="37941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CH" dirty="0">
                <a:solidFill>
                  <a:srgbClr val="000099"/>
                </a:solidFill>
              </a:rPr>
              <a:t>Z→ </a:t>
            </a:r>
            <a:r>
              <a:rPr lang="it-CH" dirty="0">
                <a:solidFill>
                  <a:srgbClr val="000099"/>
                </a:solidFill>
                <a:latin typeface="Symbol" charset="2"/>
              </a:rPr>
              <a:t>m</a:t>
            </a:r>
            <a:r>
              <a:rPr lang="it-CH" baseline="30000" dirty="0">
                <a:solidFill>
                  <a:srgbClr val="000099"/>
                </a:solidFill>
              </a:rPr>
              <a:t>+</a:t>
            </a:r>
            <a:r>
              <a:rPr lang="it-CH" dirty="0">
                <a:solidFill>
                  <a:srgbClr val="000099"/>
                </a:solidFill>
                <a:latin typeface="Symbol" charset="2"/>
              </a:rPr>
              <a:t>m</a:t>
            </a:r>
            <a:r>
              <a:rPr lang="it-CH" baseline="30000" dirty="0">
                <a:solidFill>
                  <a:srgbClr val="000099"/>
                </a:solidFill>
              </a:rPr>
              <a:t>-</a:t>
            </a:r>
          </a:p>
        </p:txBody>
      </p:sp>
      <p:sp>
        <p:nvSpPr>
          <p:cNvPr id="28682" name="Slide Number Placeholder 9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71E31DA-E6C5-E54B-B9E5-DF9CA63234E7}" type="slidenum">
              <a:rPr lang="it-CH" smtClean="0">
                <a:latin typeface="Arial" charset="0"/>
              </a:rPr>
              <a:pPr/>
              <a:t>33</a:t>
            </a:fld>
            <a:endParaRPr lang="it-CH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" y="0"/>
            <a:ext cx="509073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Jet trigger performance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4800" y="761999"/>
            <a:ext cx="5166930" cy="129540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Jet trigger efficiency turn on affected by pileup</a:t>
            </a:r>
          </a:p>
          <a:p>
            <a:r>
              <a:rPr lang="en-US" dirty="0" smtClean="0"/>
              <a:t>Low-E</a:t>
            </a:r>
            <a:r>
              <a:rPr lang="en-US" baseline="-25000" dirty="0" smtClean="0"/>
              <a:t>T</a:t>
            </a:r>
            <a:r>
              <a:rPr lang="en-US" dirty="0" smtClean="0"/>
              <a:t> jet rate too high: </a:t>
            </a:r>
            <a:r>
              <a:rPr lang="en-US" dirty="0" err="1" smtClean="0"/>
              <a:t>prescale</a:t>
            </a:r>
            <a:r>
              <a:rPr lang="en-US" dirty="0" smtClean="0"/>
              <a:t> low-E</a:t>
            </a:r>
            <a:r>
              <a:rPr lang="en-US" baseline="-25000" dirty="0" smtClean="0"/>
              <a:t>T</a:t>
            </a:r>
            <a:r>
              <a:rPr lang="en-US" dirty="0" smtClean="0"/>
              <a:t> triggers to have constant rave </a:t>
            </a:r>
            <a:r>
              <a:rPr lang="en-US" dirty="0" err="1" smtClean="0"/>
              <a:t>vs</a:t>
            </a:r>
            <a:r>
              <a:rPr lang="en-US" dirty="0" smtClean="0"/>
              <a:t> E</a:t>
            </a:r>
            <a:r>
              <a:rPr lang="en-US" baseline="-25000" dirty="0" smtClean="0"/>
              <a:t>T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>
          <a:xfrm>
            <a:off x="4114800" y="5029200"/>
            <a:ext cx="4800600" cy="144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Level 2: possible to use pre-calculated tower energy components (</a:t>
            </a:r>
            <a:r>
              <a:rPr lang="en-US" dirty="0" err="1" smtClean="0"/>
              <a:t>Ex,Ey,Ez</a:t>
            </a:r>
            <a:r>
              <a:rPr lang="en-US" dirty="0" smtClean="0"/>
              <a:t>) from front-end boards (FEB) 	</a:t>
            </a:r>
          </a:p>
          <a:p>
            <a:pPr lvl="1"/>
            <a:r>
              <a:rPr lang="en-US" dirty="0" smtClean="0"/>
              <a:t>Saves unpacking time but has coarser granularity and resolution; studies ongoing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Imperial College, 14/1/2009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131" y="76200"/>
            <a:ext cx="3943669" cy="24384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181600" y="2514600"/>
            <a:ext cx="3810000" cy="2514600"/>
            <a:chOff x="431799" y="3276600"/>
            <a:chExt cx="4151711" cy="279347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1799" y="3276600"/>
              <a:ext cx="4151711" cy="2793478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2470150" y="3810000"/>
              <a:ext cx="381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470150" y="3579812"/>
              <a:ext cx="381000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851150" y="3352800"/>
              <a:ext cx="1696641" cy="714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Before </a:t>
              </a:r>
              <a:r>
                <a:rPr lang="en-US" sz="1600" dirty="0" err="1" smtClean="0"/>
                <a:t>prescale</a:t>
              </a:r>
              <a:endParaRPr lang="en-US" sz="1600" dirty="0" smtClean="0"/>
            </a:p>
            <a:p>
              <a:r>
                <a:rPr lang="en-US" sz="1600" dirty="0" smtClean="0"/>
                <a:t>After </a:t>
              </a:r>
              <a:r>
                <a:rPr lang="en-US" sz="1600" dirty="0" err="1" smtClean="0"/>
                <a:t>prescale</a:t>
              </a:r>
              <a:endParaRPr lang="en-US" sz="1600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349218"/>
            <a:ext cx="3429000" cy="23563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2057400"/>
            <a:ext cx="3359906" cy="229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Tau trigger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1"/>
            <a:ext cx="4648200" cy="274319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As the electron trigger, </a:t>
            </a:r>
            <a:r>
              <a:rPr lang="en-US" dirty="0" err="1" smtClean="0"/>
              <a:t>taus</a:t>
            </a:r>
            <a:r>
              <a:rPr lang="en-US" dirty="0" smtClean="0"/>
              <a:t> rely on shower shapes in the calorimeter and finding a number of matching tracks</a:t>
            </a:r>
          </a:p>
          <a:p>
            <a:endParaRPr lang="en-US" dirty="0" smtClean="0"/>
          </a:p>
          <a:p>
            <a:r>
              <a:rPr lang="en-US" dirty="0" smtClean="0"/>
              <a:t>Turn on curve dominated by the level 1 energy resolution</a:t>
            </a:r>
          </a:p>
          <a:p>
            <a:endParaRPr lang="en-US" dirty="0" smtClean="0"/>
          </a:p>
          <a:p>
            <a:r>
              <a:rPr lang="en-US" dirty="0" smtClean="0"/>
              <a:t>At the Event Filter, offline reconstruction is used</a:t>
            </a:r>
          </a:p>
          <a:p>
            <a:pPr lvl="1"/>
            <a:r>
              <a:rPr lang="en-US" dirty="0" smtClean="0"/>
              <a:t>Track-initiated tau identification to complement an older calorimeter-initiated algorithm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Imperial College, 14/1/2009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609600"/>
            <a:ext cx="4191000" cy="30272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505200"/>
            <a:ext cx="7715250" cy="2959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tlas_logo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>
                <a:alphaModFix amt="73000"/>
                <a:lum bright="50000" contrast="-70000"/>
              </a:blip>
              <a:stretch>
                <a:fillRect/>
              </a:stretch>
            </p:blipFill>
          </mc:Choice>
          <mc:Fallback>
            <p:blipFill>
              <a:blip r:embed="rId3">
                <a:alphaModFix amt="73000"/>
                <a:lum bright="50000" contrast="-70000"/>
              </a:blip>
              <a:stretch>
                <a:fillRect/>
              </a:stretch>
            </p:blipFill>
          </mc:Fallback>
        </mc:AlternateContent>
        <p:spPr>
          <a:xfrm>
            <a:off x="3276600" y="0"/>
            <a:ext cx="5867400" cy="68453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dirty="0" smtClean="0"/>
              <a:t>Commissioning the ATLAS Trigger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Imperial College, 14/1/2009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458200" cy="3200399"/>
          </a:xfrm>
          <a:solidFill>
            <a:srgbClr val="FFFF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Commissioning has been going on for more than a year with a gradually more complete system</a:t>
            </a:r>
          </a:p>
          <a:p>
            <a:r>
              <a:rPr lang="en-US" dirty="0" smtClean="0"/>
              <a:t>The TDAQ system (but not Level 1) was exercised in “Technical runs”</a:t>
            </a:r>
          </a:p>
          <a:p>
            <a:pPr lvl="1"/>
            <a:r>
              <a:rPr lang="en-US" dirty="0" smtClean="0"/>
              <a:t>Learned how to deal with a large HLT farm</a:t>
            </a:r>
          </a:p>
          <a:p>
            <a:pPr lvl="1"/>
            <a:r>
              <a:rPr lang="en-US" dirty="0" smtClean="0"/>
              <a:t>Correct estimates of processing time</a:t>
            </a:r>
          </a:p>
          <a:p>
            <a:pPr lvl="1"/>
            <a:r>
              <a:rPr lang="en-US" dirty="0" smtClean="0"/>
              <a:t>Helped develop configuration and monitoring tools</a:t>
            </a:r>
          </a:p>
          <a:p>
            <a:r>
              <a:rPr lang="en-US" dirty="0" err="1" smtClean="0"/>
              <a:t>Cosmics</a:t>
            </a:r>
            <a:r>
              <a:rPr lang="en-US" dirty="0" smtClean="0"/>
              <a:t> runs use Level 1 and detectors</a:t>
            </a:r>
          </a:p>
          <a:p>
            <a:pPr lvl="1"/>
            <a:r>
              <a:rPr lang="en-US" dirty="0" smtClean="0"/>
              <a:t>Need special menu: triggers that are efficient in selecting cosmic ray events</a:t>
            </a:r>
          </a:p>
          <a:p>
            <a:pPr lvl="1"/>
            <a:r>
              <a:rPr lang="en-US" dirty="0" smtClean="0"/>
              <a:t>Very hard to test physics triggers meaningfully</a:t>
            </a:r>
          </a:p>
          <a:p>
            <a:pPr lvl="1"/>
            <a:r>
              <a:rPr lang="en-US" dirty="0" smtClean="0"/>
              <a:t>Can collect charged tracks useful e.g. to constrain some detector alignment  degrees of freedom</a:t>
            </a:r>
          </a:p>
          <a:p>
            <a:r>
              <a:rPr lang="en-US" dirty="0" smtClean="0"/>
              <a:t>Single beam: </a:t>
            </a:r>
          </a:p>
          <a:p>
            <a:pPr lvl="1"/>
            <a:r>
              <a:rPr lang="en-US" dirty="0" smtClean="0"/>
              <a:t>Allowed to time-in some detectors: properly assign detector signals to bunch-crossing </a:t>
            </a:r>
          </a:p>
          <a:p>
            <a:pPr lvl="1"/>
            <a:r>
              <a:rPr lang="en-US" dirty="0" smtClean="0"/>
              <a:t>Started to find dead channels, correlate problems between detectors etc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Imperial College, 14/1/2009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0" y="4724400"/>
            <a:ext cx="2895600" cy="1295400"/>
          </a:xfrm>
          <a:prstGeom prst="chevro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“Technical runs” test TDAQ system, no detectors</a:t>
            </a:r>
            <a:endParaRPr lang="en-US" dirty="0"/>
          </a:p>
        </p:txBody>
      </p:sp>
      <p:sp>
        <p:nvSpPr>
          <p:cNvPr id="12" name="Chevron 11"/>
          <p:cNvSpPr/>
          <p:nvPr/>
        </p:nvSpPr>
        <p:spPr>
          <a:xfrm>
            <a:off x="2362200" y="4724400"/>
            <a:ext cx="2438399" cy="1295400"/>
          </a:xfrm>
          <a:prstGeom prst="chevro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Cosmicsl</a:t>
            </a:r>
            <a:r>
              <a:rPr lang="en-US" dirty="0" smtClean="0"/>
              <a:t> runs” test the whole system</a:t>
            </a:r>
            <a:endParaRPr lang="en-US" dirty="0"/>
          </a:p>
        </p:txBody>
      </p:sp>
      <p:sp>
        <p:nvSpPr>
          <p:cNvPr id="13" name="Chevron 12"/>
          <p:cNvSpPr/>
          <p:nvPr/>
        </p:nvSpPr>
        <p:spPr>
          <a:xfrm>
            <a:off x="4267201" y="4724400"/>
            <a:ext cx="2743199" cy="1295400"/>
          </a:xfrm>
          <a:prstGeom prst="chevro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Single beams: systems time-in, etc</a:t>
            </a:r>
            <a:endParaRPr lang="en-US" dirty="0"/>
          </a:p>
        </p:txBody>
      </p:sp>
      <p:sp>
        <p:nvSpPr>
          <p:cNvPr id="14" name="Chevron 13"/>
          <p:cNvSpPr/>
          <p:nvPr/>
        </p:nvSpPr>
        <p:spPr>
          <a:xfrm>
            <a:off x="6858000" y="4724400"/>
            <a:ext cx="2286000" cy="1295400"/>
          </a:xfrm>
          <a:prstGeom prst="chevro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Back to </a:t>
            </a:r>
            <a:r>
              <a:rPr lang="en-US" dirty="0" err="1" smtClean="0"/>
              <a:t>cosmics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6" name="Lightning Bolt 15"/>
          <p:cNvSpPr/>
          <p:nvPr/>
        </p:nvSpPr>
        <p:spPr>
          <a:xfrm rot="2879055">
            <a:off x="6468489" y="4569603"/>
            <a:ext cx="1050159" cy="991397"/>
          </a:xfrm>
          <a:prstGeom prst="lightningBolt">
            <a:avLst/>
          </a:prstGeom>
          <a:solidFill>
            <a:srgbClr val="FFFF00"/>
          </a:solidFill>
          <a:effectLst>
            <a:outerShdw blurRad="40000" dist="23000" dir="5400000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96000" y="6019800"/>
            <a:ext cx="143947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LHC accident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676400" y="6019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periodically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267201" y="598701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10-12 Sept.08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535479" y="60314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until Nov.08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Imperial College, 14/1/2009</a:t>
            </a:r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26D1E-70A4-7D4D-8C48-B8CC6836607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-101600"/>
            <a:ext cx="7772400" cy="1143000"/>
          </a:xfrm>
        </p:spPr>
        <p:txBody>
          <a:bodyPr/>
          <a:lstStyle/>
          <a:p>
            <a:r>
              <a:rPr lang="en-US" sz="3200" dirty="0" smtClean="0"/>
              <a:t>Technical and </a:t>
            </a:r>
            <a:r>
              <a:rPr lang="en-US" sz="3200" dirty="0" err="1" smtClean="0"/>
              <a:t>cosmics</a:t>
            </a:r>
            <a:r>
              <a:rPr lang="en-US" sz="3200" dirty="0" smtClean="0"/>
              <a:t> runs</a:t>
            </a:r>
            <a:endParaRPr lang="en-US" sz="3200" dirty="0"/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3830638"/>
            <a:ext cx="3198813" cy="2422525"/>
          </a:xfrm>
        </p:spPr>
        <p:txBody>
          <a:bodyPr/>
          <a:lstStyle/>
          <a:p>
            <a:pPr algn="just"/>
            <a:r>
              <a:rPr lang="en-US" sz="1600" dirty="0"/>
              <a:t>Data is </a:t>
            </a:r>
            <a:r>
              <a:rPr lang="en-US" sz="1600" dirty="0">
                <a:solidFill>
                  <a:schemeClr val="tx1"/>
                </a:solidFill>
              </a:rPr>
              <a:t>pre-loaded</a:t>
            </a:r>
            <a:r>
              <a:rPr lang="en-US" sz="1600" dirty="0"/>
              <a:t> into the Read Out System</a:t>
            </a: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DAQ/HLT</a:t>
            </a:r>
            <a:r>
              <a:rPr lang="en-US" sz="1600" dirty="0"/>
              <a:t> plays back the data through the whole system except Level 1</a:t>
            </a:r>
          </a:p>
          <a:p>
            <a:pPr algn="just"/>
            <a:r>
              <a:rPr lang="en-US" sz="1600" dirty="0"/>
              <a:t>Allows testing the </a:t>
            </a:r>
            <a:r>
              <a:rPr lang="en-US" sz="1600" dirty="0" smtClean="0"/>
              <a:t>system in realistic environment</a:t>
            </a:r>
            <a:endParaRPr lang="en-US" sz="1600" dirty="0"/>
          </a:p>
        </p:txBody>
      </p:sp>
      <p:sp>
        <p:nvSpPr>
          <p:cNvPr id="23559" name="Text Box 4"/>
          <p:cNvSpPr txBox="1">
            <a:spLocks noChangeArrowheads="1"/>
          </p:cNvSpPr>
          <p:nvPr/>
        </p:nvSpPr>
        <p:spPr bwMode="auto">
          <a:xfrm>
            <a:off x="952555" y="990600"/>
            <a:ext cx="1983386" cy="461665"/>
          </a:xfrm>
          <a:prstGeom prst="rect">
            <a:avLst/>
          </a:prstGeom>
          <a:solidFill>
            <a:srgbClr val="E8ED83"/>
          </a:solidFill>
          <a:ln w="2857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sz="2400" dirty="0" smtClean="0">
                <a:solidFill>
                  <a:srgbClr val="0A0EA1"/>
                </a:solidFill>
                <a:latin typeface="Times New Roman" pitchFamily="-112" charset="0"/>
              </a:rPr>
              <a:t>Technical runs</a:t>
            </a:r>
            <a:endParaRPr lang="en-US" sz="2400" dirty="0">
              <a:solidFill>
                <a:srgbClr val="0A0EA1"/>
              </a:solidFill>
              <a:latin typeface="Times New Roman" pitchFamily="-112" charset="0"/>
            </a:endParaRPr>
          </a:p>
        </p:txBody>
      </p:sp>
      <p:sp>
        <p:nvSpPr>
          <p:cNvPr id="23560" name="Text Box 5"/>
          <p:cNvSpPr txBox="1">
            <a:spLocks noChangeArrowheads="1"/>
          </p:cNvSpPr>
          <p:nvPr/>
        </p:nvSpPr>
        <p:spPr bwMode="auto">
          <a:xfrm>
            <a:off x="6225311" y="990600"/>
            <a:ext cx="1851889" cy="461665"/>
          </a:xfrm>
          <a:prstGeom prst="rect">
            <a:avLst/>
          </a:prstGeom>
          <a:solidFill>
            <a:srgbClr val="E8ED83"/>
          </a:solidFill>
          <a:ln w="2857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sz="2400" dirty="0" err="1" smtClean="0">
                <a:solidFill>
                  <a:srgbClr val="0A0EA1"/>
                </a:solidFill>
                <a:latin typeface="Times New Roman" pitchFamily="-112" charset="0"/>
              </a:rPr>
              <a:t>Cosmics</a:t>
            </a:r>
            <a:r>
              <a:rPr lang="en-US" sz="2400" dirty="0" smtClean="0">
                <a:solidFill>
                  <a:srgbClr val="0A0EA1"/>
                </a:solidFill>
                <a:latin typeface="Times New Roman" pitchFamily="-112" charset="0"/>
              </a:rPr>
              <a:t> </a:t>
            </a:r>
            <a:r>
              <a:rPr lang="en-US" sz="2400" dirty="0">
                <a:solidFill>
                  <a:srgbClr val="0A0EA1"/>
                </a:solidFill>
                <a:latin typeface="Times New Roman" pitchFamily="-112" charset="0"/>
              </a:rPr>
              <a:t>runs</a:t>
            </a:r>
          </a:p>
        </p:txBody>
      </p:sp>
      <p:sp>
        <p:nvSpPr>
          <p:cNvPr id="23561" name="AutoShape 6"/>
          <p:cNvSpPr>
            <a:spLocks noChangeArrowheads="1"/>
          </p:cNvSpPr>
          <p:nvPr/>
        </p:nvSpPr>
        <p:spPr bwMode="auto">
          <a:xfrm>
            <a:off x="3970338" y="3492500"/>
            <a:ext cx="1033462" cy="3937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/>
              <a:t> </a:t>
            </a:r>
            <a:r>
              <a:rPr lang="en-US" sz="1600">
                <a:solidFill>
                  <a:schemeClr val="tx1"/>
                </a:solidFill>
              </a:rPr>
              <a:t>Level 1</a:t>
            </a:r>
            <a:r>
              <a:rPr lang="en-US"/>
              <a:t>  </a:t>
            </a:r>
          </a:p>
        </p:txBody>
      </p:sp>
      <p:sp>
        <p:nvSpPr>
          <p:cNvPr id="23562" name="AutoShape 7"/>
          <p:cNvSpPr>
            <a:spLocks noChangeArrowheads="1"/>
          </p:cNvSpPr>
          <p:nvPr/>
        </p:nvSpPr>
        <p:spPr bwMode="auto">
          <a:xfrm>
            <a:off x="3708400" y="4191000"/>
            <a:ext cx="1590675" cy="3937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/>
              <a:t>  </a:t>
            </a:r>
            <a:r>
              <a:rPr lang="en-US" sz="1600">
                <a:solidFill>
                  <a:schemeClr val="tx1"/>
                </a:solidFill>
              </a:rPr>
              <a:t>Level 2</a:t>
            </a:r>
            <a:r>
              <a:rPr lang="en-US"/>
              <a:t>  </a:t>
            </a:r>
          </a:p>
        </p:txBody>
      </p:sp>
      <p:sp>
        <p:nvSpPr>
          <p:cNvPr id="23563" name="AutoShape 8"/>
          <p:cNvSpPr>
            <a:spLocks noChangeArrowheads="1"/>
          </p:cNvSpPr>
          <p:nvPr/>
        </p:nvSpPr>
        <p:spPr bwMode="auto">
          <a:xfrm>
            <a:off x="3716338" y="4876800"/>
            <a:ext cx="1600200" cy="3937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/>
              <a:t>  </a:t>
            </a:r>
            <a:r>
              <a:rPr lang="en-US" sz="1600">
                <a:solidFill>
                  <a:schemeClr val="tx1"/>
                </a:solidFill>
              </a:rPr>
              <a:t>Event Filter</a:t>
            </a:r>
            <a:r>
              <a:rPr lang="en-US"/>
              <a:t>  </a:t>
            </a:r>
          </a:p>
        </p:txBody>
      </p:sp>
      <p:pic>
        <p:nvPicPr>
          <p:cNvPr id="23564" name="Picture 9" descr="MonteCarloD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670050"/>
            <a:ext cx="2408238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10" descr="CosmicEv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37250" y="1752600"/>
            <a:ext cx="227171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6" name="Line 15"/>
          <p:cNvSpPr>
            <a:spLocks noChangeShapeType="1"/>
          </p:cNvSpPr>
          <p:nvPr/>
        </p:nvSpPr>
        <p:spPr bwMode="auto">
          <a:xfrm>
            <a:off x="4470400" y="3886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67" name="Line 16"/>
          <p:cNvSpPr>
            <a:spLocks noChangeShapeType="1"/>
          </p:cNvSpPr>
          <p:nvPr/>
        </p:nvSpPr>
        <p:spPr bwMode="auto">
          <a:xfrm>
            <a:off x="4470400" y="4572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68" name="Line 17"/>
          <p:cNvSpPr>
            <a:spLocks noChangeShapeType="1"/>
          </p:cNvSpPr>
          <p:nvPr/>
        </p:nvSpPr>
        <p:spPr bwMode="auto">
          <a:xfrm>
            <a:off x="4470400" y="52705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69" name="Text Box 18"/>
          <p:cNvSpPr txBox="1">
            <a:spLocks noChangeArrowheads="1"/>
          </p:cNvSpPr>
          <p:nvPr/>
        </p:nvSpPr>
        <p:spPr bwMode="auto">
          <a:xfrm>
            <a:off x="1009650" y="1371600"/>
            <a:ext cx="179863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dirty="0">
                <a:solidFill>
                  <a:schemeClr val="tx1"/>
                </a:solidFill>
              </a:rPr>
              <a:t>Monte Carlo Events</a:t>
            </a:r>
          </a:p>
        </p:txBody>
      </p:sp>
      <p:sp>
        <p:nvSpPr>
          <p:cNvPr id="23570" name="Text Box 19"/>
          <p:cNvSpPr txBox="1">
            <a:spLocks noChangeArrowheads="1"/>
          </p:cNvSpPr>
          <p:nvPr/>
        </p:nvSpPr>
        <p:spPr bwMode="auto">
          <a:xfrm>
            <a:off x="6208713" y="1517650"/>
            <a:ext cx="1817687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/>
              <a:t> </a:t>
            </a:r>
            <a:r>
              <a:rPr lang="en-US">
                <a:solidFill>
                  <a:schemeClr val="tx1"/>
                </a:solidFill>
              </a:rPr>
              <a:t>Cosmic Real Events</a:t>
            </a:r>
            <a:endParaRPr lang="en-US"/>
          </a:p>
        </p:txBody>
      </p:sp>
      <p:sp>
        <p:nvSpPr>
          <p:cNvPr id="23571" name="Rectangle 20"/>
          <p:cNvSpPr>
            <a:spLocks noChangeArrowheads="1"/>
          </p:cNvSpPr>
          <p:nvPr/>
        </p:nvSpPr>
        <p:spPr bwMode="auto">
          <a:xfrm>
            <a:off x="5454650" y="3856038"/>
            <a:ext cx="3198813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1600" dirty="0"/>
              <a:t>Real data </a:t>
            </a:r>
            <a:r>
              <a:rPr lang="en-US" sz="1600" dirty="0">
                <a:solidFill>
                  <a:schemeClr val="tx1"/>
                </a:solidFill>
              </a:rPr>
              <a:t>comes</a:t>
            </a:r>
            <a:r>
              <a:rPr lang="en-US" sz="1600" dirty="0"/>
              <a:t> from the detectors</a:t>
            </a:r>
          </a:p>
          <a:p>
            <a:pPr marL="342900" indent="-342900" algn="just">
              <a:buFont typeface="Arial"/>
              <a:buChar char="•"/>
            </a:pPr>
            <a:r>
              <a:rPr lang="en-US" sz="1600" dirty="0"/>
              <a:t>Allows testing the </a:t>
            </a:r>
            <a:r>
              <a:rPr lang="en-US" sz="1600" dirty="0">
                <a:solidFill>
                  <a:schemeClr val="tx1"/>
                </a:solidFill>
              </a:rPr>
              <a:t>whole system</a:t>
            </a:r>
            <a:r>
              <a:rPr lang="en-US" sz="1600" dirty="0"/>
              <a:t> including Level 1</a:t>
            </a:r>
          </a:p>
          <a:p>
            <a:pPr marL="342900" indent="-342900" algn="just">
              <a:buFont typeface="Arial"/>
              <a:buChar char="•"/>
            </a:pPr>
            <a:r>
              <a:rPr lang="en-US" sz="1600" dirty="0"/>
              <a:t>Tests the software with real “imperfect” </a:t>
            </a:r>
            <a:r>
              <a:rPr lang="en-US" sz="1600" dirty="0" smtClean="0"/>
              <a:t>data</a:t>
            </a:r>
          </a:p>
          <a:p>
            <a:pPr marL="342900" indent="-342900" algn="just">
              <a:buFont typeface="Arial"/>
              <a:buChar char="•"/>
            </a:pPr>
            <a:r>
              <a:rPr lang="en-US" sz="1600" dirty="0" smtClean="0"/>
              <a:t>Limited to cosmic-ray events</a:t>
            </a:r>
          </a:p>
          <a:p>
            <a:pPr marL="342900" indent="-342900" algn="just">
              <a:buFont typeface="Arial"/>
              <a:buChar char="•"/>
            </a:pPr>
            <a:endParaRPr lang="en-US" sz="1600" dirty="0"/>
          </a:p>
        </p:txBody>
      </p:sp>
      <p:sp>
        <p:nvSpPr>
          <p:cNvPr id="23572" name="Line 27"/>
          <p:cNvSpPr>
            <a:spLocks noChangeShapeType="1"/>
          </p:cNvSpPr>
          <p:nvPr/>
        </p:nvSpPr>
        <p:spPr bwMode="auto">
          <a:xfrm>
            <a:off x="4597400" y="2476500"/>
            <a:ext cx="0" cy="1016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73" name="Line 28"/>
          <p:cNvSpPr>
            <a:spLocks noChangeShapeType="1"/>
          </p:cNvSpPr>
          <p:nvPr/>
        </p:nvSpPr>
        <p:spPr bwMode="auto">
          <a:xfrm>
            <a:off x="4584700" y="2476500"/>
            <a:ext cx="11811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74" name="Line 29"/>
          <p:cNvSpPr>
            <a:spLocks noChangeShapeType="1"/>
          </p:cNvSpPr>
          <p:nvPr/>
        </p:nvSpPr>
        <p:spPr bwMode="auto">
          <a:xfrm>
            <a:off x="3122613" y="2476500"/>
            <a:ext cx="7127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75" name="Line 31"/>
          <p:cNvSpPr>
            <a:spLocks noChangeShapeType="1"/>
          </p:cNvSpPr>
          <p:nvPr/>
        </p:nvSpPr>
        <p:spPr bwMode="auto">
          <a:xfrm>
            <a:off x="3822700" y="2476500"/>
            <a:ext cx="0" cy="1714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76" name="Text Box 32"/>
          <p:cNvSpPr txBox="1">
            <a:spLocks noChangeArrowheads="1"/>
          </p:cNvSpPr>
          <p:nvPr/>
        </p:nvSpPr>
        <p:spPr bwMode="auto">
          <a:xfrm>
            <a:off x="1123950" y="3259138"/>
            <a:ext cx="1608138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1600" u="sng">
                <a:solidFill>
                  <a:srgbClr val="FF0000"/>
                </a:solidFill>
              </a:rPr>
              <a:t>Playback mode</a:t>
            </a:r>
          </a:p>
        </p:txBody>
      </p:sp>
      <p:sp>
        <p:nvSpPr>
          <p:cNvPr id="23577" name="Text Box 33"/>
          <p:cNvSpPr txBox="1">
            <a:spLocks noChangeArrowheads="1"/>
          </p:cNvSpPr>
          <p:nvPr/>
        </p:nvSpPr>
        <p:spPr bwMode="auto">
          <a:xfrm>
            <a:off x="6645275" y="3259138"/>
            <a:ext cx="1138238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1600" u="sng">
                <a:solidFill>
                  <a:srgbClr val="FF0000"/>
                </a:solidFill>
              </a:rPr>
              <a:t>Real mode</a:t>
            </a:r>
          </a:p>
        </p:txBody>
      </p:sp>
      <p:sp>
        <p:nvSpPr>
          <p:cNvPr id="23578" name="AutoShape 34"/>
          <p:cNvSpPr>
            <a:spLocks noChangeArrowheads="1"/>
          </p:cNvSpPr>
          <p:nvPr/>
        </p:nvSpPr>
        <p:spPr bwMode="auto">
          <a:xfrm>
            <a:off x="4029075" y="5575300"/>
            <a:ext cx="881063" cy="768350"/>
          </a:xfrm>
          <a:prstGeom prst="can">
            <a:avLst>
              <a:gd name="adj" fmla="val 25000"/>
            </a:avLst>
          </a:prstGeom>
          <a:solidFill>
            <a:srgbClr val="E8ED8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chemeClr val="tx1"/>
                </a:solidFill>
              </a:rPr>
              <a:t>Mass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>
                <a:solidFill>
                  <a:schemeClr val="tx1"/>
                </a:solidFill>
              </a:rPr>
              <a:t>Storage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3990975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MC Event playback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3810000" cy="4572000"/>
          </a:xfr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Very useful to test system and estimate e.g. processing time</a:t>
            </a:r>
          </a:p>
          <a:p>
            <a:endParaRPr lang="en-US" dirty="0" smtClean="0"/>
          </a:p>
          <a:p>
            <a:r>
              <a:rPr lang="en-US" dirty="0" smtClean="0"/>
              <a:t>10</a:t>
            </a:r>
            <a:r>
              <a:rPr lang="en-US" baseline="30000" dirty="0" smtClean="0"/>
              <a:t>31</a:t>
            </a:r>
            <a:r>
              <a:rPr lang="en-US" dirty="0" smtClean="0"/>
              <a:t> trigger menu on L1-accepted minimum bias sample:</a:t>
            </a:r>
          </a:p>
          <a:p>
            <a:pPr lvl="1"/>
            <a:r>
              <a:rPr lang="en-US" b="1" dirty="0" smtClean="0"/>
              <a:t>33 ms</a:t>
            </a:r>
            <a:r>
              <a:rPr lang="en-US" b="1" dirty="0" smtClean="0">
                <a:sym typeface="Symbol" pitchFamily="-112" charset="2"/>
              </a:rPr>
              <a:t> @ L2</a:t>
            </a:r>
            <a:r>
              <a:rPr lang="en-US" dirty="0" smtClean="0">
                <a:sym typeface="Symbol" pitchFamily="-112" charset="2"/>
              </a:rPr>
              <a:t> </a:t>
            </a:r>
            <a:r>
              <a:rPr lang="en-US" dirty="0" smtClean="0"/>
              <a:t>(40 ms nominal) </a:t>
            </a:r>
          </a:p>
          <a:p>
            <a:pPr lvl="1"/>
            <a:r>
              <a:rPr lang="en-US" b="1" dirty="0" smtClean="0"/>
              <a:t>142 ms</a:t>
            </a:r>
            <a:r>
              <a:rPr lang="en-US" b="1" dirty="0" smtClean="0">
                <a:sym typeface="Symbol" pitchFamily="-112" charset="2"/>
              </a:rPr>
              <a:t> @ EF</a:t>
            </a:r>
            <a:r>
              <a:rPr lang="en-US" dirty="0" smtClean="0"/>
              <a:t> (1 </a:t>
            </a:r>
            <a:r>
              <a:rPr lang="en-US" dirty="0" err="1" smtClean="0"/>
              <a:t>s</a:t>
            </a:r>
            <a:r>
              <a:rPr lang="en-US" dirty="0" smtClean="0"/>
              <a:t> nominal)</a:t>
            </a:r>
          </a:p>
          <a:p>
            <a:endParaRPr lang="en-US" dirty="0" smtClean="0"/>
          </a:p>
          <a:p>
            <a:r>
              <a:rPr lang="en-US" dirty="0" smtClean="0"/>
              <a:t>Algorithm timing</a:t>
            </a:r>
          </a:p>
          <a:p>
            <a:endParaRPr lang="en-US" dirty="0" smtClean="0"/>
          </a:p>
          <a:p>
            <a:r>
              <a:rPr lang="en-US" dirty="0" smtClean="0"/>
              <a:t>Study: </a:t>
            </a:r>
            <a:r>
              <a:rPr lang="en-US" dirty="0" err="1" smtClean="0"/>
              <a:t>prescales</a:t>
            </a:r>
            <a:r>
              <a:rPr lang="en-US" dirty="0" smtClean="0"/>
              <a:t> applied before/after each level</a:t>
            </a:r>
          </a:p>
          <a:p>
            <a:pPr lvl="1"/>
            <a:r>
              <a:rPr lang="en-US" dirty="0" smtClean="0"/>
              <a:t>Gains for early </a:t>
            </a:r>
            <a:r>
              <a:rPr lang="en-US" dirty="0" err="1" smtClean="0"/>
              <a:t>prescaling</a:t>
            </a:r>
            <a:r>
              <a:rPr lang="en-US" dirty="0" smtClean="0"/>
              <a:t>, but menu dependent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Imperial College, 14/1/2009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B7F5-87F7-F14D-AFA2-5127EC1B37F2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8" name="Picture 21" descr="L2PUTotalProcessingTimeAllEvents-Run521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8175" y="381000"/>
            <a:ext cx="4391025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PTTotalProcessingTimeAllEvents-Run521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7875" y="3498850"/>
            <a:ext cx="4391025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5903913" y="4572000"/>
            <a:ext cx="2065337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1600" dirty="0">
                <a:sym typeface="Symbol" pitchFamily="-112" charset="2"/>
              </a:rPr>
              <a:t>EF </a:t>
            </a:r>
            <a:r>
              <a:rPr lang="en-US" sz="1600" dirty="0" err="1">
                <a:sym typeface="Symbol" pitchFamily="-112" charset="2"/>
              </a:rPr>
              <a:t>Time</a:t>
            </a:r>
            <a:r>
              <a:rPr lang="en-US" sz="1600" dirty="0">
                <a:sym typeface="Symbol" pitchFamily="-112" charset="2"/>
              </a:rPr>
              <a:t> = 142 ms</a:t>
            </a:r>
            <a:endParaRPr lang="en-US" sz="1600" dirty="0"/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5903913" y="1431925"/>
            <a:ext cx="1958975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1600" dirty="0">
                <a:sym typeface="Symbol" pitchFamily="-112" charset="2"/>
              </a:rPr>
              <a:t>L2 </a:t>
            </a:r>
            <a:r>
              <a:rPr lang="en-US" sz="1600" dirty="0" err="1">
                <a:sym typeface="Symbol" pitchFamily="-112" charset="2"/>
              </a:rPr>
              <a:t>Time</a:t>
            </a:r>
            <a:r>
              <a:rPr lang="en-US" sz="1600" dirty="0">
                <a:sym typeface="Symbol" pitchFamily="-112" charset="2"/>
              </a:rPr>
              <a:t> = 33 ms</a:t>
            </a:r>
            <a:endParaRPr lang="en-US" sz="16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4511675" y="76200"/>
            <a:ext cx="4467225" cy="3048000"/>
            <a:chOff x="4202798" y="-1091727"/>
            <a:chExt cx="4941202" cy="335915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02798" y="-1091727"/>
              <a:ext cx="4941202" cy="335915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705600" y="-503876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Number of </a:t>
              </a:r>
              <a:r>
                <a:rPr lang="en-US" dirty="0" err="1" smtClean="0"/>
                <a:t>RoIs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10800000" flipV="1">
              <a:off x="5334000" y="-134543"/>
              <a:ext cx="1676400" cy="5492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800000" flipV="1">
              <a:off x="5775133" y="-134544"/>
              <a:ext cx="1235268" cy="8187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>
              <a:off x="5893158" y="293565"/>
              <a:ext cx="1545351" cy="6891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3352800"/>
            <a:ext cx="4372388" cy="3266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Imperial College, 14/1/2009</a:t>
            </a:r>
            <a:endParaRPr lang="en-US"/>
          </a:p>
        </p:txBody>
      </p:sp>
      <p:sp>
        <p:nvSpPr>
          <p:cNvPr id="31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FEFDF1-6D00-0F4B-A8B1-26D505F92FED}" type="slidenum">
              <a:rPr lang="en-US"/>
              <a:pPr/>
              <a:t>4</a:t>
            </a:fld>
            <a:endParaRPr lang="en-US"/>
          </a:p>
        </p:txBody>
      </p:sp>
      <p:sp>
        <p:nvSpPr>
          <p:cNvPr id="32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1275"/>
            <a:ext cx="8002587" cy="866775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Large </a:t>
            </a:r>
            <a:r>
              <a:rPr lang="en-US" dirty="0" err="1" smtClean="0"/>
              <a:t>Hadron</a:t>
            </a:r>
            <a:r>
              <a:rPr lang="en-US" dirty="0" smtClean="0"/>
              <a:t> Collider</a:t>
            </a:r>
            <a:endParaRPr lang="en-US" dirty="0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0713" y="1066800"/>
            <a:ext cx="3500687" cy="2286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The LHC</a:t>
            </a:r>
            <a:r>
              <a:rPr lang="en-US" sz="1800" dirty="0" smtClean="0"/>
              <a:t> started operating on September 10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last and will resume in July/August this year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smtClean="0"/>
              <a:t>Four main experiments: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ATLAS and CMS – general-purpose</a:t>
            </a:r>
          </a:p>
          <a:p>
            <a:pPr lvl="1">
              <a:lnSpc>
                <a:spcPct val="90000"/>
              </a:lnSpc>
            </a:pPr>
            <a:r>
              <a:rPr lang="en-US" sz="1400" dirty="0" err="1" smtClean="0"/>
              <a:t>LHCb</a:t>
            </a:r>
            <a:r>
              <a:rPr lang="en-US" sz="1400" dirty="0" smtClean="0"/>
              <a:t> – B physics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ALICE – heavy-ion physics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28600" y="3352800"/>
          <a:ext cx="3228975" cy="292608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541101"/>
                <a:gridCol w="1687874"/>
              </a:tblGrid>
              <a:tr h="32452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CM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TeV</a:t>
                      </a:r>
                      <a:r>
                        <a:rPr lang="en-US" sz="1600" baseline="0" dirty="0" smtClean="0"/>
                        <a:t> (design)</a:t>
                      </a:r>
                      <a:endParaRPr lang="en-US" sz="1600" dirty="0"/>
                    </a:p>
                  </a:txBody>
                  <a:tcPr/>
                </a:tc>
              </a:tr>
              <a:tr h="56014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Luminosity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(cm</a:t>
                      </a:r>
                      <a:r>
                        <a:rPr lang="en-US" sz="1600" baseline="30000" dirty="0" smtClean="0"/>
                        <a:t>-2</a:t>
                      </a:r>
                      <a:r>
                        <a:rPr lang="en-US" sz="1600" dirty="0" smtClean="0"/>
                        <a:t>s</a:t>
                      </a:r>
                      <a:r>
                        <a:rPr lang="en-US" sz="1600" baseline="30000" dirty="0" smtClean="0"/>
                        <a:t>-1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Low: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2x10</a:t>
                      </a:r>
                      <a:r>
                        <a:rPr lang="en-US" sz="1600" baseline="30000" dirty="0" smtClean="0"/>
                        <a:t>33</a:t>
                      </a:r>
                    </a:p>
                    <a:p>
                      <a:r>
                        <a:rPr lang="en-US" sz="1600" baseline="0" dirty="0" smtClean="0"/>
                        <a:t>High: </a:t>
                      </a:r>
                      <a:r>
                        <a:rPr lang="en-US" sz="1600" dirty="0" smtClean="0"/>
                        <a:t>10</a:t>
                      </a:r>
                      <a:r>
                        <a:rPr lang="en-US" sz="1600" baseline="30000" dirty="0" smtClean="0"/>
                        <a:t>34</a:t>
                      </a:r>
                      <a:endParaRPr lang="en-US" sz="1600" dirty="0"/>
                    </a:p>
                  </a:txBody>
                  <a:tcPr/>
                </a:tc>
              </a:tr>
              <a:tr h="32452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Bunch crossing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24.95</a:t>
                      </a:r>
                      <a:r>
                        <a:rPr lang="en-US" sz="1600" baseline="0" dirty="0" smtClean="0"/>
                        <a:t> ns</a:t>
                      </a:r>
                      <a:endParaRPr lang="en-US" sz="1600" dirty="0"/>
                    </a:p>
                  </a:txBody>
                  <a:tcPr/>
                </a:tc>
              </a:tr>
              <a:tr h="32452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Overlaid</a:t>
                      </a:r>
                      <a:r>
                        <a:rPr lang="en-US" sz="1600" baseline="0" dirty="0" smtClean="0"/>
                        <a:t> events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23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@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10</a:t>
                      </a:r>
                      <a:r>
                        <a:rPr lang="en-US" sz="1600" baseline="30000" dirty="0" smtClean="0"/>
                        <a:t>34</a:t>
                      </a:r>
                      <a:r>
                        <a:rPr lang="en-US" sz="1600" dirty="0" smtClean="0"/>
                        <a:t>cm</a:t>
                      </a:r>
                      <a:r>
                        <a:rPr lang="en-US" sz="1600" baseline="30000" dirty="0" smtClean="0"/>
                        <a:t>-2</a:t>
                      </a:r>
                      <a:r>
                        <a:rPr lang="en-US" sz="1600" dirty="0" smtClean="0"/>
                        <a:t>s</a:t>
                      </a:r>
                      <a:r>
                        <a:rPr lang="en-US" sz="1600" baseline="30000" dirty="0" smtClean="0"/>
                        <a:t>-1</a:t>
                      </a:r>
                    </a:p>
                  </a:txBody>
                  <a:tcPr/>
                </a:tc>
              </a:tr>
              <a:tr h="32452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Beam radius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16.7 </a:t>
                      </a:r>
                      <a:r>
                        <a:rPr lang="en-US" sz="1600" dirty="0" err="1" smtClean="0"/>
                        <a:t>μm</a:t>
                      </a:r>
                      <a:endParaRPr lang="en-US" sz="1600" dirty="0"/>
                    </a:p>
                  </a:txBody>
                  <a:tcPr/>
                </a:tc>
              </a:tr>
              <a:tr h="32452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Particles/bunch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1.15x10</a:t>
                      </a:r>
                      <a:r>
                        <a:rPr lang="en-US" sz="1600" baseline="30000" dirty="0" smtClean="0"/>
                        <a:t>11</a:t>
                      </a:r>
                    </a:p>
                  </a:txBody>
                  <a:tcPr/>
                </a:tc>
              </a:tr>
              <a:tr h="32452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Bunches/beam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2808 (design)</a:t>
                      </a:r>
                      <a:endParaRPr lang="en-US" sz="1600" baseline="0" dirty="0"/>
                    </a:p>
                  </a:txBody>
                  <a:tcPr/>
                </a:tc>
              </a:tr>
              <a:tr h="324526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Stored energy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362 MJ/beam</a:t>
                      </a:r>
                      <a:endParaRPr lang="en-US" sz="1600" baseline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11" descr="aircraft-carrier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219200"/>
            <a:ext cx="3526536" cy="2743200"/>
          </a:xfrm>
          <a:prstGeom prst="rect">
            <a:avLst/>
          </a:prstGeom>
        </p:spPr>
      </p:pic>
      <p:pic>
        <p:nvPicPr>
          <p:cNvPr id="13" name="Picture 12" descr="TGVAur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973" y="4617719"/>
            <a:ext cx="2072640" cy="155448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257800" y="4953000"/>
            <a:ext cx="1959864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400 </a:t>
            </a:r>
            <a:r>
              <a:rPr lang="en-US" dirty="0" err="1" smtClean="0"/>
              <a:t>tonne</a:t>
            </a:r>
            <a:r>
              <a:rPr lang="en-US" dirty="0" smtClean="0"/>
              <a:t> TGV </a:t>
            </a:r>
            <a:r>
              <a:rPr lang="en-US" dirty="0" err="1" smtClean="0"/>
              <a:t>travelling</a:t>
            </a:r>
            <a:r>
              <a:rPr lang="en-US" dirty="0" smtClean="0"/>
              <a:t> at 150km/h (94mph)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26936" y="3352800"/>
            <a:ext cx="1959864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20,000 </a:t>
            </a:r>
            <a:r>
              <a:rPr lang="en-US" dirty="0" err="1" smtClean="0"/>
              <a:t>tonne</a:t>
            </a:r>
            <a:r>
              <a:rPr lang="en-US" dirty="0" smtClean="0"/>
              <a:t> aircraft carrier at 21.6km/h (13.4mph)</a:t>
            </a:r>
            <a:endParaRPr lang="en-US" dirty="0"/>
          </a:p>
        </p:txBody>
      </p:sp>
      <p:pic>
        <p:nvPicPr>
          <p:cNvPr id="192516" name="Picture 4" descr="le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576887" y="1143000"/>
            <a:ext cx="5490913" cy="5105400"/>
          </a:xfrm>
          <a:noFill/>
          <a:ln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4413250" y="1924050"/>
            <a:ext cx="227013" cy="17938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Arial"/>
            </a:endParaRPr>
          </a:p>
        </p:txBody>
      </p:sp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First experience with LHC beams</a:t>
            </a:r>
            <a:endParaRPr lang="en-GB" dirty="0" smtClean="0">
              <a:latin typeface="Arial" charset="0"/>
            </a:endParaRPr>
          </a:p>
        </p:txBody>
      </p:sp>
      <p:sp>
        <p:nvSpPr>
          <p:cNvPr id="29700" name="Content Placeholder 2"/>
          <p:cNvSpPr>
            <a:spLocks noGrp="1"/>
          </p:cNvSpPr>
          <p:nvPr>
            <p:ph sz="half" idx="4294967295"/>
          </p:nvPr>
        </p:nvSpPr>
        <p:spPr>
          <a:xfrm>
            <a:off x="152400" y="3657600"/>
            <a:ext cx="4191000" cy="3124200"/>
          </a:xfrm>
        </p:spPr>
        <p:txBody>
          <a:bodyPr/>
          <a:lstStyle/>
          <a:p>
            <a:r>
              <a:rPr lang="en-GB" sz="1800" dirty="0" err="1" smtClean="0">
                <a:latin typeface="Arial" charset="0"/>
              </a:rPr>
              <a:t>Muon</a:t>
            </a:r>
            <a:r>
              <a:rPr lang="en-GB" sz="1800" dirty="0" smtClean="0">
                <a:latin typeface="Arial" charset="0"/>
              </a:rPr>
              <a:t> system (MDT, RPC, TGC) on at reduced HV</a:t>
            </a:r>
          </a:p>
          <a:p>
            <a:r>
              <a:rPr lang="en-GB" sz="1800" dirty="0" err="1" smtClean="0">
                <a:latin typeface="Arial" charset="0"/>
              </a:rPr>
              <a:t>LAr</a:t>
            </a:r>
            <a:r>
              <a:rPr lang="en-GB" sz="1800" dirty="0" smtClean="0">
                <a:latin typeface="Arial" charset="0"/>
              </a:rPr>
              <a:t> (-FCAL HV), Tile on</a:t>
            </a:r>
          </a:p>
          <a:p>
            <a:r>
              <a:rPr lang="en-GB" sz="1800" dirty="0" smtClean="0">
                <a:latin typeface="Arial" charset="0"/>
              </a:rPr>
              <a:t>TRT on, SCT reduced HV, Pixel off</a:t>
            </a:r>
          </a:p>
          <a:p>
            <a:r>
              <a:rPr lang="en-GB" sz="1800" dirty="0" smtClean="0">
                <a:latin typeface="Arial" charset="0"/>
              </a:rPr>
              <a:t>BCM, LUCID, </a:t>
            </a:r>
            <a:r>
              <a:rPr lang="en-GB" sz="1800" dirty="0" err="1" smtClean="0">
                <a:latin typeface="Arial" charset="0"/>
              </a:rPr>
              <a:t>MinBias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Scintillators</a:t>
            </a:r>
            <a:r>
              <a:rPr lang="en-GB" sz="1800" dirty="0" smtClean="0">
                <a:latin typeface="Arial" charset="0"/>
              </a:rPr>
              <a:t> (MBTS), Beam pickups (BPTX)</a:t>
            </a:r>
          </a:p>
          <a:p>
            <a:r>
              <a:rPr lang="en-GB" sz="1800" dirty="0" smtClean="0">
                <a:latin typeface="Arial" charset="0"/>
              </a:rPr>
              <a:t>L1 trigger processor, DAQ up and running, HLT available (but used for streaming only)</a:t>
            </a:r>
          </a:p>
        </p:txBody>
      </p:sp>
      <p:pic>
        <p:nvPicPr>
          <p:cNvPr id="2970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1219200"/>
            <a:ext cx="33686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152400" y="3287713"/>
            <a:ext cx="4127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000" b="1" dirty="0"/>
              <a:t>ATLAS was ready for first beam: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3429000" y="2209800"/>
            <a:ext cx="5257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486400" y="1795463"/>
            <a:ext cx="152400" cy="823912"/>
            <a:chOff x="5486400" y="1795407"/>
            <a:chExt cx="152400" cy="823931"/>
          </a:xfrm>
        </p:grpSpPr>
        <p:sp>
          <p:nvSpPr>
            <p:cNvPr id="9" name="Rectangle 8"/>
            <p:cNvSpPr/>
            <p:nvPr/>
          </p:nvSpPr>
          <p:spPr>
            <a:xfrm>
              <a:off x="5486400" y="1795407"/>
              <a:ext cx="152400" cy="30480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Arial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86400" y="2314531"/>
              <a:ext cx="152400" cy="30480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Arial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8027988" y="1922463"/>
            <a:ext cx="247650" cy="2111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Arial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027988" y="2303463"/>
            <a:ext cx="247650" cy="2111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Arial"/>
            </a:endParaRPr>
          </a:p>
        </p:txBody>
      </p:sp>
      <p:sp>
        <p:nvSpPr>
          <p:cNvPr id="29707" name="TextBox 14"/>
          <p:cNvSpPr txBox="1">
            <a:spLocks noChangeArrowheads="1"/>
          </p:cNvSpPr>
          <p:nvPr/>
        </p:nvSpPr>
        <p:spPr bwMode="auto">
          <a:xfrm>
            <a:off x="4700588" y="1066800"/>
            <a:ext cx="1879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GB" sz="2000"/>
              <a:t>tertiary</a:t>
            </a:r>
          </a:p>
          <a:p>
            <a:pPr algn="r"/>
            <a:r>
              <a:rPr lang="en-GB" sz="2000"/>
              <a:t>collimators</a:t>
            </a:r>
          </a:p>
          <a:p>
            <a:pPr algn="r"/>
            <a:r>
              <a:rPr lang="en-GB" sz="2000"/>
              <a:t>140 m</a:t>
            </a:r>
          </a:p>
        </p:txBody>
      </p:sp>
      <p:sp>
        <p:nvSpPr>
          <p:cNvPr id="29708" name="TextBox 15"/>
          <p:cNvSpPr txBox="1">
            <a:spLocks noChangeArrowheads="1"/>
          </p:cNvSpPr>
          <p:nvPr/>
        </p:nvSpPr>
        <p:spPr bwMode="auto">
          <a:xfrm>
            <a:off x="7632700" y="1143000"/>
            <a:ext cx="896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000"/>
              <a:t>BPTX</a:t>
            </a:r>
          </a:p>
          <a:p>
            <a:r>
              <a:rPr lang="en-GB" sz="2000"/>
              <a:t>175 m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733800" y="2133600"/>
            <a:ext cx="3898900" cy="180975"/>
            <a:chOff x="3733490" y="2133601"/>
            <a:chExt cx="3898495" cy="180937"/>
          </a:xfrm>
        </p:grpSpPr>
        <p:cxnSp>
          <p:nvCxnSpPr>
            <p:cNvPr id="18" name="Straight Arrow Connector 17"/>
            <p:cNvCxnSpPr/>
            <p:nvPr/>
          </p:nvCxnSpPr>
          <p:spPr>
            <a:xfrm rot="10800000">
              <a:off x="3733490" y="2133601"/>
              <a:ext cx="3428644" cy="7618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0800000" flipV="1">
              <a:off x="3733490" y="2211373"/>
              <a:ext cx="3898495" cy="10316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0800000" flipV="1">
              <a:off x="3909685" y="2211373"/>
              <a:ext cx="3722300" cy="4285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572000" y="3276600"/>
            <a:ext cx="15594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000" b="1" dirty="0"/>
              <a:t>LHC start-</a:t>
            </a:r>
            <a:r>
              <a:rPr lang="en-GB" sz="2000" b="1" dirty="0" smtClean="0"/>
              <a:t>up:</a:t>
            </a:r>
            <a:endParaRPr lang="en-GB" sz="2000" b="1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4572000" y="3657600"/>
            <a:ext cx="4114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71463" indent="-271463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/>
              <a:t>Go step-by-step, stopping beam on collimators, re-align with centre</a:t>
            </a:r>
          </a:p>
          <a:p>
            <a:pPr marL="271463" indent="-271463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/>
              <a:t>Open collimator, keep going</a:t>
            </a:r>
          </a:p>
          <a:p>
            <a:pPr marL="271463" indent="-271463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/>
              <a:t>Last collimator before beam through ATLAS – tertiary collimators (protection of triplets)</a:t>
            </a:r>
          </a:p>
          <a:p>
            <a:pPr marL="271463" indent="-271463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 b="1"/>
              <a:t>Splash</a:t>
            </a:r>
            <a:r>
              <a:rPr lang="en-GB"/>
              <a:t> event from these collimators for each beam shot with collimator closed</a:t>
            </a:r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5486400" y="1922463"/>
            <a:ext cx="152400" cy="609600"/>
            <a:chOff x="6427455" y="2514600"/>
            <a:chExt cx="152400" cy="609600"/>
          </a:xfrm>
        </p:grpSpPr>
        <p:sp>
          <p:nvSpPr>
            <p:cNvPr id="32" name="Rectangle 31"/>
            <p:cNvSpPr/>
            <p:nvPr/>
          </p:nvSpPr>
          <p:spPr>
            <a:xfrm>
              <a:off x="6427455" y="2514600"/>
              <a:ext cx="1524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Arial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427455" y="2819400"/>
              <a:ext cx="152400" cy="304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Arial"/>
              </a:endParaRPr>
            </a:p>
          </p:txBody>
        </p:sp>
      </p:grpSp>
      <p:grpSp>
        <p:nvGrpSpPr>
          <p:cNvPr id="5" name="Group 73"/>
          <p:cNvGrpSpPr>
            <a:grpSpLocks/>
          </p:cNvGrpSpPr>
          <p:nvPr/>
        </p:nvGrpSpPr>
        <p:grpSpPr bwMode="auto">
          <a:xfrm>
            <a:off x="3708400" y="1600200"/>
            <a:ext cx="1854200" cy="1219200"/>
            <a:chOff x="3708119" y="1600202"/>
            <a:chExt cx="1854482" cy="1219196"/>
          </a:xfrm>
        </p:grpSpPr>
        <p:cxnSp>
          <p:nvCxnSpPr>
            <p:cNvPr id="36" name="Straight Arrow Connector 35"/>
            <p:cNvCxnSpPr>
              <a:stCxn id="32" idx="2"/>
            </p:cNvCxnSpPr>
            <p:nvPr/>
          </p:nvCxnSpPr>
          <p:spPr>
            <a:xfrm rot="5400000" flipH="1">
              <a:off x="4422651" y="1087313"/>
              <a:ext cx="627061" cy="165283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33" idx="0"/>
            </p:cNvCxnSpPr>
            <p:nvPr/>
          </p:nvCxnSpPr>
          <p:spPr>
            <a:xfrm rot="16200000" flipH="1" flipV="1">
              <a:off x="4339292" y="1596090"/>
              <a:ext cx="592135" cy="185448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3" idx="0"/>
            </p:cNvCxnSpPr>
            <p:nvPr/>
          </p:nvCxnSpPr>
          <p:spPr>
            <a:xfrm rot="16200000" flipH="1" flipV="1">
              <a:off x="4809263" y="2066061"/>
              <a:ext cx="592135" cy="91453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3" idx="0"/>
            </p:cNvCxnSpPr>
            <p:nvPr/>
          </p:nvCxnSpPr>
          <p:spPr>
            <a:xfrm rot="16200000" flipV="1">
              <a:off x="4868012" y="1532675"/>
              <a:ext cx="627061" cy="76211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32" idx="2"/>
            </p:cNvCxnSpPr>
            <p:nvPr/>
          </p:nvCxnSpPr>
          <p:spPr>
            <a:xfrm rot="5400000" flipH="1">
              <a:off x="4495662" y="1160324"/>
              <a:ext cx="304799" cy="18290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3" idx="0"/>
            </p:cNvCxnSpPr>
            <p:nvPr/>
          </p:nvCxnSpPr>
          <p:spPr>
            <a:xfrm rot="16200000" flipH="1" flipV="1">
              <a:off x="4504393" y="1456392"/>
              <a:ext cx="287336" cy="18290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33" idx="0"/>
            </p:cNvCxnSpPr>
            <p:nvPr/>
          </p:nvCxnSpPr>
          <p:spPr>
            <a:xfrm rot="16200000" flipV="1">
              <a:off x="4419461" y="1084123"/>
              <a:ext cx="431799" cy="185448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33" idx="0"/>
            </p:cNvCxnSpPr>
            <p:nvPr/>
          </p:nvCxnSpPr>
          <p:spPr>
            <a:xfrm rot="16200000" flipH="1" flipV="1">
              <a:off x="4540127" y="1596899"/>
              <a:ext cx="392111" cy="165283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33" idx="0"/>
              <a:endCxn id="5" idx="3"/>
            </p:cNvCxnSpPr>
            <p:nvPr/>
          </p:nvCxnSpPr>
          <p:spPr>
            <a:xfrm rot="16200000" flipV="1">
              <a:off x="4607578" y="1272241"/>
              <a:ext cx="55563" cy="185448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33" idx="0"/>
            </p:cNvCxnSpPr>
            <p:nvPr/>
          </p:nvCxnSpPr>
          <p:spPr>
            <a:xfrm rot="16200000" flipH="1" flipV="1">
              <a:off x="4604406" y="1356380"/>
              <a:ext cx="87312" cy="18290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90"/>
          <p:cNvGrpSpPr>
            <a:grpSpLocks/>
          </p:cNvGrpSpPr>
          <p:nvPr/>
        </p:nvGrpSpPr>
        <p:grpSpPr bwMode="auto">
          <a:xfrm>
            <a:off x="5562600" y="2147888"/>
            <a:ext cx="2119313" cy="71437"/>
            <a:chOff x="5908101" y="2853784"/>
            <a:chExt cx="2119188" cy="71345"/>
          </a:xfrm>
        </p:grpSpPr>
        <p:cxnSp>
          <p:nvCxnSpPr>
            <p:cNvPr id="76" name="Straight Arrow Connector 75"/>
            <p:cNvCxnSpPr/>
            <p:nvPr/>
          </p:nvCxnSpPr>
          <p:spPr>
            <a:xfrm rot="10800000">
              <a:off x="5936674" y="2853784"/>
              <a:ext cx="1620742" cy="41222"/>
            </a:xfrm>
            <a:prstGeom prst="straightConnector1">
              <a:avLst/>
            </a:prstGeom>
            <a:ln>
              <a:solidFill>
                <a:srgbClr val="FF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rot="10800000" flipV="1">
              <a:off x="5908101" y="2896591"/>
              <a:ext cx="2119188" cy="28538"/>
            </a:xfrm>
            <a:prstGeom prst="straightConnector1">
              <a:avLst/>
            </a:prstGeom>
            <a:ln>
              <a:solidFill>
                <a:srgbClr val="FF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rot="10800000">
              <a:off x="5936674" y="2896591"/>
              <a:ext cx="2090615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15" name="TextBox 14"/>
          <p:cNvSpPr txBox="1">
            <a:spLocks noChangeArrowheads="1"/>
          </p:cNvSpPr>
          <p:nvPr/>
        </p:nvSpPr>
        <p:spPr bwMode="auto">
          <a:xfrm>
            <a:off x="3778250" y="801688"/>
            <a:ext cx="1428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/>
              <a:t>LHC beam</a:t>
            </a:r>
            <a:br>
              <a:rPr lang="en-GB"/>
            </a:br>
            <a:r>
              <a:rPr lang="en-GB"/>
              <a:t>loss monitor</a:t>
            </a:r>
          </a:p>
        </p:txBody>
      </p:sp>
      <p:cxnSp>
        <p:nvCxnSpPr>
          <p:cNvPr id="46" name="Straight Connector 45"/>
          <p:cNvCxnSpPr>
            <a:stCxn id="29715" idx="2"/>
          </p:cNvCxnSpPr>
          <p:nvPr/>
        </p:nvCxnSpPr>
        <p:spPr>
          <a:xfrm rot="16200000" flipH="1">
            <a:off x="4308475" y="1631950"/>
            <a:ext cx="409575" cy="41275"/>
          </a:xfrm>
          <a:prstGeom prst="line">
            <a:avLst/>
          </a:prstGeom>
          <a:ln>
            <a:solidFill>
              <a:srgbClr val="40404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2" descr="First.event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124200"/>
            <a:ext cx="4392613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4" descr="day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740" y="3124200"/>
            <a:ext cx="4784259" cy="3509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3810000" cy="35687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Atlas relied on the MBTS and the L1 calorimeter triggers to record the first events</a:t>
            </a:r>
          </a:p>
          <a:p>
            <a:endParaRPr lang="en-US" dirty="0" smtClean="0"/>
          </a:p>
          <a:p>
            <a:r>
              <a:rPr lang="en-US" dirty="0" smtClean="0"/>
              <a:t>Later used BPTX (beam pickup) as timing reference</a:t>
            </a:r>
          </a:p>
          <a:p>
            <a:endParaRPr lang="en-US" dirty="0" smtClean="0"/>
          </a:p>
          <a:p>
            <a:r>
              <a:rPr lang="en-US" dirty="0" smtClean="0"/>
              <a:t>Defines time when bunch crosses interaction point</a:t>
            </a:r>
          </a:p>
          <a:p>
            <a:endParaRPr lang="en-US" dirty="0" smtClean="0"/>
          </a:p>
          <a:p>
            <a:r>
              <a:rPr lang="en-US" dirty="0" smtClean="0"/>
              <a:t>Used this to adjust time of other detectors</a:t>
            </a:r>
          </a:p>
          <a:p>
            <a:pPr lvl="1"/>
            <a:r>
              <a:rPr lang="en-US" dirty="0" smtClean="0"/>
              <a:t>See TGC time difference as beam crosses detector</a:t>
            </a:r>
          </a:p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Imperial College, 14/1/2009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41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267200" y="255906"/>
            <a:ext cx="4729316" cy="4597558"/>
            <a:chOff x="4267200" y="255906"/>
            <a:chExt cx="4729316" cy="4597558"/>
          </a:xfrm>
        </p:grpSpPr>
        <p:pic>
          <p:nvPicPr>
            <p:cNvPr id="18" name="Picture 17" descr="bptx_and_mbts_7turn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67200" y="255906"/>
              <a:ext cx="4729316" cy="3665220"/>
            </a:xfrm>
            <a:prstGeom prst="rect">
              <a:avLst/>
            </a:prstGeom>
          </p:spPr>
        </p:pic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4325938" y="990600"/>
              <a:ext cx="7937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rgbClr val="FFFF00"/>
                  </a:solidFill>
                  <a:latin typeface="Arial" charset="0"/>
                </a:rPr>
                <a:t>BPTX</a:t>
              </a:r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4267200" y="1676400"/>
              <a:ext cx="831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rgbClr val="FF0066"/>
                  </a:solidFill>
                  <a:latin typeface="Arial" charset="0"/>
                </a:rPr>
                <a:t>MBTS</a:t>
              </a:r>
            </a:p>
          </p:txBody>
        </p:sp>
        <p:sp useBgFill="1"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6781800" y="4114800"/>
              <a:ext cx="1752600" cy="73866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wrap="square" lIns="45720" rIns="4572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 dirty="0" err="1" smtClean="0">
                  <a:latin typeface="Arial" charset="0"/>
                </a:rPr>
                <a:t>Debunching</a:t>
              </a:r>
              <a:r>
                <a:rPr lang="en-US" sz="1400" dirty="0">
                  <a:latin typeface="Arial" charset="0"/>
                </a:rPr>
                <a:t>:</a:t>
              </a:r>
              <a:r>
                <a:rPr lang="en-US" sz="1400" dirty="0" smtClean="0">
                  <a:latin typeface="Arial" charset="0"/>
                </a:rPr>
                <a:t> </a:t>
              </a:r>
              <a:r>
                <a:rPr lang="en-US" sz="1400" dirty="0">
                  <a:latin typeface="Arial" charset="0"/>
                </a:rPr>
                <a:t>last 2 turns seen by MBTS,</a:t>
              </a:r>
              <a:r>
                <a:rPr lang="en-US" sz="1400" dirty="0" smtClean="0">
                  <a:latin typeface="Arial" charset="0"/>
                </a:rPr>
                <a:t> not seen by BPTX</a:t>
              </a:r>
              <a:endParaRPr lang="en-US" sz="1400" dirty="0">
                <a:latin typeface="Arial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7239000" y="4102100"/>
              <a:ext cx="685800" cy="1588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4"/>
          <p:cNvPicPr>
            <a:picLocks noChangeAspect="1"/>
          </p:cNvPicPr>
          <p:nvPr/>
        </p:nvPicPr>
        <p:blipFill>
          <a:blip r:embed="rId3"/>
          <a:srcRect l="3851" r="963"/>
          <a:stretch>
            <a:fillRect/>
          </a:stretch>
        </p:blipFill>
        <p:spPr bwMode="auto">
          <a:xfrm>
            <a:off x="5133329" y="152400"/>
            <a:ext cx="3705871" cy="334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4"/>
          <a:srcRect l="2647"/>
          <a:stretch>
            <a:fillRect/>
          </a:stretch>
        </p:blipFill>
        <p:spPr bwMode="auto">
          <a:xfrm>
            <a:off x="5119688" y="3505200"/>
            <a:ext cx="3719512" cy="301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BPTX_bunchintensit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4100786"/>
            <a:ext cx="3429000" cy="232541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43000" y="57266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 fill seen by the BPTX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Cosmic run after LHC incident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066800"/>
            <a:ext cx="5029200" cy="2693988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Combined cosmic run (all sub-detectors) from 17</a:t>
            </a:r>
            <a:r>
              <a:rPr lang="en-US" baseline="30000" dirty="0" smtClean="0"/>
              <a:t>th</a:t>
            </a:r>
            <a:r>
              <a:rPr lang="en-US" dirty="0" smtClean="0"/>
              <a:t> September to 23</a:t>
            </a:r>
            <a:r>
              <a:rPr lang="en-US" baseline="30000" dirty="0" smtClean="0"/>
              <a:t>rd</a:t>
            </a:r>
            <a:r>
              <a:rPr lang="en-US" dirty="0" smtClean="0"/>
              <a:t> October</a:t>
            </a:r>
          </a:p>
          <a:p>
            <a:endParaRPr lang="en-US" dirty="0" smtClean="0"/>
          </a:p>
          <a:p>
            <a:r>
              <a:rPr lang="en-US" dirty="0" smtClean="0"/>
              <a:t>Aim was to debug the system further and to calorimeter signals and </a:t>
            </a:r>
            <a:r>
              <a:rPr lang="en-US" dirty="0" err="1" smtClean="0"/>
              <a:t>muon</a:t>
            </a:r>
            <a:r>
              <a:rPr lang="en-US" dirty="0" smtClean="0"/>
              <a:t> tracks for alignment and calibration</a:t>
            </a:r>
          </a:p>
          <a:p>
            <a:endParaRPr lang="en-US" dirty="0" smtClean="0"/>
          </a:p>
          <a:p>
            <a:r>
              <a:rPr lang="en-US" dirty="0" smtClean="0"/>
              <a:t>HLT running in “flagging mode” used only to send events to streams, but this allowed plenty of validation</a:t>
            </a:r>
          </a:p>
          <a:p>
            <a:endParaRPr lang="en-US" dirty="0" smtClean="0"/>
          </a:p>
          <a:p>
            <a:r>
              <a:rPr lang="en-US" dirty="0" smtClean="0"/>
              <a:t>Also did high-rate tests of Level 1 and HLT with good results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Imperial College, 14/1/2009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8" name="Picture 7" descr="l1calo_correl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984473"/>
            <a:ext cx="3657600" cy="2444527"/>
          </a:xfrm>
          <a:prstGeom prst="rect">
            <a:avLst/>
          </a:prstGeom>
        </p:spPr>
      </p:pic>
      <p:pic>
        <p:nvPicPr>
          <p:cNvPr id="9" name="Picture 8" descr="l1calo_spectr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486150"/>
            <a:ext cx="3771900" cy="29146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5000" y="11062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 1 calorimeter E</a:t>
            </a:r>
            <a:r>
              <a:rPr lang="en-US" baseline="-25000" dirty="0" smtClean="0"/>
              <a:t>T</a:t>
            </a:r>
            <a:r>
              <a:rPr lang="en-US" dirty="0" smtClean="0"/>
              <a:t> (</a:t>
            </a:r>
            <a:r>
              <a:rPr lang="en-US" dirty="0" err="1" smtClean="0"/>
              <a:t>x</a:t>
            </a:r>
            <a:r>
              <a:rPr lang="en-US" dirty="0" smtClean="0"/>
              <a:t>) </a:t>
            </a:r>
            <a:r>
              <a:rPr lang="en-US" dirty="0" err="1" smtClean="0"/>
              <a:t>vs</a:t>
            </a:r>
            <a:r>
              <a:rPr lang="en-US" dirty="0" smtClean="0"/>
              <a:t> offline E</a:t>
            </a:r>
            <a:r>
              <a:rPr lang="en-US" baseline="-25000" dirty="0" smtClean="0"/>
              <a:t>T</a:t>
            </a:r>
            <a:r>
              <a:rPr lang="en-US" dirty="0" smtClean="0"/>
              <a:t> (</a:t>
            </a:r>
            <a:r>
              <a:rPr lang="en-US" dirty="0" err="1" smtClean="0"/>
              <a:t>y</a:t>
            </a:r>
            <a:r>
              <a:rPr lang="en-US" dirty="0" smtClean="0"/>
              <a:t>)</a:t>
            </a:r>
            <a:endParaRPr lang="en-US" baseline="-25000" dirty="0"/>
          </a:p>
        </p:txBody>
      </p:sp>
      <p:pic>
        <p:nvPicPr>
          <p:cNvPr id="11" name="Picture 8"/>
          <p:cNvPicPr>
            <a:picLocks noChangeAspect="1"/>
          </p:cNvPicPr>
          <p:nvPr/>
        </p:nvPicPr>
        <p:blipFill>
          <a:blip r:embed="rId4"/>
          <a:srcRect l="5797" t="3477"/>
          <a:stretch>
            <a:fillRect/>
          </a:stretch>
        </p:blipFill>
        <p:spPr bwMode="auto">
          <a:xfrm>
            <a:off x="2845635" y="4090988"/>
            <a:ext cx="2488366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5"/>
          <a:srcRect l="9091" t="6061"/>
          <a:stretch>
            <a:fillRect/>
          </a:stretch>
        </p:blipFill>
        <p:spPr bwMode="auto">
          <a:xfrm>
            <a:off x="76200" y="3962400"/>
            <a:ext cx="2819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4505325" y="4064000"/>
            <a:ext cx="828675" cy="584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Tahoma" charset="0"/>
                <a:ea typeface="Tahoma" charset="0"/>
                <a:cs typeface="Tahoma" charset="0"/>
              </a:rPr>
              <a:t>TGC </a:t>
            </a:r>
          </a:p>
          <a:p>
            <a:r>
              <a:rPr lang="en-US" sz="1600" dirty="0">
                <a:latin typeface="Tahoma" charset="0"/>
                <a:ea typeface="Tahoma" charset="0"/>
                <a:cs typeface="Tahoma" charset="0"/>
              </a:rPr>
              <a:t>Stream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018" y="3261012"/>
            <a:ext cx="3657600" cy="30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51205" name="TextBox 17"/>
          <p:cNvSpPr txBox="1">
            <a:spLocks noChangeArrowheads="1"/>
          </p:cNvSpPr>
          <p:nvPr/>
        </p:nvSpPr>
        <p:spPr bwMode="auto">
          <a:xfrm>
            <a:off x="4188618" y="4876800"/>
            <a:ext cx="3662363" cy="1016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solidFill>
                  <a:srgbClr val="000090"/>
                </a:solidFill>
              </a:rPr>
              <a:t>Very good correlation between </a:t>
            </a:r>
          </a:p>
          <a:p>
            <a:r>
              <a:rPr lang="en-GB" sz="2000" dirty="0">
                <a:solidFill>
                  <a:srgbClr val="000090"/>
                </a:solidFill>
              </a:rPr>
              <a:t>RPC (trigger chambers) and</a:t>
            </a:r>
          </a:p>
          <a:p>
            <a:r>
              <a:rPr lang="en-GB" sz="2000" dirty="0">
                <a:solidFill>
                  <a:srgbClr val="000090"/>
                </a:solidFill>
              </a:rPr>
              <a:t>MDT (precision chambers) hits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287963" y="152400"/>
            <a:ext cx="3703637" cy="3429000"/>
            <a:chOff x="5287963" y="914400"/>
            <a:chExt cx="3703637" cy="3429000"/>
          </a:xfrm>
        </p:grpSpPr>
        <p:pic>
          <p:nvPicPr>
            <p:cNvPr id="51215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87963" y="1676400"/>
              <a:ext cx="3703637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16" name="TextBox 18"/>
            <p:cNvSpPr txBox="1">
              <a:spLocks noChangeArrowheads="1"/>
            </p:cNvSpPr>
            <p:nvPr/>
          </p:nvSpPr>
          <p:spPr bwMode="auto">
            <a:xfrm>
              <a:off x="5486400" y="914400"/>
              <a:ext cx="35052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GB" sz="2000" dirty="0">
                  <a:solidFill>
                    <a:srgbClr val="000090"/>
                  </a:solidFill>
                </a:rPr>
                <a:t>X-ray of the ATLAS cavern with cosmic </a:t>
              </a:r>
              <a:r>
                <a:rPr lang="en-GB" sz="2000" dirty="0" err="1">
                  <a:solidFill>
                    <a:srgbClr val="000090"/>
                  </a:solidFill>
                </a:rPr>
                <a:t>muons</a:t>
              </a:r>
              <a:endParaRPr lang="en-GB" sz="2000" dirty="0">
                <a:solidFill>
                  <a:srgbClr val="000090"/>
                </a:solidFill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181600" y="1981200"/>
            <a:ext cx="1752600" cy="2152650"/>
            <a:chOff x="5181600" y="2743200"/>
            <a:chExt cx="1752600" cy="2152710"/>
          </a:xfrm>
        </p:grpSpPr>
        <p:sp>
          <p:nvSpPr>
            <p:cNvPr id="51212" name="TextBox 19"/>
            <p:cNvSpPr txBox="1">
              <a:spLocks noChangeArrowheads="1"/>
            </p:cNvSpPr>
            <p:nvPr/>
          </p:nvSpPr>
          <p:spPr bwMode="auto">
            <a:xfrm>
              <a:off x="5181600" y="4495800"/>
              <a:ext cx="12537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2000"/>
                <a:t>Elevators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rot="5400000" flipH="1" flipV="1">
              <a:off x="5600676" y="3162324"/>
              <a:ext cx="1752649" cy="91440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6019800" y="3886232"/>
              <a:ext cx="685800" cy="60961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781800" y="2438400"/>
            <a:ext cx="2312988" cy="1695450"/>
            <a:chOff x="6781800" y="3200400"/>
            <a:chExt cx="2313104" cy="1695510"/>
          </a:xfrm>
        </p:grpSpPr>
        <p:sp>
          <p:nvSpPr>
            <p:cNvPr id="51209" name="TextBox 20"/>
            <p:cNvSpPr txBox="1">
              <a:spLocks noChangeArrowheads="1"/>
            </p:cNvSpPr>
            <p:nvPr/>
          </p:nvSpPr>
          <p:spPr bwMode="auto">
            <a:xfrm>
              <a:off x="7315200" y="4495800"/>
              <a:ext cx="17797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2000"/>
                <a:t>Access shafts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rot="16200000" flipV="1">
              <a:off x="6705606" y="3276594"/>
              <a:ext cx="1295446" cy="114305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6200000" flipV="1">
              <a:off x="7239031" y="3810020"/>
              <a:ext cx="1143040" cy="22861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9" name="Picture 18" descr="l1rate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52400"/>
            <a:ext cx="4419600" cy="299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tlas_logo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>
                <a:alphaModFix amt="73000"/>
                <a:lum bright="50000" contrast="-70000"/>
              </a:blip>
              <a:stretch>
                <a:fillRect/>
              </a:stretch>
            </p:blipFill>
          </mc:Choice>
          <mc:Fallback>
            <p:blipFill>
              <a:blip r:embed="rId3">
                <a:alphaModFix amt="73000"/>
                <a:lum bright="50000" contrast="-70000"/>
              </a:blip>
              <a:stretch>
                <a:fillRect/>
              </a:stretch>
            </p:blipFill>
          </mc:Fallback>
        </mc:AlternateContent>
        <p:spPr>
          <a:xfrm>
            <a:off x="3276600" y="0"/>
            <a:ext cx="5867400" cy="68453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Imperial College, 14/1/2009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Imperial College, 14/1/2009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C3B0B1-F86E-7C44-BD54-C4DFFEB06F45}" type="slidenum">
              <a:rPr lang="en-US"/>
              <a:pPr/>
              <a:t>45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44450"/>
            <a:ext cx="8002588" cy="866775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00562" y="1135063"/>
            <a:ext cx="4249737" cy="53895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The ATLAS</a:t>
            </a:r>
            <a:r>
              <a:rPr lang="en-US" sz="2000" dirty="0" smtClean="0"/>
              <a:t> Trigger is now becoming mature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Both level 1 and the High Level Trigger used with real data from the LHC and with cosmic rays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Important progress was made!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Trigger algorithms have been developed with good timing performance, basically robust, and good efficiency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Some work remains to be done, but mostly we need collisions data to progress further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Eagerly </a:t>
            </a:r>
            <a:r>
              <a:rPr lang="en-US" sz="2000" dirty="0" err="1" smtClean="0"/>
              <a:t>awayting</a:t>
            </a:r>
            <a:r>
              <a:rPr lang="en-US" sz="2000" dirty="0" smtClean="0"/>
              <a:t> </a:t>
            </a:r>
            <a:r>
              <a:rPr lang="en-US" sz="2000" dirty="0"/>
              <a:t>LHC data</a:t>
            </a:r>
            <a:r>
              <a:rPr lang="en-US" sz="2000" dirty="0" smtClean="0"/>
              <a:t> later this </a:t>
            </a:r>
            <a:r>
              <a:rPr lang="en-US" sz="2000" dirty="0"/>
              <a:t>year!</a:t>
            </a:r>
          </a:p>
        </p:txBody>
      </p:sp>
      <p:pic>
        <p:nvPicPr>
          <p:cNvPr id="254980" name="Picture 4" descr="atlas_rockefeller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467725" y="5589588"/>
            <a:ext cx="641350" cy="792162"/>
          </a:xfrm>
          <a:noFill/>
          <a:ln/>
        </p:spPr>
      </p:pic>
      <p:pic>
        <p:nvPicPr>
          <p:cNvPr id="9" name="Picture 3" descr="run83585_TRT-Barrel.jpg"/>
          <p:cNvPicPr>
            <a:picLocks noChangeAspect="1"/>
          </p:cNvPicPr>
          <p:nvPr/>
        </p:nvPicPr>
        <p:blipFill>
          <a:blip r:embed="rId3"/>
          <a:srcRect l="2071" t="25455" r="12424" b="5090"/>
          <a:stretch>
            <a:fillRect/>
          </a:stretch>
        </p:blipFill>
        <p:spPr bwMode="auto">
          <a:xfrm>
            <a:off x="457200" y="1752600"/>
            <a:ext cx="3722688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600200" y="3098800"/>
            <a:ext cx="1352550" cy="1016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dirty="0"/>
              <a:t>A cosmic </a:t>
            </a:r>
          </a:p>
          <a:p>
            <a:pPr algn="ctr"/>
            <a:r>
              <a:rPr lang="en-GB" sz="2000" dirty="0"/>
              <a:t>event with </a:t>
            </a:r>
          </a:p>
          <a:p>
            <a:pPr algn="ctr"/>
            <a:r>
              <a:rPr lang="en-GB" sz="2000" dirty="0"/>
              <a:t>field 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>
                <a:latin typeface="Arial" charset="0"/>
              </a:rPr>
              <a:t>The first has been delivered to the CCC</a:t>
            </a:r>
          </a:p>
        </p:txBody>
      </p:sp>
      <p:pic>
        <p:nvPicPr>
          <p:cNvPr id="34819" name="Picture 2" descr="IMG_404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41375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3124200" y="3048000"/>
            <a:ext cx="5410200" cy="1828800"/>
          </a:xfrm>
          <a:prstGeom prst="ellipse">
            <a:avLst/>
          </a:prstGeom>
          <a:solidFill>
            <a:schemeClr val="bg1">
              <a:alpha val="46000"/>
            </a:schemeClr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500" dirty="0">
                <a:solidFill>
                  <a:srgbClr val="000090"/>
                </a:solidFill>
                <a:latin typeface="Arial"/>
              </a:rPr>
              <a:t>2009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8600" y="2417763"/>
            <a:ext cx="2590800" cy="2459037"/>
            <a:chOff x="228600" y="2417058"/>
            <a:chExt cx="2590800" cy="2459742"/>
          </a:xfrm>
        </p:grpSpPr>
        <p:sp>
          <p:nvSpPr>
            <p:cNvPr id="4" name="Oval 3"/>
            <p:cNvSpPr/>
            <p:nvPr/>
          </p:nvSpPr>
          <p:spPr>
            <a:xfrm>
              <a:off x="228600" y="3047476"/>
              <a:ext cx="2590800" cy="1829324"/>
            </a:xfrm>
            <a:prstGeom prst="ellipse">
              <a:avLst/>
            </a:prstGeom>
            <a:noFill/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Arial"/>
              </a:endParaRPr>
            </a:p>
          </p:txBody>
        </p:sp>
        <p:sp>
          <p:nvSpPr>
            <p:cNvPr id="34824" name="TextBox 6"/>
            <p:cNvSpPr txBox="1">
              <a:spLocks noChangeArrowheads="1"/>
            </p:cNvSpPr>
            <p:nvPr/>
          </p:nvSpPr>
          <p:spPr bwMode="auto">
            <a:xfrm>
              <a:off x="381000" y="2417058"/>
              <a:ext cx="2205326" cy="630942"/>
            </a:xfrm>
            <a:prstGeom prst="rect">
              <a:avLst/>
            </a:prstGeom>
            <a:solidFill>
              <a:schemeClr val="tx1">
                <a:alpha val="4901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3500">
                  <a:solidFill>
                    <a:srgbClr val="FFFF00"/>
                  </a:solidFill>
                </a:rPr>
                <a:t>Delivered!</a:t>
              </a: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Imperial College, 14/1/2009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TL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386" y="2417623"/>
            <a:ext cx="6045675" cy="3885702"/>
          </a:xfrm>
          <a:prstGeom prst="rect">
            <a:avLst/>
          </a:prstGeom>
        </p:spPr>
      </p:pic>
      <p:pic>
        <p:nvPicPr>
          <p:cNvPr id="18" name="Picture 17" descr="0803014_04-A4-at-144-dp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475" y="805018"/>
            <a:ext cx="2617788" cy="1844279"/>
          </a:xfrm>
          <a:prstGeom prst="rect">
            <a:avLst/>
          </a:prstGeom>
        </p:spPr>
      </p:pic>
      <p:sp>
        <p:nvSpPr>
          <p:cNvPr id="13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459038" y="6245225"/>
            <a:ext cx="4337050" cy="457200"/>
          </a:xfrm>
        </p:spPr>
        <p:txBody>
          <a:bodyPr/>
          <a:lstStyle/>
          <a:p>
            <a:r>
              <a:rPr lang="en-US" smtClean="0"/>
              <a:t>Imperial College, 14/1/2009</a:t>
            </a:r>
            <a:endParaRPr lang="en-US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450262" y="6322777"/>
            <a:ext cx="585788" cy="457200"/>
          </a:xfrm>
        </p:spPr>
        <p:txBody>
          <a:bodyPr/>
          <a:lstStyle/>
          <a:p>
            <a:fld id="{26A4B058-87C9-7B43-A042-88058D63653D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41275"/>
            <a:ext cx="8002587" cy="866775"/>
          </a:xfrm>
        </p:spPr>
        <p:txBody>
          <a:bodyPr/>
          <a:lstStyle/>
          <a:p>
            <a:r>
              <a:rPr lang="en-US" dirty="0" smtClean="0"/>
              <a:t>The ATLAS Detector </a:t>
            </a:r>
            <a:endParaRPr lang="en-US" dirty="0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862013"/>
            <a:ext cx="3024187" cy="5691188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None/>
            </a:pPr>
            <a:endParaRPr lang="en-US" sz="2800" dirty="0"/>
          </a:p>
          <a:p>
            <a:r>
              <a:rPr lang="en-US" sz="1800" dirty="0"/>
              <a:t>Large angular </a:t>
            </a:r>
            <a:r>
              <a:rPr lang="en-US" sz="1800" dirty="0" smtClean="0"/>
              <a:t>coverage:     </a:t>
            </a:r>
          </a:p>
          <a:p>
            <a:pPr>
              <a:buNone/>
            </a:pPr>
            <a:r>
              <a:rPr lang="en-US" sz="1800" dirty="0" smtClean="0"/>
              <a:t>     |</a:t>
            </a:r>
            <a:r>
              <a:rPr lang="en-US" sz="1800" b="1" dirty="0" err="1">
                <a:sym typeface="Symbol" charset="2"/>
              </a:rPr>
              <a:t></a:t>
            </a:r>
            <a:r>
              <a:rPr lang="en-US" sz="1800" dirty="0">
                <a:sym typeface="Symbol" charset="2"/>
              </a:rPr>
              <a:t>|</a:t>
            </a:r>
            <a:r>
              <a:rPr lang="en-US" sz="1800" dirty="0" smtClean="0">
                <a:sym typeface="Symbol" charset="2"/>
              </a:rPr>
              <a:t>&lt;4.9; </a:t>
            </a:r>
            <a:r>
              <a:rPr lang="en-US" sz="1800" dirty="0">
                <a:sym typeface="Symbol" charset="2"/>
              </a:rPr>
              <a:t>tracking</a:t>
            </a:r>
            <a:r>
              <a:rPr lang="en-US" sz="1800" dirty="0" smtClean="0">
                <a:sym typeface="Symbol" charset="2"/>
              </a:rPr>
              <a:t> </a:t>
            </a:r>
            <a:r>
              <a:rPr lang="en-US" sz="1800" dirty="0" err="1" smtClean="0">
                <a:sym typeface="Symbol" charset="2"/>
              </a:rPr>
              <a:t>in|</a:t>
            </a:r>
            <a:r>
              <a:rPr lang="en-US" sz="1800" b="1" dirty="0" err="1" smtClean="0">
                <a:sym typeface="Symbol" charset="2"/>
              </a:rPr>
              <a:t></a:t>
            </a:r>
            <a:r>
              <a:rPr lang="en-US" sz="1800" dirty="0" smtClean="0">
                <a:sym typeface="Symbol" charset="2"/>
              </a:rPr>
              <a:t>|&lt;2.5</a:t>
            </a:r>
            <a:endParaRPr lang="en-US" sz="1800" dirty="0" smtClean="0"/>
          </a:p>
          <a:p>
            <a:r>
              <a:rPr lang="en-US" sz="1800" dirty="0" smtClean="0"/>
              <a:t>Inner detector: pixels, Si-strips and transition Radiation Tracker in for particle identification</a:t>
            </a:r>
          </a:p>
          <a:p>
            <a:r>
              <a:rPr lang="en-US" sz="1800" dirty="0" smtClean="0"/>
              <a:t>Liquid </a:t>
            </a:r>
            <a:r>
              <a:rPr lang="en-US" sz="1800" dirty="0"/>
              <a:t>Argon electromagnetic calorimeter with accordion geometry</a:t>
            </a:r>
            <a:endParaRPr lang="en-US" sz="1800" dirty="0" smtClean="0"/>
          </a:p>
          <a:p>
            <a:r>
              <a:rPr lang="en-US" sz="1800" dirty="0" smtClean="0"/>
              <a:t>Iron-scintillating tile </a:t>
            </a:r>
            <a:r>
              <a:rPr lang="en-US" sz="1800" dirty="0" err="1" smtClean="0"/>
              <a:t>hadronic</a:t>
            </a:r>
            <a:r>
              <a:rPr lang="en-US" sz="1800" dirty="0" smtClean="0"/>
              <a:t> calorimeter; tiles placed </a:t>
            </a:r>
            <a:r>
              <a:rPr lang="en-US" sz="1800" dirty="0" err="1" smtClean="0"/>
              <a:t>radially</a:t>
            </a:r>
            <a:r>
              <a:rPr lang="en-US" sz="1800" dirty="0" smtClean="0"/>
              <a:t> and staggered in depth</a:t>
            </a:r>
          </a:p>
          <a:p>
            <a:r>
              <a:rPr lang="en-US" sz="1800" dirty="0" err="1" smtClean="0"/>
              <a:t>Toroidal</a:t>
            </a:r>
            <a:r>
              <a:rPr lang="en-US" sz="1800" dirty="0" smtClean="0"/>
              <a:t> </a:t>
            </a:r>
            <a:r>
              <a:rPr lang="en-US" sz="1800" dirty="0"/>
              <a:t>magnetic </a:t>
            </a:r>
            <a:r>
              <a:rPr lang="en-US" sz="1800" dirty="0" smtClean="0"/>
              <a:t>field (peak 4T) </a:t>
            </a:r>
            <a:r>
              <a:rPr lang="en-US" sz="1800" dirty="0"/>
              <a:t>in</a:t>
            </a:r>
            <a:r>
              <a:rPr lang="en-US" sz="1800" dirty="0" smtClean="0"/>
              <a:t> air</a:t>
            </a:r>
            <a:r>
              <a:rPr lang="en-US" sz="1800" dirty="0"/>
              <a:t>-core </a:t>
            </a:r>
            <a:r>
              <a:rPr lang="en-US" sz="1800" dirty="0" err="1" smtClean="0"/>
              <a:t>toroids</a:t>
            </a:r>
            <a:r>
              <a:rPr lang="en-US" sz="1800" dirty="0" smtClean="0"/>
              <a:t>; 2T in solenoid around Inner Detector</a:t>
            </a:r>
            <a:endParaRPr lang="en-US" sz="1800" dirty="0"/>
          </a:p>
        </p:txBody>
      </p:sp>
      <p:pic>
        <p:nvPicPr>
          <p:cNvPr id="31768" name="Picture 24" descr="calorimet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586538" y="862012"/>
            <a:ext cx="2449512" cy="1728788"/>
          </a:xfrm>
          <a:noFill/>
          <a:ln/>
        </p:spPr>
      </p:pic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100014" y="3048000"/>
            <a:ext cx="3024186" cy="99060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152400" y="4022724"/>
            <a:ext cx="2947986" cy="1082676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3" name="Rectangle 29"/>
          <p:cNvSpPr>
            <a:spLocks noChangeArrowheads="1"/>
          </p:cNvSpPr>
          <p:nvPr/>
        </p:nvSpPr>
        <p:spPr bwMode="auto">
          <a:xfrm>
            <a:off x="76200" y="5097463"/>
            <a:ext cx="3024186" cy="1150937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2" name="Rectangle 38"/>
          <p:cNvSpPr>
            <a:spLocks noChangeArrowheads="1"/>
          </p:cNvSpPr>
          <p:nvPr/>
        </p:nvSpPr>
        <p:spPr bwMode="auto">
          <a:xfrm>
            <a:off x="3348038" y="2133600"/>
            <a:ext cx="431800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70" name="Picture 26" descr="hadron_cal_ti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846138"/>
            <a:ext cx="2617788" cy="1744662"/>
          </a:xfrm>
          <a:prstGeom prst="rect">
            <a:avLst/>
          </a:prstGeom>
          <a:noFill/>
        </p:spPr>
      </p:pic>
      <p:sp>
        <p:nvSpPr>
          <p:cNvPr id="31780" name="AutoShape 36"/>
          <p:cNvSpPr>
            <a:spLocks noChangeArrowheads="1"/>
          </p:cNvSpPr>
          <p:nvPr/>
        </p:nvSpPr>
        <p:spPr bwMode="auto">
          <a:xfrm rot="10134341">
            <a:off x="7411433" y="3391270"/>
            <a:ext cx="574675" cy="1800225"/>
          </a:xfrm>
          <a:prstGeom prst="curvedRightArrow">
            <a:avLst>
              <a:gd name="adj1" fmla="val 62652"/>
              <a:gd name="adj2" fmla="val 125304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152400" y="1905000"/>
            <a:ext cx="2947987" cy="106680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0" descr="atlas-detecto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0186" y="846137"/>
            <a:ext cx="2675864" cy="1744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1" grpId="0" animBg="1"/>
      <p:bldP spid="31772" grpId="0" animBg="1"/>
      <p:bldP spid="31773" grpId="0" animBg="1"/>
      <p:bldP spid="31780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Imperial College, 14/1/2009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B1A-18C1-234E-9C06-6128740F453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1" name="Picture 3" descr="0803015_01-A4-at-144-dp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6469" y="0"/>
            <a:ext cx="5498892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0803014_01-A4-at-144-dp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" y="2971800"/>
            <a:ext cx="5064125" cy="337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MBT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546" y="3657600"/>
            <a:ext cx="3657599" cy="243687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 rot="1781073">
            <a:off x="6555356" y="4251008"/>
            <a:ext cx="432665" cy="718184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" y="6211669"/>
            <a:ext cx="32765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Pixel: 10x100μm; 80 M channels </a:t>
            </a:r>
          </a:p>
          <a:p>
            <a:r>
              <a:rPr lang="en-US" dirty="0" smtClean="0"/>
              <a:t>Strips: 80μm; 6 M channels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91402" y="849868"/>
            <a:ext cx="17639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160000 channels</a:t>
            </a:r>
          </a:p>
        </p:txBody>
      </p:sp>
      <p:pic>
        <p:nvPicPr>
          <p:cNvPr id="18" name="Picture 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1" y="304800"/>
            <a:ext cx="24479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228600" y="2305050"/>
            <a:ext cx="3200401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CH" sz="1400" dirty="0">
                <a:solidFill>
                  <a:srgbClr val="000000"/>
                </a:solidFill>
                <a:latin typeface="Arial" charset="0"/>
              </a:rPr>
              <a:t>Beam Pickup: at </a:t>
            </a:r>
            <a:r>
              <a:rPr lang="en-US" sz="14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± 175m from ATLAS</a:t>
            </a:r>
          </a:p>
          <a:p>
            <a:r>
              <a:rPr lang="en-US" sz="14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Trigger on filled bunch </a:t>
            </a:r>
          </a:p>
          <a:p>
            <a:r>
              <a:rPr lang="en-US" sz="14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Provide the reference timing</a:t>
            </a:r>
          </a:p>
        </p:txBody>
      </p:sp>
      <p:sp>
        <p:nvSpPr>
          <p:cNvPr id="20" name="Text Box 37"/>
          <p:cNvSpPr txBox="1">
            <a:spLocks noChangeArrowheads="1"/>
          </p:cNvSpPr>
          <p:nvPr/>
        </p:nvSpPr>
        <p:spPr bwMode="auto">
          <a:xfrm>
            <a:off x="6561355" y="5446693"/>
            <a:ext cx="2499790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CH" sz="1400" dirty="0">
                <a:latin typeface="Arial" charset="0"/>
              </a:rPr>
              <a:t>Minbias Trigger Scintillator: </a:t>
            </a:r>
          </a:p>
          <a:p>
            <a:r>
              <a:rPr lang="fr-CH" sz="1400" dirty="0">
                <a:latin typeface="Arial" charset="0"/>
              </a:rPr>
              <a:t>32 sectors on LAr cryostat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Main trigger for initial running</a:t>
            </a:r>
          </a:p>
          <a:p>
            <a:r>
              <a:rPr lang="en-US" sz="1400" dirty="0" err="1">
                <a:latin typeface="Symbol" charset="2"/>
                <a:ea typeface="Arial" charset="0"/>
                <a:cs typeface="Arial" charset="0"/>
              </a:rPr>
              <a:t>h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 coverage 2.1 to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3.8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228600" y="467361"/>
          <a:ext cx="8686800" cy="3037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3581400"/>
                <a:gridCol w="3352800"/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ATLAS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CMS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Magnetic field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T</a:t>
                      </a:r>
                      <a:r>
                        <a:rPr lang="en-US" sz="1400" baseline="0" dirty="0" smtClean="0"/>
                        <a:t> solenoid + </a:t>
                      </a:r>
                      <a:r>
                        <a:rPr lang="en-US" sz="1400" baseline="0" dirty="0" err="1" smtClean="0"/>
                        <a:t>toroid</a:t>
                      </a:r>
                      <a:r>
                        <a:rPr lang="en-US" sz="1400" dirty="0" smtClean="0"/>
                        <a:t> (</a:t>
                      </a:r>
                      <a:r>
                        <a:rPr lang="en-US" sz="1400" baseline="0" dirty="0" smtClean="0"/>
                        <a:t>0.5 T barrel 1 T </a:t>
                      </a:r>
                      <a:r>
                        <a:rPr lang="en-US" sz="1400" baseline="0" dirty="0" err="1" smtClean="0"/>
                        <a:t>endcap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 T solenoid + return yoke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Tracker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 pixels,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strips +</a:t>
                      </a:r>
                      <a:r>
                        <a:rPr lang="en-US" sz="1400" baseline="0" dirty="0" smtClean="0"/>
                        <a:t> TRT</a:t>
                      </a:r>
                      <a:endParaRPr lang="en-US" sz="1400" dirty="0" smtClean="0"/>
                    </a:p>
                    <a:p>
                      <a:r>
                        <a:rPr lang="en-US" sz="1400" dirty="0" err="1" smtClean="0"/>
                        <a:t>σ/p</a:t>
                      </a:r>
                      <a:r>
                        <a:rPr lang="en-US" sz="1400" baseline="-25000" dirty="0" err="1" smtClean="0"/>
                        <a:t>T</a:t>
                      </a:r>
                      <a:r>
                        <a:rPr lang="en-US" sz="1400" baseline="-25000" dirty="0" smtClean="0"/>
                        <a:t> </a:t>
                      </a:r>
                      <a:r>
                        <a:rPr lang="en-US" sz="1400" dirty="0" smtClean="0"/>
                        <a:t>≈ 5x10</a:t>
                      </a:r>
                      <a:r>
                        <a:rPr lang="en-US" sz="1400" baseline="30000" dirty="0" smtClean="0"/>
                        <a:t>-4</a:t>
                      </a:r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T </a:t>
                      </a:r>
                      <a:r>
                        <a:rPr lang="en-US" sz="1400" dirty="0" smtClean="0"/>
                        <a:t>+ 0.01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 pixels</a:t>
                      </a:r>
                      <a:r>
                        <a:rPr lang="en-US" sz="1400" baseline="0" dirty="0" smtClean="0"/>
                        <a:t>, strips</a:t>
                      </a:r>
                      <a:endParaRPr lang="en-US" sz="1400" dirty="0" smtClean="0"/>
                    </a:p>
                    <a:p>
                      <a:r>
                        <a:rPr lang="en-US" sz="1400" dirty="0" err="1" smtClean="0"/>
                        <a:t>σ/p</a:t>
                      </a:r>
                      <a:r>
                        <a:rPr lang="en-US" sz="1400" baseline="-25000" dirty="0" err="1" smtClean="0"/>
                        <a:t>T</a:t>
                      </a:r>
                      <a:r>
                        <a:rPr lang="en-US" sz="1400" baseline="-25000" dirty="0" smtClean="0"/>
                        <a:t> </a:t>
                      </a:r>
                      <a:r>
                        <a:rPr lang="en-US" sz="1400" dirty="0" smtClean="0"/>
                        <a:t>≈ 1.5x10</a:t>
                      </a:r>
                      <a:r>
                        <a:rPr lang="en-US" sz="1400" baseline="30000" dirty="0" smtClean="0"/>
                        <a:t>-4</a:t>
                      </a:r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T </a:t>
                      </a:r>
                      <a:r>
                        <a:rPr lang="en-US" sz="1400" dirty="0" smtClean="0"/>
                        <a:t>+ 0.005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EM calorimeter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Pb+LAr</a:t>
                      </a:r>
                      <a:r>
                        <a:rPr lang="en-US" sz="1400" dirty="0" smtClean="0"/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σ/E ≈ 10%/√E + 0.007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PbWO4 crystals</a:t>
                      </a:r>
                    </a:p>
                    <a:p>
                      <a:r>
                        <a:rPr lang="en-US" sz="1400" dirty="0" smtClean="0"/>
                        <a:t>σ/E ≈ 2-5%/√E + 0.005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Hadronic</a:t>
                      </a:r>
                      <a:r>
                        <a:rPr lang="en-US" sz="1400" dirty="0" smtClean="0"/>
                        <a:t> calorimeter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Fe+scint</a:t>
                      </a:r>
                      <a:r>
                        <a:rPr lang="en-US" sz="1400" dirty="0" smtClean="0"/>
                        <a:t>. / </a:t>
                      </a:r>
                      <a:r>
                        <a:rPr lang="en-US" sz="1400" dirty="0" err="1" smtClean="0"/>
                        <a:t>Cu+LAr</a:t>
                      </a:r>
                      <a:r>
                        <a:rPr lang="en-US" sz="1400" baseline="0" dirty="0" smtClean="0"/>
                        <a:t> (10λ)</a:t>
                      </a:r>
                      <a:endParaRPr lang="en-US" sz="14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σ/E ≈ 50%/√E + 0.03 </a:t>
                      </a:r>
                      <a:r>
                        <a:rPr lang="en-US" sz="1400" dirty="0" err="1" smtClean="0"/>
                        <a:t>GeV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Cu+scintillator</a:t>
                      </a:r>
                      <a:r>
                        <a:rPr lang="en-US" sz="1400" dirty="0" smtClean="0"/>
                        <a:t> (</a:t>
                      </a:r>
                      <a:r>
                        <a:rPr lang="en-US" sz="1400" baseline="0" dirty="0" smtClean="0"/>
                        <a:t>5.8λ + catcher)</a:t>
                      </a:r>
                      <a:endParaRPr lang="en-US" sz="14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σ/E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≈ 100%/√E + 0.05 </a:t>
                      </a:r>
                      <a:r>
                        <a:rPr lang="en-US" sz="1400" dirty="0" err="1" smtClean="0"/>
                        <a:t>GeV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Muon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σ/p</a:t>
                      </a:r>
                      <a:r>
                        <a:rPr lang="en-US" sz="1400" baseline="-25000" dirty="0" err="1" smtClean="0"/>
                        <a:t>T</a:t>
                      </a:r>
                      <a:r>
                        <a:rPr lang="en-US" sz="1400" baseline="-25000" dirty="0" smtClean="0"/>
                        <a:t> </a:t>
                      </a:r>
                      <a:r>
                        <a:rPr lang="en-US" sz="1400" dirty="0" smtClean="0"/>
                        <a:t>≈ 2% @ 50GeV</a:t>
                      </a:r>
                      <a:r>
                        <a:rPr lang="en-US" sz="1400" baseline="0" dirty="0" smtClean="0"/>
                        <a:t> to 10% @ 1TeV (ID+MS)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σ/p</a:t>
                      </a:r>
                      <a:r>
                        <a:rPr lang="en-US" sz="1400" baseline="-25000" dirty="0" err="1" smtClean="0"/>
                        <a:t>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≈ 1% @ 50GeV</a:t>
                      </a:r>
                      <a:r>
                        <a:rPr lang="en-US" sz="1400" baseline="0" dirty="0" smtClean="0"/>
                        <a:t> to 5% @ 1TeV (ID+MS)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Trigger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L1 +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RoI</a:t>
                      </a:r>
                      <a:r>
                        <a:rPr lang="en-US" sz="1400" baseline="0" dirty="0" smtClean="0"/>
                        <a:t>-based HLT (L2+EF)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L1+HLT (L2 + L3)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Imperial College, 14/1/2009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2F4AD-93B8-C145-B211-A564FE6CB98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5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199" y="3886201"/>
            <a:ext cx="3668845" cy="228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797743"/>
            <a:ext cx="3582629" cy="260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tlas_logo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>
                <a:alphaModFix amt="73000"/>
                <a:lum bright="50000" contrast="-70000"/>
              </a:blip>
              <a:stretch>
                <a:fillRect/>
              </a:stretch>
            </p:blipFill>
          </mc:Choice>
          <mc:Fallback>
            <p:blipFill>
              <a:blip r:embed="rId3">
                <a:alphaModFix amt="73000"/>
                <a:lum bright="50000" contrast="-70000"/>
              </a:blip>
              <a:stretch>
                <a:fillRect/>
              </a:stretch>
            </p:blipFill>
          </mc:Fallback>
        </mc:AlternateContent>
        <p:spPr>
          <a:xfrm>
            <a:off x="3276600" y="0"/>
            <a:ext cx="5867400" cy="68453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dirty="0" smtClean="0"/>
              <a:t>The ATLAS Trigger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Imperial College, 14/1/2009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3ACC-DC7D-6146-987D-CB121AE988A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324600"/>
            <a:ext cx="2743200" cy="457200"/>
          </a:xfrm>
        </p:spPr>
        <p:txBody>
          <a:bodyPr/>
          <a:lstStyle/>
          <a:p>
            <a:r>
              <a:rPr lang="en-US" smtClean="0"/>
              <a:t>Ricardo Gonçalo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333625" cy="457200"/>
          </a:xfrm>
        </p:spPr>
        <p:txBody>
          <a:bodyPr/>
          <a:lstStyle/>
          <a:p>
            <a:pPr algn="ctr"/>
            <a:r>
              <a:rPr lang="en-US" smtClean="0"/>
              <a:t>Imperial College, 14/1/2009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flipH="1">
            <a:off x="7862888" y="6245225"/>
            <a:ext cx="1101724" cy="460375"/>
          </a:xfrm>
        </p:spPr>
        <p:txBody>
          <a:bodyPr/>
          <a:lstStyle/>
          <a:p>
            <a:pPr algn="r"/>
            <a:fld id="{36CB3790-0A13-5348-AD33-E326644F792B}" type="slidenum">
              <a:rPr lang="en-US"/>
              <a:pPr algn="r"/>
              <a:t>9</a:t>
            </a:fld>
            <a:endParaRPr lang="en-US" dirty="0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274638"/>
            <a:ext cx="8002587" cy="633412"/>
          </a:xfrm>
        </p:spPr>
        <p:txBody>
          <a:bodyPr/>
          <a:lstStyle/>
          <a:p>
            <a:r>
              <a:rPr lang="en-US" sz="3200"/>
              <a:t>Challenges faced by the ATLAS trigger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23950"/>
            <a:ext cx="4319588" cy="518477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1800" dirty="0"/>
              <a:t>Much of ATLAS physics means cross sections at least ~</a:t>
            </a:r>
            <a:r>
              <a:rPr lang="en-US" sz="1800" dirty="0">
                <a:solidFill>
                  <a:srgbClr val="FF3300"/>
                </a:solidFill>
              </a:rPr>
              <a:t>10</a:t>
            </a:r>
            <a:r>
              <a:rPr lang="en-US" sz="1800" baseline="30000" dirty="0">
                <a:solidFill>
                  <a:srgbClr val="FF3300"/>
                </a:solidFill>
              </a:rPr>
              <a:t>6</a:t>
            </a:r>
            <a:r>
              <a:rPr lang="en-US" sz="1800" dirty="0">
                <a:solidFill>
                  <a:srgbClr val="FF3300"/>
                </a:solidFill>
              </a:rPr>
              <a:t> times smaller </a:t>
            </a:r>
            <a:r>
              <a:rPr lang="en-US" sz="1800" dirty="0"/>
              <a:t>than total cross section</a:t>
            </a:r>
          </a:p>
          <a:p>
            <a:pPr>
              <a:lnSpc>
                <a:spcPct val="80000"/>
              </a:lnSpc>
            </a:pPr>
            <a:endParaRPr lang="en-US" sz="1800" baseline="30000" dirty="0"/>
          </a:p>
          <a:p>
            <a:pPr>
              <a:lnSpc>
                <a:spcPct val="80000"/>
              </a:lnSpc>
            </a:pPr>
            <a:r>
              <a:rPr lang="en-US" sz="1800" dirty="0"/>
              <a:t>25ns bunch crossing interval (</a:t>
            </a:r>
            <a:r>
              <a:rPr lang="en-US" sz="1800" dirty="0">
                <a:solidFill>
                  <a:srgbClr val="FF3300"/>
                </a:solidFill>
              </a:rPr>
              <a:t>40 MHz</a:t>
            </a:r>
            <a:r>
              <a:rPr lang="en-US" sz="1800" dirty="0"/>
              <a:t>)</a:t>
            </a:r>
            <a:endParaRPr lang="en-US" sz="1800" dirty="0" smtClean="0"/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Event size 1.5 MB (</a:t>
            </a:r>
            <a:r>
              <a:rPr lang="en-US" sz="1800" dirty="0" err="1" smtClean="0"/>
              <a:t>x</a:t>
            </a:r>
            <a:r>
              <a:rPr lang="en-US" sz="1800" dirty="0" smtClean="0"/>
              <a:t> 40 MHz = </a:t>
            </a:r>
            <a:r>
              <a:rPr lang="en-US" sz="1800" dirty="0" smtClean="0">
                <a:solidFill>
                  <a:srgbClr val="FF0000"/>
                </a:solidFill>
              </a:rPr>
              <a:t>60 TB/</a:t>
            </a:r>
            <a:r>
              <a:rPr lang="en-US" sz="1800" dirty="0" err="1" smtClean="0">
                <a:solidFill>
                  <a:srgbClr val="FF0000"/>
                </a:solidFill>
              </a:rPr>
              <a:t>s</a:t>
            </a:r>
            <a:r>
              <a:rPr lang="en-US" sz="1800" dirty="0" smtClean="0"/>
              <a:t>)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/>
              <a:t>Offline storing/processing: </a:t>
            </a:r>
            <a:r>
              <a:rPr lang="en-US" sz="1800" dirty="0">
                <a:solidFill>
                  <a:srgbClr val="FF3300"/>
                </a:solidFill>
              </a:rPr>
              <a:t>~200 Hz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600" dirty="0"/>
              <a:t> </a:t>
            </a:r>
            <a:r>
              <a:rPr lang="en-US" sz="1600" dirty="0">
                <a:solidFill>
                  <a:srgbClr val="FF3300"/>
                </a:solidFill>
              </a:rPr>
              <a:t>~5</a:t>
            </a:r>
            <a:r>
              <a:rPr lang="en-US" sz="1600" dirty="0">
                <a:solidFill>
                  <a:srgbClr val="FF0000"/>
                </a:solidFill>
              </a:rPr>
              <a:t> events per million crossings</a:t>
            </a:r>
            <a:r>
              <a:rPr lang="en-US" sz="1600" dirty="0"/>
              <a:t>!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In one second at design luminosity: 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40 000 000 bunch crossings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~2000 W events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~500 Z events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~10 top events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~0.1 Higgs events?</a:t>
            </a:r>
          </a:p>
          <a:p>
            <a:pPr lvl="1">
              <a:lnSpc>
                <a:spcPct val="80000"/>
              </a:lnSpc>
            </a:pPr>
            <a:r>
              <a:rPr lang="en-US" sz="1600" b="1" dirty="0"/>
              <a:t>200 events written out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We’d like the </a:t>
            </a:r>
            <a:r>
              <a:rPr lang="en-US" sz="1800" dirty="0"/>
              <a:t>right 200 events</a:t>
            </a:r>
            <a:r>
              <a:rPr lang="en-US" sz="1800" dirty="0" smtClean="0"/>
              <a:t> to </a:t>
            </a:r>
            <a:r>
              <a:rPr lang="en-US" sz="1800" dirty="0"/>
              <a:t>be written out</a:t>
            </a:r>
            <a:r>
              <a:rPr lang="en-US" sz="1800" dirty="0" smtClean="0"/>
              <a:t>!... </a:t>
            </a:r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  <p:pic>
        <p:nvPicPr>
          <p:cNvPr id="195594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52999" y="836613"/>
            <a:ext cx="4011613" cy="549239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3091</TotalTime>
  <Words>4057</Words>
  <Application>Microsoft Macintosh PowerPoint</Application>
  <PresentationFormat>On-screen Show (4:3)</PresentationFormat>
  <Paragraphs>777</Paragraphs>
  <Slides>46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The ATLAS trigger</vt:lpstr>
      <vt:lpstr>Outlook</vt:lpstr>
      <vt:lpstr>The LHC  and the ATLAS Detector</vt:lpstr>
      <vt:lpstr>The Large Hadron Collider</vt:lpstr>
      <vt:lpstr>The ATLAS Detector </vt:lpstr>
      <vt:lpstr>Slide 6</vt:lpstr>
      <vt:lpstr>Slide 7</vt:lpstr>
      <vt:lpstr>The ATLAS Trigger</vt:lpstr>
      <vt:lpstr>Challenges faced by the ATLAS trigger</vt:lpstr>
      <vt:lpstr>Slide 10</vt:lpstr>
      <vt:lpstr>The ATLAS trigger</vt:lpstr>
      <vt:lpstr>Slide 12</vt:lpstr>
      <vt:lpstr>First-Level Trigger</vt:lpstr>
      <vt:lpstr>Level 1 architecture</vt:lpstr>
      <vt:lpstr>Level 1: Calorimeter Trigger</vt:lpstr>
      <vt:lpstr>Level 1: Muon trigger</vt:lpstr>
      <vt:lpstr>High-Level Trigger</vt:lpstr>
      <vt:lpstr>Selection method</vt:lpstr>
      <vt:lpstr>High Level Trigger architecture</vt:lpstr>
      <vt:lpstr>Trigger Algorithm Steering</vt:lpstr>
      <vt:lpstr>Trigger algorithms</vt:lpstr>
      <vt:lpstr>Example: level 2 e/ calorimeter reconstruction</vt:lpstr>
      <vt:lpstr>Example: level 2 tracking algorithm</vt:lpstr>
      <vt:lpstr>Trigger algorithm robustness</vt:lpstr>
      <vt:lpstr>Trigger Menu and Configuration</vt:lpstr>
      <vt:lpstr>Trigger Menu</vt:lpstr>
      <vt:lpstr>Configuration</vt:lpstr>
      <vt:lpstr>Configuration Data Flow</vt:lpstr>
      <vt:lpstr>Viewing and Modifying a Menu</vt:lpstr>
      <vt:lpstr>Performance of the ATLAS Trigger</vt:lpstr>
      <vt:lpstr>Muon trigger performance</vt:lpstr>
      <vt:lpstr>Electron and photon triggers</vt:lpstr>
      <vt:lpstr>Trigger Efficiency from data</vt:lpstr>
      <vt:lpstr>Jet trigger performance</vt:lpstr>
      <vt:lpstr>Tau trigger performance</vt:lpstr>
      <vt:lpstr>Commissioning the ATLAS Trigger</vt:lpstr>
      <vt:lpstr>Timeline</vt:lpstr>
      <vt:lpstr>Technical and cosmics runs</vt:lpstr>
      <vt:lpstr>MC Event playback</vt:lpstr>
      <vt:lpstr>First experience with LHC beams</vt:lpstr>
      <vt:lpstr>Slide 41</vt:lpstr>
      <vt:lpstr>Cosmic run after LHC incident</vt:lpstr>
      <vt:lpstr>Slide 43</vt:lpstr>
      <vt:lpstr>Conclusions</vt:lpstr>
      <vt:lpstr>Conclusions</vt:lpstr>
      <vt:lpstr>The first has been delivered to the CCC</vt:lpstr>
    </vt:vector>
  </TitlesOfParts>
  <Company>Royal Holloway University of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ATLAS trigger</dc:title>
  <dc:creator>Ricardo Goncalo</dc:creator>
  <cp:lastModifiedBy>Ricardo Goncalo</cp:lastModifiedBy>
  <cp:revision>91</cp:revision>
  <dcterms:created xsi:type="dcterms:W3CDTF">2009-01-14T15:12:06Z</dcterms:created>
  <dcterms:modified xsi:type="dcterms:W3CDTF">2009-01-14T19:37:26Z</dcterms:modified>
</cp:coreProperties>
</file>